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5" r:id="rId9"/>
    <p:sldId id="287" r:id="rId10"/>
    <p:sldId id="269" r:id="rId11"/>
    <p:sldId id="288" r:id="rId12"/>
    <p:sldId id="272" r:id="rId13"/>
    <p:sldId id="273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E47E1-4554-4EA8-BB03-2F30DDCC118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FD122E-857C-4A93-B863-9CF06A25BD09}">
      <dgm:prSet/>
      <dgm:spPr/>
      <dgm:t>
        <a:bodyPr/>
        <a:lstStyle/>
        <a:p>
          <a:pPr rtl="0"/>
          <a:r>
            <a:rPr lang="en-US" altLang="zh-CN" dirty="0" smtClean="0"/>
            <a:t>Spark</a:t>
          </a:r>
          <a:r>
            <a:rPr lang="zh-CN" altLang="en-US" dirty="0" smtClean="0"/>
            <a:t>？</a:t>
          </a:r>
          <a:endParaRPr lang="zh-CN" dirty="0"/>
        </a:p>
      </dgm:t>
    </dgm:pt>
    <dgm:pt modelId="{6BF27044-E0D9-4F45-A59E-B70BE86BFCA4}" type="parTrans" cxnId="{32AF87F8-D04C-45D4-9008-C0EB01ED30AF}">
      <dgm:prSet/>
      <dgm:spPr/>
      <dgm:t>
        <a:bodyPr/>
        <a:lstStyle/>
        <a:p>
          <a:endParaRPr lang="zh-CN" altLang="en-US"/>
        </a:p>
      </dgm:t>
    </dgm:pt>
    <dgm:pt modelId="{70A7F1A6-79EA-464F-96D1-EA7B1081988D}" type="sibTrans" cxnId="{32AF87F8-D04C-45D4-9008-C0EB01ED30AF}">
      <dgm:prSet/>
      <dgm:spPr/>
      <dgm:t>
        <a:bodyPr/>
        <a:lstStyle/>
        <a:p>
          <a:endParaRPr lang="zh-CN" altLang="en-US"/>
        </a:p>
      </dgm:t>
    </dgm:pt>
    <dgm:pt modelId="{ADE5B94E-D151-4CD6-B4C3-B0B370E02639}">
      <dgm:prSet/>
      <dgm:spPr/>
      <dgm:t>
        <a:bodyPr/>
        <a:lstStyle/>
        <a:p>
          <a:pPr rtl="0"/>
          <a:r>
            <a:rPr lang="en-US" altLang="zh-CN" dirty="0" smtClean="0"/>
            <a:t>Module</a:t>
          </a:r>
          <a:endParaRPr lang="zh-CN" dirty="0"/>
        </a:p>
      </dgm:t>
    </dgm:pt>
    <dgm:pt modelId="{8C2DD3D4-DEF7-45AE-84E0-7C11F6F1C966}" type="parTrans" cxnId="{E2971E11-4CB5-4645-B5E8-35245A69BBDB}">
      <dgm:prSet/>
      <dgm:spPr/>
      <dgm:t>
        <a:bodyPr/>
        <a:lstStyle/>
        <a:p>
          <a:endParaRPr lang="zh-CN" altLang="en-US"/>
        </a:p>
      </dgm:t>
    </dgm:pt>
    <dgm:pt modelId="{76017C5B-A87F-4C21-8D8E-3964143D6ED3}" type="sibTrans" cxnId="{E2971E11-4CB5-4645-B5E8-35245A69BBDB}">
      <dgm:prSet/>
      <dgm:spPr/>
      <dgm:t>
        <a:bodyPr/>
        <a:lstStyle/>
        <a:p>
          <a:endParaRPr lang="zh-CN" altLang="en-US"/>
        </a:p>
      </dgm:t>
    </dgm:pt>
    <dgm:pt modelId="{5D700E31-2990-4601-B498-0FD93431B82E}">
      <dgm:prSet/>
      <dgm:spPr/>
      <dgm:t>
        <a:bodyPr/>
        <a:lstStyle/>
        <a:p>
          <a:pPr rtl="0"/>
          <a:r>
            <a:rPr lang="en-US" altLang="zh-CN" dirty="0" smtClean="0"/>
            <a:t>Use</a:t>
          </a:r>
          <a:endParaRPr lang="zh-CN" dirty="0"/>
        </a:p>
      </dgm:t>
    </dgm:pt>
    <dgm:pt modelId="{DE21E8B6-9F2D-4449-A9AA-D88ED90AF665}" type="parTrans" cxnId="{B490AB63-4517-4429-8608-FF38909BE209}">
      <dgm:prSet/>
      <dgm:spPr/>
      <dgm:t>
        <a:bodyPr/>
        <a:lstStyle/>
        <a:p>
          <a:endParaRPr lang="zh-CN" altLang="en-US"/>
        </a:p>
      </dgm:t>
    </dgm:pt>
    <dgm:pt modelId="{27059D37-DC17-4A3C-B2E8-B43D45A831F9}" type="sibTrans" cxnId="{B490AB63-4517-4429-8608-FF38909BE209}">
      <dgm:prSet/>
      <dgm:spPr/>
      <dgm:t>
        <a:bodyPr/>
        <a:lstStyle/>
        <a:p>
          <a:endParaRPr lang="zh-CN" altLang="en-US"/>
        </a:p>
      </dgm:t>
    </dgm:pt>
    <dgm:pt modelId="{F5CD1127-E8EF-449F-BCC9-7D9E80526508}" type="pres">
      <dgm:prSet presAssocID="{B1BE47E1-4554-4EA8-BB03-2F30DDCC118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C974FE-602E-4C17-8D5C-B7CCBF3880CF}" type="pres">
      <dgm:prSet presAssocID="{1EFD122E-857C-4A93-B863-9CF06A25BD09}" presName="composite" presStyleCnt="0"/>
      <dgm:spPr/>
    </dgm:pt>
    <dgm:pt modelId="{C8DD0056-5437-4F8B-88B1-B5A9381C548B}" type="pres">
      <dgm:prSet presAssocID="{1EFD122E-857C-4A93-B863-9CF06A25BD09}" presName="imgShp" presStyleLbl="fgImgPlace1" presStyleIdx="0" presStyleCnt="3" custScaleX="56371" custScaleY="48911" custLinFactNeighborY="59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4FF7AD3F-A6EA-4C34-8536-402C4403CDF9}" type="pres">
      <dgm:prSet presAssocID="{1EFD122E-857C-4A93-B863-9CF06A25BD09}" presName="txShp" presStyleLbl="node1" presStyleIdx="0" presStyleCnt="3" custScaleY="31116" custLinFactNeighborX="10579" custLinFactNeighborY="5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21FB96-D269-48F2-AD72-CB5C44A78FB2}" type="pres">
      <dgm:prSet presAssocID="{70A7F1A6-79EA-464F-96D1-EA7B1081988D}" presName="spacing" presStyleCnt="0"/>
      <dgm:spPr/>
    </dgm:pt>
    <dgm:pt modelId="{8A291527-1D52-4BD0-9122-25BAB8F52D6F}" type="pres">
      <dgm:prSet presAssocID="{ADE5B94E-D151-4CD6-B4C3-B0B370E02639}" presName="composite" presStyleCnt="0"/>
      <dgm:spPr/>
    </dgm:pt>
    <dgm:pt modelId="{E5749299-58C6-445A-88BD-B02413FF558F}" type="pres">
      <dgm:prSet presAssocID="{ADE5B94E-D151-4CD6-B4C3-B0B370E02639}" presName="imgShp" presStyleLbl="fgImgPlace1" presStyleIdx="1" presStyleCnt="3" custScaleX="54429" custScaleY="52414" custLinFactNeighborY="-1390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4BA7E98B-1398-4E14-B669-EC5AF4678627}" type="pres">
      <dgm:prSet presAssocID="{ADE5B94E-D151-4CD6-B4C3-B0B370E02639}" presName="txShp" presStyleLbl="node1" presStyleIdx="1" presStyleCnt="3" custScaleY="30948" custLinFactNeighborX="10764" custLinFactNeighborY="-109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76A7C3-78ED-4162-9CD9-8C49D14EDEA0}" type="pres">
      <dgm:prSet presAssocID="{76017C5B-A87F-4C21-8D8E-3964143D6ED3}" presName="spacing" presStyleCnt="0"/>
      <dgm:spPr/>
    </dgm:pt>
    <dgm:pt modelId="{90103320-E990-479F-BDFA-503BB05F7AFE}" type="pres">
      <dgm:prSet presAssocID="{5D700E31-2990-4601-B498-0FD93431B82E}" presName="composite" presStyleCnt="0"/>
      <dgm:spPr/>
    </dgm:pt>
    <dgm:pt modelId="{C4D5BCC8-6BEA-4F0B-9D78-B33E11375F7B}" type="pres">
      <dgm:prSet presAssocID="{5D700E31-2990-4601-B498-0FD93431B82E}" presName="imgShp" presStyleLbl="fgImgPlace1" presStyleIdx="2" presStyleCnt="3" custScaleX="54429" custScaleY="52414" custLinFactNeighborY="-2113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CA20728E-8AE0-4A8F-9401-06E975EFFC71}" type="pres">
      <dgm:prSet presAssocID="{5D700E31-2990-4601-B498-0FD93431B82E}" presName="txShp" presStyleLbl="node1" presStyleIdx="2" presStyleCnt="3" custScaleY="30948" custLinFactNeighborX="10764" custLinFactNeighborY="-205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1BBCA7-6750-4E46-9AB6-B30C65E257CF}" type="presOf" srcId="{1EFD122E-857C-4A93-B863-9CF06A25BD09}" destId="{4FF7AD3F-A6EA-4C34-8536-402C4403CDF9}" srcOrd="0" destOrd="0" presId="urn:microsoft.com/office/officeart/2005/8/layout/vList3"/>
    <dgm:cxn modelId="{B490AB63-4517-4429-8608-FF38909BE209}" srcId="{B1BE47E1-4554-4EA8-BB03-2F30DDCC1185}" destId="{5D700E31-2990-4601-B498-0FD93431B82E}" srcOrd="2" destOrd="0" parTransId="{DE21E8B6-9F2D-4449-A9AA-D88ED90AF665}" sibTransId="{27059D37-DC17-4A3C-B2E8-B43D45A831F9}"/>
    <dgm:cxn modelId="{E2971E11-4CB5-4645-B5E8-35245A69BBDB}" srcId="{B1BE47E1-4554-4EA8-BB03-2F30DDCC1185}" destId="{ADE5B94E-D151-4CD6-B4C3-B0B370E02639}" srcOrd="1" destOrd="0" parTransId="{8C2DD3D4-DEF7-45AE-84E0-7C11F6F1C966}" sibTransId="{76017C5B-A87F-4C21-8D8E-3964143D6ED3}"/>
    <dgm:cxn modelId="{957EB50A-0176-46FE-BD8D-42BBC18402FA}" type="presOf" srcId="{5D700E31-2990-4601-B498-0FD93431B82E}" destId="{CA20728E-8AE0-4A8F-9401-06E975EFFC71}" srcOrd="0" destOrd="0" presId="urn:microsoft.com/office/officeart/2005/8/layout/vList3"/>
    <dgm:cxn modelId="{988E08E0-1CDF-4A5F-910A-721A4E1A7429}" type="presOf" srcId="{ADE5B94E-D151-4CD6-B4C3-B0B370E02639}" destId="{4BA7E98B-1398-4E14-B669-EC5AF4678627}" srcOrd="0" destOrd="0" presId="urn:microsoft.com/office/officeart/2005/8/layout/vList3"/>
    <dgm:cxn modelId="{32AF87F8-D04C-45D4-9008-C0EB01ED30AF}" srcId="{B1BE47E1-4554-4EA8-BB03-2F30DDCC1185}" destId="{1EFD122E-857C-4A93-B863-9CF06A25BD09}" srcOrd="0" destOrd="0" parTransId="{6BF27044-E0D9-4F45-A59E-B70BE86BFCA4}" sibTransId="{70A7F1A6-79EA-464F-96D1-EA7B1081988D}"/>
    <dgm:cxn modelId="{8928E0D6-EC0B-4E87-BE77-4F701D7CCD88}" type="presOf" srcId="{B1BE47E1-4554-4EA8-BB03-2F30DDCC1185}" destId="{F5CD1127-E8EF-449F-BCC9-7D9E80526508}" srcOrd="0" destOrd="0" presId="urn:microsoft.com/office/officeart/2005/8/layout/vList3"/>
    <dgm:cxn modelId="{807D3574-1CDA-4E2C-89E7-9F0EC1CE48A9}" type="presParOf" srcId="{F5CD1127-E8EF-449F-BCC9-7D9E80526508}" destId="{D0C974FE-602E-4C17-8D5C-B7CCBF3880CF}" srcOrd="0" destOrd="0" presId="urn:microsoft.com/office/officeart/2005/8/layout/vList3"/>
    <dgm:cxn modelId="{BCD1D1C3-830A-421D-BC13-CFC6EED6A599}" type="presParOf" srcId="{D0C974FE-602E-4C17-8D5C-B7CCBF3880CF}" destId="{C8DD0056-5437-4F8B-88B1-B5A9381C548B}" srcOrd="0" destOrd="0" presId="urn:microsoft.com/office/officeart/2005/8/layout/vList3"/>
    <dgm:cxn modelId="{34FE09B6-6190-4F48-918A-E70CE16339FD}" type="presParOf" srcId="{D0C974FE-602E-4C17-8D5C-B7CCBF3880CF}" destId="{4FF7AD3F-A6EA-4C34-8536-402C4403CDF9}" srcOrd="1" destOrd="0" presId="urn:microsoft.com/office/officeart/2005/8/layout/vList3"/>
    <dgm:cxn modelId="{1084254F-C233-4BE0-A854-5CF34FBD7146}" type="presParOf" srcId="{F5CD1127-E8EF-449F-BCC9-7D9E80526508}" destId="{4521FB96-D269-48F2-AD72-CB5C44A78FB2}" srcOrd="1" destOrd="0" presId="urn:microsoft.com/office/officeart/2005/8/layout/vList3"/>
    <dgm:cxn modelId="{F17E0C06-14C2-4098-AACA-6180EE1FB5BE}" type="presParOf" srcId="{F5CD1127-E8EF-449F-BCC9-7D9E80526508}" destId="{8A291527-1D52-4BD0-9122-25BAB8F52D6F}" srcOrd="2" destOrd="0" presId="urn:microsoft.com/office/officeart/2005/8/layout/vList3"/>
    <dgm:cxn modelId="{4B054036-D947-406F-8523-5875A6B9A78B}" type="presParOf" srcId="{8A291527-1D52-4BD0-9122-25BAB8F52D6F}" destId="{E5749299-58C6-445A-88BD-B02413FF558F}" srcOrd="0" destOrd="0" presId="urn:microsoft.com/office/officeart/2005/8/layout/vList3"/>
    <dgm:cxn modelId="{8D631A6F-079F-406A-8E5E-DB12FA7A7D33}" type="presParOf" srcId="{8A291527-1D52-4BD0-9122-25BAB8F52D6F}" destId="{4BA7E98B-1398-4E14-B669-EC5AF4678627}" srcOrd="1" destOrd="0" presId="urn:microsoft.com/office/officeart/2005/8/layout/vList3"/>
    <dgm:cxn modelId="{3E93EB6A-205B-4C2A-B6FB-83D100DC5A81}" type="presParOf" srcId="{F5CD1127-E8EF-449F-BCC9-7D9E80526508}" destId="{4E76A7C3-78ED-4162-9CD9-8C49D14EDEA0}" srcOrd="3" destOrd="0" presId="urn:microsoft.com/office/officeart/2005/8/layout/vList3"/>
    <dgm:cxn modelId="{BE96F11A-4EE4-4F64-BEB1-4790105FAD7C}" type="presParOf" srcId="{F5CD1127-E8EF-449F-BCC9-7D9E80526508}" destId="{90103320-E990-479F-BDFA-503BB05F7AFE}" srcOrd="4" destOrd="0" presId="urn:microsoft.com/office/officeart/2005/8/layout/vList3"/>
    <dgm:cxn modelId="{D8B6B400-24DB-45F4-A69C-B09B39611EA3}" type="presParOf" srcId="{90103320-E990-479F-BDFA-503BB05F7AFE}" destId="{C4D5BCC8-6BEA-4F0B-9D78-B33E11375F7B}" srcOrd="0" destOrd="0" presId="urn:microsoft.com/office/officeart/2005/8/layout/vList3"/>
    <dgm:cxn modelId="{EB49C787-CD5D-4D84-8CFC-674C753B93DD}" type="presParOf" srcId="{90103320-E990-479F-BDFA-503BB05F7AFE}" destId="{CA20728E-8AE0-4A8F-9401-06E975EFFC7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EFB92-2846-42AE-8724-3B35DB6F34C9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E2A7A-A69D-45BF-B243-73BD8CFED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1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这是一本讲工作整理的书，书中描述了工作中遇到的一些问题，有很大一部分问题是我们在日常的工作和生活中正在经历的，</a:t>
            </a:r>
            <a:endParaRPr lang="en-US" altLang="zh-CN" dirty="0" smtClean="0"/>
          </a:p>
          <a:p>
            <a:r>
              <a:rPr lang="zh-CN" altLang="en-US" dirty="0" smtClean="0"/>
              <a:t>书中提出了一些方法和原则，当然解决方法肯定不止书中提出的原则，小伙伴们可以在听的过程中</a:t>
            </a:r>
            <a:r>
              <a:rPr lang="zh-CN" altLang="en-US" baseline="0" dirty="0" smtClean="0"/>
              <a:t> 把自己感兴趣的点记录下来，讲完之后我们可以一起讨论、归纳</a:t>
            </a:r>
            <a:endParaRPr lang="en-US" altLang="zh-CN" baseline="0" dirty="0" smtClean="0"/>
          </a:p>
          <a:p>
            <a:r>
              <a:rPr lang="zh-CN" altLang="en-US" dirty="0" smtClean="0"/>
              <a:t>形成属于我们的工作整理原则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F7A83-7360-4A59-8FA7-B27FD5DFC9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24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F7A83-7360-4A59-8FA7-B27FD5DFC9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73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高度容错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：模块都是无状态的，随时宕机重启。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无数据丢失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创新性提出的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消息追踪框架和复杂的事务性处理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能够满足很多级别的数据处理需求。不过，越高的数据处理需求，性能下降越严重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F7A83-7360-4A59-8FA7-B27FD5DFC9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5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F7A83-7360-4A59-8FA7-B27FD5DFC9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3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F7A83-7360-4A59-8FA7-B27FD5DFC9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33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F7A83-7360-4A59-8FA7-B27FD5DFC9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36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F7A83-7360-4A59-8FA7-B27FD5DFC9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08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把阅读过程中最重要的部分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领会和理解书本中的信息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分解成一次可以消化的许多小块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F7A83-7360-4A59-8FA7-B27FD5DFC9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00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把阅读过程中最重要的部分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领会和理解书本中的信息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分解成一次可以消化的许多小块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F7A83-7360-4A59-8FA7-B27FD5DFC9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85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F7A83-7360-4A59-8FA7-B27FD5DFC9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2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7DF-06DB-442F-BC9A-2118F74CB45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59BC-18B5-439C-90CC-1BF55F06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13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7DF-06DB-442F-BC9A-2118F74CB45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59BC-18B5-439C-90CC-1BF55F06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7DF-06DB-442F-BC9A-2118F74CB45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59BC-18B5-439C-90CC-1BF55F06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5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7DF-06DB-442F-BC9A-2118F74CB45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59BC-18B5-439C-90CC-1BF55F06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6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7DF-06DB-442F-BC9A-2118F74CB45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59BC-18B5-439C-90CC-1BF55F06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7DF-06DB-442F-BC9A-2118F74CB45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59BC-18B5-439C-90CC-1BF55F06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0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7DF-06DB-442F-BC9A-2118F74CB45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59BC-18B5-439C-90CC-1BF55F06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3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7DF-06DB-442F-BC9A-2118F74CB45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59BC-18B5-439C-90CC-1BF55F06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9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7DF-06DB-442F-BC9A-2118F74CB45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59BC-18B5-439C-90CC-1BF55F06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0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7DF-06DB-442F-BC9A-2118F74CB45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59BC-18B5-439C-90CC-1BF55F06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8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7DF-06DB-442F-BC9A-2118F74CB45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59BC-18B5-439C-90CC-1BF55F06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47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27DF-06DB-442F-BC9A-2118F74CB45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59BC-18B5-439C-90CC-1BF55F06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spark.apache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ala-lang.org/" TargetMode="External"/><Relationship Id="rId5" Type="http://schemas.openxmlformats.org/officeDocument/2006/relationships/hyperlink" Target="http://twitter.github.io/scala_school/zh_cn/index.html" TargetMode="External"/><Relationship Id="rId4" Type="http://schemas.openxmlformats.org/officeDocument/2006/relationships/hyperlink" Target="http://www.cnblogs.com/xymqx/p/4369615.html%20Nathan%20Marz&#35762;&#36848;&#20102;Storm&#20174;0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0" t="78339" r="4816" b="4787"/>
          <a:stretch>
            <a:fillRect/>
          </a:stretch>
        </p:blipFill>
        <p:spPr bwMode="auto">
          <a:xfrm>
            <a:off x="8236068" y="5629541"/>
            <a:ext cx="3803071" cy="122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43928" y="309609"/>
            <a:ext cx="11600710" cy="5146912"/>
          </a:xfrm>
          <a:prstGeom prst="rect">
            <a:avLst/>
          </a:prstGeom>
          <a:solidFill>
            <a:srgbClr val="C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318788" y="2088006"/>
            <a:ext cx="7318870" cy="1447701"/>
          </a:xfrm>
          <a:prstGeom prst="rect">
            <a:avLst/>
          </a:prstGeom>
        </p:spPr>
        <p:txBody>
          <a:bodyPr vert="horz" lIns="96757" tIns="48378" rIns="96757" bIns="48378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656" dirty="0" smtClean="0">
                <a:solidFill>
                  <a:schemeClr val="bg1"/>
                </a:solidFill>
                <a:latin typeface="华文楷体" pitchFamily="2" charset="-122"/>
                <a:ea typeface="微软雅黑" pitchFamily="34" charset="-122"/>
              </a:rPr>
              <a:t>Spark</a:t>
            </a:r>
            <a:r>
              <a:rPr lang="zh-CN" altLang="en-US" sz="4656" dirty="0" smtClean="0">
                <a:solidFill>
                  <a:schemeClr val="bg1"/>
                </a:solidFill>
                <a:latin typeface="华文楷体" pitchFamily="2" charset="-122"/>
                <a:ea typeface="微软雅黑" pitchFamily="34" charset="-122"/>
              </a:rPr>
              <a:t>技术分享</a:t>
            </a:r>
            <a:r>
              <a:rPr lang="en-US" altLang="zh-CN" sz="4656" dirty="0" smtClean="0">
                <a:solidFill>
                  <a:schemeClr val="bg1"/>
                </a:solidFill>
                <a:latin typeface="华文楷体" pitchFamily="2" charset="-122"/>
                <a:ea typeface="微软雅黑" pitchFamily="34" charset="-122"/>
              </a:rPr>
              <a:t>  </a:t>
            </a:r>
            <a:endParaRPr lang="zh-CN" altLang="en-US" sz="4656" dirty="0"/>
          </a:p>
        </p:txBody>
      </p:sp>
    </p:spTree>
    <p:extLst>
      <p:ext uri="{BB962C8B-B14F-4D97-AF65-F5344CB8AC3E}">
        <p14:creationId xmlns:p14="http://schemas.microsoft.com/office/powerpoint/2010/main" val="24808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88" y="6256107"/>
            <a:ext cx="1224576" cy="52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646725" y="1052081"/>
            <a:ext cx="10401331" cy="47034"/>
          </a:xfrm>
          <a:prstGeom prst="rect">
            <a:avLst/>
          </a:prstGeom>
          <a:gradFill rotWithShape="1">
            <a:gsLst>
              <a:gs pos="0">
                <a:srgbClr val="C81423"/>
              </a:gs>
              <a:gs pos="71999">
                <a:srgbClr val="FAC8CD"/>
              </a:gs>
              <a:gs pos="90999">
                <a:srgbClr val="FF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zh-CN" sz="1905" b="1" i="1">
                <a:solidFill>
                  <a:srgbClr val="FFFFFF"/>
                </a:solidFill>
                <a:ea typeface="微软雅黑" pitchFamily="34" charset="-122"/>
                <a:sym typeface="宋体" pitchFamily="2" charset="-122"/>
              </a:rPr>
              <a:t> </a:t>
            </a:r>
          </a:p>
        </p:txBody>
      </p:sp>
      <p:sp>
        <p:nvSpPr>
          <p:cNvPr id="6" name="椭圆 15"/>
          <p:cNvSpPr>
            <a:spLocks noChangeArrowheads="1"/>
          </p:cNvSpPr>
          <p:nvPr/>
        </p:nvSpPr>
        <p:spPr bwMode="auto">
          <a:xfrm>
            <a:off x="584572" y="1006727"/>
            <a:ext cx="124305" cy="125985"/>
          </a:xfrm>
          <a:prstGeom prst="ellipse">
            <a:avLst/>
          </a:prstGeom>
          <a:solidFill>
            <a:srgbClr val="C814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 b="1" i="1">
              <a:solidFill>
                <a:srgbClr val="FFFFFF"/>
              </a:solidFill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" y="6114424"/>
            <a:ext cx="12192000" cy="209976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TextBox 12"/>
          <p:cNvSpPr>
            <a:spLocks noChangeArrowheads="1"/>
          </p:cNvSpPr>
          <p:nvPr/>
        </p:nvSpPr>
        <p:spPr bwMode="auto">
          <a:xfrm>
            <a:off x="9655500" y="1293973"/>
            <a:ext cx="487634" cy="80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4656" b="1">
                <a:solidFill>
                  <a:srgbClr val="FFFFFF"/>
                </a:solidFill>
              </a:rPr>
              <a:t>3</a:t>
            </a:r>
            <a:endParaRPr lang="zh-CN" altLang="en-US" sz="4656" b="1">
              <a:solidFill>
                <a:srgbClr val="FFFFFF"/>
              </a:solidFill>
              <a:sym typeface="宋体" pitchFamily="2" charset="-122"/>
            </a:endParaRPr>
          </a:p>
        </p:txBody>
      </p:sp>
      <p:sp>
        <p:nvSpPr>
          <p:cNvPr id="1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48121" y="140867"/>
            <a:ext cx="7772073" cy="1143945"/>
          </a:xfrm>
        </p:spPr>
        <p:txBody>
          <a:bodyPr/>
          <a:lstStyle/>
          <a:p>
            <a:pPr algn="l"/>
            <a:r>
              <a:rPr lang="en-US" altLang="zh-CN" sz="2963" dirty="0" smtClean="0">
                <a:latin typeface="微软雅黑" pitchFamily="34" charset="-122"/>
                <a:ea typeface="微软雅黑" pitchFamily="34" charset="-122"/>
              </a:rPr>
              <a:t>Use-1</a:t>
            </a:r>
            <a:endParaRPr lang="zh-CN" altLang="zh-CN" sz="2963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6" y="237"/>
            <a:ext cx="1179221" cy="106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067147" y="1330167"/>
            <a:ext cx="9980909" cy="1440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963" dirty="0" smtClean="0"/>
              <a:t>实时数据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接收</a:t>
            </a:r>
            <a:r>
              <a:rPr lang="en-US" altLang="zh-CN" sz="2000" dirty="0" smtClean="0"/>
              <a:t>JMQ4.0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topic</a:t>
            </a:r>
            <a:r>
              <a:rPr lang="zh-CN" altLang="en-US" sz="2000" dirty="0" smtClean="0"/>
              <a:t>，对</a:t>
            </a:r>
            <a:r>
              <a:rPr lang="en-US" altLang="zh-CN" sz="2000" dirty="0" err="1" smtClean="0"/>
              <a:t>itemid</a:t>
            </a:r>
            <a:r>
              <a:rPr lang="zh-CN" altLang="en-US" sz="2000" dirty="0"/>
              <a:t>维</a:t>
            </a:r>
            <a:r>
              <a:rPr lang="zh-CN" altLang="en-US" sz="2000" dirty="0" smtClean="0"/>
              <a:t>度的数据进行存储，以便进行分析和使用</a:t>
            </a:r>
            <a:endParaRPr lang="en-US" altLang="zh-CN" sz="2000" dirty="0" smtClean="0"/>
          </a:p>
          <a:p>
            <a:r>
              <a:rPr lang="zh-CN" altLang="en-US" sz="2000" dirty="0" smtClean="0"/>
              <a:t>采用</a:t>
            </a:r>
            <a:r>
              <a:rPr lang="en-US" altLang="zh-CN" sz="2000" dirty="0" smtClean="0"/>
              <a:t>Spark </a:t>
            </a:r>
            <a:r>
              <a:rPr lang="zh-CN" altLang="en-US" sz="2000" dirty="0" smtClean="0"/>
              <a:t>实时数据处理模块 </a:t>
            </a:r>
            <a:r>
              <a:rPr lang="en-US" altLang="zh-CN" sz="2000" dirty="0" smtClean="0"/>
              <a:t>Spark Streaming</a:t>
            </a:r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191" y="2437603"/>
            <a:ext cx="6970864" cy="10266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936" y="4802727"/>
            <a:ext cx="7491388" cy="11317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191" y="3464240"/>
            <a:ext cx="63912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88" y="6256107"/>
            <a:ext cx="1224576" cy="52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646725" y="1052081"/>
            <a:ext cx="10401331" cy="47034"/>
          </a:xfrm>
          <a:prstGeom prst="rect">
            <a:avLst/>
          </a:prstGeom>
          <a:gradFill rotWithShape="1">
            <a:gsLst>
              <a:gs pos="0">
                <a:srgbClr val="C81423"/>
              </a:gs>
              <a:gs pos="71999">
                <a:srgbClr val="FAC8CD"/>
              </a:gs>
              <a:gs pos="90999">
                <a:srgbClr val="FF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zh-CN" sz="1905" b="1" i="1">
                <a:solidFill>
                  <a:srgbClr val="FFFFFF"/>
                </a:solidFill>
                <a:ea typeface="微软雅黑" pitchFamily="34" charset="-122"/>
                <a:sym typeface="宋体" pitchFamily="2" charset="-122"/>
              </a:rPr>
              <a:t> </a:t>
            </a:r>
          </a:p>
        </p:txBody>
      </p:sp>
      <p:sp>
        <p:nvSpPr>
          <p:cNvPr id="6" name="椭圆 15"/>
          <p:cNvSpPr>
            <a:spLocks noChangeArrowheads="1"/>
          </p:cNvSpPr>
          <p:nvPr/>
        </p:nvSpPr>
        <p:spPr bwMode="auto">
          <a:xfrm>
            <a:off x="584572" y="1006727"/>
            <a:ext cx="124305" cy="125985"/>
          </a:xfrm>
          <a:prstGeom prst="ellipse">
            <a:avLst/>
          </a:prstGeom>
          <a:solidFill>
            <a:srgbClr val="C814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 b="1" i="1">
              <a:solidFill>
                <a:srgbClr val="FFFFFF"/>
              </a:solidFill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" y="6114424"/>
            <a:ext cx="12192000" cy="209976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TextBox 12"/>
          <p:cNvSpPr>
            <a:spLocks noChangeArrowheads="1"/>
          </p:cNvSpPr>
          <p:nvPr/>
        </p:nvSpPr>
        <p:spPr bwMode="auto">
          <a:xfrm>
            <a:off x="9655500" y="1293973"/>
            <a:ext cx="487634" cy="80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4656" b="1">
                <a:solidFill>
                  <a:srgbClr val="FFFFFF"/>
                </a:solidFill>
              </a:rPr>
              <a:t>3</a:t>
            </a:r>
            <a:endParaRPr lang="zh-CN" altLang="en-US" sz="4656" b="1">
              <a:solidFill>
                <a:srgbClr val="FFFFFF"/>
              </a:solidFill>
              <a:sym typeface="宋体" pitchFamily="2" charset="-122"/>
            </a:endParaRPr>
          </a:p>
        </p:txBody>
      </p:sp>
      <p:sp>
        <p:nvSpPr>
          <p:cNvPr id="1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48121" y="140867"/>
            <a:ext cx="7772073" cy="1143945"/>
          </a:xfrm>
        </p:spPr>
        <p:txBody>
          <a:bodyPr/>
          <a:lstStyle/>
          <a:p>
            <a:pPr algn="l"/>
            <a:r>
              <a:rPr lang="en-US" altLang="zh-CN" sz="2963" dirty="0" smtClean="0">
                <a:latin typeface="微软雅黑" pitchFamily="34" charset="-122"/>
                <a:ea typeface="微软雅黑" pitchFamily="34" charset="-122"/>
              </a:rPr>
              <a:t>Use-2</a:t>
            </a:r>
            <a:endParaRPr lang="zh-CN" altLang="zh-CN" sz="2963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6" y="237"/>
            <a:ext cx="1179221" cy="106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067147" y="1330167"/>
            <a:ext cx="9980909" cy="137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963" dirty="0" err="1" smtClean="0"/>
              <a:t>ClickHouse</a:t>
            </a:r>
            <a:r>
              <a:rPr lang="zh-CN" altLang="en-US" sz="2963" dirty="0" smtClean="0"/>
              <a:t>数据写入</a:t>
            </a:r>
            <a:r>
              <a:rPr lang="en-US" altLang="zh-CN" sz="2963" dirty="0" err="1" smtClean="0"/>
              <a:t>HBase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在数据分析阶段，采用离线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实时的方式，以离线作为考量及分析规律，实时作为最新数据的一个参考及规律的校验等，使离线的精度更精确。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147" y="4079153"/>
            <a:ext cx="10158202" cy="203527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778" y="2859469"/>
            <a:ext cx="6498341" cy="118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88" y="6256107"/>
            <a:ext cx="1224576" cy="52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646725" y="1052081"/>
            <a:ext cx="10401331" cy="47034"/>
          </a:xfrm>
          <a:prstGeom prst="rect">
            <a:avLst/>
          </a:prstGeom>
          <a:gradFill rotWithShape="1">
            <a:gsLst>
              <a:gs pos="0">
                <a:srgbClr val="C81423"/>
              </a:gs>
              <a:gs pos="71999">
                <a:srgbClr val="FAC8CD"/>
              </a:gs>
              <a:gs pos="90999">
                <a:srgbClr val="FF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zh-CN" sz="1905" b="1" i="1">
                <a:solidFill>
                  <a:srgbClr val="FFFFFF"/>
                </a:solidFill>
                <a:ea typeface="微软雅黑" pitchFamily="34" charset="-122"/>
                <a:sym typeface="宋体" pitchFamily="2" charset="-122"/>
              </a:rPr>
              <a:t> </a:t>
            </a:r>
          </a:p>
        </p:txBody>
      </p:sp>
      <p:sp>
        <p:nvSpPr>
          <p:cNvPr id="6" name="椭圆 15"/>
          <p:cNvSpPr>
            <a:spLocks noChangeArrowheads="1"/>
          </p:cNvSpPr>
          <p:nvPr/>
        </p:nvSpPr>
        <p:spPr bwMode="auto">
          <a:xfrm>
            <a:off x="584572" y="1006727"/>
            <a:ext cx="124305" cy="125985"/>
          </a:xfrm>
          <a:prstGeom prst="ellipse">
            <a:avLst/>
          </a:prstGeom>
          <a:solidFill>
            <a:srgbClr val="C814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 b="1" i="1">
              <a:solidFill>
                <a:srgbClr val="FFFFFF"/>
              </a:solidFill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" y="6114424"/>
            <a:ext cx="12192000" cy="209976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TextBox 12"/>
          <p:cNvSpPr>
            <a:spLocks noChangeArrowheads="1"/>
          </p:cNvSpPr>
          <p:nvPr/>
        </p:nvSpPr>
        <p:spPr bwMode="auto">
          <a:xfrm>
            <a:off x="9655500" y="1293973"/>
            <a:ext cx="487634" cy="80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4656" b="1">
                <a:solidFill>
                  <a:srgbClr val="FFFFFF"/>
                </a:solidFill>
              </a:rPr>
              <a:t>3</a:t>
            </a:r>
            <a:endParaRPr lang="zh-CN" altLang="en-US" sz="4656" b="1">
              <a:solidFill>
                <a:srgbClr val="FFFFFF"/>
              </a:solidFill>
              <a:sym typeface="宋体" pitchFamily="2" charset="-122"/>
            </a:endParaRPr>
          </a:p>
        </p:txBody>
      </p:sp>
      <p:sp>
        <p:nvSpPr>
          <p:cNvPr id="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48121" y="140867"/>
            <a:ext cx="7772073" cy="1143945"/>
          </a:xfrm>
        </p:spPr>
        <p:txBody>
          <a:bodyPr/>
          <a:lstStyle/>
          <a:p>
            <a:pPr algn="l"/>
            <a:r>
              <a:rPr lang="zh-CN" altLang="en-US" sz="2963" dirty="0" smtClean="0">
                <a:latin typeface="微软雅黑" pitchFamily="34" charset="-122"/>
                <a:ea typeface="微软雅黑" pitchFamily="34" charset="-122"/>
              </a:rPr>
              <a:t>实时数据监控</a:t>
            </a:r>
            <a:r>
              <a:rPr lang="en-US" altLang="zh-CN" sz="2963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2963" dirty="0" err="1" smtClean="0">
                <a:latin typeface="微软雅黑" pitchFamily="34" charset="-122"/>
                <a:ea typeface="微软雅黑" pitchFamily="34" charset="-122"/>
              </a:rPr>
              <a:t>SparkUI</a:t>
            </a:r>
            <a:endParaRPr lang="zh-CN" altLang="zh-CN" sz="2963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6" y="237"/>
            <a:ext cx="1179221" cy="106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067147" y="1330168"/>
            <a:ext cx="99809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Jobs </a:t>
            </a:r>
            <a:r>
              <a:rPr lang="zh-CN" altLang="en-US" sz="2000" dirty="0" smtClean="0"/>
              <a:t>从任务启动及执行完、失败等的</a:t>
            </a:r>
            <a:r>
              <a:rPr lang="en-US" altLang="zh-CN" sz="2000" dirty="0" smtClean="0"/>
              <a:t>Jobs</a:t>
            </a:r>
          </a:p>
          <a:p>
            <a:r>
              <a:rPr lang="en-US" altLang="zh-CN" sz="2000" dirty="0" smtClean="0"/>
              <a:t>Streaming </a:t>
            </a:r>
            <a:r>
              <a:rPr lang="zh-CN" altLang="en-US" sz="2000" dirty="0" smtClean="0"/>
              <a:t>中能看到处理速度等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147" y="2083409"/>
            <a:ext cx="10445583" cy="38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2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88" y="6256107"/>
            <a:ext cx="1224576" cy="52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646725" y="1052081"/>
            <a:ext cx="10401331" cy="47034"/>
          </a:xfrm>
          <a:prstGeom prst="rect">
            <a:avLst/>
          </a:prstGeom>
          <a:gradFill rotWithShape="1">
            <a:gsLst>
              <a:gs pos="0">
                <a:srgbClr val="C81423"/>
              </a:gs>
              <a:gs pos="71999">
                <a:srgbClr val="FAC8CD"/>
              </a:gs>
              <a:gs pos="90999">
                <a:srgbClr val="FF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zh-CN" sz="1905" b="1" i="1">
                <a:solidFill>
                  <a:srgbClr val="FFFFFF"/>
                </a:solidFill>
                <a:ea typeface="微软雅黑" pitchFamily="34" charset="-122"/>
                <a:sym typeface="宋体" pitchFamily="2" charset="-122"/>
              </a:rPr>
              <a:t> </a:t>
            </a:r>
          </a:p>
        </p:txBody>
      </p:sp>
      <p:sp>
        <p:nvSpPr>
          <p:cNvPr id="6" name="椭圆 15"/>
          <p:cNvSpPr>
            <a:spLocks noChangeArrowheads="1"/>
          </p:cNvSpPr>
          <p:nvPr/>
        </p:nvSpPr>
        <p:spPr bwMode="auto">
          <a:xfrm>
            <a:off x="584572" y="1006727"/>
            <a:ext cx="124305" cy="125985"/>
          </a:xfrm>
          <a:prstGeom prst="ellipse">
            <a:avLst/>
          </a:prstGeom>
          <a:solidFill>
            <a:srgbClr val="C814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 b="1" i="1">
              <a:solidFill>
                <a:srgbClr val="FFFFFF"/>
              </a:solidFill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" y="6114424"/>
            <a:ext cx="12192000" cy="209976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TextBox 12"/>
          <p:cNvSpPr>
            <a:spLocks noChangeArrowheads="1"/>
          </p:cNvSpPr>
          <p:nvPr/>
        </p:nvSpPr>
        <p:spPr bwMode="auto">
          <a:xfrm>
            <a:off x="9655500" y="1293973"/>
            <a:ext cx="487634" cy="80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4656" b="1">
                <a:solidFill>
                  <a:srgbClr val="FFFFFF"/>
                </a:solidFill>
              </a:rPr>
              <a:t>3</a:t>
            </a:r>
            <a:endParaRPr lang="zh-CN" altLang="en-US" sz="4656" b="1">
              <a:solidFill>
                <a:srgbClr val="FFFFFF"/>
              </a:solidFill>
              <a:sym typeface="宋体" pitchFamily="2" charset="-122"/>
            </a:endParaRPr>
          </a:p>
        </p:txBody>
      </p:sp>
      <p:sp>
        <p:nvSpPr>
          <p:cNvPr id="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48121" y="140867"/>
            <a:ext cx="7772073" cy="1143945"/>
          </a:xfrm>
        </p:spPr>
        <p:txBody>
          <a:bodyPr/>
          <a:lstStyle/>
          <a:p>
            <a:pPr algn="l"/>
            <a:r>
              <a:rPr lang="en-US" altLang="zh-CN" sz="2963" dirty="0" smtClean="0">
                <a:latin typeface="微软雅黑" pitchFamily="34" charset="-122"/>
                <a:ea typeface="微软雅黑" pitchFamily="34" charset="-122"/>
              </a:rPr>
              <a:t>DAG-</a:t>
            </a:r>
            <a:r>
              <a:rPr lang="en-US" altLang="zh-CN" sz="2963" dirty="0" err="1" smtClean="0">
                <a:latin typeface="微软雅黑" pitchFamily="34" charset="-122"/>
                <a:ea typeface="微软雅黑" pitchFamily="34" charset="-122"/>
              </a:rPr>
              <a:t>SparkUI</a:t>
            </a:r>
            <a:endParaRPr lang="zh-CN" altLang="zh-CN" sz="2963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6" y="237"/>
            <a:ext cx="1179221" cy="106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065492" y="1255790"/>
            <a:ext cx="9980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通过</a:t>
            </a:r>
            <a:r>
              <a:rPr lang="en-US" altLang="zh-CN" sz="2400" dirty="0" err="1" smtClean="0"/>
              <a:t>SparkUI</a:t>
            </a:r>
            <a:r>
              <a:rPr lang="zh-CN" altLang="en-US" sz="2400" dirty="0" smtClean="0"/>
              <a:t>去看</a:t>
            </a:r>
            <a:r>
              <a:rPr lang="en-US" altLang="zh-CN" sz="2400" dirty="0" smtClean="0"/>
              <a:t>DAG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40" y="1634257"/>
            <a:ext cx="3802900" cy="44160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071" y="1634256"/>
            <a:ext cx="5160063" cy="42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1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88" y="6256107"/>
            <a:ext cx="1224576" cy="52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4"/>
          <p:cNvSpPr>
            <a:spLocks noChangeArrowheads="1"/>
          </p:cNvSpPr>
          <p:nvPr/>
        </p:nvSpPr>
        <p:spPr bwMode="auto">
          <a:xfrm>
            <a:off x="646725" y="1052081"/>
            <a:ext cx="10401331" cy="47034"/>
          </a:xfrm>
          <a:prstGeom prst="rect">
            <a:avLst/>
          </a:prstGeom>
          <a:gradFill rotWithShape="1">
            <a:gsLst>
              <a:gs pos="0">
                <a:srgbClr val="C81423"/>
              </a:gs>
              <a:gs pos="71999">
                <a:srgbClr val="FAC8CD"/>
              </a:gs>
              <a:gs pos="90999">
                <a:srgbClr val="FF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zh-CN" sz="1905" b="1" i="1">
                <a:solidFill>
                  <a:srgbClr val="FFFFFF"/>
                </a:solidFill>
                <a:ea typeface="微软雅黑" pitchFamily="34" charset="-122"/>
                <a:sym typeface="宋体" pitchFamily="2" charset="-122"/>
              </a:rPr>
              <a:t> </a:t>
            </a:r>
          </a:p>
        </p:txBody>
      </p:sp>
      <p:sp>
        <p:nvSpPr>
          <p:cNvPr id="14" name="椭圆 15"/>
          <p:cNvSpPr>
            <a:spLocks noChangeArrowheads="1"/>
          </p:cNvSpPr>
          <p:nvPr/>
        </p:nvSpPr>
        <p:spPr bwMode="auto">
          <a:xfrm>
            <a:off x="584572" y="1006727"/>
            <a:ext cx="124305" cy="125985"/>
          </a:xfrm>
          <a:prstGeom prst="ellipse">
            <a:avLst/>
          </a:prstGeom>
          <a:solidFill>
            <a:srgbClr val="C814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 b="1" i="1">
              <a:solidFill>
                <a:srgbClr val="FFFFFF"/>
              </a:solidFill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5" name="矩形 10"/>
          <p:cNvSpPr>
            <a:spLocks noChangeArrowheads="1"/>
          </p:cNvSpPr>
          <p:nvPr/>
        </p:nvSpPr>
        <p:spPr bwMode="auto">
          <a:xfrm>
            <a:off x="1" y="6114424"/>
            <a:ext cx="12192000" cy="209976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48121" y="148958"/>
            <a:ext cx="7772073" cy="1143945"/>
          </a:xfrm>
        </p:spPr>
        <p:txBody>
          <a:bodyPr/>
          <a:lstStyle/>
          <a:p>
            <a:pPr algn="l"/>
            <a:r>
              <a:rPr lang="zh-CN" altLang="en-US" sz="2963" dirty="0">
                <a:latin typeface="微软雅黑" pitchFamily="34" charset="-122"/>
                <a:ea typeface="微软雅黑" pitchFamily="34" charset="-122"/>
              </a:rPr>
              <a:t>实时</a:t>
            </a:r>
            <a:r>
              <a:rPr lang="zh-CN" altLang="en-US" sz="2963" dirty="0" smtClean="0">
                <a:latin typeface="微软雅黑" pitchFamily="34" charset="-122"/>
                <a:ea typeface="微软雅黑" pitchFamily="34" charset="-122"/>
              </a:rPr>
              <a:t>缓存</a:t>
            </a:r>
            <a:r>
              <a:rPr lang="zh-CN" altLang="en-US" sz="2963" dirty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zh-CN" sz="2963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6" y="237"/>
            <a:ext cx="1179221" cy="106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2" y="3509553"/>
            <a:ext cx="9473828" cy="24446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72" y="1254913"/>
            <a:ext cx="9317074" cy="20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13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应用部分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0" t="78339" r="4816" b="4787"/>
          <a:stretch>
            <a:fillRect/>
          </a:stretch>
        </p:blipFill>
        <p:spPr bwMode="auto">
          <a:xfrm>
            <a:off x="8236068" y="5629541"/>
            <a:ext cx="3803071" cy="122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292286" y="309609"/>
            <a:ext cx="11600710" cy="5146912"/>
          </a:xfrm>
          <a:prstGeom prst="rect">
            <a:avLst/>
          </a:prstGeom>
          <a:solidFill>
            <a:srgbClr val="C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标题 4"/>
          <p:cNvSpPr txBox="1">
            <a:spLocks noChangeArrowheads="1"/>
          </p:cNvSpPr>
          <p:nvPr/>
        </p:nvSpPr>
        <p:spPr>
          <a:xfrm>
            <a:off x="913813" y="2130514"/>
            <a:ext cx="10364376" cy="1469827"/>
          </a:xfrm>
          <a:prstGeom prst="rect">
            <a:avLst/>
          </a:prstGeom>
        </p:spPr>
        <p:txBody>
          <a:bodyPr vert="horz" lIns="96757" tIns="48378" rIns="96757" bIns="48378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714">
                <a:solidFill>
                  <a:schemeClr val="bg1"/>
                </a:solidFill>
              </a:rPr>
              <a:t>Thank You</a:t>
            </a:r>
            <a:r>
              <a:rPr lang="zh-CN" altLang="en-US" sz="5714">
                <a:solidFill>
                  <a:schemeClr val="bg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1744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88" y="6256107"/>
            <a:ext cx="1224576" cy="52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646725" y="1052081"/>
            <a:ext cx="10401331" cy="47034"/>
          </a:xfrm>
          <a:prstGeom prst="rect">
            <a:avLst/>
          </a:prstGeom>
          <a:gradFill rotWithShape="1">
            <a:gsLst>
              <a:gs pos="0">
                <a:srgbClr val="C81423"/>
              </a:gs>
              <a:gs pos="71999">
                <a:srgbClr val="FAC8CD"/>
              </a:gs>
              <a:gs pos="90999">
                <a:srgbClr val="FF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zh-CN" sz="1905" b="1" i="1">
                <a:solidFill>
                  <a:srgbClr val="FFFFFF"/>
                </a:solidFill>
                <a:ea typeface="微软雅黑" pitchFamily="34" charset="-122"/>
                <a:sym typeface="宋体" pitchFamily="2" charset="-122"/>
              </a:rPr>
              <a:t> </a:t>
            </a:r>
          </a:p>
        </p:txBody>
      </p:sp>
      <p:sp>
        <p:nvSpPr>
          <p:cNvPr id="6" name="椭圆 15"/>
          <p:cNvSpPr>
            <a:spLocks noChangeArrowheads="1"/>
          </p:cNvSpPr>
          <p:nvPr/>
        </p:nvSpPr>
        <p:spPr bwMode="auto">
          <a:xfrm>
            <a:off x="584572" y="1006727"/>
            <a:ext cx="124305" cy="125985"/>
          </a:xfrm>
          <a:prstGeom prst="ellipse">
            <a:avLst/>
          </a:prstGeom>
          <a:solidFill>
            <a:srgbClr val="C814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 b="1" i="1">
              <a:solidFill>
                <a:srgbClr val="FFFFFF"/>
              </a:solidFill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" y="6114424"/>
            <a:ext cx="12192000" cy="209976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TextBox 12"/>
          <p:cNvSpPr>
            <a:spLocks noChangeArrowheads="1"/>
          </p:cNvSpPr>
          <p:nvPr/>
        </p:nvSpPr>
        <p:spPr bwMode="auto">
          <a:xfrm>
            <a:off x="9655500" y="1293973"/>
            <a:ext cx="487634" cy="80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4656" b="1">
                <a:solidFill>
                  <a:srgbClr val="FFFFFF"/>
                </a:solidFill>
              </a:rPr>
              <a:t>3</a:t>
            </a:r>
            <a:endParaRPr lang="zh-CN" altLang="en-US" sz="4656" b="1">
              <a:solidFill>
                <a:srgbClr val="FFFFFF"/>
              </a:solidFill>
              <a:sym typeface="宋体" pitchFamily="2" charset="-122"/>
            </a:endParaRPr>
          </a:p>
        </p:txBody>
      </p:sp>
      <p:sp>
        <p:nvSpPr>
          <p:cNvPr id="1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09979" y="140867"/>
            <a:ext cx="7772073" cy="1143945"/>
          </a:xfrm>
        </p:spPr>
        <p:txBody>
          <a:bodyPr/>
          <a:lstStyle/>
          <a:p>
            <a:pPr algn="l"/>
            <a:r>
              <a:rPr lang="zh-CN" altLang="en-US" sz="2963" dirty="0">
                <a:latin typeface="微软雅黑" pitchFamily="34" charset="-122"/>
                <a:ea typeface="微软雅黑" pitchFamily="34" charset="-122"/>
              </a:rPr>
              <a:t>知识扩展</a:t>
            </a:r>
            <a:endParaRPr lang="zh-CN" altLang="zh-CN" sz="2963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979" y="2390203"/>
            <a:ext cx="9173636" cy="229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57" tIns="48378" rIns="96757" bIns="48378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Aft>
                <a:spcPct val="0"/>
              </a:spcAft>
              <a:buFontTx/>
              <a:buAutoNum type="arabicPeriod"/>
            </a:pPr>
            <a:r>
              <a:rPr lang="en-US" altLang="zh-CN" sz="1693" b="1" dirty="0" smtClean="0">
                <a:latin typeface="Arial" charset="0"/>
                <a:ea typeface="宋体" charset="-122"/>
                <a:cs typeface="宋体" charset="-122"/>
                <a:hlinkClick r:id="rId4"/>
              </a:rPr>
              <a:t>Scala</a:t>
            </a:r>
            <a:br>
              <a:rPr lang="en-US" altLang="zh-CN" sz="1693" b="1" dirty="0" smtClean="0">
                <a:latin typeface="Arial" charset="0"/>
                <a:ea typeface="宋体" charset="-122"/>
                <a:cs typeface="宋体" charset="-122"/>
                <a:hlinkClick r:id="rId4"/>
              </a:rPr>
            </a:br>
            <a:r>
              <a:rPr lang="en-US" altLang="zh-CN" sz="1693" b="1" dirty="0" smtClean="0">
                <a:latin typeface="Arial" charset="0"/>
                <a:ea typeface="宋体" charset="-122"/>
                <a:cs typeface="宋体" charset="-122"/>
                <a:hlinkClick r:id="rId4"/>
              </a:rPr>
              <a:t/>
            </a:r>
            <a:br>
              <a:rPr lang="en-US" altLang="zh-CN" sz="1693" b="1" dirty="0" smtClean="0">
                <a:latin typeface="Arial" charset="0"/>
                <a:ea typeface="宋体" charset="-122"/>
                <a:cs typeface="宋体" charset="-122"/>
                <a:hlinkClick r:id="rId4"/>
              </a:rPr>
            </a:br>
            <a:r>
              <a:rPr lang="en-US" altLang="zh-CN" sz="1693" b="1" dirty="0" smtClean="0">
                <a:latin typeface="Arial" charset="0"/>
                <a:ea typeface="宋体" charset="-122"/>
                <a:cs typeface="宋体" charset="-122"/>
              </a:rPr>
              <a:t>twitter Scala</a:t>
            </a:r>
            <a:r>
              <a:rPr lang="zh-CN" altLang="en-US" sz="1693" b="1" dirty="0" smtClean="0">
                <a:latin typeface="Arial" charset="0"/>
                <a:ea typeface="宋体" charset="-122"/>
                <a:cs typeface="宋体" charset="-122"/>
              </a:rPr>
              <a:t>课堂</a:t>
            </a:r>
            <a:r>
              <a:rPr lang="en-US" altLang="zh-CN" sz="1800" dirty="0" smtClean="0">
                <a:hlinkClick r:id="rId5"/>
              </a:rPr>
              <a:t>http</a:t>
            </a:r>
            <a:r>
              <a:rPr lang="en-US" altLang="zh-CN" sz="1800" dirty="0">
                <a:hlinkClick r:id="rId5"/>
              </a:rPr>
              <a:t>://</a:t>
            </a:r>
            <a:r>
              <a:rPr lang="en-US" altLang="zh-CN" sz="1800" dirty="0" smtClean="0">
                <a:hlinkClick r:id="rId5"/>
              </a:rPr>
              <a:t>twitter.github.io/scala_school/zh_cn/index.html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 smtClean="0"/>
              <a:t>Scala</a:t>
            </a:r>
            <a:r>
              <a:rPr lang="zh-CN" altLang="en-US" sz="1800" dirty="0" smtClean="0"/>
              <a:t>官网 </a:t>
            </a:r>
            <a:r>
              <a:rPr lang="en-US" altLang="zh-CN" sz="1800" dirty="0">
                <a:hlinkClick r:id="rId6"/>
              </a:rPr>
              <a:t>https://www.scala-lang.org/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 smtClean="0"/>
              <a:t>2. Spark</a:t>
            </a:r>
            <a:br>
              <a:rPr lang="en-US" altLang="zh-CN" sz="1800" dirty="0" smtClean="0"/>
            </a:br>
            <a:r>
              <a:rPr lang="en-US" altLang="zh-CN" sz="1800" dirty="0">
                <a:hlinkClick r:id="rId7"/>
              </a:rPr>
              <a:t>http://spark.apache.org</a:t>
            </a:r>
            <a:r>
              <a:rPr lang="en-US" altLang="zh-CN" sz="1693" dirty="0">
                <a:latin typeface="Arial" charset="0"/>
                <a:ea typeface="宋体" charset="-122"/>
                <a:cs typeface="宋体" charset="-122"/>
              </a:rPr>
              <a:t/>
            </a:r>
            <a:br>
              <a:rPr lang="en-US" altLang="zh-CN" sz="1693" dirty="0">
                <a:latin typeface="Arial" charset="0"/>
                <a:ea typeface="宋体" charset="-122"/>
                <a:cs typeface="宋体" charset="-122"/>
              </a:rPr>
            </a:br>
            <a:endParaRPr lang="zh-CN" altLang="zh-CN" sz="1693" dirty="0">
              <a:latin typeface="Arial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88" y="6256107"/>
            <a:ext cx="1224576" cy="52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4"/>
          <p:cNvSpPr>
            <a:spLocks noChangeArrowheads="1"/>
          </p:cNvSpPr>
          <p:nvPr/>
        </p:nvSpPr>
        <p:spPr bwMode="auto">
          <a:xfrm>
            <a:off x="646725" y="1052081"/>
            <a:ext cx="10401331" cy="47034"/>
          </a:xfrm>
          <a:prstGeom prst="rect">
            <a:avLst/>
          </a:prstGeom>
          <a:gradFill rotWithShape="1">
            <a:gsLst>
              <a:gs pos="0">
                <a:srgbClr val="C81423"/>
              </a:gs>
              <a:gs pos="71999">
                <a:srgbClr val="FAC8CD"/>
              </a:gs>
              <a:gs pos="90999">
                <a:srgbClr val="FF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zh-CN" sz="1905" b="1" i="1">
                <a:solidFill>
                  <a:srgbClr val="FFFFFF"/>
                </a:solidFill>
                <a:ea typeface="微软雅黑" pitchFamily="34" charset="-122"/>
                <a:sym typeface="宋体" pitchFamily="2" charset="-122"/>
              </a:rPr>
              <a:t> </a:t>
            </a:r>
          </a:p>
        </p:txBody>
      </p:sp>
      <p:sp>
        <p:nvSpPr>
          <p:cNvPr id="14" name="椭圆 15"/>
          <p:cNvSpPr>
            <a:spLocks noChangeArrowheads="1"/>
          </p:cNvSpPr>
          <p:nvPr/>
        </p:nvSpPr>
        <p:spPr bwMode="auto">
          <a:xfrm>
            <a:off x="584572" y="1006727"/>
            <a:ext cx="124305" cy="125985"/>
          </a:xfrm>
          <a:prstGeom prst="ellipse">
            <a:avLst/>
          </a:prstGeom>
          <a:solidFill>
            <a:srgbClr val="C814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 b="1" i="1">
              <a:solidFill>
                <a:srgbClr val="FFFFFF"/>
              </a:solidFill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5" name="矩形 10"/>
          <p:cNvSpPr>
            <a:spLocks noChangeArrowheads="1"/>
          </p:cNvSpPr>
          <p:nvPr/>
        </p:nvSpPr>
        <p:spPr bwMode="auto">
          <a:xfrm>
            <a:off x="1" y="5846235"/>
            <a:ext cx="12192000" cy="209976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3845032233"/>
              </p:ext>
            </p:extLst>
          </p:nvPr>
        </p:nvGraphicFramePr>
        <p:xfrm>
          <a:off x="1923749" y="1089692"/>
          <a:ext cx="8144640" cy="4396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2"/>
          <p:cNvSpPr>
            <a:spLocks noChangeArrowheads="1"/>
          </p:cNvSpPr>
          <p:nvPr/>
        </p:nvSpPr>
        <p:spPr bwMode="auto">
          <a:xfrm>
            <a:off x="9655500" y="1293973"/>
            <a:ext cx="487634" cy="80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4656" b="1">
                <a:solidFill>
                  <a:srgbClr val="FFFFFF"/>
                </a:solidFill>
              </a:rPr>
              <a:t>3</a:t>
            </a:r>
            <a:endParaRPr lang="zh-CN" altLang="en-US" sz="4656" b="1">
              <a:solidFill>
                <a:srgbClr val="FFFFFF"/>
              </a:solidFill>
              <a:sym typeface="宋体" pitchFamily="2" charset="-122"/>
            </a:endParaRPr>
          </a:p>
        </p:txBody>
      </p:sp>
      <p:sp>
        <p:nvSpPr>
          <p:cNvPr id="1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09769" y="151708"/>
            <a:ext cx="10972464" cy="1143945"/>
          </a:xfrm>
        </p:spPr>
        <p:txBody>
          <a:bodyPr/>
          <a:lstStyle/>
          <a:p>
            <a:pPr algn="l" eaLnBrk="1" hangingPunct="1"/>
            <a:r>
              <a:rPr lang="zh-CN" altLang="zh-CN" sz="2963" b="1" dirty="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016" y="3962363"/>
            <a:ext cx="1179221" cy="106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0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88" y="6256107"/>
            <a:ext cx="1224576" cy="52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646725" y="1052081"/>
            <a:ext cx="10401331" cy="47034"/>
          </a:xfrm>
          <a:prstGeom prst="rect">
            <a:avLst/>
          </a:prstGeom>
          <a:gradFill rotWithShape="1">
            <a:gsLst>
              <a:gs pos="0">
                <a:srgbClr val="C81423"/>
              </a:gs>
              <a:gs pos="71999">
                <a:srgbClr val="FAC8CD"/>
              </a:gs>
              <a:gs pos="90999">
                <a:srgbClr val="FF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zh-CN" sz="1905" b="1" i="1">
                <a:solidFill>
                  <a:srgbClr val="FFFFFF"/>
                </a:solidFill>
                <a:ea typeface="微软雅黑" pitchFamily="34" charset="-122"/>
                <a:sym typeface="宋体" pitchFamily="2" charset="-122"/>
              </a:rPr>
              <a:t> </a:t>
            </a:r>
          </a:p>
        </p:txBody>
      </p:sp>
      <p:sp>
        <p:nvSpPr>
          <p:cNvPr id="6" name="椭圆 15"/>
          <p:cNvSpPr>
            <a:spLocks noChangeArrowheads="1"/>
          </p:cNvSpPr>
          <p:nvPr/>
        </p:nvSpPr>
        <p:spPr bwMode="auto">
          <a:xfrm>
            <a:off x="584572" y="1006727"/>
            <a:ext cx="124305" cy="125985"/>
          </a:xfrm>
          <a:prstGeom prst="ellipse">
            <a:avLst/>
          </a:prstGeom>
          <a:solidFill>
            <a:srgbClr val="C814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 b="1" i="1">
              <a:solidFill>
                <a:srgbClr val="FFFFFF"/>
              </a:solidFill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" y="5846235"/>
            <a:ext cx="12192000" cy="209976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TextBox 12"/>
          <p:cNvSpPr>
            <a:spLocks noChangeArrowheads="1"/>
          </p:cNvSpPr>
          <p:nvPr/>
        </p:nvSpPr>
        <p:spPr bwMode="auto">
          <a:xfrm>
            <a:off x="9655500" y="1293973"/>
            <a:ext cx="487634" cy="80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4656" b="1">
                <a:solidFill>
                  <a:srgbClr val="FFFFFF"/>
                </a:solidFill>
              </a:rPr>
              <a:t>3</a:t>
            </a:r>
            <a:endParaRPr lang="zh-CN" altLang="en-US" sz="4656" b="1">
              <a:solidFill>
                <a:srgbClr val="FFFFFF"/>
              </a:solidFill>
              <a:sym typeface="宋体" pitchFamily="2" charset="-122"/>
            </a:endParaRPr>
          </a:p>
        </p:txBody>
      </p:sp>
      <p:sp>
        <p:nvSpPr>
          <p:cNvPr id="1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09769" y="150028"/>
            <a:ext cx="10972464" cy="1143945"/>
          </a:xfrm>
        </p:spPr>
        <p:txBody>
          <a:bodyPr/>
          <a:lstStyle/>
          <a:p>
            <a:pPr algn="l"/>
            <a:r>
              <a:rPr lang="en-US" altLang="zh-CN" sz="2963" dirty="0" smtClean="0"/>
              <a:t>Spark</a:t>
            </a:r>
            <a:r>
              <a:rPr lang="zh-CN" altLang="en-US" sz="2963" dirty="0" smtClean="0"/>
              <a:t>简介</a:t>
            </a:r>
            <a:r>
              <a:rPr lang="zh-CN" altLang="en-US" sz="2963" dirty="0"/>
              <a:t>及应用</a:t>
            </a:r>
            <a:endParaRPr lang="zh-CN" altLang="zh-CN" sz="2963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952" y="1371742"/>
            <a:ext cx="9529002" cy="311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Apache Spark™</a:t>
            </a:r>
            <a:r>
              <a:rPr lang="en-US" altLang="zh-CN" sz="2400" dirty="0"/>
              <a:t> is a unified analytics engine for large-scale data processing</a:t>
            </a:r>
            <a:r>
              <a:rPr lang="en-US" altLang="zh-CN" sz="2400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sz="1910" dirty="0" smtClean="0"/>
              <a:t>2009</a:t>
            </a:r>
            <a:r>
              <a:rPr lang="zh-CN" altLang="en-US" sz="1910" dirty="0"/>
              <a:t>年：</a:t>
            </a:r>
            <a:r>
              <a:rPr lang="en-US" altLang="zh-CN" sz="1910" dirty="0"/>
              <a:t>Spark</a:t>
            </a:r>
            <a:r>
              <a:rPr lang="zh-CN" altLang="en-US" sz="1910" dirty="0"/>
              <a:t>诞生于</a:t>
            </a:r>
            <a:r>
              <a:rPr lang="en-US" altLang="zh-CN" sz="1910" dirty="0" err="1" smtClean="0"/>
              <a:t>AMPLab</a:t>
            </a:r>
            <a:endParaRPr lang="zh-CN" altLang="en-US" sz="1910" dirty="0"/>
          </a:p>
          <a:p>
            <a:r>
              <a:rPr lang="en-US" altLang="zh-CN" sz="1910" dirty="0" smtClean="0"/>
              <a:t>2010</a:t>
            </a:r>
            <a:r>
              <a:rPr lang="zh-CN" altLang="en-US" sz="1910" dirty="0" smtClean="0"/>
              <a:t>年：开源</a:t>
            </a:r>
            <a:endParaRPr lang="en-US" altLang="zh-CN" sz="1910" dirty="0" smtClean="0"/>
          </a:p>
          <a:p>
            <a:endParaRPr lang="en-US" altLang="zh-CN" sz="1910" dirty="0" smtClean="0"/>
          </a:p>
          <a:p>
            <a:r>
              <a:rPr lang="zh-CN" altLang="en-US" sz="1910" dirty="0" smtClean="0"/>
              <a:t>目前为</a:t>
            </a:r>
            <a:r>
              <a:rPr lang="en-US" altLang="zh-CN" sz="1910" dirty="0" smtClean="0"/>
              <a:t>Apache</a:t>
            </a:r>
            <a:r>
              <a:rPr lang="zh-CN" altLang="en-US" sz="1910" dirty="0" smtClean="0"/>
              <a:t>顶级项目</a:t>
            </a:r>
            <a:endParaRPr lang="en-US" altLang="zh-CN" sz="1910" dirty="0" smtClean="0"/>
          </a:p>
          <a:p>
            <a:endParaRPr lang="en-US" altLang="zh-CN" sz="2116" dirty="0"/>
          </a:p>
          <a:p>
            <a:r>
              <a:rPr lang="en-US" altLang="zh-CN" sz="1905" dirty="0" smtClean="0"/>
              <a:t>Spark</a:t>
            </a:r>
            <a:r>
              <a:rPr lang="zh-CN" altLang="en-US" sz="1905" dirty="0" smtClean="0"/>
              <a:t>已经</a:t>
            </a:r>
            <a:r>
              <a:rPr lang="zh-CN" altLang="en-US" sz="1905" dirty="0"/>
              <a:t>发展</a:t>
            </a:r>
            <a:r>
              <a:rPr lang="zh-CN" altLang="en-US" sz="1905" dirty="0" smtClean="0"/>
              <a:t>到</a:t>
            </a:r>
            <a:r>
              <a:rPr lang="en-US" altLang="zh-CN" sz="1905" dirty="0" smtClean="0"/>
              <a:t>2.4.4</a:t>
            </a:r>
            <a:r>
              <a:rPr lang="zh-CN" altLang="en-US" sz="1905" dirty="0" smtClean="0"/>
              <a:t>（</a:t>
            </a:r>
            <a:r>
              <a:rPr lang="en-US" altLang="zh-CN" sz="1905" dirty="0" smtClean="0"/>
              <a:t>2019.9.1</a:t>
            </a:r>
            <a:r>
              <a:rPr lang="zh-CN" altLang="en-US" sz="1905" dirty="0" smtClean="0"/>
              <a:t>）版本了</a:t>
            </a:r>
            <a:endParaRPr lang="en-US" altLang="zh-CN" sz="1905" dirty="0" smtClean="0"/>
          </a:p>
          <a:p>
            <a:endParaRPr lang="en-US" altLang="zh-CN" sz="1905" dirty="0" smtClean="0"/>
          </a:p>
          <a:p>
            <a:r>
              <a:rPr lang="en-US" altLang="zh-CN" sz="1905" dirty="0" smtClean="0"/>
              <a:t>BDP</a:t>
            </a:r>
            <a:r>
              <a:rPr lang="zh-CN" altLang="en-US" sz="1905" dirty="0" smtClean="0"/>
              <a:t>平台目前使用的为</a:t>
            </a:r>
            <a:r>
              <a:rPr lang="en-US" altLang="zh-CN" sz="1905" dirty="0" smtClean="0"/>
              <a:t>2.3.1</a:t>
            </a:r>
            <a:endParaRPr lang="en-US" altLang="zh-CN" sz="2116" dirty="0"/>
          </a:p>
        </p:txBody>
      </p:sp>
    </p:spTree>
    <p:extLst>
      <p:ext uri="{BB962C8B-B14F-4D97-AF65-F5344CB8AC3E}">
        <p14:creationId xmlns:p14="http://schemas.microsoft.com/office/powerpoint/2010/main" val="37494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88" y="6256107"/>
            <a:ext cx="1224576" cy="52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646725" y="1052081"/>
            <a:ext cx="10401331" cy="47034"/>
          </a:xfrm>
          <a:prstGeom prst="rect">
            <a:avLst/>
          </a:prstGeom>
          <a:gradFill rotWithShape="1">
            <a:gsLst>
              <a:gs pos="0">
                <a:srgbClr val="C81423"/>
              </a:gs>
              <a:gs pos="71999">
                <a:srgbClr val="FAC8CD"/>
              </a:gs>
              <a:gs pos="90999">
                <a:srgbClr val="FF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zh-CN" sz="1905" b="1" i="1">
                <a:solidFill>
                  <a:srgbClr val="FFFFFF"/>
                </a:solidFill>
                <a:ea typeface="微软雅黑" pitchFamily="34" charset="-122"/>
                <a:sym typeface="宋体" pitchFamily="2" charset="-122"/>
              </a:rPr>
              <a:t> </a:t>
            </a:r>
          </a:p>
        </p:txBody>
      </p:sp>
      <p:sp>
        <p:nvSpPr>
          <p:cNvPr id="6" name="椭圆 15"/>
          <p:cNvSpPr>
            <a:spLocks noChangeArrowheads="1"/>
          </p:cNvSpPr>
          <p:nvPr/>
        </p:nvSpPr>
        <p:spPr bwMode="auto">
          <a:xfrm>
            <a:off x="584572" y="1006727"/>
            <a:ext cx="124305" cy="125985"/>
          </a:xfrm>
          <a:prstGeom prst="ellipse">
            <a:avLst/>
          </a:prstGeom>
          <a:solidFill>
            <a:srgbClr val="C814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 b="1" i="1">
              <a:solidFill>
                <a:srgbClr val="FFFFFF"/>
              </a:solidFill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" y="5846235"/>
            <a:ext cx="12192000" cy="209976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TextBox 12"/>
          <p:cNvSpPr>
            <a:spLocks noChangeArrowheads="1"/>
          </p:cNvSpPr>
          <p:nvPr/>
        </p:nvSpPr>
        <p:spPr bwMode="auto">
          <a:xfrm>
            <a:off x="9655500" y="1293973"/>
            <a:ext cx="487634" cy="80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4656" b="1">
                <a:solidFill>
                  <a:srgbClr val="FFFFFF"/>
                </a:solidFill>
              </a:rPr>
              <a:t>3</a:t>
            </a:r>
            <a:endParaRPr lang="zh-CN" altLang="en-US" sz="4656" b="1">
              <a:solidFill>
                <a:srgbClr val="FFFFFF"/>
              </a:solidFill>
              <a:sym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951" y="1197679"/>
            <a:ext cx="9058739" cy="69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5" dirty="0" smtClean="0"/>
              <a:t>RDD</a:t>
            </a:r>
            <a:r>
              <a:rPr lang="zh-CN" altLang="en-US" sz="1905" dirty="0" smtClean="0"/>
              <a:t>：</a:t>
            </a:r>
            <a:r>
              <a:rPr lang="en-US" altLang="zh-CN" sz="1905" dirty="0" smtClean="0"/>
              <a:t>Resilient Distributed Dataset(</a:t>
            </a:r>
            <a:r>
              <a:rPr lang="zh-CN" altLang="en-US" sz="1905" dirty="0" smtClean="0"/>
              <a:t>弹性分布式数据集</a:t>
            </a:r>
            <a:r>
              <a:rPr lang="en-US" altLang="zh-CN" sz="1905" dirty="0" smtClean="0"/>
              <a:t>) </a:t>
            </a:r>
          </a:p>
          <a:p>
            <a:r>
              <a:rPr lang="en-US" altLang="zh-CN" sz="2000" dirty="0" smtClean="0"/>
              <a:t>	a </a:t>
            </a:r>
            <a:r>
              <a:rPr lang="en-US" altLang="zh-CN" sz="2000" dirty="0"/>
              <a:t>fault-tolerant collection of elements that can be operated on </a:t>
            </a:r>
            <a:r>
              <a:rPr lang="en-US" altLang="zh-CN" sz="2000" dirty="0" smtClean="0"/>
              <a:t>in parallel</a:t>
            </a:r>
            <a:r>
              <a:rPr lang="en-US" altLang="zh-CN" sz="2000" dirty="0"/>
              <a:t>.</a:t>
            </a:r>
            <a:endParaRPr lang="zh-CN" altLang="en-US" sz="1905" dirty="0"/>
          </a:p>
        </p:txBody>
      </p:sp>
      <p:sp>
        <p:nvSpPr>
          <p:cNvPr id="2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09769" y="151708"/>
            <a:ext cx="10972464" cy="1143945"/>
          </a:xfrm>
        </p:spPr>
        <p:txBody>
          <a:bodyPr/>
          <a:lstStyle/>
          <a:p>
            <a:pPr algn="l"/>
            <a:r>
              <a:rPr lang="en-US" altLang="zh-CN" sz="2963" dirty="0" smtClean="0"/>
              <a:t>Spark</a:t>
            </a:r>
            <a:r>
              <a:rPr lang="zh-CN" altLang="en-US" sz="2963" dirty="0"/>
              <a:t>关键词</a:t>
            </a:r>
            <a:endParaRPr lang="zh-CN" altLang="zh-CN" sz="2963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0952" y="2061447"/>
            <a:ext cx="8329477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5" dirty="0" smtClean="0"/>
              <a:t>Transformation</a:t>
            </a:r>
            <a:r>
              <a:rPr lang="zh-CN" altLang="en-US" sz="1905" dirty="0" smtClean="0"/>
              <a:t>：变换算子 延迟计算、从一个</a:t>
            </a:r>
            <a:r>
              <a:rPr lang="en-US" altLang="zh-CN" sz="1905" dirty="0" smtClean="0"/>
              <a:t>RDD</a:t>
            </a:r>
            <a:r>
              <a:rPr lang="zh-CN" altLang="en-US" sz="1905" dirty="0" smtClean="0"/>
              <a:t>转换为另一个</a:t>
            </a:r>
            <a:r>
              <a:rPr lang="en-US" altLang="zh-CN" sz="1905" dirty="0" smtClean="0"/>
              <a:t>RDD</a:t>
            </a:r>
          </a:p>
          <a:p>
            <a:r>
              <a:rPr lang="en-US" altLang="zh-CN" sz="1905" dirty="0"/>
              <a:t>	</a:t>
            </a:r>
            <a:r>
              <a:rPr lang="zh-CN" altLang="en-US" sz="1905" dirty="0" smtClean="0"/>
              <a:t>比如：</a:t>
            </a:r>
            <a:r>
              <a:rPr lang="en-US" altLang="zh-CN" sz="1905" dirty="0" smtClean="0"/>
              <a:t>map</a:t>
            </a:r>
            <a:r>
              <a:rPr lang="zh-CN" altLang="en-US" sz="1905" dirty="0" smtClean="0"/>
              <a:t>、</a:t>
            </a:r>
            <a:r>
              <a:rPr lang="en-US" altLang="zh-CN" sz="1905" dirty="0" smtClean="0"/>
              <a:t>filter</a:t>
            </a:r>
            <a:r>
              <a:rPr lang="zh-CN" altLang="en-US" sz="1905" dirty="0" smtClean="0"/>
              <a:t>等</a:t>
            </a:r>
            <a:endParaRPr lang="zh-CN" altLang="en-US" sz="1905" dirty="0"/>
          </a:p>
        </p:txBody>
      </p:sp>
      <p:sp>
        <p:nvSpPr>
          <p:cNvPr id="21" name="TextBox 20"/>
          <p:cNvSpPr txBox="1"/>
          <p:nvPr/>
        </p:nvSpPr>
        <p:spPr>
          <a:xfrm>
            <a:off x="990952" y="2884329"/>
            <a:ext cx="9371953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5" i="1" dirty="0"/>
              <a:t>Action</a:t>
            </a:r>
            <a:r>
              <a:rPr lang="zh-CN" altLang="en-US" sz="1905" i="1" dirty="0" smtClean="0"/>
              <a:t>：</a:t>
            </a:r>
            <a:r>
              <a:rPr lang="zh-CN" altLang="en-US" sz="1905" dirty="0"/>
              <a:t> </a:t>
            </a:r>
            <a:r>
              <a:rPr lang="zh-CN" altLang="en-US" sz="1905" dirty="0" smtClean="0"/>
              <a:t>行动算子 触发</a:t>
            </a:r>
            <a:r>
              <a:rPr lang="en-US" altLang="zh-CN" sz="1905" dirty="0" smtClean="0"/>
              <a:t>Spark</a:t>
            </a:r>
            <a:r>
              <a:rPr lang="zh-CN" altLang="en-US" sz="1905" dirty="0" smtClean="0"/>
              <a:t>提交作业（</a:t>
            </a:r>
            <a:r>
              <a:rPr lang="en-US" altLang="zh-CN" sz="1905" dirty="0" smtClean="0"/>
              <a:t>Job</a:t>
            </a:r>
            <a:r>
              <a:rPr lang="zh-CN" altLang="en-US" sz="1905" dirty="0" smtClean="0"/>
              <a:t>） 将数据输出到</a:t>
            </a:r>
            <a:r>
              <a:rPr lang="en-US" altLang="zh-CN" sz="1905" dirty="0" smtClean="0"/>
              <a:t>Spark</a:t>
            </a:r>
            <a:r>
              <a:rPr lang="zh-CN" altLang="en-US" sz="1905" dirty="0" smtClean="0"/>
              <a:t>系统</a:t>
            </a:r>
            <a:endParaRPr lang="en-US" altLang="zh-CN" sz="1905" dirty="0" smtClean="0"/>
          </a:p>
          <a:p>
            <a:r>
              <a:rPr lang="en-US" altLang="zh-CN" sz="1905" dirty="0"/>
              <a:t>	</a:t>
            </a:r>
            <a:r>
              <a:rPr lang="zh-CN" altLang="en-US" sz="1905" dirty="0" smtClean="0"/>
              <a:t>比如：</a:t>
            </a:r>
            <a:r>
              <a:rPr lang="en-US" altLang="zh-CN" sz="1905" dirty="0" smtClean="0"/>
              <a:t>count</a:t>
            </a:r>
            <a:r>
              <a:rPr lang="zh-CN" altLang="en-US" sz="1905" dirty="0" smtClean="0"/>
              <a:t>、</a:t>
            </a:r>
            <a:r>
              <a:rPr lang="en-US" altLang="zh-CN" sz="1905" dirty="0" smtClean="0"/>
              <a:t>reduce</a:t>
            </a:r>
            <a:r>
              <a:rPr lang="zh-CN" altLang="en-US" sz="1905" dirty="0" smtClean="0"/>
              <a:t>等 </a:t>
            </a:r>
            <a:endParaRPr lang="zh-CN" altLang="en-US" sz="1905" dirty="0"/>
          </a:p>
        </p:txBody>
      </p:sp>
      <p:sp>
        <p:nvSpPr>
          <p:cNvPr id="22" name="TextBox 21"/>
          <p:cNvSpPr txBox="1"/>
          <p:nvPr/>
        </p:nvSpPr>
        <p:spPr>
          <a:xfrm>
            <a:off x="945151" y="3686635"/>
            <a:ext cx="7468058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5" i="1" dirty="0" smtClean="0"/>
              <a:t>DAG</a:t>
            </a:r>
            <a:r>
              <a:rPr lang="zh-CN" altLang="en-US" sz="1905" i="1" dirty="0" smtClean="0"/>
              <a:t>：</a:t>
            </a:r>
            <a:r>
              <a:rPr lang="en-US" altLang="zh-CN" sz="1905" dirty="0"/>
              <a:t> </a:t>
            </a:r>
            <a:r>
              <a:rPr lang="zh-CN" altLang="en-US" sz="1905" dirty="0"/>
              <a:t>有向无环</a:t>
            </a:r>
            <a:r>
              <a:rPr lang="zh-CN" altLang="en-US" sz="1905" dirty="0" smtClean="0"/>
              <a:t>图 将多</a:t>
            </a:r>
            <a:r>
              <a:rPr lang="en-US" altLang="zh-CN" sz="1905" dirty="0" smtClean="0"/>
              <a:t>Stage</a:t>
            </a:r>
            <a:r>
              <a:rPr lang="zh-CN" altLang="en-US" sz="1905" dirty="0" smtClean="0"/>
              <a:t>的任务串联或者并行执行，无需将中间  </a:t>
            </a:r>
            <a:r>
              <a:rPr lang="en-US" altLang="zh-CN" sz="1905" dirty="0" smtClean="0"/>
              <a:t>	</a:t>
            </a:r>
            <a:r>
              <a:rPr lang="zh-CN" altLang="en-US" sz="1905" dirty="0" smtClean="0"/>
              <a:t>结果输出到</a:t>
            </a:r>
            <a:r>
              <a:rPr lang="en-US" altLang="zh-CN" sz="1905" dirty="0" smtClean="0"/>
              <a:t>HDFS</a:t>
            </a:r>
            <a:r>
              <a:rPr lang="zh-CN" altLang="en-US" sz="1905" dirty="0" smtClean="0"/>
              <a:t>中。</a:t>
            </a:r>
            <a:endParaRPr lang="zh-CN" altLang="en-US" sz="1905" dirty="0"/>
          </a:p>
        </p:txBody>
      </p:sp>
    </p:spTree>
    <p:extLst>
      <p:ext uri="{BB962C8B-B14F-4D97-AF65-F5344CB8AC3E}">
        <p14:creationId xmlns:p14="http://schemas.microsoft.com/office/powerpoint/2010/main" val="22616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88" y="6256107"/>
            <a:ext cx="1224576" cy="52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646725" y="1052081"/>
            <a:ext cx="10401331" cy="47034"/>
          </a:xfrm>
          <a:prstGeom prst="rect">
            <a:avLst/>
          </a:prstGeom>
          <a:gradFill rotWithShape="1">
            <a:gsLst>
              <a:gs pos="0">
                <a:srgbClr val="C81423"/>
              </a:gs>
              <a:gs pos="71999">
                <a:srgbClr val="FAC8CD"/>
              </a:gs>
              <a:gs pos="90999">
                <a:srgbClr val="FF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zh-CN" sz="1905" b="1" i="1">
                <a:solidFill>
                  <a:srgbClr val="FFFFFF"/>
                </a:solidFill>
                <a:ea typeface="微软雅黑" pitchFamily="34" charset="-122"/>
                <a:sym typeface="宋体" pitchFamily="2" charset="-122"/>
              </a:rPr>
              <a:t> </a:t>
            </a:r>
          </a:p>
        </p:txBody>
      </p:sp>
      <p:sp>
        <p:nvSpPr>
          <p:cNvPr id="6" name="椭圆 15"/>
          <p:cNvSpPr>
            <a:spLocks noChangeArrowheads="1"/>
          </p:cNvSpPr>
          <p:nvPr/>
        </p:nvSpPr>
        <p:spPr bwMode="auto">
          <a:xfrm>
            <a:off x="584572" y="1006727"/>
            <a:ext cx="124305" cy="125985"/>
          </a:xfrm>
          <a:prstGeom prst="ellipse">
            <a:avLst/>
          </a:prstGeom>
          <a:solidFill>
            <a:srgbClr val="C814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 b="1" i="1">
              <a:solidFill>
                <a:srgbClr val="FFFFFF"/>
              </a:solidFill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" y="5846235"/>
            <a:ext cx="12192000" cy="209976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TextBox 12"/>
          <p:cNvSpPr>
            <a:spLocks noChangeArrowheads="1"/>
          </p:cNvSpPr>
          <p:nvPr/>
        </p:nvSpPr>
        <p:spPr bwMode="auto">
          <a:xfrm>
            <a:off x="9655500" y="1293973"/>
            <a:ext cx="487634" cy="80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4656" b="1">
                <a:solidFill>
                  <a:srgbClr val="FFFFFF"/>
                </a:solidFill>
              </a:rPr>
              <a:t>3</a:t>
            </a:r>
            <a:endParaRPr lang="zh-CN" altLang="en-US" sz="4656" b="1">
              <a:solidFill>
                <a:srgbClr val="FFFFFF"/>
              </a:solidFill>
              <a:sym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8130" y="1374839"/>
            <a:ext cx="10754734" cy="361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/>
              <a:t>相同：</a:t>
            </a:r>
            <a:endParaRPr lang="en-US" altLang="zh-CN" sz="1905" dirty="0"/>
          </a:p>
          <a:p>
            <a:endParaRPr lang="en-US" altLang="zh-CN" sz="1905" dirty="0"/>
          </a:p>
          <a:p>
            <a:r>
              <a:rPr lang="en-US" altLang="zh-CN" sz="1905" dirty="0" smtClean="0"/>
              <a:t>Spark </a:t>
            </a:r>
            <a:r>
              <a:rPr lang="zh-CN" altLang="en-US" sz="1905" dirty="0" smtClean="0"/>
              <a:t>也提供了</a:t>
            </a:r>
            <a:r>
              <a:rPr lang="en-US" altLang="zh-CN" sz="1905" dirty="0" smtClean="0"/>
              <a:t>MapReduce</a:t>
            </a:r>
            <a:r>
              <a:rPr lang="zh-CN" altLang="en-US" sz="1905" dirty="0" smtClean="0"/>
              <a:t>的思想，包括</a:t>
            </a:r>
            <a:endParaRPr lang="en-US" altLang="zh-CN" sz="1905" dirty="0" smtClean="0"/>
          </a:p>
          <a:p>
            <a:r>
              <a:rPr lang="en-US" altLang="zh-CN" sz="1905" dirty="0" smtClean="0"/>
              <a:t>Transformation</a:t>
            </a:r>
            <a:r>
              <a:rPr lang="zh-CN" altLang="en-US" sz="1905" dirty="0" smtClean="0"/>
              <a:t>算子</a:t>
            </a:r>
            <a:r>
              <a:rPr lang="en-US" altLang="zh-CN" sz="1905" dirty="0" smtClean="0"/>
              <a:t>map</a:t>
            </a:r>
            <a:r>
              <a:rPr lang="zh-CN" altLang="en-US" sz="1905" dirty="0" smtClean="0"/>
              <a:t>与</a:t>
            </a:r>
            <a:r>
              <a:rPr lang="en-US" altLang="zh-CN" sz="1905" dirty="0" smtClean="0"/>
              <a:t>Action</a:t>
            </a:r>
            <a:r>
              <a:rPr lang="zh-CN" altLang="en-US" sz="1905" dirty="0" smtClean="0"/>
              <a:t>算子</a:t>
            </a:r>
            <a:r>
              <a:rPr lang="en-US" altLang="zh-CN" sz="1905" dirty="0" smtClean="0"/>
              <a:t>Reduce</a:t>
            </a:r>
            <a:r>
              <a:rPr lang="zh-CN" altLang="en-US" sz="1905" dirty="0" smtClean="0"/>
              <a:t>等</a:t>
            </a:r>
            <a:endParaRPr lang="en-US" altLang="zh-CN" sz="1905" dirty="0"/>
          </a:p>
          <a:p>
            <a:endParaRPr lang="en-US" altLang="zh-CN" sz="1905" dirty="0"/>
          </a:p>
          <a:p>
            <a:r>
              <a:rPr lang="zh-CN" altLang="en-US" sz="1905" dirty="0"/>
              <a:t>不同：</a:t>
            </a:r>
            <a:endParaRPr lang="en-US" altLang="zh-CN" sz="1905" dirty="0"/>
          </a:p>
          <a:p>
            <a:endParaRPr lang="en-US" altLang="zh-CN" sz="1905" dirty="0"/>
          </a:p>
          <a:p>
            <a:r>
              <a:rPr lang="en-US" altLang="zh-CN" sz="1905" dirty="0"/>
              <a:t>Spark</a:t>
            </a:r>
            <a:r>
              <a:rPr lang="zh-CN" altLang="en-US" sz="1905" dirty="0" smtClean="0"/>
              <a:t>：</a:t>
            </a:r>
            <a:r>
              <a:rPr lang="en-US" altLang="zh-CN" sz="1905" dirty="0" smtClean="0"/>
              <a:t>	1. </a:t>
            </a:r>
            <a:r>
              <a:rPr lang="zh-CN" altLang="en-US" sz="1905" dirty="0" smtClean="0"/>
              <a:t>采用类似于批处理的方式</a:t>
            </a:r>
            <a:endParaRPr lang="en-US" altLang="zh-CN" sz="1905" dirty="0" smtClean="0"/>
          </a:p>
          <a:p>
            <a:r>
              <a:rPr lang="en-US" altLang="zh-CN" sz="1905" dirty="0"/>
              <a:t>	</a:t>
            </a:r>
            <a:r>
              <a:rPr lang="en-US" altLang="zh-CN" sz="1905" dirty="0" smtClean="0"/>
              <a:t>2. </a:t>
            </a:r>
            <a:r>
              <a:rPr lang="zh-CN" altLang="en-US" sz="1905" dirty="0" smtClean="0"/>
              <a:t>在数据处理时，采用内存的形式</a:t>
            </a:r>
            <a:endParaRPr lang="en-US" altLang="zh-CN" sz="1905" dirty="0" smtClean="0"/>
          </a:p>
          <a:p>
            <a:endParaRPr lang="en-US" altLang="zh-CN" sz="1905" dirty="0"/>
          </a:p>
          <a:p>
            <a:r>
              <a:rPr lang="en-US" altLang="zh-CN" sz="1905" dirty="0" smtClean="0"/>
              <a:t>Hadoop</a:t>
            </a:r>
            <a:r>
              <a:rPr lang="zh-CN" altLang="en-US" sz="1905" dirty="0" smtClean="0"/>
              <a:t>：</a:t>
            </a:r>
            <a:r>
              <a:rPr lang="en-US" altLang="zh-CN" sz="1905" b="1" dirty="0" smtClean="0"/>
              <a:t>1. HDFS</a:t>
            </a:r>
          </a:p>
          <a:p>
            <a:r>
              <a:rPr lang="en-US" altLang="zh-CN" sz="1905" b="1" dirty="0"/>
              <a:t>	</a:t>
            </a:r>
            <a:r>
              <a:rPr lang="en-US" altLang="zh-CN" sz="1905" b="1" dirty="0" smtClean="0"/>
              <a:t>  2. Sort</a:t>
            </a:r>
            <a:r>
              <a:rPr lang="zh-CN" altLang="en-US" sz="1905" b="1" dirty="0" smtClean="0"/>
              <a:t>与</a:t>
            </a:r>
            <a:r>
              <a:rPr lang="en-US" altLang="zh-CN" sz="1905" b="1" dirty="0" smtClean="0"/>
              <a:t>Shuffle</a:t>
            </a:r>
          </a:p>
        </p:txBody>
      </p:sp>
      <p:sp>
        <p:nvSpPr>
          <p:cNvPr id="2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09769" y="151708"/>
            <a:ext cx="10972464" cy="1143945"/>
          </a:xfrm>
        </p:spPr>
        <p:txBody>
          <a:bodyPr/>
          <a:lstStyle/>
          <a:p>
            <a:pPr algn="l"/>
            <a:r>
              <a:rPr lang="en-US" altLang="zh-CN" sz="2963" dirty="0" smtClean="0"/>
              <a:t>Spark</a:t>
            </a:r>
            <a:r>
              <a:rPr lang="zh-CN" altLang="en-US" sz="2963" dirty="0" smtClean="0"/>
              <a:t>与</a:t>
            </a:r>
            <a:r>
              <a:rPr lang="en-US" altLang="zh-CN" sz="2963" dirty="0"/>
              <a:t>Hadoop</a:t>
            </a:r>
            <a:endParaRPr lang="zh-CN" altLang="zh-CN" sz="2963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 flipV="1">
            <a:off x="902973" y="1792094"/>
            <a:ext cx="6095579" cy="48377"/>
          </a:xfrm>
          <a:prstGeom prst="rect">
            <a:avLst/>
          </a:prstGeom>
          <a:gradFill rotWithShape="1">
            <a:gsLst>
              <a:gs pos="0">
                <a:srgbClr val="C81423"/>
              </a:gs>
              <a:gs pos="71999">
                <a:srgbClr val="FAC8CD"/>
              </a:gs>
              <a:gs pos="90999">
                <a:srgbClr val="FF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zh-CN" sz="1905" b="1" i="1">
                <a:solidFill>
                  <a:srgbClr val="FFFFFF"/>
                </a:solidFill>
                <a:ea typeface="微软雅黑" pitchFamily="34" charset="-122"/>
                <a:sym typeface="宋体" pitchFamily="2" charset="-122"/>
              </a:rPr>
              <a:t> </a:t>
            </a:r>
          </a:p>
        </p:txBody>
      </p:sp>
      <p:sp>
        <p:nvSpPr>
          <p:cNvPr id="22" name="矩形 14"/>
          <p:cNvSpPr>
            <a:spLocks noChangeArrowheads="1"/>
          </p:cNvSpPr>
          <p:nvPr/>
        </p:nvSpPr>
        <p:spPr bwMode="auto">
          <a:xfrm flipV="1">
            <a:off x="926169" y="3278150"/>
            <a:ext cx="6095579" cy="48377"/>
          </a:xfrm>
          <a:prstGeom prst="rect">
            <a:avLst/>
          </a:prstGeom>
          <a:gradFill rotWithShape="1">
            <a:gsLst>
              <a:gs pos="0">
                <a:srgbClr val="C81423"/>
              </a:gs>
              <a:gs pos="71999">
                <a:srgbClr val="FAC8CD"/>
              </a:gs>
              <a:gs pos="90999">
                <a:srgbClr val="FF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zh-CN" sz="1905" b="1" i="1">
                <a:solidFill>
                  <a:srgbClr val="FFFFFF"/>
                </a:solidFill>
                <a:ea typeface="微软雅黑" pitchFamily="34" charset="-122"/>
                <a:sym typeface="宋体" pitchFamily="2" charset="-122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552" y="1132712"/>
            <a:ext cx="3144582" cy="21032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390" y="3501775"/>
            <a:ext cx="5939078" cy="205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88" y="6256107"/>
            <a:ext cx="1224576" cy="52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646725" y="1052081"/>
            <a:ext cx="10401331" cy="47034"/>
          </a:xfrm>
          <a:prstGeom prst="rect">
            <a:avLst/>
          </a:prstGeom>
          <a:gradFill rotWithShape="1">
            <a:gsLst>
              <a:gs pos="0">
                <a:srgbClr val="C81423"/>
              </a:gs>
              <a:gs pos="71999">
                <a:srgbClr val="FAC8CD"/>
              </a:gs>
              <a:gs pos="90999">
                <a:srgbClr val="FF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zh-CN" sz="1905" b="1" i="1">
                <a:solidFill>
                  <a:srgbClr val="FFFFFF"/>
                </a:solidFill>
                <a:ea typeface="微软雅黑" pitchFamily="34" charset="-122"/>
                <a:sym typeface="宋体" pitchFamily="2" charset="-122"/>
              </a:rPr>
              <a:t> </a:t>
            </a:r>
          </a:p>
        </p:txBody>
      </p:sp>
      <p:sp>
        <p:nvSpPr>
          <p:cNvPr id="6" name="椭圆 15"/>
          <p:cNvSpPr>
            <a:spLocks noChangeArrowheads="1"/>
          </p:cNvSpPr>
          <p:nvPr/>
        </p:nvSpPr>
        <p:spPr bwMode="auto">
          <a:xfrm>
            <a:off x="584572" y="1006727"/>
            <a:ext cx="124305" cy="125985"/>
          </a:xfrm>
          <a:prstGeom prst="ellipse">
            <a:avLst/>
          </a:prstGeom>
          <a:solidFill>
            <a:srgbClr val="C814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 b="1" i="1">
              <a:solidFill>
                <a:srgbClr val="FFFFFF"/>
              </a:solidFill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" y="5846235"/>
            <a:ext cx="12192000" cy="209976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TextBox 12"/>
          <p:cNvSpPr>
            <a:spLocks noChangeArrowheads="1"/>
          </p:cNvSpPr>
          <p:nvPr/>
        </p:nvSpPr>
        <p:spPr bwMode="auto">
          <a:xfrm>
            <a:off x="9655500" y="1293973"/>
            <a:ext cx="487634" cy="80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4656" b="1">
                <a:solidFill>
                  <a:srgbClr val="FFFFFF"/>
                </a:solidFill>
              </a:rPr>
              <a:t>3</a:t>
            </a:r>
            <a:endParaRPr lang="zh-CN" altLang="en-US" sz="4656" b="1">
              <a:solidFill>
                <a:srgbClr val="FFFFFF"/>
              </a:solidFill>
              <a:sym typeface="宋体" pitchFamily="2" charset="-122"/>
            </a:endParaRPr>
          </a:p>
        </p:txBody>
      </p:sp>
      <p:sp>
        <p:nvSpPr>
          <p:cNvPr id="1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09769" y="151708"/>
            <a:ext cx="10972464" cy="1143945"/>
          </a:xfrm>
        </p:spPr>
        <p:txBody>
          <a:bodyPr/>
          <a:lstStyle/>
          <a:p>
            <a:pPr algn="l" eaLnBrk="1" hangingPunct="1"/>
            <a:r>
              <a:rPr lang="en-US" altLang="zh-CN" sz="2963" b="1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2963" b="1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zh-CN" altLang="zh-CN" sz="2963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4081" y="1349615"/>
            <a:ext cx="9952188" cy="1558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905" dirty="0">
                <a:solidFill>
                  <a:srgbClr val="666666"/>
                </a:solidFill>
                <a:latin typeface="Arial" panose="020B0604020202020204" pitchFamily="34" charset="0"/>
              </a:rPr>
              <a:t>在所有这些设计思想与决策中，有一些非常棒的特性成就了独一无二的</a:t>
            </a:r>
            <a:r>
              <a:rPr lang="en-US" altLang="zh-CN" sz="1905" dirty="0">
                <a:solidFill>
                  <a:srgbClr val="666666"/>
                </a:solidFill>
                <a:latin typeface="Arial" panose="020B0604020202020204" pitchFamily="34" charset="0"/>
              </a:rPr>
              <a:t>Storm</a:t>
            </a:r>
            <a:r>
              <a:rPr lang="zh-CN" altLang="en-US" sz="1905" dirty="0">
                <a:solidFill>
                  <a:srgbClr val="666666"/>
                </a:solidFill>
                <a:latin typeface="Arial" panose="020B0604020202020204" pitchFamily="34" charset="0"/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905" dirty="0">
                <a:solidFill>
                  <a:srgbClr val="FF0000"/>
                </a:solidFill>
                <a:latin typeface="Arial" panose="020B0604020202020204" pitchFamily="34" charset="0"/>
              </a:rPr>
              <a:t>多</a:t>
            </a:r>
            <a:r>
              <a:rPr lang="zh-CN" altLang="en-US" sz="1905" dirty="0" smtClean="0">
                <a:solidFill>
                  <a:srgbClr val="FF0000"/>
                </a:solidFill>
                <a:latin typeface="Arial" panose="020B0604020202020204" pitchFamily="34" charset="0"/>
              </a:rPr>
              <a:t>语言支持 </a:t>
            </a:r>
            <a:r>
              <a:rPr lang="zh-CN" altLang="en-US" sz="1905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altLang="zh-CN" sz="1905" dirty="0" smtClean="0">
                <a:solidFill>
                  <a:srgbClr val="666666"/>
                </a:solidFill>
                <a:latin typeface="Arial" panose="020B0604020202020204" pitchFamily="34" charset="0"/>
              </a:rPr>
              <a:t>	Spark </a:t>
            </a:r>
            <a:r>
              <a:rPr lang="zh-CN" altLang="en-US" sz="1905" dirty="0" smtClean="0">
                <a:solidFill>
                  <a:srgbClr val="666666"/>
                </a:solidFill>
                <a:latin typeface="Arial" panose="020B0604020202020204" pitchFamily="34" charset="0"/>
              </a:rPr>
              <a:t>目前支持语言</a:t>
            </a:r>
            <a:r>
              <a:rPr lang="en-US" altLang="zh-CN" sz="1905" dirty="0" smtClean="0">
                <a:solidFill>
                  <a:srgbClr val="666666"/>
                </a:solidFill>
                <a:latin typeface="Arial" panose="020B0604020202020204" pitchFamily="34" charset="0"/>
              </a:rPr>
              <a:t>Scala</a:t>
            </a:r>
            <a:r>
              <a:rPr lang="zh-CN" altLang="en-US" sz="1905" dirty="0" smtClean="0">
                <a:solidFill>
                  <a:srgbClr val="666666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905" dirty="0" smtClean="0">
                <a:solidFill>
                  <a:srgbClr val="666666"/>
                </a:solidFill>
                <a:latin typeface="Arial" panose="020B0604020202020204" pitchFamily="34" charset="0"/>
              </a:rPr>
              <a:t>Java</a:t>
            </a:r>
            <a:r>
              <a:rPr lang="zh-CN" altLang="en-US" sz="1905" dirty="0" smtClean="0">
                <a:solidFill>
                  <a:srgbClr val="666666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905" dirty="0" smtClean="0">
                <a:solidFill>
                  <a:srgbClr val="666666"/>
                </a:solidFill>
                <a:latin typeface="Arial" panose="020B0604020202020204" pitchFamily="34" charset="0"/>
              </a:rPr>
              <a:t>Python</a:t>
            </a:r>
            <a:r>
              <a:rPr lang="zh-CN" altLang="en-US" sz="1905" dirty="0" smtClean="0">
                <a:solidFill>
                  <a:srgbClr val="666666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905" dirty="0" smtClean="0">
                <a:solidFill>
                  <a:srgbClr val="666666"/>
                </a:solidFill>
                <a:latin typeface="Arial" panose="020B0604020202020204" pitchFamily="34" charset="0"/>
              </a:rPr>
              <a:t>R</a:t>
            </a:r>
            <a:endParaRPr lang="zh-CN" altLang="en-US" sz="1905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905" dirty="0" smtClean="0">
                <a:solidFill>
                  <a:srgbClr val="FF0000"/>
                </a:solidFill>
                <a:latin typeface="Arial" panose="020B0604020202020204" pitchFamily="34" charset="0"/>
              </a:rPr>
              <a:t>容错</a:t>
            </a:r>
            <a:r>
              <a:rPr lang="zh-CN" altLang="en-US" sz="1905" dirty="0" smtClean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905" dirty="0">
                <a:solidFill>
                  <a:srgbClr val="666666"/>
                </a:solidFill>
                <a:latin typeface="Arial" panose="020B0604020202020204" pitchFamily="34" charset="0"/>
              </a:rPr>
              <a:t>        </a:t>
            </a:r>
            <a:r>
              <a:rPr lang="en-US" altLang="zh-CN" sz="1905" dirty="0" smtClean="0">
                <a:solidFill>
                  <a:srgbClr val="666666"/>
                </a:solidFill>
                <a:latin typeface="Arial" panose="020B0604020202020204" pitchFamily="34" charset="0"/>
              </a:rPr>
              <a:t>	Lineage(</a:t>
            </a:r>
            <a:r>
              <a:rPr lang="zh-CN" altLang="en-US" sz="1905" dirty="0">
                <a:solidFill>
                  <a:srgbClr val="666666"/>
                </a:solidFill>
                <a:latin typeface="Arial" panose="020B0604020202020204" pitchFamily="34" charset="0"/>
              </a:rPr>
              <a:t>血统</a:t>
            </a:r>
            <a:r>
              <a:rPr lang="en-US" altLang="zh-CN" sz="1905" dirty="0" smtClean="0">
                <a:solidFill>
                  <a:srgbClr val="666666"/>
                </a:solidFill>
                <a:latin typeface="Arial" panose="020B0604020202020204" pitchFamily="34" charset="0"/>
              </a:rPr>
              <a:t>)</a:t>
            </a:r>
            <a:endParaRPr lang="zh-CN" altLang="en-US" sz="1905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905" dirty="0" smtClean="0">
                <a:solidFill>
                  <a:srgbClr val="FF0000"/>
                </a:solidFill>
                <a:latin typeface="Arial" panose="020B0604020202020204" pitchFamily="34" charset="0"/>
              </a:rPr>
              <a:t>可视化监控 </a:t>
            </a:r>
            <a:r>
              <a:rPr lang="zh-CN" altLang="en-US" sz="1905" dirty="0" smtClean="0">
                <a:latin typeface="Arial" panose="020B0604020202020204" pitchFamily="34" charset="0"/>
              </a:rPr>
              <a:t> </a:t>
            </a:r>
            <a:r>
              <a:rPr lang="en-US" altLang="zh-CN" sz="1905" dirty="0" smtClean="0">
                <a:latin typeface="Arial" panose="020B0604020202020204" pitchFamily="34" charset="0"/>
              </a:rPr>
              <a:t>	</a:t>
            </a:r>
            <a:r>
              <a:rPr lang="en-US" altLang="zh-CN" sz="1905" dirty="0" err="1" smtClean="0">
                <a:latin typeface="Arial" panose="020B0604020202020204" pitchFamily="34" charset="0"/>
              </a:rPr>
              <a:t>SparkUI</a:t>
            </a:r>
            <a:r>
              <a:rPr lang="zh-CN" altLang="en-US" sz="1905" dirty="0" smtClean="0">
                <a:latin typeface="Arial" panose="020B0604020202020204" pitchFamily="34" charset="0"/>
              </a:rPr>
              <a:t> </a:t>
            </a:r>
            <a:r>
              <a:rPr lang="zh-CN" altLang="en-US" sz="1905" dirty="0">
                <a:solidFill>
                  <a:srgbClr val="666666"/>
                </a:solidFill>
                <a:latin typeface="Arial" panose="020B0604020202020204" pitchFamily="34" charset="0"/>
              </a:rPr>
              <a:t>    </a:t>
            </a:r>
            <a:r>
              <a:rPr lang="zh-CN" altLang="en-US" sz="1905" dirty="0" smtClean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endParaRPr lang="en-US" altLang="zh-CN" sz="1905" dirty="0" smtClean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905" dirty="0" smtClean="0">
                <a:solidFill>
                  <a:srgbClr val="FF0000"/>
                </a:solidFill>
                <a:latin typeface="Arial" panose="020B0604020202020204" pitchFamily="34" charset="0"/>
              </a:rPr>
              <a:t>多</a:t>
            </a:r>
            <a:r>
              <a:rPr lang="zh-CN" altLang="en-US" sz="1905" dirty="0">
                <a:solidFill>
                  <a:srgbClr val="FF0000"/>
                </a:solidFill>
                <a:latin typeface="Arial" panose="020B0604020202020204" pitchFamily="34" charset="0"/>
              </a:rPr>
              <a:t>功能</a:t>
            </a:r>
            <a:r>
              <a:rPr lang="zh-CN" altLang="en-US" sz="1905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905" dirty="0">
                <a:solidFill>
                  <a:srgbClr val="666666"/>
                </a:solidFill>
                <a:latin typeface="Arial" panose="020B0604020202020204" pitchFamily="34" charset="0"/>
              </a:rPr>
              <a:t>     </a:t>
            </a:r>
            <a:r>
              <a:rPr lang="en-US" altLang="zh-CN" sz="1905" dirty="0" smtClean="0">
                <a:solidFill>
                  <a:srgbClr val="666666"/>
                </a:solidFill>
                <a:latin typeface="Arial" panose="020B0604020202020204" pitchFamily="34" charset="0"/>
              </a:rPr>
              <a:t>	</a:t>
            </a:r>
            <a:r>
              <a:rPr lang="zh-CN" altLang="en-US" sz="1905" dirty="0" smtClean="0">
                <a:solidFill>
                  <a:srgbClr val="666666"/>
                </a:solidFill>
                <a:latin typeface="Arial" panose="020B0604020202020204" pitchFamily="34" charset="0"/>
              </a:rPr>
              <a:t>包括机器学习、图形处理、实时数据处理等在内的多场景处理</a:t>
            </a:r>
            <a:endParaRPr lang="zh-CN" altLang="en-US" sz="1905" dirty="0">
              <a:solidFill>
                <a:srgbClr val="6666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88" y="6256107"/>
            <a:ext cx="1224576" cy="52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646725" y="1052081"/>
            <a:ext cx="10401331" cy="47034"/>
          </a:xfrm>
          <a:prstGeom prst="rect">
            <a:avLst/>
          </a:prstGeom>
          <a:gradFill rotWithShape="1">
            <a:gsLst>
              <a:gs pos="0">
                <a:srgbClr val="C81423"/>
              </a:gs>
              <a:gs pos="71999">
                <a:srgbClr val="FAC8CD"/>
              </a:gs>
              <a:gs pos="90999">
                <a:srgbClr val="FF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zh-CN" sz="1905" b="1" i="1">
                <a:solidFill>
                  <a:srgbClr val="FFFFFF"/>
                </a:solidFill>
                <a:ea typeface="微软雅黑" pitchFamily="34" charset="-122"/>
                <a:sym typeface="宋体" pitchFamily="2" charset="-122"/>
              </a:rPr>
              <a:t> </a:t>
            </a:r>
          </a:p>
        </p:txBody>
      </p:sp>
      <p:sp>
        <p:nvSpPr>
          <p:cNvPr id="6" name="椭圆 15"/>
          <p:cNvSpPr>
            <a:spLocks noChangeArrowheads="1"/>
          </p:cNvSpPr>
          <p:nvPr/>
        </p:nvSpPr>
        <p:spPr bwMode="auto">
          <a:xfrm>
            <a:off x="584572" y="1006727"/>
            <a:ext cx="124305" cy="125985"/>
          </a:xfrm>
          <a:prstGeom prst="ellipse">
            <a:avLst/>
          </a:prstGeom>
          <a:solidFill>
            <a:srgbClr val="C814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 b="1" i="1">
              <a:solidFill>
                <a:srgbClr val="FFFFFF"/>
              </a:solidFill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" y="6114424"/>
            <a:ext cx="12192000" cy="209976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TextBox 12"/>
          <p:cNvSpPr>
            <a:spLocks noChangeArrowheads="1"/>
          </p:cNvSpPr>
          <p:nvPr/>
        </p:nvSpPr>
        <p:spPr bwMode="auto">
          <a:xfrm>
            <a:off x="9655500" y="1293973"/>
            <a:ext cx="487634" cy="80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4656" b="1">
                <a:solidFill>
                  <a:srgbClr val="FFFFFF"/>
                </a:solidFill>
              </a:rPr>
              <a:t>3</a:t>
            </a:r>
            <a:endParaRPr lang="zh-CN" altLang="en-US" sz="4656" b="1">
              <a:solidFill>
                <a:srgbClr val="FFFFFF"/>
              </a:solidFill>
              <a:sym typeface="宋体" pitchFamily="2" charset="-122"/>
            </a:endParaRPr>
          </a:p>
        </p:txBody>
      </p:sp>
      <p:sp>
        <p:nvSpPr>
          <p:cNvPr id="1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276911" y="151708"/>
            <a:ext cx="8933606" cy="1143945"/>
          </a:xfrm>
        </p:spPr>
        <p:txBody>
          <a:bodyPr/>
          <a:lstStyle/>
          <a:p>
            <a:pPr lvl="0"/>
            <a:r>
              <a:rPr lang="en-US" altLang="zh-CN" sz="3200" dirty="0" smtClean="0"/>
              <a:t>Module</a:t>
            </a:r>
            <a:endParaRPr lang="zh-CN" altLang="en-US" sz="3200" dirty="0"/>
          </a:p>
        </p:txBody>
      </p:sp>
      <p:sp>
        <p:nvSpPr>
          <p:cNvPr id="14" name="椭圆 13">
            <a:hlinkClick r:id="rId4" action="ppaction://hlinksldjump"/>
          </p:cNvPr>
          <p:cNvSpPr/>
          <p:nvPr/>
        </p:nvSpPr>
        <p:spPr>
          <a:xfrm>
            <a:off x="76615" y="76431"/>
            <a:ext cx="1121054" cy="1079551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965711" y="1193974"/>
            <a:ext cx="8933606" cy="652244"/>
          </a:xfrm>
        </p:spPr>
        <p:txBody>
          <a:bodyPr>
            <a:normAutofit/>
          </a:bodyPr>
          <a:lstStyle/>
          <a:p>
            <a:pPr lvl="0"/>
            <a:r>
              <a:rPr lang="en-US" altLang="zh-CN" sz="2000" dirty="0" smtClean="0"/>
              <a:t>Spark </a:t>
            </a:r>
            <a:r>
              <a:rPr lang="zh-CN" altLang="en-US" sz="2000" dirty="0" smtClean="0"/>
              <a:t>基本结构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711" y="2030099"/>
            <a:ext cx="4577200" cy="3299229"/>
          </a:xfrm>
          <a:prstGeom prst="rect">
            <a:avLst/>
          </a:prstGeom>
        </p:spPr>
      </p:pic>
      <p:sp>
        <p:nvSpPr>
          <p:cNvPr id="1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902343" y="4041361"/>
            <a:ext cx="4895875" cy="652244"/>
          </a:xfrm>
        </p:spPr>
        <p:txBody>
          <a:bodyPr>
            <a:no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·Worker</a:t>
            </a:r>
            <a:r>
              <a:rPr lang="zh-CN" altLang="en-US" sz="1400" dirty="0"/>
              <a:t>：从节点，负责控制计算节点，启动</a:t>
            </a:r>
            <a:r>
              <a:rPr lang="en-US" altLang="zh-CN" sz="1400" dirty="0"/>
              <a:t>Executor</a:t>
            </a:r>
            <a:r>
              <a:rPr lang="zh-CN" altLang="en-US" sz="1400" dirty="0"/>
              <a:t>或</a:t>
            </a:r>
            <a:r>
              <a:rPr lang="en-US" altLang="zh-CN" sz="1400" dirty="0"/>
              <a:t>Driver</a:t>
            </a:r>
            <a:r>
              <a:rPr lang="zh-CN" altLang="en-US" sz="1400" dirty="0"/>
              <a:t>。在</a:t>
            </a:r>
            <a:r>
              <a:rPr lang="en-US" altLang="zh-CN" sz="1400" dirty="0"/>
              <a:t>YARN</a:t>
            </a:r>
            <a:r>
              <a:rPr lang="zh-CN" altLang="en-US" sz="1400" dirty="0"/>
              <a:t>模式中</a:t>
            </a:r>
            <a:r>
              <a:rPr lang="zh-CN" altLang="en-US" sz="1400" dirty="0" smtClean="0"/>
              <a:t>为</a:t>
            </a:r>
            <a:r>
              <a:rPr lang="en-US" altLang="zh-CN" sz="1400" dirty="0" err="1" smtClean="0"/>
              <a:t>NodeManager</a:t>
            </a:r>
            <a:r>
              <a:rPr lang="zh-CN" altLang="en-US" sz="1400" dirty="0"/>
              <a:t>，负责计算节点的控制。</a:t>
            </a:r>
          </a:p>
        </p:txBody>
      </p:sp>
      <p:sp>
        <p:nvSpPr>
          <p:cNvPr id="1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902343" y="3023856"/>
            <a:ext cx="5165840" cy="488776"/>
          </a:xfrm>
        </p:spPr>
        <p:txBody>
          <a:bodyPr>
            <a:normAutofit fontScale="90000"/>
          </a:bodyPr>
          <a:lstStyle/>
          <a:p>
            <a:r>
              <a:rPr lang="en-US" altLang="zh-CN" sz="2000" dirty="0"/>
              <a:t>·</a:t>
            </a:r>
            <a:r>
              <a:rPr lang="en-US" altLang="zh-CN" sz="1600" dirty="0" err="1">
                <a:solidFill>
                  <a:srgbClr val="FF0000"/>
                </a:solidFill>
              </a:rPr>
              <a:t>ClusterManager</a:t>
            </a:r>
            <a:r>
              <a:rPr lang="zh-CN" altLang="en-US" sz="1600" dirty="0"/>
              <a:t>：在</a:t>
            </a:r>
            <a:r>
              <a:rPr lang="en-US" altLang="zh-CN" sz="1600" dirty="0"/>
              <a:t>Standalone</a:t>
            </a:r>
            <a:r>
              <a:rPr lang="zh-CN" altLang="en-US" sz="1600" dirty="0"/>
              <a:t>模式中即为</a:t>
            </a:r>
            <a:r>
              <a:rPr lang="en-US" altLang="zh-CN" sz="1600" dirty="0"/>
              <a:t>Master</a:t>
            </a:r>
            <a:r>
              <a:rPr lang="zh-CN" altLang="en-US" sz="1600" dirty="0"/>
              <a:t>（主节点），控制整个集群，</a:t>
            </a:r>
            <a:r>
              <a:rPr lang="zh-CN" altLang="en-US" sz="1600" dirty="0" smtClean="0"/>
              <a:t>监控</a:t>
            </a:r>
            <a:r>
              <a:rPr lang="en-US" altLang="zh-CN" sz="1600" dirty="0" smtClean="0"/>
              <a:t>Worker</a:t>
            </a:r>
            <a:r>
              <a:rPr lang="zh-CN" altLang="en-US" sz="1600" dirty="0"/>
              <a:t>。在</a:t>
            </a:r>
            <a:r>
              <a:rPr lang="en-US" altLang="zh-CN" sz="1600" dirty="0"/>
              <a:t>YARN</a:t>
            </a:r>
            <a:r>
              <a:rPr lang="zh-CN" altLang="en-US" sz="1600" dirty="0"/>
              <a:t>模式中为资源管理器。</a:t>
            </a:r>
          </a:p>
        </p:txBody>
      </p:sp>
      <p:sp>
        <p:nvSpPr>
          <p:cNvPr id="15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902343" y="1293482"/>
            <a:ext cx="4895875" cy="486680"/>
          </a:xfrm>
        </p:spPr>
        <p:txBody>
          <a:bodyPr>
            <a:no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·Driver</a:t>
            </a:r>
            <a:r>
              <a:rPr lang="zh-CN" altLang="en-US" sz="1400" dirty="0"/>
              <a:t>：运行</a:t>
            </a:r>
            <a:r>
              <a:rPr lang="en-US" altLang="zh-CN" sz="1400" dirty="0"/>
              <a:t>Application</a:t>
            </a:r>
            <a:r>
              <a:rPr lang="zh-CN" altLang="en-US" sz="1400" dirty="0"/>
              <a:t>的</a:t>
            </a:r>
            <a:r>
              <a:rPr lang="en-US" altLang="zh-CN" sz="1400" dirty="0"/>
              <a:t>main</a:t>
            </a:r>
            <a:r>
              <a:rPr lang="zh-CN" altLang="en-US" sz="1400" dirty="0"/>
              <a:t>（）函数并创建</a:t>
            </a:r>
            <a:r>
              <a:rPr lang="en-US" altLang="zh-CN" sz="1400" dirty="0" err="1"/>
              <a:t>SparkContext</a:t>
            </a:r>
            <a:r>
              <a:rPr lang="zh-CN" altLang="en-US" sz="1400" dirty="0"/>
              <a:t>。</a:t>
            </a:r>
          </a:p>
        </p:txBody>
      </p:sp>
      <p:sp>
        <p:nvSpPr>
          <p:cNvPr id="1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856828" y="4709333"/>
            <a:ext cx="5074810" cy="526744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·</a:t>
            </a:r>
            <a:r>
              <a:rPr lang="en-US" altLang="zh-CN" sz="1400" dirty="0">
                <a:solidFill>
                  <a:srgbClr val="FF0000"/>
                </a:solidFill>
              </a:rPr>
              <a:t>Executor</a:t>
            </a:r>
            <a:r>
              <a:rPr lang="zh-CN" altLang="en-US" sz="1400" dirty="0"/>
              <a:t>：执行器，在</a:t>
            </a:r>
            <a:r>
              <a:rPr lang="en-US" altLang="zh-CN" sz="1400" dirty="0"/>
              <a:t>worker node</a:t>
            </a:r>
            <a:r>
              <a:rPr lang="zh-CN" altLang="en-US" sz="1400" dirty="0"/>
              <a:t>上执行任务的组件、用于启动线程池运行任务。</a:t>
            </a:r>
            <a:r>
              <a:rPr lang="zh-CN" altLang="en-US" sz="1400" dirty="0" smtClean="0"/>
              <a:t>每个</a:t>
            </a:r>
            <a:r>
              <a:rPr lang="en-US" altLang="zh-CN" sz="1400" dirty="0"/>
              <a:t>Application</a:t>
            </a:r>
            <a:r>
              <a:rPr lang="zh-CN" altLang="en-US" sz="1400" dirty="0"/>
              <a:t>拥有独立的</a:t>
            </a:r>
            <a:r>
              <a:rPr lang="zh-CN" altLang="en-US" sz="1400" dirty="0" smtClean="0"/>
              <a:t>一组</a:t>
            </a:r>
            <a:r>
              <a:rPr lang="en-US" altLang="zh-CN" sz="1400" dirty="0" smtClean="0"/>
              <a:t>Executors</a:t>
            </a:r>
            <a:r>
              <a:rPr lang="zh-CN" altLang="en-US" sz="1400" dirty="0"/>
              <a:t>。</a:t>
            </a:r>
          </a:p>
        </p:txBody>
      </p:sp>
      <p:sp>
        <p:nvSpPr>
          <p:cNvPr id="1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902343" y="2328555"/>
            <a:ext cx="5074810" cy="526744"/>
          </a:xfrm>
        </p:spPr>
        <p:txBody>
          <a:bodyPr>
            <a:no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·DAG </a:t>
            </a:r>
            <a:r>
              <a:rPr lang="en-US" altLang="zh-CN" sz="1400" dirty="0">
                <a:solidFill>
                  <a:srgbClr val="FF0000"/>
                </a:solidFill>
              </a:rPr>
              <a:t>Scheduler</a:t>
            </a:r>
            <a:r>
              <a:rPr lang="zh-CN" altLang="en-US" sz="1400" dirty="0"/>
              <a:t>：根据作业（</a:t>
            </a:r>
            <a:r>
              <a:rPr lang="en-US" altLang="zh-CN" sz="1400" dirty="0"/>
              <a:t>Job</a:t>
            </a:r>
            <a:r>
              <a:rPr lang="zh-CN" altLang="en-US" sz="1400" dirty="0"/>
              <a:t>）构建基于</a:t>
            </a:r>
            <a:r>
              <a:rPr lang="en-US" altLang="zh-CN" sz="1400" dirty="0"/>
              <a:t>Stage</a:t>
            </a:r>
            <a:r>
              <a:rPr lang="zh-CN" altLang="en-US" sz="1400" dirty="0"/>
              <a:t>的</a:t>
            </a:r>
            <a:r>
              <a:rPr lang="en-US" altLang="zh-CN" sz="1400" dirty="0"/>
              <a:t>DAG</a:t>
            </a:r>
            <a:r>
              <a:rPr lang="zh-CN" altLang="en-US" sz="1400" dirty="0"/>
              <a:t>，并提交</a:t>
            </a:r>
            <a:r>
              <a:rPr lang="en-US" altLang="zh-CN" sz="1400" dirty="0"/>
              <a:t>Stage</a:t>
            </a:r>
            <a:r>
              <a:rPr lang="zh-CN" altLang="en-US" sz="1400" dirty="0" smtClean="0"/>
              <a:t>给</a:t>
            </a:r>
            <a:r>
              <a:rPr lang="en-US" altLang="zh-CN" sz="1400" dirty="0" err="1" smtClean="0"/>
              <a:t>TaskScheduler</a:t>
            </a:r>
            <a:r>
              <a:rPr lang="zh-CN" altLang="en-US" sz="1400" dirty="0"/>
              <a:t>。</a:t>
            </a:r>
          </a:p>
        </p:txBody>
      </p:sp>
      <p:sp>
        <p:nvSpPr>
          <p:cNvPr id="1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902343" y="3583473"/>
            <a:ext cx="5074810" cy="526744"/>
          </a:xfrm>
        </p:spPr>
        <p:txBody>
          <a:bodyPr>
            <a:no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·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TaskScheduler</a:t>
            </a:r>
            <a:r>
              <a:rPr lang="zh-CN" altLang="en-US" sz="1400" dirty="0" smtClean="0"/>
              <a:t>：将任务（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）分发给</a:t>
            </a:r>
            <a:r>
              <a:rPr lang="en-US" altLang="zh-CN" sz="1400" dirty="0" smtClean="0"/>
              <a:t>Executor</a:t>
            </a:r>
            <a:r>
              <a:rPr lang="zh-CN" altLang="en-US" sz="1400" dirty="0" smtClean="0"/>
              <a:t>执行。</a:t>
            </a:r>
            <a:endParaRPr lang="zh-CN" altLang="en-US" sz="1400" dirty="0"/>
          </a:p>
        </p:txBody>
      </p:sp>
      <p:sp>
        <p:nvSpPr>
          <p:cNvPr id="2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902342" y="1765625"/>
            <a:ext cx="5459077" cy="526744"/>
          </a:xfrm>
        </p:spPr>
        <p:txBody>
          <a:bodyPr>
            <a:no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·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SparkContext</a:t>
            </a:r>
            <a:r>
              <a:rPr lang="zh-CN" altLang="en-US" sz="1400" dirty="0" smtClean="0"/>
              <a:t>：</a:t>
            </a:r>
            <a:r>
              <a:rPr lang="en-US" altLang="zh-CN" sz="1400" dirty="0" err="1"/>
              <a:t>SparkContext</a:t>
            </a:r>
            <a:r>
              <a:rPr lang="zh-CN" altLang="en-US" sz="1400" dirty="0"/>
              <a:t>为</a:t>
            </a:r>
            <a:r>
              <a:rPr lang="en-US" altLang="zh-CN" sz="1400" dirty="0"/>
              <a:t>Spark</a:t>
            </a:r>
            <a:r>
              <a:rPr lang="zh-CN" altLang="en-US" sz="1400" dirty="0"/>
              <a:t>的主要入口点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用于连接</a:t>
            </a:r>
            <a:r>
              <a:rPr lang="en-US" altLang="zh-CN" sz="1400" dirty="0"/>
              <a:t>Spark</a:t>
            </a:r>
            <a:r>
              <a:rPr lang="zh-CN" altLang="en-US" sz="1400" dirty="0"/>
              <a:t>集群、创建</a:t>
            </a:r>
            <a:r>
              <a:rPr lang="en-US" altLang="zh-CN" sz="1400" dirty="0"/>
              <a:t>RDD</a:t>
            </a:r>
            <a:r>
              <a:rPr lang="zh-CN" altLang="en-US" sz="1400" dirty="0"/>
              <a:t>、累加器（</a:t>
            </a:r>
            <a:r>
              <a:rPr lang="en-US" altLang="zh-CN" sz="1400" dirty="0" err="1"/>
              <a:t>accumlator</a:t>
            </a:r>
            <a:r>
              <a:rPr lang="zh-CN" altLang="en-US" sz="1400" dirty="0"/>
              <a:t>）、广播变量（</a:t>
            </a:r>
            <a:r>
              <a:rPr lang="en-US" altLang="zh-CN" sz="1400" dirty="0"/>
              <a:t>broadcast variables</a:t>
            </a:r>
            <a:r>
              <a:rPr lang="zh-CN" altLang="en-US" sz="1400" dirty="0"/>
              <a:t>）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0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88" y="6256107"/>
            <a:ext cx="1224576" cy="52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646725" y="1052081"/>
            <a:ext cx="10401331" cy="47034"/>
          </a:xfrm>
          <a:prstGeom prst="rect">
            <a:avLst/>
          </a:prstGeom>
          <a:gradFill rotWithShape="1">
            <a:gsLst>
              <a:gs pos="0">
                <a:srgbClr val="C81423"/>
              </a:gs>
              <a:gs pos="71999">
                <a:srgbClr val="FAC8CD"/>
              </a:gs>
              <a:gs pos="90999">
                <a:srgbClr val="FF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zh-CN" sz="1905" b="1" i="1">
                <a:solidFill>
                  <a:srgbClr val="FFFFFF"/>
                </a:solidFill>
                <a:ea typeface="微软雅黑" pitchFamily="34" charset="-122"/>
                <a:sym typeface="宋体" pitchFamily="2" charset="-122"/>
              </a:rPr>
              <a:t> </a:t>
            </a:r>
          </a:p>
        </p:txBody>
      </p:sp>
      <p:sp>
        <p:nvSpPr>
          <p:cNvPr id="6" name="椭圆 15"/>
          <p:cNvSpPr>
            <a:spLocks noChangeArrowheads="1"/>
          </p:cNvSpPr>
          <p:nvPr/>
        </p:nvSpPr>
        <p:spPr bwMode="auto">
          <a:xfrm>
            <a:off x="584572" y="1006727"/>
            <a:ext cx="124305" cy="125985"/>
          </a:xfrm>
          <a:prstGeom prst="ellipse">
            <a:avLst/>
          </a:prstGeom>
          <a:solidFill>
            <a:srgbClr val="C814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 b="1" i="1">
              <a:solidFill>
                <a:srgbClr val="FFFFFF"/>
              </a:solidFill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" y="5846235"/>
            <a:ext cx="12192000" cy="209976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TextBox 12"/>
          <p:cNvSpPr>
            <a:spLocks noChangeArrowheads="1"/>
          </p:cNvSpPr>
          <p:nvPr/>
        </p:nvSpPr>
        <p:spPr bwMode="auto">
          <a:xfrm>
            <a:off x="9655500" y="1293973"/>
            <a:ext cx="487634" cy="80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4656" b="1">
                <a:solidFill>
                  <a:srgbClr val="FFFFFF"/>
                </a:solidFill>
              </a:rPr>
              <a:t>3</a:t>
            </a:r>
            <a:endParaRPr lang="zh-CN" altLang="en-US" sz="4656" b="1">
              <a:solidFill>
                <a:srgbClr val="FFFFFF"/>
              </a:solidFill>
              <a:sym typeface="宋体" pitchFamily="2" charset="-122"/>
            </a:endParaRPr>
          </a:p>
        </p:txBody>
      </p:sp>
      <p:sp>
        <p:nvSpPr>
          <p:cNvPr id="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09769" y="151708"/>
            <a:ext cx="10972464" cy="1143945"/>
          </a:xfrm>
        </p:spPr>
        <p:txBody>
          <a:bodyPr/>
          <a:lstStyle/>
          <a:p>
            <a:pPr algn="l" eaLnBrk="1" hangingPunct="1"/>
            <a:r>
              <a:rPr lang="en-US" altLang="zh-CN" sz="2963" b="1" dirty="0" smtClean="0">
                <a:latin typeface="微软雅黑" pitchFamily="34" charset="-122"/>
                <a:ea typeface="微软雅黑" pitchFamily="34" charset="-122"/>
              </a:rPr>
              <a:t>Modules-1</a:t>
            </a:r>
            <a:endParaRPr lang="zh-CN" altLang="zh-CN" sz="2963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1296" y="1311008"/>
            <a:ext cx="9952188" cy="331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963" dirty="0" smtClean="0"/>
              <a:t>Spark SQL</a:t>
            </a:r>
          </a:p>
          <a:p>
            <a:r>
              <a:rPr lang="en-US" altLang="zh-CN" dirty="0"/>
              <a:t>Spark SQL</a:t>
            </a:r>
            <a:r>
              <a:rPr lang="zh-CN" altLang="en-US" dirty="0"/>
              <a:t>使用</a:t>
            </a:r>
            <a:r>
              <a:rPr lang="en-US" altLang="zh-CN" dirty="0"/>
              <a:t>Catalyst</a:t>
            </a:r>
            <a:r>
              <a:rPr lang="zh-CN" altLang="en-US" dirty="0"/>
              <a:t>做查询解析和优化器，并在底层使用</a:t>
            </a:r>
            <a:r>
              <a:rPr lang="en-US" altLang="zh-CN" dirty="0"/>
              <a:t>Spark</a:t>
            </a:r>
            <a:r>
              <a:rPr lang="zh-CN" altLang="en-US" dirty="0" smtClean="0"/>
              <a:t>作为</a:t>
            </a:r>
            <a:r>
              <a:rPr lang="zh-CN" altLang="en-US" dirty="0"/>
              <a:t>执行引擎实现</a:t>
            </a:r>
            <a:r>
              <a:rPr lang="en-US" altLang="zh-CN" dirty="0"/>
              <a:t>SQL</a:t>
            </a:r>
            <a:r>
              <a:rPr lang="zh-CN" altLang="en-US" dirty="0"/>
              <a:t>的</a:t>
            </a:r>
            <a:r>
              <a:rPr lang="en-US" altLang="zh-CN" dirty="0"/>
              <a:t>Operator</a:t>
            </a:r>
            <a:r>
              <a:rPr lang="zh-CN" altLang="en-US" dirty="0"/>
              <a:t>。用户可以在</a:t>
            </a:r>
            <a:r>
              <a:rPr lang="en-US" altLang="zh-CN" dirty="0"/>
              <a:t>Spark</a:t>
            </a:r>
            <a:r>
              <a:rPr lang="zh-CN" altLang="en-US" dirty="0"/>
              <a:t>上直接书写</a:t>
            </a:r>
            <a:r>
              <a:rPr lang="en-US" altLang="zh-CN" dirty="0"/>
              <a:t>SQL</a:t>
            </a:r>
            <a:r>
              <a:rPr lang="zh-CN" altLang="en-US" dirty="0"/>
              <a:t>，相当于为</a:t>
            </a:r>
            <a:r>
              <a:rPr lang="en-US" altLang="zh-CN" dirty="0"/>
              <a:t>Spark</a:t>
            </a:r>
            <a:r>
              <a:rPr lang="zh-CN" altLang="en-US" dirty="0"/>
              <a:t>扩充</a:t>
            </a:r>
            <a:r>
              <a:rPr lang="zh-CN" altLang="en-US" dirty="0" smtClean="0"/>
              <a:t>了一</a:t>
            </a:r>
            <a:r>
              <a:rPr lang="zh-CN" altLang="en-US" dirty="0"/>
              <a:t>套</a:t>
            </a:r>
            <a:r>
              <a:rPr lang="en-US" altLang="zh-CN" dirty="0"/>
              <a:t>SQL</a:t>
            </a:r>
            <a:r>
              <a:rPr lang="zh-CN" altLang="en-US" dirty="0" smtClean="0"/>
              <a:t>算子。</a:t>
            </a:r>
            <a:endParaRPr lang="en-US" altLang="zh-CN" dirty="0" smtClean="0"/>
          </a:p>
          <a:p>
            <a:r>
              <a:rPr lang="en-US" altLang="zh-CN" dirty="0" smtClean="0"/>
              <a:t>Spark SQL</a:t>
            </a:r>
            <a:r>
              <a:rPr lang="zh-CN" altLang="en-US" dirty="0" smtClean="0"/>
              <a:t>不断兼容不同的持久化存储（如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en-US" altLang="zh-CN" dirty="0" smtClean="0"/>
              <a:t>Spark SQL</a:t>
            </a:r>
            <a:r>
              <a:rPr lang="zh-CN" altLang="en-US" dirty="0" smtClean="0"/>
              <a:t>支持</a:t>
            </a:r>
            <a:r>
              <a:rPr lang="en-US" altLang="zh-CN" dirty="0" err="1" smtClean="0"/>
              <a:t>jdbc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963" dirty="0" smtClean="0"/>
              <a:t>Spark Streaming</a:t>
            </a:r>
          </a:p>
          <a:p>
            <a:r>
              <a:rPr lang="en-US" altLang="zh-CN" sz="2000" dirty="0"/>
              <a:t>Spark Streaming</a:t>
            </a:r>
            <a:r>
              <a:rPr lang="zh-CN" altLang="en-US" sz="2000" dirty="0"/>
              <a:t>通过将流数据按指定时间片累积为</a:t>
            </a:r>
            <a:r>
              <a:rPr lang="en-US" altLang="zh-CN" sz="2000" dirty="0"/>
              <a:t>RDD</a:t>
            </a:r>
            <a:r>
              <a:rPr lang="zh-CN" altLang="en-US" sz="2000" dirty="0"/>
              <a:t>，然后将每个</a:t>
            </a:r>
            <a:r>
              <a:rPr lang="en-US" altLang="zh-CN" sz="2000" dirty="0"/>
              <a:t>RDD</a:t>
            </a:r>
            <a:r>
              <a:rPr lang="zh-CN" altLang="en-US" sz="2000" dirty="0"/>
              <a:t>进行批处</a:t>
            </a:r>
          </a:p>
          <a:p>
            <a:r>
              <a:rPr lang="zh-CN" altLang="en-US" sz="2000" dirty="0"/>
              <a:t>理，进而实现大规模的流数据处理。其吞吐量能够超越现有主流流处理框架</a:t>
            </a:r>
            <a:r>
              <a:rPr lang="en-US" altLang="zh-CN" sz="2000" dirty="0"/>
              <a:t>Storm</a:t>
            </a:r>
            <a:r>
              <a:rPr lang="zh-CN" altLang="en-US" sz="2000" dirty="0"/>
              <a:t>，并</a:t>
            </a:r>
            <a:r>
              <a:rPr lang="zh-CN" altLang="en-US" sz="2000" dirty="0" smtClean="0"/>
              <a:t>提供丰富</a:t>
            </a:r>
            <a:r>
              <a:rPr lang="zh-CN" altLang="en-US" sz="2000" dirty="0"/>
              <a:t>的</a:t>
            </a:r>
            <a:r>
              <a:rPr lang="en-US" altLang="zh-CN" sz="2000" dirty="0"/>
              <a:t>API</a:t>
            </a:r>
            <a:r>
              <a:rPr lang="zh-CN" altLang="en-US" sz="2000" dirty="0"/>
              <a:t>用于流数据计算</a:t>
            </a:r>
            <a:r>
              <a:rPr lang="zh-CN" altLang="en-US" sz="2000" dirty="0" smtClean="0"/>
              <a:t>。</a:t>
            </a:r>
            <a:r>
              <a:rPr lang="zh-CN" altLang="en-US" sz="1905" dirty="0" smtClean="0"/>
              <a:t> </a:t>
            </a:r>
            <a:endParaRPr lang="zh-CN" altLang="en-US" sz="1905" dirty="0"/>
          </a:p>
        </p:txBody>
      </p:sp>
    </p:spTree>
    <p:extLst>
      <p:ext uri="{BB962C8B-B14F-4D97-AF65-F5344CB8AC3E}">
        <p14:creationId xmlns:p14="http://schemas.microsoft.com/office/powerpoint/2010/main" val="120001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88" y="6256107"/>
            <a:ext cx="1224576" cy="52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646725" y="1052081"/>
            <a:ext cx="10401331" cy="47034"/>
          </a:xfrm>
          <a:prstGeom prst="rect">
            <a:avLst/>
          </a:prstGeom>
          <a:gradFill rotWithShape="1">
            <a:gsLst>
              <a:gs pos="0">
                <a:srgbClr val="C81423"/>
              </a:gs>
              <a:gs pos="71999">
                <a:srgbClr val="FAC8CD"/>
              </a:gs>
              <a:gs pos="90999">
                <a:srgbClr val="FF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zh-CN" sz="1905" b="1" i="1">
                <a:solidFill>
                  <a:srgbClr val="FFFFFF"/>
                </a:solidFill>
                <a:ea typeface="微软雅黑" pitchFamily="34" charset="-122"/>
                <a:sym typeface="宋体" pitchFamily="2" charset="-122"/>
              </a:rPr>
              <a:t> </a:t>
            </a:r>
          </a:p>
        </p:txBody>
      </p:sp>
      <p:sp>
        <p:nvSpPr>
          <p:cNvPr id="6" name="椭圆 15"/>
          <p:cNvSpPr>
            <a:spLocks noChangeArrowheads="1"/>
          </p:cNvSpPr>
          <p:nvPr/>
        </p:nvSpPr>
        <p:spPr bwMode="auto">
          <a:xfrm>
            <a:off x="584572" y="1006727"/>
            <a:ext cx="124305" cy="125985"/>
          </a:xfrm>
          <a:prstGeom prst="ellipse">
            <a:avLst/>
          </a:prstGeom>
          <a:solidFill>
            <a:srgbClr val="C814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 b="1" i="1">
              <a:solidFill>
                <a:srgbClr val="FFFFFF"/>
              </a:solidFill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" y="5846235"/>
            <a:ext cx="12192000" cy="209976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905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TextBox 12"/>
          <p:cNvSpPr>
            <a:spLocks noChangeArrowheads="1"/>
          </p:cNvSpPr>
          <p:nvPr/>
        </p:nvSpPr>
        <p:spPr bwMode="auto">
          <a:xfrm>
            <a:off x="9655500" y="1293973"/>
            <a:ext cx="487634" cy="80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4656" b="1">
                <a:solidFill>
                  <a:srgbClr val="FFFFFF"/>
                </a:solidFill>
              </a:rPr>
              <a:t>3</a:t>
            </a:r>
            <a:endParaRPr lang="zh-CN" altLang="en-US" sz="4656" b="1">
              <a:solidFill>
                <a:srgbClr val="FFFFFF"/>
              </a:solidFill>
              <a:sym typeface="宋体" pitchFamily="2" charset="-122"/>
            </a:endParaRPr>
          </a:p>
        </p:txBody>
      </p:sp>
      <p:sp>
        <p:nvSpPr>
          <p:cNvPr id="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09769" y="151708"/>
            <a:ext cx="10972464" cy="1143945"/>
          </a:xfrm>
        </p:spPr>
        <p:txBody>
          <a:bodyPr/>
          <a:lstStyle/>
          <a:p>
            <a:pPr algn="l" eaLnBrk="1" hangingPunct="1"/>
            <a:r>
              <a:rPr lang="en-US" altLang="zh-CN" sz="2963" b="1" dirty="0" smtClean="0">
                <a:latin typeface="微软雅黑" pitchFamily="34" charset="-122"/>
                <a:ea typeface="微软雅黑" pitchFamily="34" charset="-122"/>
              </a:rPr>
              <a:t>Modules-2</a:t>
            </a:r>
            <a:endParaRPr lang="zh-CN" altLang="zh-CN" sz="2963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1296" y="1311008"/>
            <a:ext cx="9952188" cy="2450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963" dirty="0" err="1" smtClean="0"/>
              <a:t>Graphx</a:t>
            </a:r>
            <a:endParaRPr lang="en-US" altLang="zh-CN" sz="2963" dirty="0" smtClean="0"/>
          </a:p>
          <a:p>
            <a:r>
              <a:rPr lang="en-US" altLang="zh-CN" dirty="0" err="1"/>
              <a:t>GraphX</a:t>
            </a:r>
            <a:r>
              <a:rPr lang="zh-CN" altLang="en-US" dirty="0"/>
              <a:t>基于</a:t>
            </a:r>
            <a:r>
              <a:rPr lang="en-US" altLang="zh-CN" dirty="0"/>
              <a:t>BSP</a:t>
            </a:r>
            <a:r>
              <a:rPr lang="zh-CN" altLang="en-US" dirty="0"/>
              <a:t>模型，在</a:t>
            </a:r>
            <a:r>
              <a:rPr lang="en-US" altLang="zh-CN" dirty="0"/>
              <a:t>Spark</a:t>
            </a:r>
            <a:r>
              <a:rPr lang="zh-CN" altLang="en-US" dirty="0"/>
              <a:t>之上封装类似</a:t>
            </a:r>
            <a:r>
              <a:rPr lang="en-US" altLang="zh-CN" dirty="0" err="1"/>
              <a:t>Pregel</a:t>
            </a:r>
            <a:r>
              <a:rPr lang="zh-CN" altLang="en-US" dirty="0"/>
              <a:t>的接口，进行大规模同步全局的</a:t>
            </a:r>
            <a:r>
              <a:rPr lang="zh-CN" altLang="en-US" dirty="0" smtClean="0"/>
              <a:t>图计算</a:t>
            </a:r>
            <a:r>
              <a:rPr lang="zh-CN" altLang="en-US" dirty="0"/>
              <a:t>，尤其是当用户进行多轮迭代时，基于</a:t>
            </a:r>
            <a:r>
              <a:rPr lang="en-US" altLang="zh-CN" dirty="0"/>
              <a:t>Spark</a:t>
            </a:r>
            <a:r>
              <a:rPr lang="zh-CN" altLang="en-US" dirty="0"/>
              <a:t>内存计算的优势尤为明显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963" dirty="0" err="1" smtClean="0"/>
              <a:t>MLlib</a:t>
            </a:r>
            <a:endParaRPr lang="en-US" altLang="zh-CN" sz="2963" dirty="0" smtClean="0"/>
          </a:p>
          <a:p>
            <a:r>
              <a:rPr lang="zh-CN" altLang="en-US" sz="2000" dirty="0" smtClean="0"/>
              <a:t>提供机器学习相关的统计、分类、回归等领域的多种算法实现。其一致的</a:t>
            </a:r>
            <a:r>
              <a:rPr lang="en-US" altLang="zh-CN" sz="2000" dirty="0" smtClean="0"/>
              <a:t>API </a:t>
            </a:r>
            <a:r>
              <a:rPr lang="zh-CN" altLang="en-US" sz="2000" dirty="0" smtClean="0"/>
              <a:t>接口大大降低了用户的学习成本。</a:t>
            </a:r>
            <a:endParaRPr lang="zh-CN" altLang="en-US" sz="1905" dirty="0"/>
          </a:p>
        </p:txBody>
      </p:sp>
    </p:spTree>
    <p:extLst>
      <p:ext uri="{BB962C8B-B14F-4D97-AF65-F5344CB8AC3E}">
        <p14:creationId xmlns:p14="http://schemas.microsoft.com/office/powerpoint/2010/main" val="175680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806</Words>
  <Application>Microsoft Office PowerPoint</Application>
  <PresentationFormat>宽屏</PresentationFormat>
  <Paragraphs>130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华文楷体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目录</vt:lpstr>
      <vt:lpstr>Spark简介及应用</vt:lpstr>
      <vt:lpstr>Spark关键词</vt:lpstr>
      <vt:lpstr>Spark与Hadoop</vt:lpstr>
      <vt:lpstr>Spark特性</vt:lpstr>
      <vt:lpstr>Module</vt:lpstr>
      <vt:lpstr>Modules-1</vt:lpstr>
      <vt:lpstr>Modules-2</vt:lpstr>
      <vt:lpstr>Use-1</vt:lpstr>
      <vt:lpstr>Use-2</vt:lpstr>
      <vt:lpstr>实时数据监控--SparkUI</vt:lpstr>
      <vt:lpstr>DAG-SparkUI</vt:lpstr>
      <vt:lpstr>实时缓存数据</vt:lpstr>
      <vt:lpstr>PowerPoint 演示文稿</vt:lpstr>
      <vt:lpstr>知识扩展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王树征</dc:creator>
  <cp:lastModifiedBy>王树征</cp:lastModifiedBy>
  <cp:revision>63</cp:revision>
  <dcterms:created xsi:type="dcterms:W3CDTF">2019-09-03T06:15:55Z</dcterms:created>
  <dcterms:modified xsi:type="dcterms:W3CDTF">2019-09-19T01:59:54Z</dcterms:modified>
</cp:coreProperties>
</file>