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 id="266" r:id="rId11"/>
    <p:sldId id="267" r:id="rId12"/>
    <p:sldId id="263" r:id="rId13"/>
    <p:sldId id="268" r:id="rId14"/>
    <p:sldId id="269" r:id="rId15"/>
    <p:sldId id="270" r:id="rId16"/>
    <p:sldId id="277" r:id="rId17"/>
    <p:sldId id="271" r:id="rId18"/>
    <p:sldId id="272" r:id="rId19"/>
    <p:sldId id="273" r:id="rId20"/>
    <p:sldId id="276"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09366-ECF0-408D-B183-B93BA9B1D7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7EEBAA-586C-4305-B89A-993757F1F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9F80F3-D309-47BF-AAB1-CECB53B42FB9}"/>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5" name="页脚占位符 4">
            <a:extLst>
              <a:ext uri="{FF2B5EF4-FFF2-40B4-BE49-F238E27FC236}">
                <a16:creationId xmlns:a16="http://schemas.microsoft.com/office/drawing/2014/main" id="{F3F92E2C-F0CB-4ABA-A3A1-DFB638835C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489FD8-7A53-48CE-A711-39A389D819FC}"/>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46029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1D15-DB16-4B82-A0FD-6A55792A41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196F50-54B1-4B70-B4D4-DB72147ABE4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E894B0-1DC7-41C1-A46B-76E38C54E545}"/>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5" name="页脚占位符 4">
            <a:extLst>
              <a:ext uri="{FF2B5EF4-FFF2-40B4-BE49-F238E27FC236}">
                <a16:creationId xmlns:a16="http://schemas.microsoft.com/office/drawing/2014/main" id="{3D0A46A3-DBCB-46B3-8879-1B6C9AAF25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F9E8D1-893E-4131-892F-EFDBF9158E97}"/>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57508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21606F-1099-4EF8-A36A-9C0A74283B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983364-63B7-46A6-86BD-B640C55FB5A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107F48-5528-4DEB-B90B-EE2FA3AEE2B3}"/>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5" name="页脚占位符 4">
            <a:extLst>
              <a:ext uri="{FF2B5EF4-FFF2-40B4-BE49-F238E27FC236}">
                <a16:creationId xmlns:a16="http://schemas.microsoft.com/office/drawing/2014/main" id="{4F23634F-9214-412B-88BA-70D974E51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5D5A21-D418-4CD0-A1E0-0243FD426A4C}"/>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312434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9A2FF-555C-43BC-BD7D-BAB04C64EB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9338FC-CB25-43BB-BF98-08D133B86A3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04075E-D6C9-4B86-B262-5A3834F85AE1}"/>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5" name="页脚占位符 4">
            <a:extLst>
              <a:ext uri="{FF2B5EF4-FFF2-40B4-BE49-F238E27FC236}">
                <a16:creationId xmlns:a16="http://schemas.microsoft.com/office/drawing/2014/main" id="{3E53CEBC-A8C1-4A18-8FBC-6ED09EFDFF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52D74E-7B9B-4230-844A-4DF784787222}"/>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196651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0541E-EBC6-43B5-9C9D-78347B9A82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8F6475-BBCB-4DAB-9BC6-D5DCEACD9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DA7F54F-0213-42EA-A6E1-A44E26FAD550}"/>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5" name="页脚占位符 4">
            <a:extLst>
              <a:ext uri="{FF2B5EF4-FFF2-40B4-BE49-F238E27FC236}">
                <a16:creationId xmlns:a16="http://schemas.microsoft.com/office/drawing/2014/main" id="{2039C069-6F89-4C74-B786-E24DD9B9FE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09E57E-87C2-4E8D-9994-1188E116A2A5}"/>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195355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C1C75-D62D-4058-A1EA-6FD18FAEA0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34F84-2DC3-4514-B9F8-FE334620D5A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74FB96-A2B8-435C-A294-8EDE691BBF6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6088FE-5A86-4223-B2EE-00BA07E6C870}"/>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6" name="页脚占位符 5">
            <a:extLst>
              <a:ext uri="{FF2B5EF4-FFF2-40B4-BE49-F238E27FC236}">
                <a16:creationId xmlns:a16="http://schemas.microsoft.com/office/drawing/2014/main" id="{3DF6A45D-96AD-4083-8534-D5AEC24D85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2DCBFF-AAB9-48FB-AF97-835766A3DFEB}"/>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34145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CD6FC-CCF4-4BF5-B6C4-AF09262D98C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1F8DEB-3ACF-4147-90BA-43FCA12CD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E60D913-CECE-4F47-BC15-B3D3BD3E6EC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7908789-F395-4645-A739-A1722AAC3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78B343A-126D-416C-919D-6C56E37D158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8846695-F412-42E6-8BA0-4E1C0045CCDB}"/>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8" name="页脚占位符 7">
            <a:extLst>
              <a:ext uri="{FF2B5EF4-FFF2-40B4-BE49-F238E27FC236}">
                <a16:creationId xmlns:a16="http://schemas.microsoft.com/office/drawing/2014/main" id="{46F307BD-5FEF-4311-A8FC-93F986302B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FBFE86-6915-447C-9918-216BDD2CBEB6}"/>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412532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055D-91AE-4987-9209-F35B031B4B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C6F420-AFCC-4A46-9893-3CA3C499D012}"/>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4" name="页脚占位符 3">
            <a:extLst>
              <a:ext uri="{FF2B5EF4-FFF2-40B4-BE49-F238E27FC236}">
                <a16:creationId xmlns:a16="http://schemas.microsoft.com/office/drawing/2014/main" id="{E66B4ED4-07A2-483D-A77A-B9C476E0D6D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80F652-BE59-4786-9AD4-601027CFDA2C}"/>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24480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E9E0C0-AA6C-4957-B173-B028A8DABE77}"/>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3" name="页脚占位符 2">
            <a:extLst>
              <a:ext uri="{FF2B5EF4-FFF2-40B4-BE49-F238E27FC236}">
                <a16:creationId xmlns:a16="http://schemas.microsoft.com/office/drawing/2014/main" id="{0314E05E-5EED-47D4-B3F3-90C62C731D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5D5652-002D-444B-B729-BA4F3FCD6AC8}"/>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84340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C60AE-737B-4584-BA88-0A54CE7FBB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5F01019-8C17-45C3-83B8-15C424C14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EF8B36B-69FD-4A22-9F1F-2132734C5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A604E9-9592-4DC7-934D-05B01DCCCC17}"/>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6" name="页脚占位符 5">
            <a:extLst>
              <a:ext uri="{FF2B5EF4-FFF2-40B4-BE49-F238E27FC236}">
                <a16:creationId xmlns:a16="http://schemas.microsoft.com/office/drawing/2014/main" id="{E64A1DC9-1E3A-49C4-9104-3611943D53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E509A4-C7EE-4432-9C3A-FBA72EA65CFC}"/>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154782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6CB2D-9970-4533-AD1A-2BD61AC0CD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C0B998-963A-449F-9757-687814D65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3F5227-F3F9-4ECD-AA08-6147F9F68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F1B6BE2-8419-4DEB-9C39-69E6FDEE22BE}"/>
              </a:ext>
            </a:extLst>
          </p:cNvPr>
          <p:cNvSpPr>
            <a:spLocks noGrp="1"/>
          </p:cNvSpPr>
          <p:nvPr>
            <p:ph type="dt" sz="half" idx="10"/>
          </p:nvPr>
        </p:nvSpPr>
        <p:spPr/>
        <p:txBody>
          <a:bodyPr/>
          <a:lstStyle/>
          <a:p>
            <a:fld id="{365046A9-5551-46EF-8503-2E0F28B0C3FB}" type="datetimeFigureOut">
              <a:rPr lang="zh-CN" altLang="en-US" smtClean="0"/>
              <a:t>2018/3/28</a:t>
            </a:fld>
            <a:endParaRPr lang="zh-CN" altLang="en-US"/>
          </a:p>
        </p:txBody>
      </p:sp>
      <p:sp>
        <p:nvSpPr>
          <p:cNvPr id="6" name="页脚占位符 5">
            <a:extLst>
              <a:ext uri="{FF2B5EF4-FFF2-40B4-BE49-F238E27FC236}">
                <a16:creationId xmlns:a16="http://schemas.microsoft.com/office/drawing/2014/main" id="{47703AE3-99D7-4496-BFF3-F1C9517766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939296-19D7-4D1F-96DC-C92AB2F6843E}"/>
              </a:ext>
            </a:extLst>
          </p:cNvPr>
          <p:cNvSpPr>
            <a:spLocks noGrp="1"/>
          </p:cNvSpPr>
          <p:nvPr>
            <p:ph type="sldNum" sz="quarter" idx="12"/>
          </p:nvPr>
        </p:nvSpPr>
        <p:spPr/>
        <p:txBody>
          <a:body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170995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EE57B3-836C-429B-B8A2-8699C8AF8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DFF4A2-D617-441E-ABCE-073EEB3B7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648539-EAD7-44B6-9F76-D73D983C7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046A9-5551-46EF-8503-2E0F28B0C3FB}" type="datetimeFigureOut">
              <a:rPr lang="zh-CN" altLang="en-US" smtClean="0"/>
              <a:t>2018/3/28</a:t>
            </a:fld>
            <a:endParaRPr lang="zh-CN" altLang="en-US"/>
          </a:p>
        </p:txBody>
      </p:sp>
      <p:sp>
        <p:nvSpPr>
          <p:cNvPr id="5" name="页脚占位符 4">
            <a:extLst>
              <a:ext uri="{FF2B5EF4-FFF2-40B4-BE49-F238E27FC236}">
                <a16:creationId xmlns:a16="http://schemas.microsoft.com/office/drawing/2014/main" id="{D900364A-0770-4C75-ABA9-11AFC003B7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8A36B1-CF88-4045-8A6D-23CE125E0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F2F99-7F04-42E4-A52C-53DF07141D1A}" type="slidenum">
              <a:rPr lang="zh-CN" altLang="en-US" smtClean="0"/>
              <a:t>‹#›</a:t>
            </a:fld>
            <a:endParaRPr lang="zh-CN" altLang="en-US"/>
          </a:p>
        </p:txBody>
      </p:sp>
    </p:spTree>
    <p:extLst>
      <p:ext uri="{BB962C8B-B14F-4D97-AF65-F5344CB8AC3E}">
        <p14:creationId xmlns:p14="http://schemas.microsoft.com/office/powerpoint/2010/main" val="2805714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9E0FD-6FEC-40B2-88B8-211A40E2C4CC}"/>
              </a:ext>
            </a:extLst>
          </p:cNvPr>
          <p:cNvSpPr>
            <a:spLocks noGrp="1"/>
          </p:cNvSpPr>
          <p:nvPr>
            <p:ph type="ctrTitle"/>
          </p:nvPr>
        </p:nvSpPr>
        <p:spPr/>
        <p:txBody>
          <a:bodyPr/>
          <a:lstStyle/>
          <a:p>
            <a:r>
              <a:rPr lang="en-US" altLang="zh-CN" dirty="0"/>
              <a:t>Revisiting Nystrom</a:t>
            </a:r>
            <a:endParaRPr lang="zh-CN" altLang="en-US" dirty="0"/>
          </a:p>
        </p:txBody>
      </p:sp>
      <p:sp>
        <p:nvSpPr>
          <p:cNvPr id="3" name="副标题 2">
            <a:extLst>
              <a:ext uri="{FF2B5EF4-FFF2-40B4-BE49-F238E27FC236}">
                <a16:creationId xmlns:a16="http://schemas.microsoft.com/office/drawing/2014/main" id="{8D9EE5C2-0DE6-4252-896D-14FC1D35E47F}"/>
              </a:ext>
            </a:extLst>
          </p:cNvPr>
          <p:cNvSpPr>
            <a:spLocks noGrp="1"/>
          </p:cNvSpPr>
          <p:nvPr>
            <p:ph type="subTitle" idx="1"/>
          </p:nvPr>
        </p:nvSpPr>
        <p:spPr>
          <a:xfrm>
            <a:off x="1524000" y="4317656"/>
            <a:ext cx="9144000" cy="1655762"/>
          </a:xfrm>
        </p:spPr>
        <p:txBody>
          <a:bodyPr/>
          <a:lstStyle/>
          <a:p>
            <a:r>
              <a:rPr lang="zh-CN" altLang="en-US" dirty="0"/>
              <a:t>                                             王思为</a:t>
            </a:r>
          </a:p>
        </p:txBody>
      </p:sp>
    </p:spTree>
    <p:extLst>
      <p:ext uri="{BB962C8B-B14F-4D97-AF65-F5344CB8AC3E}">
        <p14:creationId xmlns:p14="http://schemas.microsoft.com/office/powerpoint/2010/main" val="389060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EB78C31-547D-4612-930E-D45858944196}"/>
              </a:ext>
            </a:extLst>
          </p:cNvPr>
          <p:cNvPicPr>
            <a:picLocks noChangeAspect="1"/>
          </p:cNvPicPr>
          <p:nvPr/>
        </p:nvPicPr>
        <p:blipFill>
          <a:blip r:embed="rId2"/>
          <a:stretch>
            <a:fillRect/>
          </a:stretch>
        </p:blipFill>
        <p:spPr>
          <a:xfrm>
            <a:off x="538162" y="1585912"/>
            <a:ext cx="11115675" cy="3686175"/>
          </a:xfrm>
          <a:prstGeom prst="rect">
            <a:avLst/>
          </a:prstGeom>
        </p:spPr>
      </p:pic>
    </p:spTree>
    <p:extLst>
      <p:ext uri="{BB962C8B-B14F-4D97-AF65-F5344CB8AC3E}">
        <p14:creationId xmlns:p14="http://schemas.microsoft.com/office/powerpoint/2010/main" val="3778949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55E899A-9718-4B18-820A-293A70950C73}"/>
              </a:ext>
            </a:extLst>
          </p:cNvPr>
          <p:cNvPicPr>
            <a:picLocks noChangeAspect="1"/>
          </p:cNvPicPr>
          <p:nvPr/>
        </p:nvPicPr>
        <p:blipFill>
          <a:blip r:embed="rId2"/>
          <a:stretch>
            <a:fillRect/>
          </a:stretch>
        </p:blipFill>
        <p:spPr>
          <a:xfrm>
            <a:off x="717089" y="0"/>
            <a:ext cx="10757821" cy="6858000"/>
          </a:xfrm>
          <a:prstGeom prst="rect">
            <a:avLst/>
          </a:prstGeom>
        </p:spPr>
      </p:pic>
    </p:spTree>
    <p:extLst>
      <p:ext uri="{BB962C8B-B14F-4D97-AF65-F5344CB8AC3E}">
        <p14:creationId xmlns:p14="http://schemas.microsoft.com/office/powerpoint/2010/main" val="2281096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4D09209-1A97-46DB-9480-0713571C0AC3}"/>
              </a:ext>
            </a:extLst>
          </p:cNvPr>
          <p:cNvPicPr>
            <a:picLocks noChangeAspect="1"/>
          </p:cNvPicPr>
          <p:nvPr/>
        </p:nvPicPr>
        <p:blipFill>
          <a:blip r:embed="rId2"/>
          <a:stretch>
            <a:fillRect/>
          </a:stretch>
        </p:blipFill>
        <p:spPr>
          <a:xfrm>
            <a:off x="623887" y="728662"/>
            <a:ext cx="10944225" cy="5400675"/>
          </a:xfrm>
          <a:prstGeom prst="rect">
            <a:avLst/>
          </a:prstGeom>
        </p:spPr>
      </p:pic>
    </p:spTree>
    <p:extLst>
      <p:ext uri="{BB962C8B-B14F-4D97-AF65-F5344CB8AC3E}">
        <p14:creationId xmlns:p14="http://schemas.microsoft.com/office/powerpoint/2010/main" val="117254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E67A7B-0B21-45A1-B83E-EDF6F1A30B26}"/>
              </a:ext>
            </a:extLst>
          </p:cNvPr>
          <p:cNvPicPr>
            <a:picLocks noChangeAspect="1"/>
          </p:cNvPicPr>
          <p:nvPr/>
        </p:nvPicPr>
        <p:blipFill>
          <a:blip r:embed="rId2"/>
          <a:stretch>
            <a:fillRect/>
          </a:stretch>
        </p:blipFill>
        <p:spPr>
          <a:xfrm>
            <a:off x="566737" y="219075"/>
            <a:ext cx="11058525" cy="6419850"/>
          </a:xfrm>
          <a:prstGeom prst="rect">
            <a:avLst/>
          </a:prstGeom>
        </p:spPr>
      </p:pic>
    </p:spTree>
    <p:extLst>
      <p:ext uri="{BB962C8B-B14F-4D97-AF65-F5344CB8AC3E}">
        <p14:creationId xmlns:p14="http://schemas.microsoft.com/office/powerpoint/2010/main" val="333702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56B6459-2403-411C-8022-447836A8F328}"/>
              </a:ext>
            </a:extLst>
          </p:cNvPr>
          <p:cNvPicPr>
            <a:picLocks noChangeAspect="1"/>
          </p:cNvPicPr>
          <p:nvPr/>
        </p:nvPicPr>
        <p:blipFill>
          <a:blip r:embed="rId2"/>
          <a:stretch>
            <a:fillRect/>
          </a:stretch>
        </p:blipFill>
        <p:spPr>
          <a:xfrm>
            <a:off x="471487" y="1309687"/>
            <a:ext cx="11249025" cy="4238625"/>
          </a:xfrm>
          <a:prstGeom prst="rect">
            <a:avLst/>
          </a:prstGeom>
        </p:spPr>
      </p:pic>
    </p:spTree>
    <p:extLst>
      <p:ext uri="{BB962C8B-B14F-4D97-AF65-F5344CB8AC3E}">
        <p14:creationId xmlns:p14="http://schemas.microsoft.com/office/powerpoint/2010/main" val="372770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69BC19-B38C-4F02-8BA5-556C92EF56E9}"/>
              </a:ext>
            </a:extLst>
          </p:cNvPr>
          <p:cNvPicPr>
            <a:picLocks noChangeAspect="1"/>
          </p:cNvPicPr>
          <p:nvPr/>
        </p:nvPicPr>
        <p:blipFill>
          <a:blip r:embed="rId2"/>
          <a:stretch>
            <a:fillRect/>
          </a:stretch>
        </p:blipFill>
        <p:spPr>
          <a:xfrm>
            <a:off x="595312" y="1128712"/>
            <a:ext cx="11001375" cy="4600575"/>
          </a:xfrm>
          <a:prstGeom prst="rect">
            <a:avLst/>
          </a:prstGeom>
        </p:spPr>
      </p:pic>
    </p:spTree>
    <p:extLst>
      <p:ext uri="{BB962C8B-B14F-4D97-AF65-F5344CB8AC3E}">
        <p14:creationId xmlns:p14="http://schemas.microsoft.com/office/powerpoint/2010/main" val="423269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3D30A11-A82C-44E7-9DE2-888AAA120552}"/>
              </a:ext>
            </a:extLst>
          </p:cNvPr>
          <p:cNvPicPr>
            <a:picLocks noChangeAspect="1"/>
          </p:cNvPicPr>
          <p:nvPr/>
        </p:nvPicPr>
        <p:blipFill>
          <a:blip r:embed="rId2"/>
          <a:stretch>
            <a:fillRect/>
          </a:stretch>
        </p:blipFill>
        <p:spPr>
          <a:xfrm>
            <a:off x="381000" y="2090737"/>
            <a:ext cx="11430000" cy="2676525"/>
          </a:xfrm>
          <a:prstGeom prst="rect">
            <a:avLst/>
          </a:prstGeom>
        </p:spPr>
      </p:pic>
    </p:spTree>
    <p:extLst>
      <p:ext uri="{BB962C8B-B14F-4D97-AF65-F5344CB8AC3E}">
        <p14:creationId xmlns:p14="http://schemas.microsoft.com/office/powerpoint/2010/main" val="401913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AFEC67-69EE-43D1-9385-39700A2FBCF3}"/>
              </a:ext>
            </a:extLst>
          </p:cNvPr>
          <p:cNvPicPr>
            <a:picLocks noChangeAspect="1"/>
          </p:cNvPicPr>
          <p:nvPr/>
        </p:nvPicPr>
        <p:blipFill>
          <a:blip r:embed="rId2"/>
          <a:stretch>
            <a:fillRect/>
          </a:stretch>
        </p:blipFill>
        <p:spPr>
          <a:xfrm>
            <a:off x="504825" y="1319212"/>
            <a:ext cx="11182350" cy="4219575"/>
          </a:xfrm>
          <a:prstGeom prst="rect">
            <a:avLst/>
          </a:prstGeom>
        </p:spPr>
      </p:pic>
    </p:spTree>
    <p:extLst>
      <p:ext uri="{BB962C8B-B14F-4D97-AF65-F5344CB8AC3E}">
        <p14:creationId xmlns:p14="http://schemas.microsoft.com/office/powerpoint/2010/main" val="539961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23285B-4855-46C9-8983-65919D8C5C74}"/>
              </a:ext>
            </a:extLst>
          </p:cNvPr>
          <p:cNvPicPr>
            <a:picLocks noChangeAspect="1"/>
          </p:cNvPicPr>
          <p:nvPr/>
        </p:nvPicPr>
        <p:blipFill>
          <a:blip r:embed="rId2"/>
          <a:stretch>
            <a:fillRect/>
          </a:stretch>
        </p:blipFill>
        <p:spPr>
          <a:xfrm>
            <a:off x="561975" y="828675"/>
            <a:ext cx="11068050" cy="5200650"/>
          </a:xfrm>
          <a:prstGeom prst="rect">
            <a:avLst/>
          </a:prstGeom>
        </p:spPr>
      </p:pic>
    </p:spTree>
    <p:extLst>
      <p:ext uri="{BB962C8B-B14F-4D97-AF65-F5344CB8AC3E}">
        <p14:creationId xmlns:p14="http://schemas.microsoft.com/office/powerpoint/2010/main" val="210140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4ABDA1F-94DC-4AF7-A13F-17924D76A1F1}"/>
              </a:ext>
            </a:extLst>
          </p:cNvPr>
          <p:cNvPicPr>
            <a:picLocks noChangeAspect="1"/>
          </p:cNvPicPr>
          <p:nvPr/>
        </p:nvPicPr>
        <p:blipFill>
          <a:blip r:embed="rId2"/>
          <a:stretch>
            <a:fillRect/>
          </a:stretch>
        </p:blipFill>
        <p:spPr>
          <a:xfrm>
            <a:off x="561975" y="1650102"/>
            <a:ext cx="11068050" cy="2524125"/>
          </a:xfrm>
          <a:prstGeom prst="rect">
            <a:avLst/>
          </a:prstGeom>
        </p:spPr>
      </p:pic>
    </p:spTree>
    <p:extLst>
      <p:ext uri="{BB962C8B-B14F-4D97-AF65-F5344CB8AC3E}">
        <p14:creationId xmlns:p14="http://schemas.microsoft.com/office/powerpoint/2010/main" val="266211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A9FA10-2AB9-4BCD-8B69-9B8DD5B8FD8C}"/>
              </a:ext>
            </a:extLst>
          </p:cNvPr>
          <p:cNvPicPr>
            <a:picLocks noChangeAspect="1"/>
          </p:cNvPicPr>
          <p:nvPr/>
        </p:nvPicPr>
        <p:blipFill>
          <a:blip r:embed="rId2"/>
          <a:stretch>
            <a:fillRect/>
          </a:stretch>
        </p:blipFill>
        <p:spPr>
          <a:xfrm>
            <a:off x="497785" y="1745974"/>
            <a:ext cx="11010900" cy="2438400"/>
          </a:xfrm>
          <a:prstGeom prst="rect">
            <a:avLst/>
          </a:prstGeom>
        </p:spPr>
      </p:pic>
    </p:spTree>
    <p:extLst>
      <p:ext uri="{BB962C8B-B14F-4D97-AF65-F5344CB8AC3E}">
        <p14:creationId xmlns:p14="http://schemas.microsoft.com/office/powerpoint/2010/main" val="120354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604CE59-8538-44BB-B081-A6ACF1565AD4}"/>
              </a:ext>
            </a:extLst>
          </p:cNvPr>
          <p:cNvPicPr>
            <a:picLocks noChangeAspect="1"/>
          </p:cNvPicPr>
          <p:nvPr/>
        </p:nvPicPr>
        <p:blipFill>
          <a:blip r:embed="rId2"/>
          <a:stretch>
            <a:fillRect/>
          </a:stretch>
        </p:blipFill>
        <p:spPr>
          <a:xfrm>
            <a:off x="447675" y="681037"/>
            <a:ext cx="11296650" cy="5495925"/>
          </a:xfrm>
          <a:prstGeom prst="rect">
            <a:avLst/>
          </a:prstGeom>
        </p:spPr>
      </p:pic>
    </p:spTree>
    <p:extLst>
      <p:ext uri="{BB962C8B-B14F-4D97-AF65-F5344CB8AC3E}">
        <p14:creationId xmlns:p14="http://schemas.microsoft.com/office/powerpoint/2010/main" val="212624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B6556-0844-4A65-86DA-DD9DF8FCB172}"/>
              </a:ext>
            </a:extLst>
          </p:cNvPr>
          <p:cNvSpPr>
            <a:spLocks noGrp="1"/>
          </p:cNvSpPr>
          <p:nvPr>
            <p:ph type="title"/>
          </p:nvPr>
        </p:nvSpPr>
        <p:spPr/>
        <p:txBody>
          <a:bodyPr/>
          <a:lstStyle/>
          <a:p>
            <a:r>
              <a:rPr lang="zh-CN" altLang="en-US" dirty="0"/>
              <a:t>想法：</a:t>
            </a:r>
          </a:p>
        </p:txBody>
      </p:sp>
      <p:sp>
        <p:nvSpPr>
          <p:cNvPr id="3" name="内容占位符 2">
            <a:extLst>
              <a:ext uri="{FF2B5EF4-FFF2-40B4-BE49-F238E27FC236}">
                <a16:creationId xmlns:a16="http://schemas.microsoft.com/office/drawing/2014/main" id="{2B430248-ABC4-44BF-AE29-DE64552EAB26}"/>
              </a:ext>
            </a:extLst>
          </p:cNvPr>
          <p:cNvSpPr>
            <a:spLocks noGrp="1"/>
          </p:cNvSpPr>
          <p:nvPr>
            <p:ph idx="1"/>
          </p:nvPr>
        </p:nvSpPr>
        <p:spPr/>
        <p:txBody>
          <a:bodyPr/>
          <a:lstStyle/>
          <a:p>
            <a:r>
              <a:rPr lang="en-US" altLang="zh-CN" dirty="0"/>
              <a:t>1.</a:t>
            </a:r>
            <a:r>
              <a:rPr lang="zh-CN" altLang="en-US" dirty="0"/>
              <a:t>当前这个算法采用的是最简单的</a:t>
            </a:r>
            <a:r>
              <a:rPr lang="en-US" altLang="zh-CN" dirty="0"/>
              <a:t>uniform sampling</a:t>
            </a:r>
            <a:r>
              <a:rPr lang="zh-CN" altLang="en-US" dirty="0"/>
              <a:t>，能不能把之前的一系列的采样方法与之结合，改进下界？</a:t>
            </a:r>
            <a:endParaRPr lang="en-US" altLang="zh-CN" dirty="0"/>
          </a:p>
          <a:p>
            <a:r>
              <a:rPr lang="en-US" altLang="zh-CN" dirty="0"/>
              <a:t>2.</a:t>
            </a:r>
            <a:r>
              <a:rPr lang="zh-CN" altLang="en-US" dirty="0"/>
              <a:t>分布式的实验我们也有环境，可以作为</a:t>
            </a:r>
            <a:r>
              <a:rPr lang="en-US" altLang="zh-CN" dirty="0"/>
              <a:t>baseline</a:t>
            </a:r>
            <a:endParaRPr lang="zh-CN" altLang="en-US" dirty="0"/>
          </a:p>
        </p:txBody>
      </p:sp>
    </p:spTree>
    <p:extLst>
      <p:ext uri="{BB962C8B-B14F-4D97-AF65-F5344CB8AC3E}">
        <p14:creationId xmlns:p14="http://schemas.microsoft.com/office/powerpoint/2010/main" val="357762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F5390-DC9F-4548-96F8-13D83370DE87}"/>
              </a:ext>
            </a:extLst>
          </p:cNvPr>
          <p:cNvSpPr>
            <a:spLocks noGrp="1"/>
          </p:cNvSpPr>
          <p:nvPr>
            <p:ph type="title"/>
          </p:nvPr>
        </p:nvSpPr>
        <p:spPr>
          <a:xfrm>
            <a:off x="944218" y="901149"/>
            <a:ext cx="10515600" cy="1690688"/>
          </a:xfrm>
        </p:spPr>
        <p:txBody>
          <a:bodyPr>
            <a:normAutofit/>
          </a:bodyPr>
          <a:lstStyle/>
          <a:p>
            <a:r>
              <a:rPr lang="en-US" altLang="zh-CN" sz="2000" dirty="0"/>
              <a:t>Applied to the data in Figure 1(a), Lloyd’s algorithm is perfectly capable of partitioning the data into three clusters which fit these</a:t>
            </a:r>
            <a:br>
              <a:rPr lang="en-US" altLang="zh-CN" sz="2000" dirty="0"/>
            </a:br>
            <a:r>
              <a:rPr lang="en-US" altLang="zh-CN" sz="2000" dirty="0"/>
              <a:t>assumptions. However, the data in Figure 1(b) do not fit these assumptions: the clusters</a:t>
            </a:r>
            <a:br>
              <a:rPr lang="en-US" altLang="zh-CN" sz="2000" dirty="0"/>
            </a:br>
            <a:r>
              <a:rPr lang="en-US" altLang="zh-CN" sz="2000" dirty="0"/>
              <a:t>are ring-shaped and have coincident centers, so minimizing the linear k-means objective</a:t>
            </a:r>
            <a:br>
              <a:rPr lang="en-US" altLang="zh-CN" sz="2000" dirty="0"/>
            </a:br>
            <a:r>
              <a:rPr lang="en-US" altLang="zh-CN" sz="2000" dirty="0"/>
              <a:t>does not recover these clusters.</a:t>
            </a:r>
            <a:endParaRPr lang="zh-CN" altLang="en-US" sz="2000" dirty="0"/>
          </a:p>
        </p:txBody>
      </p:sp>
      <p:pic>
        <p:nvPicPr>
          <p:cNvPr id="4" name="图片 3">
            <a:extLst>
              <a:ext uri="{FF2B5EF4-FFF2-40B4-BE49-F238E27FC236}">
                <a16:creationId xmlns:a16="http://schemas.microsoft.com/office/drawing/2014/main" id="{9E78479C-9D01-4997-A8A4-B65BFC912829}"/>
              </a:ext>
            </a:extLst>
          </p:cNvPr>
          <p:cNvPicPr>
            <a:picLocks noChangeAspect="1"/>
          </p:cNvPicPr>
          <p:nvPr/>
        </p:nvPicPr>
        <p:blipFill>
          <a:blip r:embed="rId2"/>
          <a:stretch>
            <a:fillRect/>
          </a:stretch>
        </p:blipFill>
        <p:spPr>
          <a:xfrm>
            <a:off x="838200" y="2398643"/>
            <a:ext cx="9744075" cy="3364810"/>
          </a:xfrm>
          <a:prstGeom prst="rect">
            <a:avLst/>
          </a:prstGeom>
        </p:spPr>
      </p:pic>
    </p:spTree>
    <p:extLst>
      <p:ext uri="{BB962C8B-B14F-4D97-AF65-F5344CB8AC3E}">
        <p14:creationId xmlns:p14="http://schemas.microsoft.com/office/powerpoint/2010/main" val="291610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154935F-240D-41BA-B54C-FAEDA3221E00}"/>
              </a:ext>
            </a:extLst>
          </p:cNvPr>
          <p:cNvPicPr>
            <a:picLocks noChangeAspect="1"/>
          </p:cNvPicPr>
          <p:nvPr/>
        </p:nvPicPr>
        <p:blipFill>
          <a:blip r:embed="rId2"/>
          <a:stretch>
            <a:fillRect/>
          </a:stretch>
        </p:blipFill>
        <p:spPr>
          <a:xfrm>
            <a:off x="447675" y="257175"/>
            <a:ext cx="11296650" cy="6343650"/>
          </a:xfrm>
          <a:prstGeom prst="rect">
            <a:avLst/>
          </a:prstGeom>
        </p:spPr>
      </p:pic>
    </p:spTree>
    <p:extLst>
      <p:ext uri="{BB962C8B-B14F-4D97-AF65-F5344CB8AC3E}">
        <p14:creationId xmlns:p14="http://schemas.microsoft.com/office/powerpoint/2010/main" val="341585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6EB5587-3F9E-4BF1-8FE9-9F8C9CE28600}"/>
              </a:ext>
            </a:extLst>
          </p:cNvPr>
          <p:cNvPicPr>
            <a:picLocks noChangeAspect="1"/>
          </p:cNvPicPr>
          <p:nvPr/>
        </p:nvPicPr>
        <p:blipFill>
          <a:blip r:embed="rId2"/>
          <a:stretch>
            <a:fillRect/>
          </a:stretch>
        </p:blipFill>
        <p:spPr>
          <a:xfrm>
            <a:off x="561975" y="1866900"/>
            <a:ext cx="11068050" cy="3124200"/>
          </a:xfrm>
          <a:prstGeom prst="rect">
            <a:avLst/>
          </a:prstGeom>
        </p:spPr>
      </p:pic>
    </p:spTree>
    <p:extLst>
      <p:ext uri="{BB962C8B-B14F-4D97-AF65-F5344CB8AC3E}">
        <p14:creationId xmlns:p14="http://schemas.microsoft.com/office/powerpoint/2010/main" val="8268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6CFE47-4ADE-4BB7-8B22-FECDD062B668}"/>
              </a:ext>
            </a:extLst>
          </p:cNvPr>
          <p:cNvPicPr>
            <a:picLocks noChangeAspect="1"/>
          </p:cNvPicPr>
          <p:nvPr/>
        </p:nvPicPr>
        <p:blipFill>
          <a:blip r:embed="rId2"/>
          <a:stretch>
            <a:fillRect/>
          </a:stretch>
        </p:blipFill>
        <p:spPr>
          <a:xfrm>
            <a:off x="552450" y="1919287"/>
            <a:ext cx="11087100" cy="3019425"/>
          </a:xfrm>
          <a:prstGeom prst="rect">
            <a:avLst/>
          </a:prstGeom>
        </p:spPr>
      </p:pic>
    </p:spTree>
    <p:extLst>
      <p:ext uri="{BB962C8B-B14F-4D97-AF65-F5344CB8AC3E}">
        <p14:creationId xmlns:p14="http://schemas.microsoft.com/office/powerpoint/2010/main" val="279663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81E114-4628-429F-97B2-F70F3C800A96}"/>
              </a:ext>
            </a:extLst>
          </p:cNvPr>
          <p:cNvPicPr>
            <a:picLocks noChangeAspect="1"/>
          </p:cNvPicPr>
          <p:nvPr/>
        </p:nvPicPr>
        <p:blipFill>
          <a:blip r:embed="rId2"/>
          <a:stretch>
            <a:fillRect/>
          </a:stretch>
        </p:blipFill>
        <p:spPr>
          <a:xfrm>
            <a:off x="571500" y="584959"/>
            <a:ext cx="11049000" cy="2295525"/>
          </a:xfrm>
          <a:prstGeom prst="rect">
            <a:avLst/>
          </a:prstGeom>
        </p:spPr>
      </p:pic>
      <p:pic>
        <p:nvPicPr>
          <p:cNvPr id="6" name="图片 5">
            <a:extLst>
              <a:ext uri="{FF2B5EF4-FFF2-40B4-BE49-F238E27FC236}">
                <a16:creationId xmlns:a16="http://schemas.microsoft.com/office/drawing/2014/main" id="{786BC642-E287-4539-B7E0-FF9BD0F19B7A}"/>
              </a:ext>
            </a:extLst>
          </p:cNvPr>
          <p:cNvPicPr>
            <a:picLocks noChangeAspect="1"/>
          </p:cNvPicPr>
          <p:nvPr/>
        </p:nvPicPr>
        <p:blipFill>
          <a:blip r:embed="rId3"/>
          <a:stretch>
            <a:fillRect/>
          </a:stretch>
        </p:blipFill>
        <p:spPr>
          <a:xfrm>
            <a:off x="542925" y="2990022"/>
            <a:ext cx="11077575" cy="3581400"/>
          </a:xfrm>
          <a:prstGeom prst="rect">
            <a:avLst/>
          </a:prstGeom>
        </p:spPr>
      </p:pic>
    </p:spTree>
    <p:extLst>
      <p:ext uri="{BB962C8B-B14F-4D97-AF65-F5344CB8AC3E}">
        <p14:creationId xmlns:p14="http://schemas.microsoft.com/office/powerpoint/2010/main" val="172811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85E40E-32B1-49AC-9AAD-D22C15AA9CFA}"/>
              </a:ext>
            </a:extLst>
          </p:cNvPr>
          <p:cNvPicPr>
            <a:picLocks noChangeAspect="1"/>
          </p:cNvPicPr>
          <p:nvPr/>
        </p:nvPicPr>
        <p:blipFill>
          <a:blip r:embed="rId2"/>
          <a:stretch>
            <a:fillRect/>
          </a:stretch>
        </p:blipFill>
        <p:spPr>
          <a:xfrm>
            <a:off x="476250" y="1076325"/>
            <a:ext cx="11239500" cy="4705350"/>
          </a:xfrm>
          <a:prstGeom prst="rect">
            <a:avLst/>
          </a:prstGeom>
        </p:spPr>
      </p:pic>
    </p:spTree>
    <p:extLst>
      <p:ext uri="{BB962C8B-B14F-4D97-AF65-F5344CB8AC3E}">
        <p14:creationId xmlns:p14="http://schemas.microsoft.com/office/powerpoint/2010/main" val="251159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496E9F9-5676-4FAC-916A-87A651B75545}"/>
              </a:ext>
            </a:extLst>
          </p:cNvPr>
          <p:cNvPicPr>
            <a:picLocks noChangeAspect="1"/>
          </p:cNvPicPr>
          <p:nvPr/>
        </p:nvPicPr>
        <p:blipFill>
          <a:blip r:embed="rId2"/>
          <a:stretch>
            <a:fillRect/>
          </a:stretch>
        </p:blipFill>
        <p:spPr>
          <a:xfrm>
            <a:off x="638175" y="2166937"/>
            <a:ext cx="10915650" cy="2524125"/>
          </a:xfrm>
          <a:prstGeom prst="rect">
            <a:avLst/>
          </a:prstGeom>
        </p:spPr>
      </p:pic>
    </p:spTree>
    <p:extLst>
      <p:ext uri="{BB962C8B-B14F-4D97-AF65-F5344CB8AC3E}">
        <p14:creationId xmlns:p14="http://schemas.microsoft.com/office/powerpoint/2010/main" val="7385223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75</Words>
  <Application>Microsoft Office PowerPoint</Application>
  <PresentationFormat>宽屏</PresentationFormat>
  <Paragraphs>6</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Revisiting Nystrom</vt:lpstr>
      <vt:lpstr>PowerPoint 演示文稿</vt:lpstr>
      <vt:lpstr>Applied to the data in Figure 1(a), Lloyd’s algorithm is perfectly capable of partitioning the data into three clusters which fit these assumptions. However, the data in Figure 1(b) do not fit these assumptions: the clusters are ring-shaped and have coincident centers, so minimizing the linear k-means objective does not recover these clusters.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想法：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Revisiting Nystrom</dc:title>
  <dc:creator>王思为</dc:creator>
  <cp:lastModifiedBy>王思为</cp:lastModifiedBy>
  <cp:revision>25</cp:revision>
  <dcterms:created xsi:type="dcterms:W3CDTF">2018-03-28T09:16:33Z</dcterms:created>
  <dcterms:modified xsi:type="dcterms:W3CDTF">2018-03-28T12:57:38Z</dcterms:modified>
</cp:coreProperties>
</file>