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sldIdLst>
    <p:sldId id="305" r:id="rId4"/>
    <p:sldId id="306" r:id="rId6"/>
    <p:sldId id="307" r:id="rId7"/>
    <p:sldId id="308" r:id="rId8"/>
    <p:sldId id="339" r:id="rId9"/>
    <p:sldId id="314" r:id="rId10"/>
    <p:sldId id="310" r:id="rId11"/>
    <p:sldId id="347" r:id="rId12"/>
    <p:sldId id="348" r:id="rId13"/>
    <p:sldId id="349" r:id="rId14"/>
    <p:sldId id="350" r:id="rId15"/>
    <p:sldId id="324" r:id="rId16"/>
    <p:sldId id="342" r:id="rId17"/>
    <p:sldId id="327" r:id="rId18"/>
    <p:sldId id="326" r:id="rId19"/>
    <p:sldId id="321"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371"/>
    <a:srgbClr val="78828C"/>
    <a:srgbClr val="64C8B4"/>
    <a:srgbClr val="F2F2F2"/>
    <a:srgbClr val="FA8C8C"/>
    <a:srgbClr val="FAA078"/>
    <a:srgbClr val="FAB464"/>
    <a:srgbClr val="82A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424" autoAdjust="0"/>
  </p:normalViewPr>
  <p:slideViewPr>
    <p:cSldViewPr snapToGrid="0" showGuides="1">
      <p:cViewPr varScale="1">
        <p:scale>
          <a:sx n="86" d="100"/>
          <a:sy n="86" d="100"/>
        </p:scale>
        <p:origin x="646" y="85"/>
      </p:cViewPr>
      <p:guideLst>
        <p:guide orient="horz" pos="2212"/>
        <p:guide pos="3840"/>
        <p:guide orient="horz" pos="983"/>
        <p:guide orient="horz" pos="3906"/>
        <p:guide pos="796"/>
        <p:guide pos="68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7D14B-A7B7-4A3F-87A5-80FAA7F79D3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4AA6E7-0BBB-49E4-8968-F33B5572A7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74AA6E7-0BBB-49E4-8968-F33B5572A754}"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34B78A-F82F-482E-BA99-72EABADA6DF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2EE9E7-B8DF-4A01-B351-147455F3E52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5AC3E8-5008-40C5-8D3E-80B2047460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27F6A6-F9B0-49AE-A777-E4AA00156CB5}"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75AC3E8-5008-40C5-8D3E-80B2047460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27F6A6-F9B0-49AE-A777-E4AA00156CB5}"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75AC3E8-5008-40C5-8D3E-80B2047460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27F6A6-F9B0-49AE-A777-E4AA00156CB5}"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75AC3E8-5008-40C5-8D3E-80B2047460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27F6A6-F9B0-49AE-A777-E4AA00156CB5}"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75AC3E8-5008-40C5-8D3E-80B2047460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27F6A6-F9B0-49AE-A777-E4AA00156CB5}"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685799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799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梯形 2"/>
          <p:cNvSpPr/>
          <p:nvPr userDrawn="1"/>
        </p:nvSpPr>
        <p:spPr>
          <a:xfrm>
            <a:off x="-4548" y="256529"/>
            <a:ext cx="6033874" cy="695971"/>
          </a:xfrm>
          <a:custGeom>
            <a:avLst/>
            <a:gdLst>
              <a:gd name="connsiteX0" fmla="*/ 0 w 7454900"/>
              <a:gd name="connsiteY0" fmla="*/ 787400 h 787400"/>
              <a:gd name="connsiteX1" fmla="*/ 543306 w 7454900"/>
              <a:gd name="connsiteY1" fmla="*/ 0 h 787400"/>
              <a:gd name="connsiteX2" fmla="*/ 6911594 w 7454900"/>
              <a:gd name="connsiteY2" fmla="*/ 0 h 787400"/>
              <a:gd name="connsiteX3" fmla="*/ 7454900 w 7454900"/>
              <a:gd name="connsiteY3" fmla="*/ 787400 h 787400"/>
              <a:gd name="connsiteX4" fmla="*/ 0 w 7454900"/>
              <a:gd name="connsiteY4" fmla="*/ 787400 h 787400"/>
              <a:gd name="connsiteX0-1" fmla="*/ 0 w 7454900"/>
              <a:gd name="connsiteY0-2" fmla="*/ 787400 h 787400"/>
              <a:gd name="connsiteX1-3" fmla="*/ 543306 w 7454900"/>
              <a:gd name="connsiteY1-4" fmla="*/ 0 h 787400"/>
              <a:gd name="connsiteX2-5" fmla="*/ 6911594 w 7454900"/>
              <a:gd name="connsiteY2-6" fmla="*/ 0 h 787400"/>
              <a:gd name="connsiteX3-7" fmla="*/ 7454900 w 7454900"/>
              <a:gd name="connsiteY3-8" fmla="*/ 787400 h 787400"/>
              <a:gd name="connsiteX4-9" fmla="*/ 545419 w 7454900"/>
              <a:gd name="connsiteY4-10" fmla="*/ 784984 h 787400"/>
              <a:gd name="connsiteX5" fmla="*/ 0 w 7454900"/>
              <a:gd name="connsiteY5" fmla="*/ 787400 h 787400"/>
              <a:gd name="connsiteX0-11" fmla="*/ 2113 w 6911594"/>
              <a:gd name="connsiteY0-12" fmla="*/ 784984 h 787400"/>
              <a:gd name="connsiteX1-13" fmla="*/ 0 w 6911594"/>
              <a:gd name="connsiteY1-14" fmla="*/ 0 h 787400"/>
              <a:gd name="connsiteX2-15" fmla="*/ 6368288 w 6911594"/>
              <a:gd name="connsiteY2-16" fmla="*/ 0 h 787400"/>
              <a:gd name="connsiteX3-17" fmla="*/ 6911594 w 6911594"/>
              <a:gd name="connsiteY3-18" fmla="*/ 787400 h 787400"/>
              <a:gd name="connsiteX4-19" fmla="*/ 2113 w 6911594"/>
              <a:gd name="connsiteY4-20" fmla="*/ 784984 h 787400"/>
              <a:gd name="connsiteX0-21" fmla="*/ 88 w 6914029"/>
              <a:gd name="connsiteY0-22" fmla="*/ 784984 h 787400"/>
              <a:gd name="connsiteX1-23" fmla="*/ 2435 w 6914029"/>
              <a:gd name="connsiteY1-24" fmla="*/ 0 h 787400"/>
              <a:gd name="connsiteX2-25" fmla="*/ 6370723 w 6914029"/>
              <a:gd name="connsiteY2-26" fmla="*/ 0 h 787400"/>
              <a:gd name="connsiteX3-27" fmla="*/ 6914029 w 6914029"/>
              <a:gd name="connsiteY3-28" fmla="*/ 787400 h 787400"/>
              <a:gd name="connsiteX4-29" fmla="*/ 88 w 6914029"/>
              <a:gd name="connsiteY4-30" fmla="*/ 784984 h 787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14029" h="787400">
                <a:moveTo>
                  <a:pt x="88" y="784984"/>
                </a:moveTo>
                <a:cubicBezTo>
                  <a:pt x="-616" y="523323"/>
                  <a:pt x="3139" y="261661"/>
                  <a:pt x="2435" y="0"/>
                </a:cubicBezTo>
                <a:lnTo>
                  <a:pt x="6370723" y="0"/>
                </a:lnTo>
                <a:lnTo>
                  <a:pt x="6914029" y="787400"/>
                </a:lnTo>
                <a:lnTo>
                  <a:pt x="88" y="78498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mn-ea"/>
            </a:endParaRPr>
          </a:p>
        </p:txBody>
      </p:sp>
      <p:sp>
        <p:nvSpPr>
          <p:cNvPr id="3" name="流程图: 离页连接符 2"/>
          <p:cNvSpPr/>
          <p:nvPr userDrawn="1"/>
        </p:nvSpPr>
        <p:spPr>
          <a:xfrm rot="10800000">
            <a:off x="10445750" y="569345"/>
            <a:ext cx="876300" cy="384342"/>
          </a:xfrm>
          <a:prstGeom prst="flowChartOffpageConnector">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10501767" y="658245"/>
            <a:ext cx="820283" cy="276999"/>
          </a:xfrm>
          <a:prstGeom prst="rect">
            <a:avLst/>
          </a:prstGeom>
        </p:spPr>
        <p:txBody>
          <a:bodyPr lIns="68580" tIns="34290" rIns="68580" bIns="34290"/>
          <a:lstStyle/>
          <a:p>
            <a:pPr algn="ctr">
              <a:defRPr/>
            </a:pPr>
            <a:r>
              <a:rPr lang="zh-CN" altLang="en-US" sz="1200" dirty="0">
                <a:solidFill>
                  <a:schemeClr val="accent1"/>
                </a:solidFill>
                <a:latin typeface="微软雅黑" panose="020B0503020204020204" pitchFamily="34" charset="-122"/>
                <a:ea typeface="微软雅黑" panose="020B0503020204020204" pitchFamily="34" charset="-122"/>
              </a:rPr>
              <a:t>第 </a:t>
            </a:r>
            <a:fld id="{2EEF1883-7A0E-4F66-9932-E581691AD397}" type="slidenum">
              <a:rPr lang="zh-CN" altLang="en-US" sz="1200">
                <a:solidFill>
                  <a:schemeClr val="accent1"/>
                </a:solidFill>
              </a:rPr>
            </a:fld>
            <a:r>
              <a:rPr lang="zh-CN" altLang="en-US" sz="1200" dirty="0">
                <a:solidFill>
                  <a:schemeClr val="accent1"/>
                </a:solidFill>
              </a:rPr>
              <a:t>  </a:t>
            </a:r>
            <a:r>
              <a:rPr lang="zh-CN" altLang="en-US" sz="1200" dirty="0">
                <a:solidFill>
                  <a:schemeClr val="accent1"/>
                </a:solidFill>
                <a:latin typeface="微软雅黑" panose="020B0503020204020204" pitchFamily="34" charset="-122"/>
                <a:ea typeface="微软雅黑" panose="020B0503020204020204" pitchFamily="34" charset="-122"/>
              </a:rPr>
              <a:t>页</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cxnSp>
        <p:nvCxnSpPr>
          <p:cNvPr id="6" name="直接连接符 5"/>
          <p:cNvCxnSpPr/>
          <p:nvPr userDrawn="1"/>
        </p:nvCxnSpPr>
        <p:spPr>
          <a:xfrm>
            <a:off x="0" y="9525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607853" y="286420"/>
            <a:ext cx="392005" cy="582206"/>
            <a:chOff x="2437632" y="1965988"/>
            <a:chExt cx="1529173" cy="2271132"/>
          </a:xfrm>
          <a:solidFill>
            <a:schemeClr val="accent1"/>
          </a:solidFill>
        </p:grpSpPr>
        <p:sp>
          <p:nvSpPr>
            <p:cNvPr id="9"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ea"/>
              </a:endParaRPr>
            </a:p>
          </p:txBody>
        </p:sp>
        <p:sp>
          <p:nvSpPr>
            <p:cNvPr id="10"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ea"/>
              </a:endParaRPr>
            </a:p>
          </p:txBody>
        </p:sp>
        <p:sp>
          <p:nvSpPr>
            <p:cNvPr id="11"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685799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75AC3E8-5008-40C5-8D3E-80B2047460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27F6A6-F9B0-49AE-A777-E4AA00156CB5}"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75AC3E8-5008-40C5-8D3E-80B2047460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A27F6A6-F9B0-49AE-A777-E4AA00156CB5}"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75AC3E8-5008-40C5-8D3E-80B2047460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A27F6A6-F9B0-49AE-A777-E4AA00156CB5}"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75AC3E8-5008-40C5-8D3E-80B2047460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A27F6A6-F9B0-49AE-A777-E4AA00156CB5}"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75AC3E8-5008-40C5-8D3E-80B2047460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A27F6A6-F9B0-49AE-A777-E4AA00156CB5}"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3" Type="http://schemas.openxmlformats.org/officeDocument/2006/relationships/theme" Target="../theme/theme2.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4B78A-F82F-482E-BA99-72EABADA6DF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EE9E7-B8DF-4A01-B351-147455F3E52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5AC3E8-5008-40C5-8D3E-80B2047460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7F6A6-F9B0-49AE-A777-E4AA00156CB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840595" y="1157868"/>
            <a:ext cx="1529173" cy="2271132"/>
            <a:chOff x="2437632" y="1965988"/>
            <a:chExt cx="1529173" cy="2271132"/>
          </a:xfrm>
          <a:solidFill>
            <a:schemeClr val="accent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2" name="Rectangle 8"/>
          <p:cNvSpPr>
            <a:spLocks noChangeArrowheads="1"/>
          </p:cNvSpPr>
          <p:nvPr/>
        </p:nvSpPr>
        <p:spPr bwMode="auto">
          <a:xfrm>
            <a:off x="2035470" y="3466771"/>
            <a:ext cx="8259484" cy="45719"/>
          </a:xfrm>
          <a:prstGeom prst="rect">
            <a:avLst/>
          </a:pr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3207938" y="1737357"/>
            <a:ext cx="7143467" cy="82994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rPr>
              <a:t>第三周学习进度</a:t>
            </a:r>
            <a:r>
              <a:rPr kumimoji="0" lang="zh-CN" altLang="en-US" sz="4800" b="1"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rPr>
              <a:t>汇报</a:t>
            </a:r>
            <a:endParaRPr kumimoji="0" lang="zh-CN" altLang="en-US" sz="4800" b="1"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endParaRPr>
          </a:p>
        </p:txBody>
      </p:sp>
      <p:sp>
        <p:nvSpPr>
          <p:cNvPr id="28" name="矩形 27"/>
          <p:cNvSpPr/>
          <p:nvPr/>
        </p:nvSpPr>
        <p:spPr>
          <a:xfrm>
            <a:off x="3369768" y="4025531"/>
            <a:ext cx="5245480" cy="459105"/>
          </a:xfrm>
          <a:prstGeom prst="rect">
            <a:avLst/>
          </a:prstGeom>
        </p:spPr>
        <p:txBody>
          <a:bodyPr wrap="square" lIns="91416" tIns="45708" rIns="91416" bIns="45708">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rPr>
              <a:t>电研</a:t>
            </a:r>
            <a:r>
              <a:rPr kumimoji="0" lang="en-US" altLang="zh-CN" sz="24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rPr>
              <a:t>2104</a:t>
            </a:r>
            <a:r>
              <a:rPr kumimoji="0" lang="zh-CN" altLang="en-US" sz="24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rPr>
              <a:t>班</a:t>
            </a:r>
            <a:endParaRPr kumimoji="0" lang="zh-CN" altLang="en-US" sz="24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endParaRPr>
          </a:p>
        </p:txBody>
      </p:sp>
      <p:cxnSp>
        <p:nvCxnSpPr>
          <p:cNvPr id="35" name="直接连接符 34"/>
          <p:cNvCxnSpPr/>
          <p:nvPr/>
        </p:nvCxnSpPr>
        <p:spPr>
          <a:xfrm>
            <a:off x="3579598" y="4546053"/>
            <a:ext cx="5032805"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3995514" y="4809728"/>
            <a:ext cx="4200972" cy="438785"/>
            <a:chOff x="3589123" y="4809728"/>
            <a:chExt cx="4200972" cy="438785"/>
          </a:xfrm>
        </p:grpSpPr>
        <p:grpSp>
          <p:nvGrpSpPr>
            <p:cNvPr id="29" name="组合 28"/>
            <p:cNvGrpSpPr/>
            <p:nvPr/>
          </p:nvGrpSpPr>
          <p:grpSpPr>
            <a:xfrm>
              <a:off x="3589123" y="4865562"/>
              <a:ext cx="946780" cy="335915"/>
              <a:chOff x="3061220" y="3387331"/>
              <a:chExt cx="710270" cy="252002"/>
            </a:xfrm>
          </p:grpSpPr>
          <p:sp>
            <p:nvSpPr>
              <p:cNvPr id="30" name="圆角矩形 29"/>
              <p:cNvSpPr/>
              <p:nvPr/>
            </p:nvSpPr>
            <p:spPr>
              <a:xfrm>
                <a:off x="3061220" y="3398755"/>
                <a:ext cx="710270" cy="2377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1" name="矩形 30"/>
              <p:cNvSpPr/>
              <p:nvPr/>
            </p:nvSpPr>
            <p:spPr>
              <a:xfrm>
                <a:off x="3144243" y="3387331"/>
                <a:ext cx="593562" cy="252002"/>
              </a:xfrm>
              <a:prstGeom prst="rect">
                <a:avLst/>
              </a:prstGeom>
            </p:spPr>
            <p:txBody>
              <a:bodyPr wrap="none" lIns="91416" tIns="45708" rIns="91416" bIns="45708">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汇报人</a:t>
                </a:r>
                <a:endParaRPr kumimoji="1" lang="en-US" altLang="zh-CN"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2" name="组合 31"/>
            <p:cNvGrpSpPr/>
            <p:nvPr/>
          </p:nvGrpSpPr>
          <p:grpSpPr>
            <a:xfrm>
              <a:off x="5820790" y="4865562"/>
              <a:ext cx="1084844" cy="338530"/>
              <a:chOff x="4735406" y="3387331"/>
              <a:chExt cx="813845" cy="253964"/>
            </a:xfrm>
          </p:grpSpPr>
          <p:sp>
            <p:nvSpPr>
              <p:cNvPr id="33" name="圆角矩形 32"/>
              <p:cNvSpPr/>
              <p:nvPr/>
            </p:nvSpPr>
            <p:spPr>
              <a:xfrm>
                <a:off x="4735406" y="3398755"/>
                <a:ext cx="813845" cy="2377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p:nvPr/>
            </p:nvSpPr>
            <p:spPr>
              <a:xfrm>
                <a:off x="4772294" y="3387331"/>
                <a:ext cx="754213" cy="253964"/>
              </a:xfrm>
              <a:prstGeom prst="rect">
                <a:avLst/>
              </a:prstGeom>
            </p:spPr>
            <p:txBody>
              <a:bodyPr wrap="none" lIns="91416" tIns="45708" rIns="91416" bIns="45708">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指导老师</a:t>
                </a:r>
                <a:endParaRPr kumimoji="1" lang="en-US" altLang="zh-CN" sz="16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6" name="文本框 35"/>
            <p:cNvSpPr txBox="1"/>
            <p:nvPr/>
          </p:nvSpPr>
          <p:spPr>
            <a:xfrm>
              <a:off x="4548605" y="4809728"/>
              <a:ext cx="845820" cy="438785"/>
            </a:xfrm>
            <a:prstGeom prst="rect">
              <a:avLst/>
            </a:prstGeom>
            <a:noFill/>
          </p:spPr>
          <p:txBody>
            <a:bodyPr wrap="non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en-US" sz="1735" dirty="0">
                  <a:solidFill>
                    <a:srgbClr val="314371"/>
                  </a:solidFill>
                  <a:latin typeface="微软雅黑" panose="020B0503020204020204" pitchFamily="34" charset="-122"/>
                  <a:ea typeface="微软雅黑" panose="020B0503020204020204" pitchFamily="34" charset="-122"/>
                </a:rPr>
                <a:t>王思伟</a:t>
              </a:r>
              <a:endParaRPr lang="zh-CN" altLang="en-US" sz="1735" dirty="0">
                <a:solidFill>
                  <a:srgbClr val="31437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6936976" y="4809728"/>
              <a:ext cx="853119" cy="405304"/>
            </a:xfrm>
            <a:prstGeom prst="rect">
              <a:avLst/>
            </a:prstGeom>
            <a:noFill/>
          </p:spPr>
          <p:txBody>
            <a:bodyPr wrap="none" rtlCol="0">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en-US" sz="1735" dirty="0">
                  <a:solidFill>
                    <a:srgbClr val="314371"/>
                  </a:solidFill>
                  <a:latin typeface="微软雅黑" panose="020B0503020204020204" pitchFamily="34" charset="-122"/>
                  <a:ea typeface="微软雅黑" panose="020B0503020204020204" pitchFamily="34" charset="-122"/>
                </a:rPr>
                <a:t>薛明亮</a:t>
              </a:r>
              <a:endParaRPr kumimoji="0" lang="zh-CN" altLang="en-US" sz="1735"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1+#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15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1000"/>
                                        <p:tgtEl>
                                          <p:spTgt spid="12"/>
                                        </p:tgtEl>
                                      </p:cBhvr>
                                    </p:animEffect>
                                  </p:childTnLst>
                                </p:cTn>
                              </p:par>
                            </p:childTnLst>
                          </p:cTn>
                        </p:par>
                        <p:par>
                          <p:cTn id="12" fill="hold">
                            <p:stCondLst>
                              <p:cond delay="1000"/>
                            </p:stCondLst>
                            <p:childTnLst>
                              <p:par>
                                <p:cTn id="13" presetID="53" presetClass="entr" presetSubtype="16" fill="hold" grpId="0" nodeType="afterEffect">
                                  <p:stCondLst>
                                    <p:cond delay="0"/>
                                  </p:stCondLst>
                                  <p:iterate type="lt">
                                    <p:tmPct val="10000"/>
                                  </p:iterate>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childTnLst>
                          </p:cTn>
                        </p:par>
                        <p:par>
                          <p:cTn id="18" fill="hold">
                            <p:stCondLst>
                              <p:cond delay="2049"/>
                            </p:stCondLst>
                            <p:childTnLst>
                              <p:par>
                                <p:cTn id="19" presetID="14" presetClass="entr" presetSubtype="1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randombar(horizontal)">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25"/>
          <p:cNvSpPr txBox="1"/>
          <p:nvPr/>
        </p:nvSpPr>
        <p:spPr>
          <a:xfrm>
            <a:off x="1365250" y="1868268"/>
            <a:ext cx="9461500" cy="3995695"/>
          </a:xfrm>
          <a:prstGeom prst="rect">
            <a:avLst/>
          </a:prstGeom>
          <a:noFill/>
          <a:ln>
            <a:noFill/>
          </a:ln>
        </p:spPr>
        <p:txBody>
          <a:bodyPr lIns="91413" tIns="45700" rIns="91413" bIns="45700" anchor="t" anchorCtr="0">
            <a:noAutofit/>
          </a:bodyPr>
          <a:lstStyle/>
          <a:p>
            <a:pPr lvl="0">
              <a:lnSpc>
                <a:spcPct val="120000"/>
              </a:lnSpc>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2.</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使用均值的方式填充数据缺失值</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相关的参数</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:mean              </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数据缺失值填充结果</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p:cNvSpPr txBox="1"/>
          <p:nvPr/>
        </p:nvSpPr>
        <p:spPr>
          <a:xfrm>
            <a:off x="1264217" y="351896"/>
            <a:ext cx="26720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文章中心思想</a:t>
            </a: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句</a:t>
            </a:r>
            <a:endPar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365250" y="2477770"/>
            <a:ext cx="5875020" cy="2012950"/>
          </a:xfrm>
          <a:prstGeom prst="rect">
            <a:avLst/>
          </a:prstGeom>
        </p:spPr>
      </p:pic>
      <p:pic>
        <p:nvPicPr>
          <p:cNvPr id="3" name="图片 2"/>
          <p:cNvPicPr>
            <a:picLocks noChangeAspect="1"/>
          </p:cNvPicPr>
          <p:nvPr/>
        </p:nvPicPr>
        <p:blipFill>
          <a:blip r:embed="rId2"/>
          <a:stretch>
            <a:fillRect/>
          </a:stretch>
        </p:blipFill>
        <p:spPr>
          <a:xfrm>
            <a:off x="7686675" y="2266950"/>
            <a:ext cx="3025140" cy="23241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5000"/>
                                  </p:iterate>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25"/>
          <p:cNvSpPr txBox="1"/>
          <p:nvPr/>
        </p:nvSpPr>
        <p:spPr>
          <a:xfrm>
            <a:off x="1365250" y="1868170"/>
            <a:ext cx="9461500" cy="4563110"/>
          </a:xfrm>
          <a:prstGeom prst="rect">
            <a:avLst/>
          </a:prstGeom>
          <a:noFill/>
          <a:ln>
            <a:noFill/>
          </a:ln>
        </p:spPr>
        <p:txBody>
          <a:bodyPr lIns="91413" tIns="45700" rIns="91413" bIns="45700" anchor="t" anchorCtr="0">
            <a:noAutofit/>
          </a:bodyPr>
          <a:lstStyle/>
          <a:p>
            <a:pPr lvl="0">
              <a:lnSpc>
                <a:spcPct val="120000"/>
              </a:lnSpc>
              <a:defRPr/>
            </a:pP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学习机器学习的视频总结</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机器学习</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让机器像人具备学习的能力</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知识</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数据</a:t>
            </a:r>
            <a:endPar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算法</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公式</a:t>
            </a:r>
            <a:endPar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模型</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参数</a:t>
            </a:r>
            <a:endPar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预测</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把新的数据和参数进行计算的到</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结果</a:t>
            </a:r>
            <a:endPar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y=a*x+b(</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一次线性</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当然我们实际解决的问题一般都是多元的</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就是有多个</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x)</a:t>
            </a: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y1,x1</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和</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y2,x2</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可以作为数据</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求解出参数</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a,b</a:t>
            </a: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预测就是将新的</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x</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带入到公式里</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求得的</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为预测</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结果</a:t>
            </a:r>
            <a:endPar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机器学习分为</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有监督学习</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有</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回归</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y</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的区间是正无穷到负无穷</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分类</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y</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是作为分类号</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无监督学习</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无</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聚类</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在没有</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y</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的情况下将数据分成一堆一堆的</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降维</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为了更快的解方程组</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减少</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x</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数量的算法</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endPar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endPar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p:cNvSpPr txBox="1"/>
          <p:nvPr/>
        </p:nvSpPr>
        <p:spPr>
          <a:xfrm>
            <a:off x="1264217" y="351896"/>
            <a:ext cx="30276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机器学习学习</a:t>
            </a: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汇报</a:t>
            </a:r>
            <a:endPar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5000"/>
                                  </p:iterate>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流程图: 离页连接符 29"/>
          <p:cNvSpPr/>
          <p:nvPr/>
        </p:nvSpPr>
        <p:spPr>
          <a:xfrm>
            <a:off x="2079666" y="1931648"/>
            <a:ext cx="1692234" cy="177305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9600" b="1" dirty="0">
                <a:solidFill>
                  <a:prstClr val="white"/>
                </a:solidFill>
                <a:latin typeface="Arial" panose="020B0604020202020204"/>
                <a:ea typeface="微软雅黑" panose="020B0503020204020204" pitchFamily="34" charset="-122"/>
              </a:rPr>
              <a:t>3</a:t>
            </a:r>
            <a:endParaRPr kumimoji="0" lang="zh-CN" altLang="en-US" sz="9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31" name="直接连接符 30"/>
          <p:cNvCxnSpPr/>
          <p:nvPr/>
        </p:nvCxnSpPr>
        <p:spPr>
          <a:xfrm>
            <a:off x="3975100" y="2781587"/>
            <a:ext cx="5753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472126" y="1945742"/>
            <a:ext cx="4450080" cy="15684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80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sym typeface="+mn-ea"/>
              </a:rPr>
              <a:t>下一周学习计划</a:t>
            </a:r>
            <a:endParaRPr kumimoji="0" lang="zh-CN" altLang="en-US" sz="4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4800" b="1"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left)">
                                      <p:cBhvr>
                                        <p:cTn id="13" dur="500"/>
                                        <p:tgtEl>
                                          <p:spTgt spid="31"/>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64217" y="351896"/>
            <a:ext cx="23164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下周学习</a:t>
            </a: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计划</a:t>
            </a:r>
            <a:endPar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3" name="流程图: 离页连接符 2"/>
          <p:cNvSpPr/>
          <p:nvPr/>
        </p:nvSpPr>
        <p:spPr>
          <a:xfrm>
            <a:off x="584835" y="1737360"/>
            <a:ext cx="617220" cy="527050"/>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1</a:t>
            </a:r>
            <a:endPar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24" name="直接连接符 23"/>
          <p:cNvCxnSpPr/>
          <p:nvPr/>
        </p:nvCxnSpPr>
        <p:spPr>
          <a:xfrm flipV="1">
            <a:off x="1225550" y="2292350"/>
            <a:ext cx="8672195" cy="1016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360236" y="1722158"/>
            <a:ext cx="79679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继续阅读英汉写作对比研究的下一节内容</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制作</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ppt</a:t>
            </a:r>
            <a:endPar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流程图: 离页连接符 1"/>
          <p:cNvSpPr/>
          <p:nvPr/>
        </p:nvSpPr>
        <p:spPr>
          <a:xfrm>
            <a:off x="584835" y="2787650"/>
            <a:ext cx="617220" cy="527050"/>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2</a:t>
            </a:r>
            <a:endPar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4" name="流程图: 离页连接符 3"/>
          <p:cNvSpPr/>
          <p:nvPr/>
        </p:nvSpPr>
        <p:spPr>
          <a:xfrm>
            <a:off x="584835" y="3903345"/>
            <a:ext cx="617220" cy="527050"/>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3</a:t>
            </a:r>
            <a:endPar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5" name="流程图: 离页连接符 4"/>
          <p:cNvSpPr/>
          <p:nvPr/>
        </p:nvSpPr>
        <p:spPr>
          <a:xfrm>
            <a:off x="584835" y="5019040"/>
            <a:ext cx="617220" cy="527050"/>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4</a:t>
            </a:r>
            <a:endPar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7" name="直接连接符 6"/>
          <p:cNvCxnSpPr/>
          <p:nvPr/>
        </p:nvCxnSpPr>
        <p:spPr>
          <a:xfrm flipV="1">
            <a:off x="1264285" y="3311525"/>
            <a:ext cx="8672195" cy="1016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1264285" y="4420235"/>
            <a:ext cx="8672195" cy="1016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264285" y="5528945"/>
            <a:ext cx="8672195" cy="1016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360236" y="2701328"/>
            <a:ext cx="9157970" cy="521970"/>
          </a:xfrm>
          <a:prstGeom prst="rect">
            <a:avLst/>
          </a:prstGeom>
          <a:noFill/>
        </p:spPr>
        <p:txBody>
          <a:bodyPr wrap="non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学习机器</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100</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第二天</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看完机器学习基础篇的视频</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做好</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笔记</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1360236" y="3817023"/>
            <a:ext cx="48056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学习</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部分回归算法和分类算法</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1360236" y="4932718"/>
            <a:ext cx="578612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每天学习</a:t>
            </a:r>
            <a:r>
              <a:rPr kumimoji="0" lang="en-US" altLang="zh-CN"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200</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个专业相关的英语</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单词</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left)">
                                      <p:cBhvr>
                                        <p:cTn id="16" dur="500"/>
                                        <p:tgtEl>
                                          <p:spTgt spid="24"/>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 presetClass="entr" presetSubtype="4" fill="hold" grpId="0"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500"/>
                                        <p:tgtEl>
                                          <p:spTgt spid="7"/>
                                        </p:tgtEl>
                                      </p:cBhvr>
                                    </p:animEffect>
                                  </p:childTnLst>
                                </p:cTn>
                              </p:par>
                            </p:childTnLst>
                          </p:cTn>
                        </p:par>
                        <p:par>
                          <p:cTn id="40" fill="hold">
                            <p:stCondLst>
                              <p:cond delay="4000"/>
                            </p:stCondLst>
                            <p:childTnLst>
                              <p:par>
                                <p:cTn id="41" presetID="22" presetClass="entr" presetSubtype="8"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500"/>
                            </p:stCondLst>
                            <p:childTnLst>
                              <p:par>
                                <p:cTn id="45" presetID="22" presetClass="entr" presetSubtype="8"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par>
                          <p:cTn id="52" fill="hold">
                            <p:stCondLst>
                              <p:cond delay="5500"/>
                            </p:stCondLst>
                            <p:childTnLst>
                              <p:par>
                                <p:cTn id="53" presetID="22" presetClass="entr" presetSubtype="4"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par>
                          <p:cTn id="56" fill="hold">
                            <p:stCondLst>
                              <p:cond delay="6000"/>
                            </p:stCondLst>
                            <p:childTnLst>
                              <p:par>
                                <p:cTn id="57" presetID="22" presetClass="entr" presetSubtype="4"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down)">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 grpId="0" bldLvl="0" animBg="1"/>
      <p:bldP spid="6" grpId="0"/>
      <p:bldP spid="2" grpId="0" bldLvl="0" animBg="1"/>
      <p:bldP spid="4" grpId="0" bldLvl="0" animBg="1"/>
      <p:bldP spid="5" grpId="0" bldLvl="0" animBg="1"/>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流程图: 离页连接符 29"/>
          <p:cNvSpPr/>
          <p:nvPr/>
        </p:nvSpPr>
        <p:spPr>
          <a:xfrm>
            <a:off x="2079666" y="1931648"/>
            <a:ext cx="1692234" cy="177305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r>
              <a:rPr lang="en-US" altLang="zh-CN" sz="9600" b="1" noProof="0" dirty="0">
                <a:solidFill>
                  <a:prstClr val="white"/>
                </a:solidFill>
                <a:latin typeface="Arial" panose="020B0604020202020204"/>
                <a:ea typeface="微软雅黑" panose="020B0503020204020204" pitchFamily="34" charset="-122"/>
              </a:rPr>
              <a:t>4</a:t>
            </a:r>
            <a:endParaRPr kumimoji="0" lang="zh-CN" altLang="en-US" sz="9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31" name="直接连接符 30"/>
          <p:cNvCxnSpPr/>
          <p:nvPr/>
        </p:nvCxnSpPr>
        <p:spPr>
          <a:xfrm>
            <a:off x="3975100" y="2781587"/>
            <a:ext cx="5753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472126" y="1945742"/>
            <a:ext cx="384048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80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sym typeface="+mn-ea"/>
              </a:rPr>
              <a:t>本周学习总结</a:t>
            </a:r>
            <a:endParaRPr kumimoji="0" lang="zh-CN" altLang="en-US" sz="4800" b="1"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left)">
                                      <p:cBhvr>
                                        <p:cTn id="13" dur="500"/>
                                        <p:tgtEl>
                                          <p:spTgt spid="31"/>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264217" y="351896"/>
            <a:ext cx="23164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solidFill>
                  <a:srgbClr val="314371"/>
                </a:solidFill>
                <a:latin typeface="微软雅黑" panose="020B0503020204020204" pitchFamily="34" charset="-122"/>
                <a:ea typeface="微软雅黑" panose="020B0503020204020204" pitchFamily="34" charset="-122"/>
                <a:sym typeface="微软雅黑" panose="020B0503020204020204" pitchFamily="34" charset="-122"/>
              </a:rPr>
              <a:t>本周</a:t>
            </a:r>
            <a:r>
              <a:rPr lang="zh-CN" altLang="en-US" sz="2800" dirty="0">
                <a:solidFill>
                  <a:srgbClr val="314371"/>
                </a:solidFill>
                <a:latin typeface="微软雅黑" panose="020B0503020204020204" pitchFamily="34" charset="-122"/>
                <a:ea typeface="微软雅黑" panose="020B0503020204020204" pitchFamily="34" charset="-122"/>
                <a:sym typeface="微软雅黑" panose="020B0503020204020204" pitchFamily="34" charset="-122"/>
              </a:rPr>
              <a:t>学习总结</a:t>
            </a:r>
            <a:endPar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5" name="文本框 4"/>
          <p:cNvSpPr txBox="1"/>
          <p:nvPr/>
        </p:nvSpPr>
        <p:spPr>
          <a:xfrm>
            <a:off x="1505243" y="1744394"/>
            <a:ext cx="9467557" cy="2891790"/>
          </a:xfrm>
          <a:prstGeom prst="rect">
            <a:avLst/>
          </a:prstGeom>
          <a:noFill/>
        </p:spPr>
        <p:txBody>
          <a:bodyPr wrap="square" rtlCol="0">
            <a:spAutoFit/>
          </a:bodyPr>
          <a:lstStyle/>
          <a:p>
            <a:pPr>
              <a:lnSpc>
                <a:spcPct val="130000"/>
              </a:lnSpc>
            </a:pPr>
            <a:r>
              <a:rPr lang="en-US" altLang="zh-CN" sz="2000" dirty="0">
                <a:latin typeface="+mn-ea"/>
              </a:rPr>
              <a:t>1.</a:t>
            </a:r>
            <a:r>
              <a:rPr lang="zh-CN" altLang="en-US" sz="2000" dirty="0">
                <a:latin typeface="+mn-ea"/>
              </a:rPr>
              <a:t>在学习机器学习</a:t>
            </a:r>
            <a:r>
              <a:rPr lang="en-US" altLang="zh-CN" sz="2000" dirty="0">
                <a:latin typeface="+mn-ea"/>
              </a:rPr>
              <a:t>100</a:t>
            </a:r>
            <a:r>
              <a:rPr lang="zh-CN" altLang="en-US" sz="2000" dirty="0">
                <a:latin typeface="+mn-ea"/>
              </a:rPr>
              <a:t>天的过程中</a:t>
            </a:r>
            <a:r>
              <a:rPr lang="en-US" altLang="zh-CN" sz="2000" dirty="0">
                <a:latin typeface="+mn-ea"/>
              </a:rPr>
              <a:t>,</a:t>
            </a:r>
            <a:r>
              <a:rPr lang="zh-CN" altLang="en-US" sz="2000" dirty="0">
                <a:latin typeface="+mn-ea"/>
              </a:rPr>
              <a:t>对给出的实例代码理解不够好</a:t>
            </a:r>
            <a:r>
              <a:rPr lang="en-US" altLang="zh-CN" sz="2000" dirty="0">
                <a:latin typeface="+mn-ea"/>
              </a:rPr>
              <a:t>,</a:t>
            </a:r>
            <a:r>
              <a:rPr lang="zh-CN" altLang="en-US" sz="2000" dirty="0">
                <a:latin typeface="+mn-ea"/>
              </a:rPr>
              <a:t>对于</a:t>
            </a:r>
            <a:r>
              <a:rPr lang="en-US" altLang="zh-CN" sz="2000" dirty="0">
                <a:latin typeface="+mn-ea"/>
              </a:rPr>
              <a:t>numpy</a:t>
            </a:r>
            <a:r>
              <a:rPr lang="zh-CN" altLang="en-US" sz="2000" dirty="0">
                <a:latin typeface="+mn-ea"/>
              </a:rPr>
              <a:t>和</a:t>
            </a:r>
            <a:r>
              <a:rPr lang="en-US" altLang="zh-CN" sz="2000" dirty="0">
                <a:latin typeface="+mn-ea"/>
              </a:rPr>
              <a:t>pandas</a:t>
            </a:r>
            <a:r>
              <a:rPr lang="zh-CN" altLang="en-US" sz="2000" dirty="0">
                <a:latin typeface="+mn-ea"/>
              </a:rPr>
              <a:t>库的里面相关的方法使用不熟悉</a:t>
            </a:r>
            <a:r>
              <a:rPr lang="en-US" altLang="zh-CN" sz="2000" dirty="0">
                <a:latin typeface="+mn-ea"/>
              </a:rPr>
              <a:t>,</a:t>
            </a:r>
            <a:r>
              <a:rPr lang="zh-CN" altLang="en-US" sz="2000" dirty="0">
                <a:latin typeface="+mn-ea"/>
              </a:rPr>
              <a:t>还需要细化学习下</a:t>
            </a:r>
            <a:r>
              <a:rPr lang="en-US" altLang="zh-CN" sz="2000" dirty="0">
                <a:latin typeface="+mn-ea"/>
              </a:rPr>
              <a:t>numpy</a:t>
            </a:r>
            <a:r>
              <a:rPr lang="zh-CN" altLang="en-US" sz="2000" dirty="0">
                <a:latin typeface="+mn-ea"/>
              </a:rPr>
              <a:t>和</a:t>
            </a:r>
            <a:r>
              <a:rPr lang="en-US" altLang="zh-CN" sz="2000" dirty="0">
                <a:latin typeface="+mn-ea"/>
              </a:rPr>
              <a:t>pandas</a:t>
            </a:r>
            <a:r>
              <a:rPr lang="zh-CN" altLang="en-US" sz="2000" dirty="0">
                <a:latin typeface="+mn-ea"/>
              </a:rPr>
              <a:t>库中常用的数据处理方法</a:t>
            </a:r>
            <a:r>
              <a:rPr lang="zh-CN" altLang="en-US" sz="2000" dirty="0">
                <a:sym typeface="+mn-ea"/>
              </a:rPr>
              <a:t>。</a:t>
            </a:r>
            <a:endParaRPr lang="zh-CN" altLang="en-US" sz="2000" dirty="0">
              <a:sym typeface="+mn-ea"/>
            </a:endParaRPr>
          </a:p>
          <a:p>
            <a:pPr>
              <a:lnSpc>
                <a:spcPct val="130000"/>
              </a:lnSpc>
            </a:pPr>
            <a:r>
              <a:rPr lang="en-US" altLang="zh-CN" sz="2000" dirty="0">
                <a:latin typeface="+mn-ea"/>
              </a:rPr>
              <a:t>2.</a:t>
            </a:r>
            <a:r>
              <a:rPr lang="zh-CN" altLang="en-US" sz="2000" dirty="0">
                <a:latin typeface="+mn-ea"/>
              </a:rPr>
              <a:t>阅读英汉写作对比研究书籍时</a:t>
            </a:r>
            <a:r>
              <a:rPr lang="en-US" altLang="zh-CN" sz="2000" dirty="0">
                <a:latin typeface="+mn-ea"/>
              </a:rPr>
              <a:t>,</a:t>
            </a:r>
            <a:r>
              <a:rPr lang="zh-CN" altLang="en-US" sz="2000" dirty="0">
                <a:latin typeface="+mn-ea"/>
              </a:rPr>
              <a:t>对于英文版文章阅读有一些障碍</a:t>
            </a:r>
            <a:r>
              <a:rPr lang="en-US" altLang="zh-CN" sz="2000" dirty="0">
                <a:latin typeface="+mn-ea"/>
              </a:rPr>
              <a:t>,</a:t>
            </a:r>
            <a:r>
              <a:rPr lang="zh-CN" altLang="en-US" sz="2000" dirty="0">
                <a:latin typeface="+mn-ea"/>
              </a:rPr>
              <a:t>需要进一步扩大自己的词汇量</a:t>
            </a:r>
            <a:r>
              <a:rPr lang="en-US" altLang="zh-CN" sz="2000" dirty="0">
                <a:latin typeface="+mn-ea"/>
              </a:rPr>
              <a:t>,</a:t>
            </a:r>
            <a:r>
              <a:rPr lang="zh-CN" altLang="en-US" sz="2000" dirty="0">
                <a:latin typeface="+mn-ea"/>
              </a:rPr>
              <a:t>增加对英语专业文章的阅读</a:t>
            </a:r>
            <a:r>
              <a:rPr lang="zh-CN" altLang="en-US" sz="2000" dirty="0">
                <a:sym typeface="+mn-ea"/>
              </a:rPr>
              <a:t>。</a:t>
            </a:r>
            <a:endParaRPr lang="zh-CN" altLang="en-US" sz="2000" dirty="0">
              <a:latin typeface="+mn-ea"/>
            </a:endParaRPr>
          </a:p>
          <a:p>
            <a:pPr>
              <a:lnSpc>
                <a:spcPct val="130000"/>
              </a:lnSpc>
            </a:pPr>
            <a:r>
              <a:rPr lang="en-US" altLang="zh-CN" sz="2000" dirty="0">
                <a:latin typeface="+mn-ea"/>
              </a:rPr>
              <a:t>3.</a:t>
            </a:r>
            <a:r>
              <a:rPr lang="zh-CN" altLang="en-US" sz="2000" dirty="0">
                <a:latin typeface="+mn-ea"/>
              </a:rPr>
              <a:t>对于机器学习还是很迷茫</a:t>
            </a:r>
            <a:r>
              <a:rPr lang="en-US" altLang="zh-CN" sz="2000" dirty="0">
                <a:latin typeface="+mn-ea"/>
              </a:rPr>
              <a:t>,</a:t>
            </a:r>
            <a:r>
              <a:rPr lang="zh-CN" altLang="en-US" sz="2000" dirty="0">
                <a:latin typeface="+mn-ea"/>
              </a:rPr>
              <a:t>需要去阅读更多相关的书籍和视频</a:t>
            </a:r>
            <a:r>
              <a:rPr lang="en-US" altLang="zh-CN" sz="2000" dirty="0">
                <a:latin typeface="+mn-ea"/>
              </a:rPr>
              <a:t>,</a:t>
            </a:r>
            <a:r>
              <a:rPr lang="zh-CN" altLang="en-US" sz="2000" dirty="0">
                <a:latin typeface="+mn-ea"/>
              </a:rPr>
              <a:t>更好的理解机器学习</a:t>
            </a:r>
            <a:r>
              <a:rPr lang="en-US" altLang="zh-CN" sz="2000" dirty="0">
                <a:latin typeface="+mn-ea"/>
              </a:rPr>
              <a:t>,</a:t>
            </a:r>
            <a:r>
              <a:rPr lang="zh-CN" altLang="en-US" sz="2000" dirty="0">
                <a:latin typeface="+mn-ea"/>
              </a:rPr>
              <a:t>便于明确自己以后的学习方向</a:t>
            </a:r>
            <a:r>
              <a:rPr lang="en-US" altLang="zh-CN" sz="2000" dirty="0">
                <a:latin typeface="+mn-ea"/>
              </a:rPr>
              <a:t>,</a:t>
            </a:r>
            <a:r>
              <a:rPr lang="zh-CN" altLang="en-US" sz="2000" dirty="0">
                <a:latin typeface="+mn-ea"/>
              </a:rPr>
              <a:t>更好的利用自己的学习时间</a:t>
            </a:r>
            <a:r>
              <a:rPr lang="zh-CN" altLang="en-US" sz="2000" dirty="0">
                <a:sym typeface="+mn-ea"/>
              </a:rPr>
              <a:t>。</a:t>
            </a:r>
            <a:endParaRPr lang="zh-CN" altLang="en-US" sz="2000" dirty="0">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907407" y="1156363"/>
            <a:ext cx="1529173" cy="2271132"/>
            <a:chOff x="2437632" y="1965988"/>
            <a:chExt cx="1529173" cy="2271132"/>
          </a:xfrm>
          <a:solidFill>
            <a:schemeClr val="accent1"/>
          </a:solidFill>
        </p:grpSpPr>
        <p:sp>
          <p:nvSpPr>
            <p:cNvPr id="7" name="Freeform 5"/>
            <p:cNvSpPr/>
            <p:nvPr/>
          </p:nvSpPr>
          <p:spPr bwMode="auto">
            <a:xfrm>
              <a:off x="3185996" y="1965988"/>
              <a:ext cx="780809" cy="732141"/>
            </a:xfrm>
            <a:custGeom>
              <a:avLst/>
              <a:gdLst>
                <a:gd name="T0" fmla="*/ 137 w 773"/>
                <a:gd name="T1" fmla="*/ 179 h 725"/>
                <a:gd name="T2" fmla="*/ 670 w 773"/>
                <a:gd name="T3" fmla="*/ 486 h 725"/>
                <a:gd name="T4" fmla="*/ 532 w 773"/>
                <a:gd name="T5" fmla="*/ 725 h 725"/>
                <a:gd name="T6" fmla="*/ 0 w 773"/>
                <a:gd name="T7" fmla="*/ 417 h 725"/>
                <a:gd name="T8" fmla="*/ 137 w 773"/>
                <a:gd name="T9" fmla="*/ 179 h 725"/>
              </a:gdLst>
              <a:ahLst/>
              <a:cxnLst>
                <a:cxn ang="0">
                  <a:pos x="T0" y="T1"/>
                </a:cxn>
                <a:cxn ang="0">
                  <a:pos x="T2" y="T3"/>
                </a:cxn>
                <a:cxn ang="0">
                  <a:pos x="T4" y="T5"/>
                </a:cxn>
                <a:cxn ang="0">
                  <a:pos x="T6" y="T7"/>
                </a:cxn>
                <a:cxn ang="0">
                  <a:pos x="T8" y="T9"/>
                </a:cxn>
              </a:cxnLst>
              <a:rect l="0" t="0" r="r" b="b"/>
              <a:pathLst>
                <a:path w="773" h="725">
                  <a:moveTo>
                    <a:pt x="137" y="179"/>
                  </a:moveTo>
                  <a:cubicBezTo>
                    <a:pt x="240" y="0"/>
                    <a:pt x="773" y="308"/>
                    <a:pt x="670" y="486"/>
                  </a:cubicBezTo>
                  <a:cubicBezTo>
                    <a:pt x="532" y="725"/>
                    <a:pt x="532" y="725"/>
                    <a:pt x="532" y="725"/>
                  </a:cubicBezTo>
                  <a:cubicBezTo>
                    <a:pt x="0" y="417"/>
                    <a:pt x="0" y="417"/>
                    <a:pt x="0" y="417"/>
                  </a:cubicBezTo>
                  <a:lnTo>
                    <a:pt x="137" y="1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Freeform 6"/>
            <p:cNvSpPr>
              <a:spLocks noEditPoints="1"/>
            </p:cNvSpPr>
            <p:nvPr/>
          </p:nvSpPr>
          <p:spPr bwMode="auto">
            <a:xfrm>
              <a:off x="2437632" y="2425337"/>
              <a:ext cx="1264491" cy="1743052"/>
            </a:xfrm>
            <a:custGeom>
              <a:avLst/>
              <a:gdLst>
                <a:gd name="T0" fmla="*/ 0 w 1252"/>
                <a:gd name="T1" fmla="*/ 1256 h 1726"/>
                <a:gd name="T2" fmla="*/ 0 w 1252"/>
                <a:gd name="T3" fmla="*/ 1256 h 1726"/>
                <a:gd name="T4" fmla="*/ 20 w 1252"/>
                <a:gd name="T5" fmla="*/ 1618 h 1726"/>
                <a:gd name="T6" fmla="*/ 37 w 1252"/>
                <a:gd name="T7" fmla="*/ 1646 h 1726"/>
                <a:gd name="T8" fmla="*/ 165 w 1252"/>
                <a:gd name="T9" fmla="*/ 1720 h 1726"/>
                <a:gd name="T10" fmla="*/ 198 w 1252"/>
                <a:gd name="T11" fmla="*/ 1721 h 1726"/>
                <a:gd name="T12" fmla="*/ 524 w 1252"/>
                <a:gd name="T13" fmla="*/ 1557 h 1726"/>
                <a:gd name="T14" fmla="*/ 524 w 1252"/>
                <a:gd name="T15" fmla="*/ 1557 h 1726"/>
                <a:gd name="T16" fmla="*/ 538 w 1252"/>
                <a:gd name="T17" fmla="*/ 1544 h 1726"/>
                <a:gd name="T18" fmla="*/ 1221 w 1252"/>
                <a:gd name="T19" fmla="*/ 360 h 1726"/>
                <a:gd name="T20" fmla="*/ 1235 w 1252"/>
                <a:gd name="T21" fmla="*/ 337 h 1726"/>
                <a:gd name="T22" fmla="*/ 1252 w 1252"/>
                <a:gd name="T23" fmla="*/ 307 h 1726"/>
                <a:gd name="T24" fmla="*/ 1222 w 1252"/>
                <a:gd name="T25" fmla="*/ 290 h 1726"/>
                <a:gd name="T26" fmla="*/ 1085 w 1252"/>
                <a:gd name="T27" fmla="*/ 211 h 1726"/>
                <a:gd name="T28" fmla="*/ 884 w 1252"/>
                <a:gd name="T29" fmla="*/ 95 h 1726"/>
                <a:gd name="T30" fmla="*/ 749 w 1252"/>
                <a:gd name="T31" fmla="*/ 17 h 1726"/>
                <a:gd name="T32" fmla="*/ 719 w 1252"/>
                <a:gd name="T33" fmla="*/ 0 h 1726"/>
                <a:gd name="T34" fmla="*/ 702 w 1252"/>
                <a:gd name="T35" fmla="*/ 29 h 1726"/>
                <a:gd name="T36" fmla="*/ 688 w 1252"/>
                <a:gd name="T37" fmla="*/ 53 h 1726"/>
                <a:gd name="T38" fmla="*/ 4 w 1252"/>
                <a:gd name="T39" fmla="*/ 1237 h 1726"/>
                <a:gd name="T40" fmla="*/ 0 w 1252"/>
                <a:gd name="T41" fmla="*/ 1256 h 1726"/>
                <a:gd name="T42" fmla="*/ 75 w 1252"/>
                <a:gd name="T43" fmla="*/ 1252 h 1726"/>
                <a:gd name="T44" fmla="*/ 744 w 1252"/>
                <a:gd name="T45" fmla="*/ 93 h 1726"/>
                <a:gd name="T46" fmla="*/ 820 w 1252"/>
                <a:gd name="T47" fmla="*/ 137 h 1726"/>
                <a:gd name="T48" fmla="*/ 185 w 1252"/>
                <a:gd name="T49" fmla="*/ 1238 h 1726"/>
                <a:gd name="T50" fmla="*/ 89 w 1252"/>
                <a:gd name="T51" fmla="*/ 1263 h 1726"/>
                <a:gd name="T52" fmla="*/ 75 w 1252"/>
                <a:gd name="T53" fmla="*/ 1252 h 1726"/>
                <a:gd name="T54" fmla="*/ 173 w 1252"/>
                <a:gd name="T55" fmla="*/ 1646 h 1726"/>
                <a:gd name="T56" fmla="*/ 87 w 1252"/>
                <a:gd name="T57" fmla="*/ 1596 h 1726"/>
                <a:gd name="T58" fmla="*/ 72 w 1252"/>
                <a:gd name="T59" fmla="*/ 1331 h 1726"/>
                <a:gd name="T60" fmla="*/ 169 w 1252"/>
                <a:gd name="T61" fmla="*/ 1333 h 1726"/>
                <a:gd name="T62" fmla="*/ 246 w 1252"/>
                <a:gd name="T63" fmla="*/ 1432 h 1726"/>
                <a:gd name="T64" fmla="*/ 370 w 1252"/>
                <a:gd name="T65" fmla="*/ 1449 h 1726"/>
                <a:gd name="T66" fmla="*/ 421 w 1252"/>
                <a:gd name="T67" fmla="*/ 1532 h 1726"/>
                <a:gd name="T68" fmla="*/ 173 w 1252"/>
                <a:gd name="T69" fmla="*/ 1646 h 1726"/>
                <a:gd name="T70" fmla="*/ 244 w 1252"/>
                <a:gd name="T71" fmla="*/ 1272 h 1726"/>
                <a:gd name="T72" fmla="*/ 879 w 1252"/>
                <a:gd name="T73" fmla="*/ 171 h 1726"/>
                <a:gd name="T74" fmla="*/ 1021 w 1252"/>
                <a:gd name="T75" fmla="*/ 253 h 1726"/>
                <a:gd name="T76" fmla="*/ 385 w 1252"/>
                <a:gd name="T77" fmla="*/ 1353 h 1726"/>
                <a:gd name="T78" fmla="*/ 280 w 1252"/>
                <a:gd name="T79" fmla="*/ 1373 h 1726"/>
                <a:gd name="T80" fmla="*/ 244 w 1252"/>
                <a:gd name="T81" fmla="*/ 1272 h 1726"/>
                <a:gd name="T82" fmla="*/ 490 w 1252"/>
                <a:gd name="T83" fmla="*/ 1491 h 1726"/>
                <a:gd name="T84" fmla="*/ 470 w 1252"/>
                <a:gd name="T85" fmla="*/ 1483 h 1726"/>
                <a:gd name="T86" fmla="*/ 445 w 1252"/>
                <a:gd name="T87" fmla="*/ 1388 h 1726"/>
                <a:gd name="T88" fmla="*/ 1080 w 1252"/>
                <a:gd name="T89" fmla="*/ 287 h 1726"/>
                <a:gd name="T90" fmla="*/ 1158 w 1252"/>
                <a:gd name="T91" fmla="*/ 332 h 1726"/>
                <a:gd name="T92" fmla="*/ 490 w 1252"/>
                <a:gd name="T93" fmla="*/ 1491 h 1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52" h="1726">
                  <a:moveTo>
                    <a:pt x="0" y="1256"/>
                  </a:moveTo>
                  <a:cubicBezTo>
                    <a:pt x="0" y="1256"/>
                    <a:pt x="0" y="1256"/>
                    <a:pt x="0" y="1256"/>
                  </a:cubicBezTo>
                  <a:cubicBezTo>
                    <a:pt x="20" y="1618"/>
                    <a:pt x="20" y="1618"/>
                    <a:pt x="20" y="1618"/>
                  </a:cubicBezTo>
                  <a:cubicBezTo>
                    <a:pt x="20" y="1629"/>
                    <a:pt x="27" y="1640"/>
                    <a:pt x="37" y="1646"/>
                  </a:cubicBezTo>
                  <a:cubicBezTo>
                    <a:pt x="165" y="1720"/>
                    <a:pt x="165" y="1720"/>
                    <a:pt x="165" y="1720"/>
                  </a:cubicBezTo>
                  <a:cubicBezTo>
                    <a:pt x="175" y="1726"/>
                    <a:pt x="187" y="1726"/>
                    <a:pt x="198" y="1721"/>
                  </a:cubicBezTo>
                  <a:cubicBezTo>
                    <a:pt x="524" y="1557"/>
                    <a:pt x="524" y="1557"/>
                    <a:pt x="524" y="1557"/>
                  </a:cubicBezTo>
                  <a:cubicBezTo>
                    <a:pt x="524" y="1557"/>
                    <a:pt x="524" y="1557"/>
                    <a:pt x="524" y="1557"/>
                  </a:cubicBezTo>
                  <a:cubicBezTo>
                    <a:pt x="530" y="1554"/>
                    <a:pt x="535" y="1550"/>
                    <a:pt x="538" y="1544"/>
                  </a:cubicBezTo>
                  <a:cubicBezTo>
                    <a:pt x="1221" y="360"/>
                    <a:pt x="1221" y="360"/>
                    <a:pt x="1221" y="360"/>
                  </a:cubicBezTo>
                  <a:cubicBezTo>
                    <a:pt x="1235" y="337"/>
                    <a:pt x="1235" y="337"/>
                    <a:pt x="1235" y="337"/>
                  </a:cubicBezTo>
                  <a:cubicBezTo>
                    <a:pt x="1252" y="307"/>
                    <a:pt x="1252" y="307"/>
                    <a:pt x="1252" y="307"/>
                  </a:cubicBezTo>
                  <a:cubicBezTo>
                    <a:pt x="1222" y="290"/>
                    <a:pt x="1222" y="290"/>
                    <a:pt x="1222" y="290"/>
                  </a:cubicBezTo>
                  <a:cubicBezTo>
                    <a:pt x="1085" y="211"/>
                    <a:pt x="1085" y="211"/>
                    <a:pt x="1085" y="211"/>
                  </a:cubicBezTo>
                  <a:cubicBezTo>
                    <a:pt x="884" y="95"/>
                    <a:pt x="884" y="95"/>
                    <a:pt x="884" y="95"/>
                  </a:cubicBezTo>
                  <a:cubicBezTo>
                    <a:pt x="749" y="17"/>
                    <a:pt x="749" y="17"/>
                    <a:pt x="749" y="17"/>
                  </a:cubicBezTo>
                  <a:cubicBezTo>
                    <a:pt x="719" y="0"/>
                    <a:pt x="719" y="0"/>
                    <a:pt x="719" y="0"/>
                  </a:cubicBezTo>
                  <a:cubicBezTo>
                    <a:pt x="702" y="29"/>
                    <a:pt x="702" y="29"/>
                    <a:pt x="702" y="29"/>
                  </a:cubicBezTo>
                  <a:cubicBezTo>
                    <a:pt x="688" y="53"/>
                    <a:pt x="688" y="53"/>
                    <a:pt x="688" y="53"/>
                  </a:cubicBezTo>
                  <a:cubicBezTo>
                    <a:pt x="4" y="1237"/>
                    <a:pt x="4" y="1237"/>
                    <a:pt x="4" y="1237"/>
                  </a:cubicBezTo>
                  <a:cubicBezTo>
                    <a:pt x="1" y="1243"/>
                    <a:pt x="0" y="1250"/>
                    <a:pt x="0" y="1256"/>
                  </a:cubicBezTo>
                  <a:close/>
                  <a:moveTo>
                    <a:pt x="75" y="1252"/>
                  </a:moveTo>
                  <a:cubicBezTo>
                    <a:pt x="744" y="93"/>
                    <a:pt x="744" y="93"/>
                    <a:pt x="744" y="93"/>
                  </a:cubicBezTo>
                  <a:cubicBezTo>
                    <a:pt x="820" y="137"/>
                    <a:pt x="820" y="137"/>
                    <a:pt x="820" y="137"/>
                  </a:cubicBezTo>
                  <a:cubicBezTo>
                    <a:pt x="185" y="1238"/>
                    <a:pt x="185" y="1238"/>
                    <a:pt x="185" y="1238"/>
                  </a:cubicBezTo>
                  <a:cubicBezTo>
                    <a:pt x="165" y="1271"/>
                    <a:pt x="123" y="1283"/>
                    <a:pt x="89" y="1263"/>
                  </a:cubicBezTo>
                  <a:cubicBezTo>
                    <a:pt x="84" y="1260"/>
                    <a:pt x="79" y="1256"/>
                    <a:pt x="75" y="1252"/>
                  </a:cubicBezTo>
                  <a:close/>
                  <a:moveTo>
                    <a:pt x="173" y="1646"/>
                  </a:moveTo>
                  <a:cubicBezTo>
                    <a:pt x="87" y="1596"/>
                    <a:pt x="87" y="1596"/>
                    <a:pt x="87" y="1596"/>
                  </a:cubicBezTo>
                  <a:cubicBezTo>
                    <a:pt x="72" y="1331"/>
                    <a:pt x="72" y="1331"/>
                    <a:pt x="72" y="1331"/>
                  </a:cubicBezTo>
                  <a:cubicBezTo>
                    <a:pt x="104" y="1343"/>
                    <a:pt x="138" y="1344"/>
                    <a:pt x="169" y="1333"/>
                  </a:cubicBezTo>
                  <a:cubicBezTo>
                    <a:pt x="176" y="1371"/>
                    <a:pt x="210" y="1412"/>
                    <a:pt x="246" y="1432"/>
                  </a:cubicBezTo>
                  <a:cubicBezTo>
                    <a:pt x="282" y="1453"/>
                    <a:pt x="333" y="1462"/>
                    <a:pt x="370" y="1449"/>
                  </a:cubicBezTo>
                  <a:cubicBezTo>
                    <a:pt x="376" y="1481"/>
                    <a:pt x="394" y="1511"/>
                    <a:pt x="421" y="1532"/>
                  </a:cubicBezTo>
                  <a:lnTo>
                    <a:pt x="173" y="1646"/>
                  </a:lnTo>
                  <a:close/>
                  <a:moveTo>
                    <a:pt x="244" y="1272"/>
                  </a:moveTo>
                  <a:cubicBezTo>
                    <a:pt x="879" y="171"/>
                    <a:pt x="879" y="171"/>
                    <a:pt x="879" y="171"/>
                  </a:cubicBezTo>
                  <a:cubicBezTo>
                    <a:pt x="1021" y="253"/>
                    <a:pt x="1021" y="253"/>
                    <a:pt x="1021" y="253"/>
                  </a:cubicBezTo>
                  <a:cubicBezTo>
                    <a:pt x="385" y="1353"/>
                    <a:pt x="385" y="1353"/>
                    <a:pt x="385" y="1353"/>
                  </a:cubicBezTo>
                  <a:cubicBezTo>
                    <a:pt x="366" y="1387"/>
                    <a:pt x="313" y="1393"/>
                    <a:pt x="280" y="1373"/>
                  </a:cubicBezTo>
                  <a:cubicBezTo>
                    <a:pt x="246" y="1354"/>
                    <a:pt x="225" y="1305"/>
                    <a:pt x="244" y="1272"/>
                  </a:cubicBezTo>
                  <a:close/>
                  <a:moveTo>
                    <a:pt x="490" y="1491"/>
                  </a:moveTo>
                  <a:cubicBezTo>
                    <a:pt x="483" y="1489"/>
                    <a:pt x="476" y="1487"/>
                    <a:pt x="470" y="1483"/>
                  </a:cubicBezTo>
                  <a:cubicBezTo>
                    <a:pt x="437" y="1464"/>
                    <a:pt x="425" y="1421"/>
                    <a:pt x="445" y="1388"/>
                  </a:cubicBezTo>
                  <a:cubicBezTo>
                    <a:pt x="1080" y="287"/>
                    <a:pt x="1080" y="287"/>
                    <a:pt x="1080" y="287"/>
                  </a:cubicBezTo>
                  <a:cubicBezTo>
                    <a:pt x="1158" y="332"/>
                    <a:pt x="1158" y="332"/>
                    <a:pt x="1158" y="332"/>
                  </a:cubicBezTo>
                  <a:lnTo>
                    <a:pt x="490" y="14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Freeform 7"/>
            <p:cNvSpPr/>
            <p:nvPr/>
          </p:nvSpPr>
          <p:spPr bwMode="auto">
            <a:xfrm>
              <a:off x="2463246" y="4116733"/>
              <a:ext cx="123802" cy="120387"/>
            </a:xfrm>
            <a:custGeom>
              <a:avLst/>
              <a:gdLst>
                <a:gd name="T0" fmla="*/ 290 w 290"/>
                <a:gd name="T1" fmla="*/ 168 h 282"/>
                <a:gd name="T2" fmla="*/ 0 w 290"/>
                <a:gd name="T3" fmla="*/ 0 h 282"/>
                <a:gd name="T4" fmla="*/ 30 w 290"/>
                <a:gd name="T5" fmla="*/ 282 h 282"/>
                <a:gd name="T6" fmla="*/ 290 w 290"/>
                <a:gd name="T7" fmla="*/ 168 h 282"/>
              </a:gdLst>
              <a:ahLst/>
              <a:cxnLst>
                <a:cxn ang="0">
                  <a:pos x="T0" y="T1"/>
                </a:cxn>
                <a:cxn ang="0">
                  <a:pos x="T2" y="T3"/>
                </a:cxn>
                <a:cxn ang="0">
                  <a:pos x="T4" y="T5"/>
                </a:cxn>
                <a:cxn ang="0">
                  <a:pos x="T6" y="T7"/>
                </a:cxn>
              </a:cxnLst>
              <a:rect l="0" t="0" r="r" b="b"/>
              <a:pathLst>
                <a:path w="290" h="282">
                  <a:moveTo>
                    <a:pt x="290" y="168"/>
                  </a:moveTo>
                  <a:lnTo>
                    <a:pt x="0" y="0"/>
                  </a:lnTo>
                  <a:lnTo>
                    <a:pt x="30" y="282"/>
                  </a:lnTo>
                  <a:lnTo>
                    <a:pt x="290"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2" name="Rectangle 8"/>
          <p:cNvSpPr>
            <a:spLocks noChangeArrowheads="1"/>
          </p:cNvSpPr>
          <p:nvPr/>
        </p:nvSpPr>
        <p:spPr bwMode="auto">
          <a:xfrm>
            <a:off x="2035470" y="3466771"/>
            <a:ext cx="8259484" cy="45719"/>
          </a:xfrm>
          <a:prstGeom prst="rect">
            <a:avLst/>
          </a:pr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3002710" y="2723245"/>
            <a:ext cx="74980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dirty="0">
                <a:solidFill>
                  <a:srgbClr val="23373B"/>
                </a:solidFill>
                <a:latin typeface="微软雅黑" panose="020B0503020204020204" pitchFamily="34" charset="-122"/>
                <a:ea typeface="微软雅黑" panose="020B0503020204020204" pitchFamily="34" charset="-122"/>
                <a:sym typeface="+mn-ea"/>
              </a:rPr>
              <a:t>汇报完毕！请各位老师和同学批评指正</a:t>
            </a:r>
            <a:r>
              <a:rPr lang="zh-CN" altLang="en-US" sz="3200" dirty="0">
                <a:solidFill>
                  <a:srgbClr val="23373B"/>
                </a:solidFill>
                <a:latin typeface="微软雅黑" panose="020B0503020204020204" pitchFamily="34" charset="-122"/>
                <a:ea typeface="微软雅黑" panose="020B0503020204020204" pitchFamily="34" charset="-122"/>
                <a:sym typeface="+mn-ea"/>
              </a:rPr>
              <a:t>！</a:t>
            </a:r>
            <a:endParaRPr kumimoji="0" lang="zh-CN" altLang="en-US" sz="3200" b="1" i="0" u="none" strike="noStrike" kern="1200" cap="none" spc="0" normalizeH="0" baseline="0" noProof="0" dirty="0">
              <a:ln>
                <a:noFill/>
              </a:ln>
              <a:solidFill>
                <a:srgbClr val="23373B"/>
              </a:solidFill>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1+#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2" fill="hold" grpId="0" nodeType="withEffect">
                                  <p:stCondLst>
                                    <p:cond delay="15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1000"/>
                                        <p:tgtEl>
                                          <p:spTgt spid="12"/>
                                        </p:tgtEl>
                                      </p:cBhvr>
                                    </p:animEffect>
                                  </p:childTnLst>
                                </p:cTn>
                              </p:par>
                            </p:childTnLst>
                          </p:cTn>
                        </p:par>
                        <p:par>
                          <p:cTn id="12" fill="hold">
                            <p:stCondLst>
                              <p:cond delay="1000"/>
                            </p:stCondLst>
                            <p:childTnLst>
                              <p:par>
                                <p:cTn id="13" presetID="53" presetClass="entr" presetSubtype="16" fill="hold" grpId="0" nodeType="afterEffect">
                                  <p:stCondLst>
                                    <p:cond delay="0"/>
                                  </p:stCondLst>
                                  <p:iterate type="lt">
                                    <p:tmPct val="10000"/>
                                  </p:iterate>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离页连接符 2"/>
          <p:cNvSpPr/>
          <p:nvPr/>
        </p:nvSpPr>
        <p:spPr>
          <a:xfrm>
            <a:off x="5544185" y="1586230"/>
            <a:ext cx="769620" cy="720090"/>
          </a:xfrm>
          <a:prstGeom prst="flowChartOffpage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1</a:t>
            </a:r>
            <a:endPar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0" name="流程图: 离页连接符 19"/>
          <p:cNvSpPr/>
          <p:nvPr/>
        </p:nvSpPr>
        <p:spPr>
          <a:xfrm>
            <a:off x="5544232" y="2601922"/>
            <a:ext cx="769482" cy="720156"/>
          </a:xfrm>
          <a:prstGeom prst="flowChartOffpage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2</a:t>
            </a:r>
            <a:endPar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1" name="流程图: 离页连接符 20"/>
          <p:cNvSpPr/>
          <p:nvPr/>
        </p:nvSpPr>
        <p:spPr>
          <a:xfrm>
            <a:off x="5544232" y="3617922"/>
            <a:ext cx="769482" cy="720156"/>
          </a:xfrm>
          <a:prstGeom prst="flowChartOffpageConnector">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3</a:t>
            </a:r>
            <a:endPar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2" name="流程图: 离页连接符 21"/>
          <p:cNvSpPr/>
          <p:nvPr/>
        </p:nvSpPr>
        <p:spPr>
          <a:xfrm>
            <a:off x="5544232" y="4633922"/>
            <a:ext cx="769482" cy="720156"/>
          </a:xfrm>
          <a:prstGeom prst="flowChartOffpageConnector">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4</a:t>
            </a:r>
            <a:endPar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24" name="直接连接符 23"/>
          <p:cNvCxnSpPr/>
          <p:nvPr/>
        </p:nvCxnSpPr>
        <p:spPr>
          <a:xfrm>
            <a:off x="6453414" y="2166376"/>
            <a:ext cx="4229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6453414" y="3182376"/>
            <a:ext cx="4229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6453414" y="5214375"/>
            <a:ext cx="4229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53414" y="4223775"/>
            <a:ext cx="4229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654866" y="1560233"/>
            <a:ext cx="30276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英汉写作学习汇报</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44" name="文本框 43"/>
          <p:cNvSpPr txBox="1"/>
          <p:nvPr/>
        </p:nvSpPr>
        <p:spPr>
          <a:xfrm>
            <a:off x="6654866" y="2589217"/>
            <a:ext cx="30276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机器学习学习</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汇报</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45" name="文本框 44"/>
          <p:cNvSpPr txBox="1"/>
          <p:nvPr/>
        </p:nvSpPr>
        <p:spPr>
          <a:xfrm>
            <a:off x="6654866" y="3605219"/>
            <a:ext cx="26720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下一周</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学习计划</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46" name="文本框 45"/>
          <p:cNvSpPr txBox="1"/>
          <p:nvPr/>
        </p:nvSpPr>
        <p:spPr>
          <a:xfrm>
            <a:off x="6654866" y="4621217"/>
            <a:ext cx="23164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本周</a:t>
            </a:r>
            <a:r>
              <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学习总结</a:t>
            </a:r>
            <a:endParaRPr kumimoji="0" lang="zh-CN" altLang="en-US" sz="28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48" name="TextBox 145"/>
          <p:cNvSpPr txBox="1"/>
          <p:nvPr/>
        </p:nvSpPr>
        <p:spPr>
          <a:xfrm>
            <a:off x="1008721" y="4406326"/>
            <a:ext cx="339123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rPr>
              <a:t>目录 </a:t>
            </a:r>
            <a:r>
              <a:rPr kumimoji="0" lang="en-US" altLang="zh-CN" sz="32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rPr>
              <a:t>Contents</a:t>
            </a:r>
            <a:endParaRPr kumimoji="0" lang="zh-CN" altLang="en-US" sz="32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endParaRPr>
          </a:p>
        </p:txBody>
      </p:sp>
      <p:grpSp>
        <p:nvGrpSpPr>
          <p:cNvPr id="50" name="组合 49"/>
          <p:cNvGrpSpPr/>
          <p:nvPr/>
        </p:nvGrpSpPr>
        <p:grpSpPr>
          <a:xfrm>
            <a:off x="1722835" y="2083453"/>
            <a:ext cx="1963003" cy="1963513"/>
            <a:chOff x="1416698" y="1809000"/>
            <a:chExt cx="3239157" cy="3240000"/>
          </a:xfrm>
        </p:grpSpPr>
        <p:sp>
          <p:nvSpPr>
            <p:cNvPr id="51" name="椭圆 50"/>
            <p:cNvSpPr/>
            <p:nvPr/>
          </p:nvSpPr>
          <p:spPr>
            <a:xfrm>
              <a:off x="1416698" y="1809000"/>
              <a:ext cx="3239157" cy="3240000"/>
            </a:xfrm>
            <a:prstGeom prst="ellipse">
              <a:avLst/>
            </a:prstGeom>
            <a:solidFill>
              <a:schemeClr val="bg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85"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2" name="椭圆 51"/>
            <p:cNvSpPr/>
            <p:nvPr/>
          </p:nvSpPr>
          <p:spPr>
            <a:xfrm>
              <a:off x="1594308" y="1989000"/>
              <a:ext cx="2880750" cy="288000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85"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53" name="组合 52"/>
            <p:cNvGrpSpPr/>
            <p:nvPr/>
          </p:nvGrpSpPr>
          <p:grpSpPr>
            <a:xfrm>
              <a:off x="1594308" y="1982843"/>
              <a:ext cx="2880750" cy="2887089"/>
              <a:chOff x="3437020" y="1033173"/>
              <a:chExt cx="863676" cy="865577"/>
            </a:xfrm>
          </p:grpSpPr>
          <p:sp>
            <p:nvSpPr>
              <p:cNvPr id="54" name="椭圆 18"/>
              <p:cNvSpPr>
                <a:spLocks noChangeArrowheads="1"/>
              </p:cNvSpPr>
              <p:nvPr/>
            </p:nvSpPr>
            <p:spPr bwMode="auto">
              <a:xfrm>
                <a:off x="3437020" y="1033173"/>
                <a:ext cx="863676" cy="865577"/>
              </a:xfrm>
              <a:prstGeom prst="ellipse">
                <a:avLst/>
              </a:prstGeom>
              <a:solidFill>
                <a:schemeClr val="accent1"/>
              </a:solidFill>
              <a:ln w="38100">
                <a:no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55" name="图片 54"/>
              <p:cNvPicPr>
                <a:picLocks noChangeAspect="1"/>
              </p:cNvPicPr>
              <p:nvPr/>
            </p:nvPicPr>
            <p:blipFill>
              <a:blip r:embed="rId1" cstate="screen">
                <a:biLevel thresh="25000"/>
              </a:blip>
              <a:stretch>
                <a:fillRect/>
              </a:stretch>
            </p:blipFill>
            <p:spPr>
              <a:xfrm>
                <a:off x="3587275" y="1169757"/>
                <a:ext cx="552644" cy="566109"/>
              </a:xfrm>
              <a:prstGeom prst="rect">
                <a:avLst/>
              </a:prstGeom>
              <a:ln>
                <a:noFill/>
              </a:ln>
            </p:spPr>
          </p:pic>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ppt_w</p:attrName>
                                        </p:attrNameLst>
                                      </p:cBhvr>
                                      <p:tavLst>
                                        <p:tav tm="0">
                                          <p:val>
                                            <p:fltVal val="0"/>
                                          </p:val>
                                        </p:tav>
                                        <p:tav tm="100000">
                                          <p:val>
                                            <p:strVal val="#ppt_w"/>
                                          </p:val>
                                        </p:tav>
                                      </p:tavLst>
                                    </p:anim>
                                    <p:anim calcmode="lin" valueType="num">
                                      <p:cBhvr>
                                        <p:cTn id="8" dur="500" fill="hold"/>
                                        <p:tgtEl>
                                          <p:spTgt spid="50"/>
                                        </p:tgtEl>
                                        <p:attrNameLst>
                                          <p:attrName>ppt_h</p:attrName>
                                        </p:attrNameLst>
                                      </p:cBhvr>
                                      <p:tavLst>
                                        <p:tav tm="0">
                                          <p:val>
                                            <p:fltVal val="0"/>
                                          </p:val>
                                        </p:tav>
                                        <p:tav tm="100000">
                                          <p:val>
                                            <p:strVal val="#ppt_h"/>
                                          </p:val>
                                        </p:tav>
                                      </p:tavLst>
                                    </p:anim>
                                    <p:animEffect transition="in" filter="fade">
                                      <p:cBhvr>
                                        <p:cTn id="9" dur="500"/>
                                        <p:tgtEl>
                                          <p:spTgt spid="50"/>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additive="base">
                                        <p:cTn id="13" dur="500" fill="hold"/>
                                        <p:tgtEl>
                                          <p:spTgt spid="48"/>
                                        </p:tgtEl>
                                        <p:attrNameLst>
                                          <p:attrName>ppt_x</p:attrName>
                                        </p:attrNameLst>
                                      </p:cBhvr>
                                      <p:tavLst>
                                        <p:tav tm="0">
                                          <p:val>
                                            <p:strVal val="#ppt_x"/>
                                          </p:val>
                                        </p:tav>
                                        <p:tav tm="100000">
                                          <p:val>
                                            <p:strVal val="#ppt_x"/>
                                          </p:val>
                                        </p:tav>
                                      </p:tavLst>
                                    </p:anim>
                                    <p:anim calcmode="lin" valueType="num">
                                      <p:cBhvr additive="base">
                                        <p:cTn id="14" dur="500" fill="hold"/>
                                        <p:tgtEl>
                                          <p:spTgt spid="48"/>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ppt_x"/>
                                          </p:val>
                                        </p:tav>
                                        <p:tav tm="100000">
                                          <p:val>
                                            <p:strVal val="#ppt_x"/>
                                          </p:val>
                                        </p:tav>
                                      </p:tavLst>
                                    </p:anim>
                                    <p:anim calcmode="lin" valueType="num">
                                      <p:cBhvr additive="base">
                                        <p:cTn id="31" dur="500" fill="hold"/>
                                        <p:tgtEl>
                                          <p:spTgt spid="22"/>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childTnLst>
                          </p:cTn>
                        </p:par>
                        <p:par>
                          <p:cTn id="36" fill="hold">
                            <p:stCondLst>
                              <p:cond delay="2000"/>
                            </p:stCondLst>
                            <p:childTnLst>
                              <p:par>
                                <p:cTn id="37" presetID="22" presetClass="entr" presetSubtype="4"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par>
                          <p:cTn id="40" fill="hold">
                            <p:stCondLst>
                              <p:cond delay="2500"/>
                            </p:stCondLst>
                            <p:childTnLst>
                              <p:par>
                                <p:cTn id="41" presetID="22" presetClass="entr" presetSubtype="8"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par>
                          <p:cTn id="44" fill="hold">
                            <p:stCondLst>
                              <p:cond delay="3000"/>
                            </p:stCondLst>
                            <p:childTnLst>
                              <p:par>
                                <p:cTn id="45" presetID="22" presetClass="entr" presetSubtype="4"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down)">
                                      <p:cBhvr>
                                        <p:cTn id="47" dur="500"/>
                                        <p:tgtEl>
                                          <p:spTgt spid="44"/>
                                        </p:tgtEl>
                                      </p:cBhvr>
                                    </p:animEffect>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left)">
                                      <p:cBhvr>
                                        <p:cTn id="51" dur="500"/>
                                        <p:tgtEl>
                                          <p:spTgt spid="38"/>
                                        </p:tgtEl>
                                      </p:cBhvr>
                                    </p:animEffect>
                                  </p:childTnLst>
                                </p:cTn>
                              </p:par>
                            </p:childTnLst>
                          </p:cTn>
                        </p:par>
                        <p:par>
                          <p:cTn id="52" fill="hold">
                            <p:stCondLst>
                              <p:cond delay="4000"/>
                            </p:stCondLst>
                            <p:childTnLst>
                              <p:par>
                                <p:cTn id="53" presetID="22" presetClass="entr" presetSubtype="4" fill="hold" grpId="0" nodeType="after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down)">
                                      <p:cBhvr>
                                        <p:cTn id="55" dur="500"/>
                                        <p:tgtEl>
                                          <p:spTgt spid="45"/>
                                        </p:tgtEl>
                                      </p:cBhvr>
                                    </p:animEffect>
                                  </p:childTnLst>
                                </p:cTn>
                              </p:par>
                            </p:childTnLst>
                          </p:cTn>
                        </p:par>
                        <p:par>
                          <p:cTn id="56" fill="hold">
                            <p:stCondLst>
                              <p:cond delay="4500"/>
                            </p:stCondLst>
                            <p:childTnLst>
                              <p:par>
                                <p:cTn id="57" presetID="22" presetClass="entr" presetSubtype="8" fill="hold"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left)">
                                      <p:cBhvr>
                                        <p:cTn id="59" dur="500"/>
                                        <p:tgtEl>
                                          <p:spTgt spid="27"/>
                                        </p:tgtEl>
                                      </p:cBhvr>
                                    </p:animEffect>
                                  </p:childTnLst>
                                </p:cTn>
                              </p:par>
                            </p:childTnLst>
                          </p:cTn>
                        </p:par>
                        <p:par>
                          <p:cTn id="60" fill="hold">
                            <p:stCondLst>
                              <p:cond delay="5000"/>
                            </p:stCondLst>
                            <p:childTnLst>
                              <p:par>
                                <p:cTn id="61" presetID="22" presetClass="entr" presetSubtype="4" fill="hold" grpId="0" nodeType="after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down)">
                                      <p:cBhvr>
                                        <p:cTn id="6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0" grpId="0" animBg="1"/>
      <p:bldP spid="21" grpId="0" animBg="1"/>
      <p:bldP spid="22" grpId="0" animBg="1"/>
      <p:bldP spid="6" grpId="0"/>
      <p:bldP spid="44" grpId="0"/>
      <p:bldP spid="45" grpId="0"/>
      <p:bldP spid="46" grpId="0"/>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 name="流程图: 离页连接符 29"/>
          <p:cNvSpPr/>
          <p:nvPr/>
        </p:nvSpPr>
        <p:spPr>
          <a:xfrm>
            <a:off x="2079666" y="1931648"/>
            <a:ext cx="1692234" cy="177305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1</a:t>
            </a:r>
            <a:endParaRPr kumimoji="0" lang="zh-CN" altLang="en-US" sz="9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31" name="直接连接符 30"/>
          <p:cNvCxnSpPr/>
          <p:nvPr/>
        </p:nvCxnSpPr>
        <p:spPr>
          <a:xfrm>
            <a:off x="3975100" y="2781587"/>
            <a:ext cx="5753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472126" y="1945742"/>
            <a:ext cx="505968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rPr>
              <a:t>英汉写作学习</a:t>
            </a:r>
            <a:r>
              <a:rPr kumimoji="0" lang="zh-CN" altLang="en-US" sz="4800" b="1"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rPr>
              <a:t>汇报</a:t>
            </a:r>
            <a:endParaRPr kumimoji="0" lang="zh-CN" altLang="en-US" sz="4800" b="1"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left)">
                                      <p:cBhvr>
                                        <p:cTn id="13" dur="500"/>
                                        <p:tgtEl>
                                          <p:spTgt spid="31"/>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25"/>
          <p:cNvSpPr txBox="1"/>
          <p:nvPr/>
        </p:nvSpPr>
        <p:spPr>
          <a:xfrm>
            <a:off x="1365250" y="1868268"/>
            <a:ext cx="9461500" cy="3995695"/>
          </a:xfrm>
          <a:prstGeom prst="rect">
            <a:avLst/>
          </a:prstGeom>
          <a:noFill/>
          <a:ln>
            <a:noFill/>
          </a:ln>
        </p:spPr>
        <p:txBody>
          <a:bodyPr lIns="91413" tIns="45700" rIns="91413" bIns="45700" anchor="t" anchorCtr="0">
            <a:noAutofit/>
          </a:bodyPr>
          <a:lstStyle/>
          <a:p>
            <a:pPr lvl="0">
              <a:lnSpc>
                <a:spcPct val="120000"/>
              </a:lnSpc>
              <a:defRPr/>
            </a:pP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首先要明确写文章的目的和意图就是表达我们的思想和表达我们的观点</a:t>
            </a:r>
            <a:r>
              <a:rPr lang="zh-CN" altLang="en-US" dirty="0">
                <a:sym typeface="+mn-ea"/>
              </a:rPr>
              <a:t>。</a:t>
            </a: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其次要明确写的文章是哪一种语言</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语言不同相应的要求也是不同的</a:t>
            </a:r>
            <a:r>
              <a:rPr lang="zh-CN" altLang="en-US" dirty="0">
                <a:sym typeface="+mn-ea"/>
              </a:rPr>
              <a:t>。</a:t>
            </a: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最后将英汉写作中文章中心思想句所写的位置按四种文章题材来进行对比</a:t>
            </a:r>
            <a:r>
              <a:rPr lang="zh-CN" altLang="en-US" dirty="0">
                <a:sym typeface="+mn-ea"/>
              </a:rPr>
              <a:t>。</a:t>
            </a: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endPar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p:cNvSpPr txBox="1"/>
          <p:nvPr/>
        </p:nvSpPr>
        <p:spPr>
          <a:xfrm>
            <a:off x="1264217" y="351896"/>
            <a:ext cx="26720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文章中心思想</a:t>
            </a: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句</a:t>
            </a:r>
            <a:endPar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5000"/>
                                  </p:iterate>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25"/>
          <p:cNvSpPr txBox="1"/>
          <p:nvPr/>
        </p:nvSpPr>
        <p:spPr>
          <a:xfrm>
            <a:off x="1365250" y="1868170"/>
            <a:ext cx="9461500" cy="4644390"/>
          </a:xfrm>
          <a:prstGeom prst="rect">
            <a:avLst/>
          </a:prstGeom>
          <a:noFill/>
          <a:ln>
            <a:noFill/>
          </a:ln>
        </p:spPr>
        <p:txBody>
          <a:bodyPr lIns="91413" tIns="45700" rIns="91413" bIns="45700" anchor="t" anchorCtr="0">
            <a:noAutofit/>
          </a:bodyPr>
          <a:lstStyle/>
          <a:p>
            <a:pPr lvl="0">
              <a:lnSpc>
                <a:spcPct val="120000"/>
              </a:lnSpc>
              <a:defRPr/>
            </a:pP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一</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议论文</a:t>
            </a:r>
            <a:r>
              <a:rPr lang="zh-CN" altLang="en-US" dirty="0">
                <a:sym typeface="+mn-ea"/>
              </a:rPr>
              <a:t>。在英汉写作对比研究的第四节中通过文章《生命的价值在于奉献》和</a:t>
            </a:r>
            <a:r>
              <a:rPr lang="en-US" altLang="zh-CN" dirty="0">
                <a:sym typeface="+mn-ea"/>
              </a:rPr>
              <a:t>Influence  of Democracy on the Family</a:t>
            </a:r>
            <a:r>
              <a:rPr lang="zh-CN" altLang="en-US" dirty="0">
                <a:sym typeface="+mn-ea"/>
              </a:rPr>
              <a:t>进行对比</a:t>
            </a:r>
            <a:r>
              <a:rPr lang="en-US" altLang="zh-CN" dirty="0">
                <a:sym typeface="+mn-ea"/>
              </a:rPr>
              <a:t>,</a:t>
            </a:r>
            <a:r>
              <a:rPr lang="zh-CN" altLang="en-US" dirty="0">
                <a:sym typeface="+mn-ea"/>
              </a:rPr>
              <a:t>发现英汉议论文有共同之处，即都有明确的中心思想句。而且都提倡开门见山，使中心思想句居于文章的开始。尽管在中心句的处理有所相同</a:t>
            </a:r>
            <a:r>
              <a:rPr lang="en-US" altLang="zh-CN" dirty="0">
                <a:sym typeface="+mn-ea"/>
              </a:rPr>
              <a:t>,</a:t>
            </a:r>
            <a:r>
              <a:rPr lang="zh-CN" altLang="en-US" dirty="0">
                <a:sym typeface="+mn-ea"/>
              </a:rPr>
              <a:t>但是出现在文章开始的比例还是英语议论文比较高。</a:t>
            </a:r>
            <a:endParaRPr lang="zh-CN" altLang="en-US" dirty="0">
              <a:sym typeface="+mn-ea"/>
            </a:endParaRPr>
          </a:p>
          <a:p>
            <a:pPr lvl="0">
              <a:lnSpc>
                <a:spcPct val="120000"/>
              </a:lnSpc>
              <a:defRPr/>
            </a:pPr>
            <a:r>
              <a:rPr lang="zh-CN" altLang="en-US" dirty="0">
                <a:sym typeface="+mn-ea"/>
              </a:rPr>
              <a:t>二</a:t>
            </a:r>
            <a:r>
              <a:rPr lang="en-US" altLang="zh-CN"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sym typeface="+mn-ea"/>
              </a:rPr>
              <a:t>、</a:t>
            </a:r>
            <a:r>
              <a:rPr lang="zh-CN" altLang="en-US"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sym typeface="+mn-ea"/>
              </a:rPr>
              <a:t>评论或杂文</a:t>
            </a:r>
            <a:r>
              <a:rPr lang="zh-CN" altLang="en-US" dirty="0">
                <a:sym typeface="+mn-ea"/>
              </a:rPr>
              <a:t>。英语的文章一般会将中心思想句放在文章的开始</a:t>
            </a:r>
            <a:r>
              <a:rPr lang="en-US" altLang="zh-CN" dirty="0">
                <a:sym typeface="+mn-ea"/>
              </a:rPr>
              <a:t>,</a:t>
            </a:r>
            <a:r>
              <a:rPr lang="zh-CN" altLang="en-US" dirty="0">
                <a:sym typeface="+mn-ea"/>
              </a:rPr>
              <a:t>但是汉语的文章在文中是没有明确的中心思想句</a:t>
            </a:r>
            <a:r>
              <a:rPr lang="en-US" altLang="zh-CN" dirty="0">
                <a:sym typeface="+mn-ea"/>
              </a:rPr>
              <a:t>,</a:t>
            </a:r>
            <a:r>
              <a:rPr lang="zh-CN" altLang="en-US" dirty="0">
                <a:sym typeface="+mn-ea"/>
              </a:rPr>
              <a:t>就算是有一般会放在文章的结尾。</a:t>
            </a:r>
            <a:endParaRPr lang="zh-CN" altLang="en-US" dirty="0">
              <a:sym typeface="+mn-ea"/>
            </a:endParaRPr>
          </a:p>
          <a:p>
            <a:pPr lvl="0">
              <a:lnSpc>
                <a:spcPct val="120000"/>
              </a:lnSpc>
              <a:defRPr/>
            </a:pPr>
            <a:r>
              <a:rPr lang="zh-CN" altLang="en-US" dirty="0">
                <a:sym typeface="+mn-ea"/>
              </a:rPr>
              <a:t>三</a:t>
            </a:r>
            <a:r>
              <a:rPr lang="en-US" altLang="zh-CN"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sym typeface="+mn-ea"/>
              </a:rPr>
              <a:t>、</a:t>
            </a:r>
            <a:r>
              <a:rPr lang="zh-CN" altLang="en-US"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sym typeface="+mn-ea"/>
              </a:rPr>
              <a:t>散文</a:t>
            </a:r>
            <a:r>
              <a:rPr lang="zh-CN" altLang="en-US" dirty="0">
                <a:sym typeface="+mn-ea"/>
              </a:rPr>
              <a:t>。汉语的散文是指以记人叙事，咏物抒情为主的- -种自由、灵活的短文章。它虽然有时也有一个明确的主题或中心思想,但很少有一句明确表达中心思想的句子。读一下著名的散</a:t>
            </a:r>
            <a:r>
              <a:rPr lang="zh-CN" altLang="en-US" dirty="0">
                <a:sym typeface="+mn-ea"/>
              </a:rPr>
              <a:t>文如鲁迅的《秋夜》、朱自清的《荷塘月色》、许地山的《落花生》</a:t>
            </a:r>
            <a:r>
              <a:rPr lang="zh-CN" altLang="en-US" dirty="0">
                <a:sym typeface="+mn-ea"/>
              </a:rPr>
              <a:t>。而英语的文章仍然是以明确的中心思想句见多</a:t>
            </a:r>
            <a:r>
              <a:rPr lang="en-US" altLang="zh-CN" dirty="0">
                <a:sym typeface="+mn-ea"/>
              </a:rPr>
              <a:t>,</a:t>
            </a:r>
            <a:r>
              <a:rPr lang="zh-CN" altLang="en-US" dirty="0">
                <a:sym typeface="+mn-ea"/>
              </a:rPr>
              <a:t>一般放在文章的开头。</a:t>
            </a:r>
            <a:endParaRPr lang="zh-CN" altLang="en-US" dirty="0">
              <a:sym typeface="+mn-ea"/>
            </a:endParaRPr>
          </a:p>
          <a:p>
            <a:pPr lvl="0">
              <a:lnSpc>
                <a:spcPct val="120000"/>
              </a:lnSpc>
              <a:defRPr/>
            </a:pPr>
            <a:r>
              <a:rPr lang="zh-CN" altLang="en-US"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sym typeface="+mn-ea"/>
              </a:rPr>
              <a:t>四</a:t>
            </a:r>
            <a:r>
              <a:rPr lang="en-US" altLang="zh-CN"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sym typeface="+mn-ea"/>
              </a:rPr>
              <a:t>、</a:t>
            </a:r>
            <a:r>
              <a:rPr lang="zh-CN" altLang="en-US"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sym typeface="+mn-ea"/>
              </a:rPr>
              <a:t>记叙文</a:t>
            </a:r>
            <a:r>
              <a:rPr lang="zh-CN" altLang="en-US" dirty="0">
                <a:sym typeface="+mn-ea"/>
              </a:rPr>
              <a:t>。汉语中的记叙文尽管也表达了一个主题或中心思想，但绝大多数是没有中心思想句的。而英语的记叙文恰恰相反</a:t>
            </a:r>
            <a:r>
              <a:rPr lang="en-US" altLang="zh-CN" dirty="0">
                <a:sym typeface="+mn-ea"/>
              </a:rPr>
              <a:t>,</a:t>
            </a:r>
            <a:r>
              <a:rPr lang="zh-CN" altLang="en-US" dirty="0">
                <a:sym typeface="+mn-ea"/>
              </a:rPr>
              <a:t>基本上都有明确的中心思想</a:t>
            </a:r>
            <a:r>
              <a:rPr lang="en-US" altLang="zh-CN" dirty="0">
                <a:sym typeface="+mn-ea"/>
              </a:rPr>
              <a:t>,</a:t>
            </a:r>
            <a:r>
              <a:rPr lang="zh-CN" altLang="en-US" dirty="0">
                <a:sym typeface="+mn-ea"/>
              </a:rPr>
              <a:t>且放在文章的开头</a:t>
            </a:r>
            <a:r>
              <a:rPr lang="zh-CN" altLang="en-US" dirty="0">
                <a:sym typeface="+mn-ea"/>
              </a:rPr>
              <a:t>。</a:t>
            </a:r>
            <a:endParaRPr lang="zh-CN" altLang="en-US" dirty="0">
              <a:sym typeface="+mn-ea"/>
            </a:endParaRPr>
          </a:p>
          <a:p>
            <a:pPr lvl="0">
              <a:lnSpc>
                <a:spcPct val="120000"/>
              </a:lnSpc>
              <a:defRPr/>
            </a:pPr>
            <a:endParaRPr lang="zh-CN" altLang="en-US" dirty="0">
              <a:sym typeface="+mn-ea"/>
            </a:endParaRPr>
          </a:p>
          <a:p>
            <a:pPr lvl="0">
              <a:lnSpc>
                <a:spcPct val="120000"/>
              </a:lnSpc>
              <a:defRPr/>
            </a:pPr>
            <a:endParaRPr lang="zh-CN" altLang="en-US" dirty="0">
              <a:sym typeface="+mn-ea"/>
            </a:endParaRPr>
          </a:p>
          <a:p>
            <a:pPr lvl="0">
              <a:lnSpc>
                <a:spcPct val="120000"/>
              </a:lnSpc>
              <a:defRPr/>
            </a:pP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endPar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p:cNvSpPr txBox="1"/>
          <p:nvPr/>
        </p:nvSpPr>
        <p:spPr>
          <a:xfrm>
            <a:off x="1264217" y="351896"/>
            <a:ext cx="26720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文章中心思想</a:t>
            </a: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句</a:t>
            </a:r>
            <a:endPar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5000"/>
                                  </p:iterate>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0" name="流程图: 离页连接符 29"/>
          <p:cNvSpPr/>
          <p:nvPr/>
        </p:nvSpPr>
        <p:spPr>
          <a:xfrm>
            <a:off x="2079666" y="1931648"/>
            <a:ext cx="1692234" cy="1773054"/>
          </a:xfrm>
          <a:prstGeom prst="flowChartOffpage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3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2</a:t>
            </a:r>
            <a:endParaRPr kumimoji="0" lang="zh-CN" altLang="en-US" sz="9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cxnSp>
        <p:nvCxnSpPr>
          <p:cNvPr id="31" name="直接连接符 30"/>
          <p:cNvCxnSpPr/>
          <p:nvPr/>
        </p:nvCxnSpPr>
        <p:spPr>
          <a:xfrm>
            <a:off x="3975100" y="2781587"/>
            <a:ext cx="57531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472126" y="1945742"/>
            <a:ext cx="505968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80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sym typeface="+mn-ea"/>
              </a:rPr>
              <a:t>机器学习学习汇报</a:t>
            </a:r>
            <a:endParaRPr kumimoji="0" lang="zh-CN" altLang="en-US" sz="4800" b="1"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left)">
                                      <p:cBhvr>
                                        <p:cTn id="13" dur="500"/>
                                        <p:tgtEl>
                                          <p:spTgt spid="31"/>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down)">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421372" y="2703273"/>
            <a:ext cx="4264838" cy="2527935"/>
          </a:xfrm>
          <a:prstGeom prst="rect">
            <a:avLst/>
          </a:prstGeom>
        </p:spPr>
        <p:txBody>
          <a:bodyPr wrap="square" lIns="91416" tIns="45708" rIns="91416" bIns="4570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1.</a:t>
            </a:r>
            <a:r>
              <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pandas是一个强大的分析结构化数据的工具集</a:t>
            </a:r>
            <a:endPar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2.</a:t>
            </a:r>
            <a:r>
              <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用于数据挖掘和数据分析，同时也提供数据清洗功能。</a:t>
            </a:r>
            <a:endPar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defRPr/>
            </a:pPr>
            <a:r>
              <a:rPr lang="en-US" altLang="zh-CN" dirty="0">
                <a:solidFill>
                  <a:prstClr val="black">
                    <a:lumMod val="65000"/>
                    <a:lumOff val="35000"/>
                  </a:prstClr>
                </a:solidFill>
                <a:latin typeface="微软雅黑" panose="020B0503020204020204" pitchFamily="34" charset="-122"/>
                <a:ea typeface="微软雅黑" panose="020B0503020204020204" pitchFamily="34" charset="-122"/>
              </a:rPr>
              <a:t>3.</a:t>
            </a: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常见的结构是Series</a:t>
            </a:r>
            <a:r>
              <a:rPr lang="en-US" altLang="zh-CN"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类似于一维数组</a:t>
            </a:r>
            <a:r>
              <a:rPr lang="en-US" altLang="zh-CN"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和DateFrame</a:t>
            </a:r>
            <a:r>
              <a:rPr lang="en-US" altLang="zh-CN"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类似于多维或表格数组</a:t>
            </a:r>
            <a:r>
              <a:rPr lang="en-US" altLang="zh-CN" dirty="0">
                <a:solidFill>
                  <a:prstClr val="black">
                    <a:lumMod val="65000"/>
                    <a:lumOff val="35000"/>
                  </a:prstClr>
                </a:solidFill>
                <a:latin typeface="微软雅黑" panose="020B0503020204020204" pitchFamily="34" charset="-122"/>
                <a:ea typeface="微软雅黑" panose="020B0503020204020204" pitchFamily="34" charset="-122"/>
              </a:rPr>
              <a:t>)</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cxnSp>
        <p:nvCxnSpPr>
          <p:cNvPr id="33" name="直接连接符 15"/>
          <p:cNvCxnSpPr/>
          <p:nvPr/>
        </p:nvCxnSpPr>
        <p:spPr>
          <a:xfrm flipH="1">
            <a:off x="6072209" y="2063716"/>
            <a:ext cx="8964" cy="3932234"/>
          </a:xfrm>
          <a:prstGeom prst="line">
            <a:avLst/>
          </a:prstGeom>
          <a:ln w="2540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nvGrpSpPr>
          <p:cNvPr id="35" name="组合 4"/>
          <p:cNvGrpSpPr/>
          <p:nvPr/>
        </p:nvGrpSpPr>
        <p:grpSpPr>
          <a:xfrm>
            <a:off x="1421372" y="1329925"/>
            <a:ext cx="9349256" cy="1078846"/>
            <a:chOff x="-470146" y="1321180"/>
            <a:chExt cx="10012283" cy="1155354"/>
          </a:xfrm>
        </p:grpSpPr>
        <p:sp>
          <p:nvSpPr>
            <p:cNvPr id="36" name="椭圆 35"/>
            <p:cNvSpPr/>
            <p:nvPr/>
          </p:nvSpPr>
          <p:spPr>
            <a:xfrm>
              <a:off x="3944942" y="1321180"/>
              <a:ext cx="1182108" cy="1155354"/>
            </a:xfrm>
            <a:prstGeom prst="ellipse">
              <a:avLst/>
            </a:prstGeom>
            <a:solidFill>
              <a:srgbClr val="F2F2F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800" b="1"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4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矩形 36"/>
            <p:cNvSpPr/>
            <p:nvPr/>
          </p:nvSpPr>
          <p:spPr>
            <a:xfrm>
              <a:off x="-470146" y="1583071"/>
              <a:ext cx="4178049" cy="64633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pandas</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矩形 48"/>
            <p:cNvSpPr/>
            <p:nvPr/>
          </p:nvSpPr>
          <p:spPr>
            <a:xfrm>
              <a:off x="5364088" y="1583071"/>
              <a:ext cx="4178049" cy="667521"/>
            </a:xfrm>
            <a:prstGeom prst="rect">
              <a:avLst/>
            </a:prstGeom>
            <a:solidFill>
              <a:schemeClr val="accent1"/>
            </a:solidFill>
            <a:ln>
              <a:noFill/>
            </a:ln>
          </p:spPr>
          <p:style>
            <a:lnRef idx="0">
              <a:schemeClr val="accent2"/>
            </a:lnRef>
            <a:fillRef idx="3">
              <a:schemeClr val="accent2"/>
            </a:fillRef>
            <a:effectRef idx="3">
              <a:schemeClr val="accent2"/>
            </a:effectRef>
            <a:fontRef idx="minor">
              <a:schemeClr val="lt1"/>
            </a:fontRef>
          </p:style>
          <p:txBody>
            <a:bodyPr wrap="square"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numpy</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58" name="矩形 57"/>
          <p:cNvSpPr/>
          <p:nvPr/>
        </p:nvSpPr>
        <p:spPr>
          <a:xfrm>
            <a:off x="6892437" y="2703273"/>
            <a:ext cx="3901373" cy="4406265"/>
          </a:xfrm>
          <a:prstGeom prst="rect">
            <a:avLst/>
          </a:prstGeom>
        </p:spPr>
        <p:txBody>
          <a:bodyPr wrap="square" lIns="91416" tIns="45708" rIns="91416" bIns="4570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1.</a:t>
            </a:r>
            <a:r>
              <a:rPr dirty="0">
                <a:solidFill>
                  <a:prstClr val="black">
                    <a:lumMod val="65000"/>
                    <a:lumOff val="35000"/>
                  </a:prstClr>
                </a:solidFill>
                <a:latin typeface="微软雅黑" panose="020B0503020204020204" pitchFamily="34" charset="-122"/>
                <a:ea typeface="微软雅黑" panose="020B0503020204020204" pitchFamily="34" charset="-122"/>
              </a:rPr>
              <a:t>Numpy是应用Python进行科学计算时的基础模块</a:t>
            </a:r>
            <a:r>
              <a:rPr lang="en-US"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是</a:t>
            </a:r>
            <a:r>
              <a:rPr lang="en-US" altLang="zh-CN" dirty="0">
                <a:solidFill>
                  <a:prstClr val="black">
                    <a:lumMod val="65000"/>
                    <a:lumOff val="35000"/>
                  </a:prstClr>
                </a:solidFill>
                <a:latin typeface="微软雅黑" panose="020B0503020204020204" pitchFamily="34" charset="-122"/>
                <a:ea typeface="微软雅黑" panose="020B0503020204020204" pitchFamily="34" charset="-122"/>
              </a:rPr>
              <a:t>pandas</a:t>
            </a:r>
            <a:r>
              <a:rPr lang="zh-CN" altLang="en-US" dirty="0">
                <a:solidFill>
                  <a:prstClr val="black">
                    <a:lumMod val="65000"/>
                    <a:lumOff val="35000"/>
                  </a:prstClr>
                </a:solidFill>
                <a:latin typeface="微软雅黑" panose="020B0503020204020204" pitchFamily="34" charset="-122"/>
                <a:ea typeface="微软雅黑" panose="020B0503020204020204" pitchFamily="34" charset="-122"/>
              </a:rPr>
              <a:t>库的基础</a:t>
            </a:r>
            <a:endParaRPr dirty="0">
              <a:solidFill>
                <a:prstClr val="black">
                  <a:lumMod val="65000"/>
                  <a:lumOff val="35000"/>
                </a:prstClr>
              </a:solidFill>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defRPr/>
            </a:pPr>
            <a:r>
              <a:rPr lang="en-US" altLang="zh-CN" dirty="0">
                <a:solidFill>
                  <a:prstClr val="black">
                    <a:lumMod val="65000"/>
                    <a:lumOff val="35000"/>
                  </a:prstClr>
                </a:solidFill>
                <a:latin typeface="微软雅黑" panose="020B0503020204020204" pitchFamily="34" charset="-122"/>
                <a:ea typeface="微软雅黑" panose="020B0503020204020204" pitchFamily="34" charset="-122"/>
              </a:rPr>
              <a:t>2.</a:t>
            </a:r>
            <a:r>
              <a:rPr dirty="0">
                <a:solidFill>
                  <a:prstClr val="black">
                    <a:lumMod val="65000"/>
                    <a:lumOff val="35000"/>
                  </a:prstClr>
                </a:solidFill>
                <a:latin typeface="微软雅黑" panose="020B0503020204020204" pitchFamily="34" charset="-122"/>
              </a:rPr>
              <a:t>为快速计算数组而生的例程，包括数学运算，逻辑运算，形状操作，排序，选择，I/O，离散傅里叶变换，基本线性代数，基本统计运算，随机模拟</a:t>
            </a:r>
            <a:endParaRPr dirty="0">
              <a:solidFill>
                <a:prstClr val="black">
                  <a:lumMod val="65000"/>
                  <a:lumOff val="35000"/>
                </a:prstClr>
              </a:solidFill>
              <a:latin typeface="微软雅黑" panose="020B0503020204020204" pitchFamily="34" charset="-122"/>
            </a:endParaRPr>
          </a:p>
          <a:p>
            <a:pPr lvl="0">
              <a:lnSpc>
                <a:spcPct val="130000"/>
              </a:lnSpc>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3.</a:t>
            </a:r>
            <a:r>
              <a:rPr kumimoji="0" b="0" i="0" u="none" strike="noStrike" cap="none" spc="0" normalizeH="0" baseline="0" dirty="0">
                <a:solidFill>
                  <a:prstClr val="black">
                    <a:lumMod val="65000"/>
                    <a:lumOff val="35000"/>
                  </a:prstClr>
                </a:solidFill>
                <a:latin typeface="微软雅黑" panose="020B0503020204020204" pitchFamily="34" charset="-122"/>
              </a:rPr>
              <a:t>Numpy库中最核心的部分ndarray 对象。它封装了同构数据类型的n维数组，它的功能将通过演示代码的形式呈现</a:t>
            </a:r>
            <a:endParaRPr kumimoji="0" lang="en-US" altLang="zh-CN" b="0" i="0" u="none" strike="noStrike" cap="none" spc="0" normalizeH="0" baseline="0" dirty="0">
              <a:solidFill>
                <a:prstClr val="black">
                  <a:lumMod val="65000"/>
                  <a:lumOff val="35000"/>
                </a:prstClr>
              </a:solidFill>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30000"/>
              </a:lnSpc>
              <a:defRPr/>
            </a:pP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 name="文本框 38"/>
          <p:cNvSpPr txBox="1"/>
          <p:nvPr/>
        </p:nvSpPr>
        <p:spPr>
          <a:xfrm>
            <a:off x="1264217" y="351896"/>
            <a:ext cx="30276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机器学习学习</a:t>
            </a: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汇报</a:t>
            </a:r>
            <a:endPar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barn(inVertical)">
                                      <p:cBhvr>
                                        <p:cTn id="11" dur="1500"/>
                                        <p:tgtEl>
                                          <p:spTgt spid="35"/>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up)">
                                      <p:cBhvr>
                                        <p:cTn id="15" dur="500"/>
                                        <p:tgtEl>
                                          <p:spTgt spid="33"/>
                                        </p:tgtEl>
                                      </p:cBhvr>
                                    </p:animEffect>
                                  </p:childTnLst>
                                </p:cTn>
                              </p:par>
                            </p:childTnLst>
                          </p:cTn>
                        </p:par>
                        <p:par>
                          <p:cTn id="16" fill="hold">
                            <p:stCondLst>
                              <p:cond delay="2500"/>
                            </p:stCondLst>
                            <p:childTnLst>
                              <p:par>
                                <p:cTn id="17" presetID="42"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anim calcmode="lin" valueType="num">
                                      <p:cBhvr>
                                        <p:cTn id="20" dur="1000" fill="hold"/>
                                        <p:tgtEl>
                                          <p:spTgt spid="31"/>
                                        </p:tgtEl>
                                        <p:attrNameLst>
                                          <p:attrName>ppt_x</p:attrName>
                                        </p:attrNameLst>
                                      </p:cBhvr>
                                      <p:tavLst>
                                        <p:tav tm="0">
                                          <p:val>
                                            <p:strVal val="#ppt_x"/>
                                          </p:val>
                                        </p:tav>
                                        <p:tav tm="100000">
                                          <p:val>
                                            <p:strVal val="#ppt_x"/>
                                          </p:val>
                                        </p:tav>
                                      </p:tavLst>
                                    </p:anim>
                                    <p:anim calcmode="lin" valueType="num">
                                      <p:cBhvr>
                                        <p:cTn id="21" dur="1000" fill="hold"/>
                                        <p:tgtEl>
                                          <p:spTgt spid="31"/>
                                        </p:tgtEl>
                                        <p:attrNameLst>
                                          <p:attrName>ppt_y</p:attrName>
                                        </p:attrNameLst>
                                      </p:cBhvr>
                                      <p:tavLst>
                                        <p:tav tm="0">
                                          <p:val>
                                            <p:strVal val="#ppt_y+.1"/>
                                          </p:val>
                                        </p:tav>
                                        <p:tav tm="100000">
                                          <p:val>
                                            <p:strVal val="#ppt_y"/>
                                          </p:val>
                                        </p:tav>
                                      </p:tavLst>
                                    </p:anim>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left)">
                                      <p:cBhvr>
                                        <p:cTn id="2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5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421372" y="2703273"/>
            <a:ext cx="4264838" cy="3606800"/>
          </a:xfrm>
          <a:prstGeom prst="rect">
            <a:avLst/>
          </a:prstGeom>
        </p:spPr>
        <p:txBody>
          <a:bodyPr wrap="square" lIns="91416" tIns="45708" rIns="91416" bIns="4570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1.</a:t>
            </a:r>
            <a:r>
              <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Scikit learn 也简称 sklearn, 是机器学习领域当中最知名的 python 模块之一.</a:t>
            </a:r>
            <a:endPar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2.</a:t>
            </a:r>
            <a:r>
              <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Sklearn 包含了很多种机器学习的方式</a:t>
            </a:r>
            <a:endPar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defRPr/>
            </a:pPr>
            <a:r>
              <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Classification 分类</a:t>
            </a:r>
            <a:endPar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defRPr/>
            </a:pPr>
            <a:r>
              <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Regression 回归</a:t>
            </a:r>
            <a:endPar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defRPr/>
            </a:pPr>
            <a:r>
              <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Clustering 非监督分类</a:t>
            </a:r>
            <a:endPar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defRPr/>
            </a:pPr>
            <a:r>
              <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Dimensionality reduction 数据降维</a:t>
            </a:r>
            <a:endPar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defRPr/>
            </a:pPr>
            <a:r>
              <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Model Selection 模型选择</a:t>
            </a:r>
            <a:endPar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defRPr/>
            </a:pPr>
            <a:r>
              <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Preprocessing 数据预处理</a:t>
            </a:r>
            <a:endParaRPr kumimoji="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sym typeface="Arial" panose="020B0604020202020204" pitchFamily="34" charset="0"/>
            </a:endParaRPr>
          </a:p>
        </p:txBody>
      </p:sp>
      <p:cxnSp>
        <p:nvCxnSpPr>
          <p:cNvPr id="33" name="直接连接符 15"/>
          <p:cNvCxnSpPr/>
          <p:nvPr/>
        </p:nvCxnSpPr>
        <p:spPr>
          <a:xfrm flipH="1">
            <a:off x="6072209" y="2063716"/>
            <a:ext cx="8964" cy="3932234"/>
          </a:xfrm>
          <a:prstGeom prst="line">
            <a:avLst/>
          </a:prstGeom>
          <a:ln w="2540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nvGrpSpPr>
          <p:cNvPr id="35" name="组合 4"/>
          <p:cNvGrpSpPr/>
          <p:nvPr/>
        </p:nvGrpSpPr>
        <p:grpSpPr>
          <a:xfrm>
            <a:off x="1421372" y="1329925"/>
            <a:ext cx="9349256" cy="1078846"/>
            <a:chOff x="-470146" y="1321180"/>
            <a:chExt cx="10012283" cy="1155354"/>
          </a:xfrm>
        </p:grpSpPr>
        <p:sp>
          <p:nvSpPr>
            <p:cNvPr id="36" name="椭圆 35"/>
            <p:cNvSpPr/>
            <p:nvPr/>
          </p:nvSpPr>
          <p:spPr>
            <a:xfrm>
              <a:off x="3944942" y="1321180"/>
              <a:ext cx="1182108" cy="1155354"/>
            </a:xfrm>
            <a:prstGeom prst="ellipse">
              <a:avLst/>
            </a:prstGeom>
            <a:solidFill>
              <a:srgbClr val="F2F2F2"/>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800" b="1" dirty="0">
                  <a:solidFill>
                    <a:prstClr val="black">
                      <a:lumMod val="75000"/>
                      <a:lumOff val="25000"/>
                    </a:prstClr>
                  </a:solidFill>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4800" b="1"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矩形 36"/>
            <p:cNvSpPr/>
            <p:nvPr/>
          </p:nvSpPr>
          <p:spPr>
            <a:xfrm>
              <a:off x="-470146" y="1583071"/>
              <a:ext cx="4178049" cy="646331"/>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wrap="square"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sklean</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矩形 48"/>
            <p:cNvSpPr/>
            <p:nvPr/>
          </p:nvSpPr>
          <p:spPr>
            <a:xfrm>
              <a:off x="5364088" y="1583071"/>
              <a:ext cx="4178049" cy="667521"/>
            </a:xfrm>
            <a:prstGeom prst="rect">
              <a:avLst/>
            </a:prstGeom>
            <a:solidFill>
              <a:schemeClr val="accent1"/>
            </a:solidFill>
            <a:ln>
              <a:noFill/>
            </a:ln>
          </p:spPr>
          <p:style>
            <a:lnRef idx="0">
              <a:schemeClr val="accent2"/>
            </a:lnRef>
            <a:fillRef idx="3">
              <a:schemeClr val="accent2"/>
            </a:fillRef>
            <a:effectRef idx="3">
              <a:schemeClr val="accent2"/>
            </a:effectRef>
            <a:fontRef idx="minor">
              <a:schemeClr val="lt1"/>
            </a:fontRef>
          </p:style>
          <p:txBody>
            <a:bodyPr wrap="square"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SimpleImputer</a:t>
              </a:r>
              <a:endPar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58" name="矩形 57"/>
          <p:cNvSpPr/>
          <p:nvPr/>
        </p:nvSpPr>
        <p:spPr>
          <a:xfrm>
            <a:off x="6892437" y="2703273"/>
            <a:ext cx="3901373" cy="3686810"/>
          </a:xfrm>
          <a:prstGeom prst="rect">
            <a:avLst/>
          </a:prstGeom>
        </p:spPr>
        <p:txBody>
          <a:bodyPr wrap="square" lIns="91416" tIns="45708" rIns="91416" bIns="4570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3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1.数据缺失值补全方法sklearn.impute.SimpleImputer</a:t>
            </a: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30000"/>
              </a:lnSpc>
              <a:spcBef>
                <a:spcPts val="0"/>
              </a:spcBef>
              <a:spcAft>
                <a:spcPts val="0"/>
              </a:spcAft>
              <a:buClrTx/>
              <a:buSzTx/>
              <a:buFontTx/>
              <a:buNone/>
              <a:defRPr/>
            </a:pP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2.</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缺失值补充的方法一共有四种选择</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,分别是mean,median, most_frequent,以及constant，mean均值填充。median是中位</a:t>
            </a:r>
            <a:r>
              <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数</a:t>
            </a:r>
            <a:r>
              <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rPr>
              <a:t>，most_frequent是众数。constant则可以将空值填充为自定义的值，这就要涉及到后面一个参数了，也就是fill_value。</a:t>
            </a: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p:txBody>
      </p:sp>
      <p:sp>
        <p:nvSpPr>
          <p:cNvPr id="39" name="文本框 38"/>
          <p:cNvSpPr txBox="1"/>
          <p:nvPr/>
        </p:nvSpPr>
        <p:spPr>
          <a:xfrm>
            <a:off x="1264217" y="351896"/>
            <a:ext cx="30276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机器学习学习</a:t>
            </a: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汇报</a:t>
            </a:r>
            <a:endPar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barn(inVertical)">
                                      <p:cBhvr>
                                        <p:cTn id="11" dur="1500"/>
                                        <p:tgtEl>
                                          <p:spTgt spid="35"/>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up)">
                                      <p:cBhvr>
                                        <p:cTn id="15" dur="500"/>
                                        <p:tgtEl>
                                          <p:spTgt spid="33"/>
                                        </p:tgtEl>
                                      </p:cBhvr>
                                    </p:animEffect>
                                  </p:childTnLst>
                                </p:cTn>
                              </p:par>
                            </p:childTnLst>
                          </p:cTn>
                        </p:par>
                        <p:par>
                          <p:cTn id="16" fill="hold">
                            <p:stCondLst>
                              <p:cond delay="2500"/>
                            </p:stCondLst>
                            <p:childTnLst>
                              <p:par>
                                <p:cTn id="17" presetID="42" presetClass="entr" presetSubtype="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anim calcmode="lin" valueType="num">
                                      <p:cBhvr>
                                        <p:cTn id="20" dur="1000" fill="hold"/>
                                        <p:tgtEl>
                                          <p:spTgt spid="31"/>
                                        </p:tgtEl>
                                        <p:attrNameLst>
                                          <p:attrName>ppt_x</p:attrName>
                                        </p:attrNameLst>
                                      </p:cBhvr>
                                      <p:tavLst>
                                        <p:tav tm="0">
                                          <p:val>
                                            <p:strVal val="#ppt_x"/>
                                          </p:val>
                                        </p:tav>
                                        <p:tav tm="100000">
                                          <p:val>
                                            <p:strVal val="#ppt_x"/>
                                          </p:val>
                                        </p:tav>
                                      </p:tavLst>
                                    </p:anim>
                                    <p:anim calcmode="lin" valueType="num">
                                      <p:cBhvr>
                                        <p:cTn id="21" dur="1000" fill="hold"/>
                                        <p:tgtEl>
                                          <p:spTgt spid="31"/>
                                        </p:tgtEl>
                                        <p:attrNameLst>
                                          <p:attrName>ppt_y</p:attrName>
                                        </p:attrNameLst>
                                      </p:cBhvr>
                                      <p:tavLst>
                                        <p:tav tm="0">
                                          <p:val>
                                            <p:strVal val="#ppt_y+.1"/>
                                          </p:val>
                                        </p:tav>
                                        <p:tav tm="100000">
                                          <p:val>
                                            <p:strVal val="#ppt_y"/>
                                          </p:val>
                                        </p:tav>
                                      </p:tavLst>
                                    </p:anim>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wipe(left)">
                                      <p:cBhvr>
                                        <p:cTn id="2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58"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25"/>
          <p:cNvSpPr txBox="1"/>
          <p:nvPr/>
        </p:nvSpPr>
        <p:spPr>
          <a:xfrm>
            <a:off x="1365250" y="1868170"/>
            <a:ext cx="10678160" cy="4644390"/>
          </a:xfrm>
          <a:prstGeom prst="rect">
            <a:avLst/>
          </a:prstGeom>
          <a:noFill/>
          <a:ln>
            <a:noFill/>
          </a:ln>
        </p:spPr>
        <p:txBody>
          <a:bodyPr lIns="91413" tIns="45700" rIns="91413" bIns="45700" anchor="t" anchorCtr="0">
            <a:noAutofit/>
          </a:bodyPr>
          <a:lstStyle/>
          <a:p>
            <a:pPr lvl="0">
              <a:lnSpc>
                <a:spcPct val="120000"/>
              </a:lnSpc>
              <a:defRPr/>
            </a:pPr>
            <a:r>
              <a:rPr lang="zh-CN" altLang="en-US" dirty="0">
                <a:sym typeface="+mn-ea"/>
              </a:rPr>
              <a:t>机器学习</a:t>
            </a:r>
            <a:r>
              <a:rPr lang="en-US" altLang="zh-CN" dirty="0">
                <a:sym typeface="+mn-ea"/>
              </a:rPr>
              <a:t>100</a:t>
            </a:r>
            <a:r>
              <a:rPr lang="zh-CN" altLang="en-US" dirty="0">
                <a:sym typeface="+mn-ea"/>
              </a:rPr>
              <a:t>天第一天学习</a:t>
            </a:r>
            <a:r>
              <a:rPr lang="en-US" altLang="zh-CN" dirty="0">
                <a:sym typeface="+mn-ea"/>
              </a:rPr>
              <a:t>:</a:t>
            </a:r>
            <a:r>
              <a:rPr lang="zh-CN" altLang="en-US" dirty="0">
                <a:sym typeface="+mn-ea"/>
              </a:rPr>
              <a:t>练习了引入各种加载库</a:t>
            </a:r>
            <a:r>
              <a:rPr lang="en-US" altLang="zh-CN" dirty="0">
                <a:sym typeface="+mn-ea"/>
              </a:rPr>
              <a:t>,</a:t>
            </a:r>
            <a:r>
              <a:rPr lang="zh-CN" altLang="en-US" dirty="0">
                <a:sym typeface="+mn-ea"/>
              </a:rPr>
              <a:t>如</a:t>
            </a:r>
            <a:r>
              <a:rPr lang="en-US" altLang="zh-CN" dirty="0">
                <a:sym typeface="+mn-ea"/>
              </a:rPr>
              <a:t>pandas,numpy,sklean</a:t>
            </a:r>
            <a:r>
              <a:rPr lang="zh-CN" altLang="en-US" dirty="0">
                <a:sym typeface="+mn-ea"/>
              </a:rPr>
              <a:t>。</a:t>
            </a:r>
            <a:r>
              <a:rPr lang="zh-CN" altLang="en-US" dirty="0">
                <a:sym typeface="+mn-ea"/>
              </a:rPr>
              <a:t>其中使用</a:t>
            </a:r>
            <a:r>
              <a:rPr lang="en-US" altLang="zh-CN" dirty="0">
                <a:sym typeface="+mn-ea"/>
              </a:rPr>
              <a:t>sklean</a:t>
            </a:r>
            <a:r>
              <a:rPr lang="zh-CN" altLang="en-US" dirty="0">
                <a:sym typeface="+mn-ea"/>
              </a:rPr>
              <a:t>中的</a:t>
            </a:r>
            <a:r>
              <a:rPr lang="en-US" altLang="zh-CN" dirty="0">
                <a:sym typeface="+mn-ea"/>
              </a:rPr>
              <a:t>SimpleImputer</a:t>
            </a:r>
            <a:r>
              <a:rPr lang="zh-CN" altLang="en-US" dirty="0">
                <a:sym typeface="+mn-ea"/>
              </a:rPr>
              <a:t>方法来处理导入的数据的缺失问题</a:t>
            </a:r>
            <a:r>
              <a:rPr lang="zh-CN" altLang="en-US" dirty="0">
                <a:sym typeface="+mn-ea"/>
              </a:rPr>
              <a:t>。</a:t>
            </a:r>
            <a:endParaRPr lang="zh-CN" altLang="en-US" dirty="0">
              <a:sym typeface="+mn-ea"/>
            </a:endParaRPr>
          </a:p>
          <a:p>
            <a:pPr lvl="0">
              <a:lnSpc>
                <a:spcPct val="120000"/>
              </a:lnSpc>
              <a:defRPr/>
            </a:pPr>
            <a:r>
              <a:rPr lang="zh-CN" altLang="en-US" dirty="0">
                <a:sym typeface="+mn-ea"/>
              </a:rPr>
              <a:t>具体的代码实例如下</a:t>
            </a:r>
            <a:r>
              <a:rPr lang="en-US" altLang="zh-CN" dirty="0">
                <a:sym typeface="+mn-ea"/>
              </a:rPr>
              <a:t>:</a:t>
            </a:r>
            <a:br>
              <a:rPr lang="en-US" altLang="zh-CN" dirty="0">
                <a:sym typeface="+mn-ea"/>
              </a:rPr>
            </a:br>
            <a:r>
              <a:rPr lang="en-US" altLang="zh-CN" dirty="0">
                <a:sym typeface="+mn-ea"/>
              </a:rPr>
              <a:t>1.</a:t>
            </a:r>
            <a:r>
              <a:rPr lang="zh-CN" altLang="en-US" dirty="0">
                <a:sym typeface="+mn-ea"/>
              </a:rPr>
              <a:t>使用</a:t>
            </a:r>
            <a:r>
              <a:rPr lang="en-US" altLang="zh-CN" dirty="0">
                <a:sym typeface="+mn-ea"/>
              </a:rPr>
              <a:t>constant</a:t>
            </a:r>
            <a:r>
              <a:rPr lang="zh-CN" altLang="en-US" dirty="0">
                <a:sym typeface="+mn-ea"/>
              </a:rPr>
              <a:t>参数来自定义填充参数</a:t>
            </a:r>
            <a:r>
              <a:rPr lang="en-US" altLang="zh-CN" dirty="0">
                <a:sym typeface="+mn-ea"/>
              </a:rPr>
              <a:t>,</a:t>
            </a:r>
            <a:r>
              <a:rPr lang="zh-CN" altLang="en-US" dirty="0">
                <a:sym typeface="+mn-ea"/>
              </a:rPr>
              <a:t>自定义的数值为</a:t>
            </a:r>
            <a:r>
              <a:rPr lang="en-US" altLang="zh-CN" dirty="0">
                <a:sym typeface="+mn-ea"/>
              </a:rPr>
              <a:t>:1           </a:t>
            </a:r>
            <a:r>
              <a:rPr lang="zh-CN" altLang="en-US" dirty="0">
                <a:sym typeface="+mn-ea"/>
              </a:rPr>
              <a:t>数据空缺填充的结果</a:t>
            </a:r>
            <a:r>
              <a:rPr lang="en-US" altLang="zh-CN" dirty="0">
                <a:sym typeface="+mn-ea"/>
              </a:rPr>
              <a:t>:      </a:t>
            </a:r>
            <a:endParaRPr lang="zh-CN" altLang="en-US" dirty="0">
              <a:sym typeface="+mn-ea"/>
            </a:endParaRPr>
          </a:p>
          <a:p>
            <a:pPr lvl="0">
              <a:lnSpc>
                <a:spcPct val="120000"/>
              </a:lnSpc>
              <a:defRPr/>
            </a:pPr>
            <a:endParaRPr lang="en-US" altLang="zh-CN" dirty="0">
              <a:sym typeface="+mn-ea"/>
            </a:endParaRPr>
          </a:p>
          <a:p>
            <a:pPr lvl="0">
              <a:lnSpc>
                <a:spcPct val="120000"/>
              </a:lnSpc>
              <a:defRPr/>
            </a:pPr>
            <a:r>
              <a:rPr lang="en-US" altLang="zh-CN" dirty="0">
                <a:sym typeface="+mn-ea"/>
              </a:rPr>
              <a:t>    </a:t>
            </a:r>
            <a:endParaRPr lang="zh-CN" altLang="en-US" dirty="0">
              <a:sym typeface="+mn-ea"/>
            </a:endParaRPr>
          </a:p>
          <a:p>
            <a:pPr lvl="0">
              <a:lnSpc>
                <a:spcPct val="120000"/>
              </a:lnSpc>
              <a:defRPr/>
            </a:pPr>
            <a:endParaRPr lang="zh-CN" altLang="en-US" dirty="0">
              <a:sym typeface="+mn-ea"/>
            </a:endParaRPr>
          </a:p>
          <a:p>
            <a:pPr lvl="0">
              <a:lnSpc>
                <a:spcPct val="120000"/>
              </a:lnSpc>
              <a:defRPr/>
            </a:pPr>
            <a:endParaRPr kumimoji="0" lang="en-US" altLang="zh-CN"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lvl="0">
              <a:lnSpc>
                <a:spcPct val="120000"/>
              </a:lnSpc>
              <a:defRPr/>
            </a:pPr>
            <a:endParaRPr kumimoji="0" lang="zh-CN" altLang="en-US"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2" name="文本框 21"/>
          <p:cNvSpPr txBox="1"/>
          <p:nvPr/>
        </p:nvSpPr>
        <p:spPr>
          <a:xfrm>
            <a:off x="1264217" y="351896"/>
            <a:ext cx="3027680" cy="52197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机器学习学习</a:t>
            </a:r>
            <a:r>
              <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汇报</a:t>
            </a:r>
            <a:endParaRPr kumimoji="0" lang="zh-CN" altLang="en-US" sz="2800" b="0" i="0" u="none" strike="noStrike" kern="1200" cap="none" spc="0" normalizeH="0" baseline="0" noProof="0" dirty="0">
              <a:ln>
                <a:noFill/>
              </a:ln>
              <a:solidFill>
                <a:srgbClr val="31437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pic>
        <p:nvPicPr>
          <p:cNvPr id="2" name="图片 1"/>
          <p:cNvPicPr>
            <a:picLocks noChangeAspect="1"/>
          </p:cNvPicPr>
          <p:nvPr>
            <p:custDataLst>
              <p:tags r:id="rId1"/>
            </p:custDataLst>
          </p:nvPr>
        </p:nvPicPr>
        <p:blipFill>
          <a:blip r:embed="rId2"/>
          <a:stretch>
            <a:fillRect/>
          </a:stretch>
        </p:blipFill>
        <p:spPr>
          <a:xfrm>
            <a:off x="1454150" y="3317875"/>
            <a:ext cx="6179820" cy="2514600"/>
          </a:xfrm>
          <a:prstGeom prst="rect">
            <a:avLst/>
          </a:prstGeom>
        </p:spPr>
      </p:pic>
      <p:pic>
        <p:nvPicPr>
          <p:cNvPr id="3" name="图片 2"/>
          <p:cNvPicPr>
            <a:picLocks noChangeAspect="1"/>
          </p:cNvPicPr>
          <p:nvPr/>
        </p:nvPicPr>
        <p:blipFill>
          <a:blip r:embed="rId3"/>
          <a:stretch>
            <a:fillRect/>
          </a:stretch>
        </p:blipFill>
        <p:spPr>
          <a:xfrm>
            <a:off x="7844155" y="3317875"/>
            <a:ext cx="3055620" cy="25152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5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5000"/>
                                  </p:iterate>
                                  <p:childTnLst>
                                    <p:set>
                                      <p:cBhvr>
                                        <p:cTn id="10" dur="1" fill="hold">
                                          <p:stCondLst>
                                            <p:cond delay="0"/>
                                          </p:stCondLst>
                                        </p:cTn>
                                        <p:tgtEl>
                                          <p:spTgt spid="38"/>
                                        </p:tgtEl>
                                        <p:attrNameLst>
                                          <p:attrName>style.visibility</p:attrName>
                                        </p:attrNameLst>
                                      </p:cBhvr>
                                      <p:to>
                                        <p:strVal val="visible"/>
                                      </p:to>
                                    </p:set>
                                    <p:anim calcmode="lin" valueType="num">
                                      <p:cBhvr>
                                        <p:cTn id="11" dur="500" fill="hold"/>
                                        <p:tgtEl>
                                          <p:spTgt spid="38"/>
                                        </p:tgtEl>
                                        <p:attrNameLst>
                                          <p:attrName>ppt_w</p:attrName>
                                        </p:attrNameLst>
                                      </p:cBhvr>
                                      <p:tavLst>
                                        <p:tav tm="0">
                                          <p:val>
                                            <p:fltVal val="0"/>
                                          </p:val>
                                        </p:tav>
                                        <p:tav tm="100000">
                                          <p:val>
                                            <p:strVal val="#ppt_w"/>
                                          </p:val>
                                        </p:tav>
                                      </p:tavLst>
                                    </p:anim>
                                    <p:anim calcmode="lin" valueType="num">
                                      <p:cBhvr>
                                        <p:cTn id="12" dur="500" fill="hold"/>
                                        <p:tgtEl>
                                          <p:spTgt spid="38"/>
                                        </p:tgtEl>
                                        <p:attrNameLst>
                                          <p:attrName>ppt_h</p:attrName>
                                        </p:attrNameLst>
                                      </p:cBhvr>
                                      <p:tavLst>
                                        <p:tav tm="0">
                                          <p:val>
                                            <p:fltVal val="0"/>
                                          </p:val>
                                        </p:tav>
                                        <p:tav tm="100000">
                                          <p:val>
                                            <p:strVal val="#ppt_h"/>
                                          </p:val>
                                        </p:tav>
                                      </p:tavLst>
                                    </p:anim>
                                    <p:animEffect transition="in" filter="fade">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22" grpId="0"/>
    </p:bldLst>
  </p:timing>
</p:sld>
</file>

<file path=ppt/tags/tag1.xml><?xml version="1.0" encoding="utf-8"?>
<p:tagLst xmlns:p="http://schemas.openxmlformats.org/presentationml/2006/main">
  <p:tag name="KSO_WM_UNIT_PLACING_PICTURE_USER_VIEWPORT" val="{&quot;height&quot;:3960,&quot;width&quot;:9732}"/>
</p:tagLst>
</file>

<file path=ppt/tags/tag2.xml><?xml version="1.0" encoding="utf-8"?>
<p:tagLst xmlns:p="http://schemas.openxmlformats.org/presentationml/2006/main">
  <p:tag name="ISPRING_ULTRA_SCORM_COURSE_ID" val="764BBBCC-00B6-4035-872C-015666733040"/>
  <p:tag name="ISPRING_SCORM_RATE_SLIDES" val="1"/>
  <p:tag name="ISPRINGONLINEFOLDERID" val="0"/>
  <p:tag name="ISPRINGONLINEFOLDERPATH" val="内容列表"/>
  <p:tag name="ISPRINGCLOUDFOLDERID" val="0"/>
  <p:tag name="ISPRINGCLOUDFOLDERPATH" val="资源库"/>
  <p:tag name="ISPRING_ULTRA_SCORM_SLIDE_COUNT" val="1"/>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wQUAAIACAAgTXtIFQ6tKGQEAAAHEQAAHQAAAHVuaXZlcnNhbC9jb21tb25fbWVzc2FnZXMubG5nrVhtb9s2EP5eoP+BEFBgA7a0HdCiGBIHtMTYRGTJleg42QsERmJsIpSY6cVt9mm/Zj9sv2RHyk7ivkBSEsA2TMr33PHunrujD48/5wptRFlJXRw5bw/eOEgUqc5ksTpyFuzk5w8OqmpeZFzpQhw5hXbQ8ejli0PFi1XDVwK+v3yB0GEuqgqW1cis7tdIZkfOfJy44WyOg4vEDydhMqYTZ+Tq/IYXt8jXK/1H+cMv7z98fvvu/Y+Hr7eSfYDiGfb9fShkkd696QEUsCj0E0AjfhKQc+aMzOcwuXDBfBoQZ7T9Mkx6HpEzZ2Q+O+UWUUQClsQ+9UhC4yQImfWFTxjxnNGFbtCabwSqNdpI8QnVawGRrGUpUKVkZh+kGjaKRnQp88IZpkESkZhF1GU0DJxRrMvy9icLy5t6rUtQV6FMVvxSiczqhJyxz29KUYFqXkNOIXjVawm/1DmXxUGn6ggvaTBJWBj6cUICb7fjjEiRIa/kRs1AlAjHJAKAkleifIRsYrPMiiOs1DCEKZ1MfXgzY8JUrtYK3vVQO+YEYjAXRZcU5AiJILvieBlGnnEaqEIc3fCq+qTLbC8/HgaqC5gGbggp6LIH4Mxg7IAhxhIqR1mKtO4Cm5E4xhOSjMNzSGTgXThEIjwFup0OkbggMVCExF0yAT6jE2wS3lBsl/87fqXcpLO6RTxNQc64byN1U8GOcSmwwDKtOhimJiYfFxA2iv3v0LhFBe/a1UpuBNhRZqLsVASVxSWeyaKPC/pbcoKpT7wE0soLlwmzJc9ozPktKnSNeLbhRSrQpUh5A7l+C88ymdlnJs5W/1+N/BvxeltVXm0LUuCR81dD7dmrYd8wq6nAproW+U3dpdo4bGv+Y6wwOf1dE/oc/XH6Y5cEOKLh80Smknmj2qr75PjcWTY0Rp1GPNFT/aP13JbEbW0dUyhYY6n7SxDopqZ/QANU/aVocAKK5m2JhhpOi6sBOoNwCxBo9FiMM3DVngln4MIB8ksyjimD2WgpLitZd44dlo1tgL4d2hTmPCVqcU/GS3GlYcJRgm/a6QO6kI10Z0AfDDd7rYJR5oPJAQCu2uQBSCVzsD/rgbmYkZ0H2gK/d5KlblRmyavktS3y4NsmF1+PTVelzu2u4tUuedsmc/wUK9rDRa3S+YD2f8e/3vF5QL/HRykmOHKniYsDl5hB33BV9RQCChhX+CxOfDw24sCFnNfpGprplW6KrCdQO6t75AQD2PbMseBluv7vn397YnxhSbuLtru/DgIBYpsqSO7Afg90Lao/u0AYHu/L2UUfqe3dZifX86rDKGThs9wheNtacp3D1kG3XkjybdAwY9idzoAHsU173ZQwug1BmOHoFGqZncKd0YyX11AImdZqEIp1tUnAepj2++tlUytZiCGyT2sl5sCMzhPsefauDeRTMr1ue2YGN4p0e+lWcOnuC+ZOcQB19gs8kcl6IKBtTbsqBERv1/c033zdqe5Wlf3L4vD1g38w/gdQSwMEFAACAAgAIE17SA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AgTXtIfh21ZrcCAABQCgAAIQAAAHVuaXZlcnNhbC9mbGFzaF9za2luX3NldHRpbmdzLnhtbJVWbW/aMBD+vl+B2HfSvdJJKRKlTKrUrdVa9buTHImFY0e2Q8e/n8+xGxsIZJwq4bvn8b347miqtpQvPkwmaS6YkM+gNeWlQo3XTWhxM81arQWf5YJr4HrGhawJmy4+/rSfNLHISyyxAzmWsyE59G7m9jOG4nx8m6MMEXJRN4TvH0QpZhnJt6UULS8uhlbtG5CM8q1BXv2Yr9aDDhhV+l5DHcW0vkYZR2kkKAUY0vc1ykUWIxkw7+nKfkZyelfnsz+g7aii2tKWn1CGaA0pIS7y9RJlGM/N7fGrzFHOEzT81Qb65TPKIJSRPcj48ruvKIMM0bTN//RII0WJBY055x/xncMEKcz4YVRXKBcJmBA6uvgKrjw217sA5L6Gc5/iuErBnrCuBwsBHz1jsNCyhTTxp86mKvH22GozH7DYEKYMIFT1oCcT9BNplb8m1vW4P/BGeRGAnKJHvArW1rDq4g2Asb7Hr1a3dlWE8b3rggAl7JwyiLBX9sjfpqxHyEDZI58ZLeCRs/0R/NDScfwT3xL3mOerb6zAiTn6evmTt6KnBxxcFbh2Co+pRQELheG80Brw1dLE6rqQkqOYUk52tCSaCv4LcdneJqPS5MDgOu10X6Waagan2s3GaJZ0+F72HHejs8bt2P0o9Ml154k2O/xmSrQmeVWbHyU1nTieGRJTmGlymoFb0sBB3vONGMmpidyCfBGCjfXChYYQazMbAotusobgaRKUIE1OFzl1l5yqPm/rDOTaPBoF3zWxrsNVtKyY+dOvFN6giAkDxo6pK3MdJ/S9KQOF6wAgMq98y3aHzlK3TFMGO/CDHyhswkOZpcq06FC3LfUDbHTYb04zqiHdnugbJcTFhhOEVxOXiDdOaBjR85pkymYWjb3fwP3N0U72qwxbL9xi9uw6KbrY2I8raJT4n+Q/UEsDBBQAAgAIACBNe0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CBNe0j+2QZdoAEAAC0GAAAfAAAAdW5pdmVyc2FsL2h0bWxfc2tpbl9zZXR0aW5ncy5qc42UTW/CMAyG7/yKKrtOiH3CdkODSUgcJo3btEMoplSkcZSEDob476vDV9Omg/jSvH36OnblbFtRsVjMotdo657d/sPfOw1Is3oFt74uGvSMdGZEOoNJmoFIJbAKkh8/Pcm7MxEyZtKZTjefZGtKfgzpzZwLU8ZVwEIHNBPQ8oD2E9DWocS/XmWHqvYVldo8XVmLsh2jtCBtW6LOuGPYzbtb5QIrMOagL6BzHoNn2nWriTw7PnUpylyMmeJyM8YE21MeLxONKzlryr/YKNDFD1/ugc5L923o2YnU2JGFrJp42KNoJpUGY+CQ93lIEYQFn4Io+Xbc+gf1jOsFVeg8Nak90v07ijKteAK1LvX6FD4mC69aN7sUdc7C2u6Jh3sKjxB8A7pmNXik8EBUK3XFD1QaE+pIDa33/IQK5LNUJofUHYogR4cl26bunQt1xx8wb4SwMkKLwERmTRfHFVNvg4NrKlnHoZkXITGUFwOaCn2cn0TvNLZ6jdD+K2LcWh4vsuJ2KG5G6jiY4hn0SM6RhIzrJegJoijq+b508mry1u4PUEsDBBQAAgAIACBNe0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CBNe0gM0rasbgAAAG4AAAAcAAAAdW5pdmVyc2FsL2xvY2FsX3NldHRpbmdzLnhtbLOxr8jNUShLLSrOzM+zVTLUM1BSSM1Lzk/JzEu3VQoNcdO1UFIoLknMS0nMyc9LtVXKy1dSsLfjssnJT07MCU4tKQEqLFYoyEmsTC0KSc0FMkpS/RJzgSqftq542bxCQVfhyf51z6bsVNK34wI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CBNe0g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IU17SIdKO5ZCDwAAGiQAABcAAAB1bml2ZXJzYWwvdW5pdmVyc2FsLnBuZ+1a+VvS2f7HasamXMamchdLp7lTjktetxIpc6MpmyxzrJQaM1PCJUEjReo2WZMW6TSaK5mlmFtKikJCjjeZxoVKwBI/LlkSIJgSIKByP9CdO/M83+9z/4D7+APL+/06n3Ne55z3eS/n+fz0XWiw8SqrVRAIxBgREhAGgaxAQCDLk1Z+Cmo2UH98B/4YpIYF+0Ma+m2EoLAibufenRBIE3H1/PFPQPmz5JDIVAjEpEv3MWAlkU9AIA6NiICdB89GS4DRWl+sLWtmepQDfQZ9hh4LxHwxEsj5ZdUnly6dMq/wt/80LNry0logZMW5/ccv3L5iv0Z07csVwrJ76/jiDnkTO50xvYDtj2SOugvc3o+VUtwpFHd6Rn9vapxyeGhPVzAU/xA33aH0nH4k6+dZJz0yAAk9sKrEHdSSTbaakoLymfNvXSS9oBaCCoedMOKHzHYaQh9+sQxU1EVh89COqrkJIv8zXYPEqyIHqgjmDYSAwvmSO+rf6qkj52ptdWDygYPQdu41XbO2+IA1ugafI3SSv6NuyJV5K8Bv+yVgCVgCloAlYAlYApaAJWAJWAKWgCVgCVgCloAlYAlYAv73gNe8Ue2i0hj893jvV/k6zY8huhvGzzfq7g53XHHUqTb8d+CflzY+vQzNasONXzL33AeTcyafB0MB3w/PdilLaVFYjSiNJ5HwloNjykuIx+kTLPGdRILqiUtWyouUxL1HZLkqupjhLFKQZN7aNyGzi5rpJIasbPqhlyI6nEpNTKf66a48B+nTjAw2o41giS09IubVy+qq2hNZ71lkzYdbcjj3ad6bdkE5Kmmso0H3RKF8XsZOwk4UMOT1SegRnKBsu7N2YZrAVI2bEtrkP5Pm31yfKWWLG5mLwlatvJGA57epsmqEkykUGrsbQ1gQI5OsvZzhiixAbtF+NdamWNrEsuPTyws9BjW1cw7Y55QnwyaQ8yWV0U7Mq/j6DC6RMD+R1hHnsddr2oqDz+B+FVBqg2hAXbjPB+rZsZzOSYGfsl1yIc4rSwjOkDnRvMoJi7O9UeiSOb6a39gj9CYOKdYFJ5QQJqxH5/5+8+AVC2Vg+zRDk/ZpQ3Ejg/fIA7CIIOasMvVIzISz+UI7h4imXPwAl8aTD8a0d7NlUb+kki4cGsT3ugRTl0PGJsnm1+0I8zNphPi9NCwJK6tDAKwI1cbxp3l36fsHA6l+5uGGv2AfHEaKb1NKTh4yfAkYnC7zcYXe4mFtU/FHo9FKH29O5Np1QSJNbAjZ/pAyHI88jhqOc2jOFYpmXPud7r9zJclnVGwCw/ibrgbWb4GF+8WujFGvqHrZWV/SlvzM9XG3bVNbb/ENIMmpHMtWIOvFEEbsJ56MLKE10rHMlXlv/tHNX3P9mhX2Bgz6Tvp6Tz47FPiqR9Pwgz8+qrtWnVX6dv+GmICrV41jirfama6zL4i7xGFrpPwoYl6OcyWjkSWsEAY5FbnQEwS+qB/IsZie8nZbCMRrF/5QIJX4MAhQs2k4XpUC3yiSIQLyv7UyrAPaIjvC4Mz80ZrlspTWZYJBIN0h3+niTjzTyDh2DzxXPFUFX7shDRbkTM+Nqd6O0ThXZviV76JORXqxfcD+sbLSXdTTkPMttdToOlVqSAEN7QrOqPIcfy91sXoNwjne5kHaxMmei5xIW4vBsxfeULhAerp7PmYQGZA/gf13B7reGsbj4JrI7QtutNjlkDqgGE5+OIC+CAKHuUwfaWvn138Qrhjxb0IVr3KUR34OxO1PjpYXFPns6SMhwgqJVM5NlTvipMfCWfpuS5J5WOE1sZUCv+kpg/VbbGHKFCZ9e76vZopS4jVyNkam4CchvY0wf1LY53V0042bia8gEJRitseFqglE8dCXQQbFHWpRrSTNmxeV49gz/jKl8DlowbZfIDafn1IP3seOwfxcU7+3e3TGrqVsy/pcTZU0x8x/sz9nIcwM9WOd2V6R+MpnMl8sLDWT7OrGphito+wCN8yp0q6weriAvg5Rfvb1T30k7bxAC+Nrt89PejHjq2F3jyjqSgQ3oqj3sqWzL77J4PVRbJxpxieBZgMITzSs3fk+movO0ZHjxoxt1Qr3O7bf3TZmY0iiO42KXHOpr5xsaX4NoWjxue3fWu4/kVvr6tbNfWU9Mau6eCR4h+VAnxJYaYXF4QFze1HWtLOLeVRQlGClC2u4AF8x2UwTxNQgj0Ez33dqy4UlEiVQ5MhUcxtbJ0SzeMIcLRa0o7Satxx0TYU1U/wHPT/1u0r0DlEV7JDeImi9TE29OblAtEfgxlD8IkhpIag/DOwbbWJ67nOvXXiZYgu8+hUb5dHAcGbZvtDPZQP2SIKtoKcbXScnk1AwkSD0WqMkYpTNb+LIeW9bmDA2BZOHdjs6CZrvmrEpkKWl2Z1sdeDLvQdEaG/Z+9+3ND40qDiiOO2z4Cxf3b7xicVkyoRgpmVAR9A9+zDVjYN+aX7JRFhgDHkQJI9cCyw+a0ozdljLWRxvqFCEm0btkyh5c03E9mGWddwhIiTlamJGLw1nYtllszmBgGecHilEmngwFIOoW8r4Lbc4rq0sxvHRmU43Z7XKceNnyWmArOl3mcVmI8yAET37rUt/4isKbugevusMTYWq1m1pdfbM/V8foUWmk4G7EPp1wsn6vPj4igMcV5Phb5/kqZrNEJML7FVWE3XvzLwSbjXGxT+y9yTd2y/jfafByx6yRK1PdZbhxlFf60kLzHdjuE/WyBvwQ2Y/FbidOj2K50s3ipqeo3/Gf1yiCe/td7NmpDmQSk9iRVYTz4Xf0JzeU/5NNUli3T0n/cgqDjcU+4vy8OCZ51QA0/Mp5PuS2rkkTw8n02esV7ZyvDni9ySChi9562DDeTC9g1Aa5WaYZ3aiQHPxDzY4C3FmXkhYd5rNgAv1uE+EYw0riLpXYYY4TxGXE2PIcCdg7niWBmGsWZWhP+4Pkiwm6I1l4PoklocumHWcsv9ab9pVfNNt4cYtpEhDcew/iec673ezDWewN5AFA7liYbaPUS5lX3fWyJWVgm0ZbeC4VglR4laumrv6Jn3j0zPfZ183y064xd5TVLYl/2ZiyZRD/tRMNXwhXlYJXTilOX+LG+vRUGLYdkCZabMrIj/OIyvz3YAFTbj7/1CK4U7fls6G6jdIqLgY2oKygG7bZvI6eIxc8XpnmS1smnStR3yM4En6cuvr3fh6HMr7g0KGp6G3iid97mbTgJgOFCw9MB8H65kNfKZCe3pk2XldcWyyuW6bbgmoMZvPcy7KxUitelIDJhyTT78iPepzIPo2q0QRTFpZkNOFLnDnLAqYAemWhD0J77oL9ayOj7p2pyO3A81xgC+LDC+XG57EpT1toOzV+8y+SqLfkHR12Z1s1Z58s2XZKZ/Do8esO4+1uxzpqli+kHIyUDJ4jTrkpF3e+/UfRJvsJnql6vbsJjQYMjPLVGiFRy+JtTVXksHNu2tnDXi+CnaMnOOPLrbixi4Ytm64a0em+8p63fnxCUPF1XTnMSbIc+4eTXyTfi/F6ge85D9MH5QmLg4JC2DgMCfmx8nHTb6Ut2RFhyI/Uv3WpYOjp4o3fNcD2s2icJbJt0m9DSflnZlafO8MeBZhZTZhXd8TVXtuWIX+5DgBXcN5mGpzmPFbekNIGPGafnOdOEUbR0GHyXd9UROPKpfSzmtF5UQZIblI+xIjavfMbvA11S9W2czvj//qC1JzcSVcaKEaN98pqprWewMwUTtIh2PqrBS2t9PzTjwKr8o2M0kgL1BoDffckJZxNzjJU0VcOoYfAz4eYixDlytZhXknolkVG0PQpKH19xiNuO5zLsg532DQ+AOoMBMzxCYwnVIr0H9PXeHTXcicf9vnQlD19KEaO7o9ZDKSNlPTujmtFpkMyN6uBR1H7yf4iL/VCF6uNJBjRw0P64PjVBiTzDpDn6E7u3zc9eJdT30xA2m6M1ppCp9//ys087BoLBNZR8a/Lq5SPJnsEd9mOkM1zfIFZ1nmOuPutw72Rw9SYScB38scyeFEIhiZo/z6l9XMxNgWJBQPbZIvzAb2p8BaSHBna76yufMUmeUP20STpFwJ2VpjeqKebV+0PKRmuzKdqQEO4Zk22o5pfJLsfZcp1XB8WENzfSyhCXq+1geMbIcAzneB7eUxXWe1ry1EKl4U+5k+NOxbOFOP5AFtVrSeb/VH7esEvtPlRJo+1sonS5JaNQGoQX0IGNLH2lbvbjDWpu+i+lEa8RIUP4IogIRxUbjvogr7Bjjxvkj1i0Lpreviipxlww0ZjNI7GX4m4f0sjU+68bqw7ni85i9hnd1UcDzeCHiody9Tl8yjTylzeHV8E9BKPTKk7YIhSbJT3okz2gXl6Hr47vTvogoG8DM5yNPVEyODgQaJgzBk6HMYNA7bHfSEpZJ4eXDY2N+Bpmr7tL8M4Zb2Sb4VTUjXpy4TRPiI1Lo+nApGa19UuLZv8k4SxTIg/6eQM+7Y/ef5WHbhAQyblfpOfzgu688LKIBGmDbN1C7e8yO9oQlbO0GvXD+CVwJp1qX+jkWYJGqNctHF9L64GWeVRG0fof3t48r75cDDWnITX7nrstyTZPbdd4o8HvmIFmRl1TE/2yNRk3Y7FnGYsxK/NvkTc+T8h/M0BvJ6o2liPeETX+jZVDzm35w4mmV0wZvwbZMdlxMNIY/7ZiKnUoHVH5PlvnCpptwG4ZcTsYM9fisiXPv+Mvy06cpCszc3GjPfbikhLX6olhh4K1vhizPE9BUGicqxi6atYKelmpssmvRwEHWqSJf4UjiRWmDxxWFOXDJGDKuNp+EG70gnEjtcRG9CzkShhptihaCzUUzmBdvFx4RUV9XjaOJli40j0LPX4WHYsupHymcSCKTNp3/hNQdI602RFrPJPqyci18F54vn7LfHdnUoRzL47E0qaTqTH5Q3XhRX/ir0wADPF8CCFV9yOnd1CMroS5adoMFjLXdb2cSTzp8dED6DW24LkvMiwrec4wh+5vCNROKtN+bHDOEvGcYV3Z/pSjtlqxhjlJF7gJiapFaTXvvnvak6K7xX6EmEKV4qkMvZomarwT6wpIMc3ff/FIT1YC0Elaz8z8so+/xUd/98GUU+TdDS/xRbno6d1lWkY1X3ncO6PPM579mERUrZ56DqWP39y7njAyFhXcxFeWMfC0oY7teVsA/Wc+H3L84TXp5eXN752Gxggb/7tm5gRGBoQIP/sX/8C1BLAwQUAAIACAAhTXtIKwvAbUoAAABrAAAAGwAAAHVuaXZlcnNhbC91bml2ZXJzYWwucG5nLnhtbLOxr8jNUShLLSrOzM+zVTLUM1Cyt+PlsikoSi3LTC1XqACKGekZQICSQiUqtzwzpSQDKGRgbowQzEjNTM8osVWyMDCFC+oDzQQAUEsBAgAAFAACAAgAQ5RXRw3AMR7AAQAA2gMAAA8AAAAAAAAAAQAAAAAAAAAAAG5vbmUvcGxheWVyLnhtbFBLAQIAABQAAgAIACBNe0gVDq0oZAQAAAcRAAAdAAAAAAAAAAEAAAAAAO0BAAB1bml2ZXJzYWwvY29tbW9uX21lc3NhZ2VzLmxuZ1BLAQIAABQAAgAIACBNe0gIfgsjKQMAAIYMAAAnAAAAAAAAAAEAAAAAAIwGAAB1bml2ZXJzYWwvZmxhc2hfcHVibGlzaGluZ19zZXR0aW5ncy54bWxQSwECAAAUAAIACAAgTXtIfh21ZrcCAABQCgAAIQAAAAAAAAABAAAAAAD6CQAAdW5pdmVyc2FsL2ZsYXNoX3NraW5fc2V0dGluZ3MueG1sUEsBAgAAFAACAAgAIE17SCqWD2f+AgAAlwsAACYAAAAAAAAAAQAAAAAA8AwAAHVuaXZlcnNhbC9odG1sX3B1Ymxpc2hpbmdfc2V0dGluZ3MueG1sUEsBAgAAFAACAAgAIE17SP7ZBl2gAQAALQYAAB8AAAAAAAAAAQAAAAAAMhAAAHVuaXZlcnNhbC9odG1sX3NraW5fc2V0dGluZ3MuanNQSwECAAAUAAIACAAgTXtIPTwv0cEAAADlAQAAGgAAAAAAAAABAAAAAAAPEgAAdW5pdmVyc2FsL2kxOG5fcHJlc2V0cy54bWxQSwECAAAUAAIACAAgTXtIDNK2rG4AAABuAAAAHAAAAAAAAAABAAAAAAAIEwAAdW5pdmVyc2FsL2xvY2FsX3NldHRpbmdzLnhtbFBLAQIAABQAAgAIAESUV0cjtE77+wIAALAIAAAUAAAAAAAAAAEAAAAAALATAAB1bml2ZXJzYWwvcGxheWVyLnhtbFBLAQIAABQAAgAIACBNe0g129mtaAEAAPMCAAApAAAAAAAAAAEAAAAAAN0WAAB1bml2ZXJzYWwvc2tpbl9jdXN0b21pemF0aW9uX3NldHRpbmdzLnhtbFBLAQIAABQAAgAIACFNe0iHSjuWQg8AABokAAAXAAAAAAAAAAAAAAAAAIwYAAB1bml2ZXJzYWwvdW5pdmVyc2FsLnBuZ1BLAQIAABQAAgAIACFNe0grC8BtSgAAAGsAAAAbAAAAAAAAAAEAAAAAAAMoAAB1bml2ZXJzYWwvdW5pdmVyc2FsLnBuZy54bWxQSwUGAAAAAAwADACGAwAAhigAAAAA"/>
  <p:tag name="ISPRING_PRESENTATION_TITLE" val="1584"/>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Nordri Tools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366">
      <a:dk1>
        <a:sysClr val="windowText" lastClr="000000"/>
      </a:dk1>
      <a:lt1>
        <a:sysClr val="window" lastClr="FFFFFF"/>
      </a:lt1>
      <a:dk2>
        <a:srgbClr val="44546A"/>
      </a:dk2>
      <a:lt2>
        <a:srgbClr val="E7E6E6"/>
      </a:lt2>
      <a:accent1>
        <a:srgbClr val="314371"/>
      </a:accent1>
      <a:accent2>
        <a:srgbClr val="314371"/>
      </a:accent2>
      <a:accent3>
        <a:srgbClr val="314371"/>
      </a:accent3>
      <a:accent4>
        <a:srgbClr val="314371"/>
      </a:accent4>
      <a:accent5>
        <a:srgbClr val="314371"/>
      </a:accent5>
      <a:accent6>
        <a:srgbClr val="314371"/>
      </a:accent6>
      <a:hlink>
        <a:srgbClr val="0563C1"/>
      </a:hlink>
      <a:folHlink>
        <a:srgbClr val="954F72"/>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4000" dirty="0" smtClean="0">
            <a:latin typeface="+mj-ea"/>
            <a:ea typeface="+mj-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2241</Words>
  <Application>WPS 演示</Application>
  <PresentationFormat>宽屏</PresentationFormat>
  <Paragraphs>162</Paragraphs>
  <Slides>16</Slides>
  <Notes>16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16</vt:i4>
      </vt:variant>
    </vt:vector>
  </HeadingPairs>
  <TitlesOfParts>
    <vt:vector size="26" baseType="lpstr">
      <vt:lpstr>Arial</vt:lpstr>
      <vt:lpstr>宋体</vt:lpstr>
      <vt:lpstr>Wingdings</vt:lpstr>
      <vt:lpstr>微软雅黑</vt:lpstr>
      <vt:lpstr>Calibri</vt:lpstr>
      <vt:lpstr>Arial</vt:lpstr>
      <vt:lpstr>Calibri</vt:lpstr>
      <vt:lpstr>Arial Unicode MS</vt:lpstr>
      <vt:lpstr>Nordri ToolsTheme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小二的PPT</dc:creator>
  <cp:keywords>www.51pptmoban.com</cp:keywords>
  <cp:lastModifiedBy>凡心</cp:lastModifiedBy>
  <cp:revision>183</cp:revision>
  <dcterms:created xsi:type="dcterms:W3CDTF">2016-03-26T10:00:00Z</dcterms:created>
  <dcterms:modified xsi:type="dcterms:W3CDTF">2021-09-17T00:47:55Z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6050376</vt:lpwstr>
  </property>
  <property fmtid="{D5CDD505-2E9C-101B-9397-08002B2CF9AE}" pid="3" name="NXPowerLiteSettings">
    <vt:lpwstr>C700052003A000</vt:lpwstr>
  </property>
  <property fmtid="{D5CDD505-2E9C-101B-9397-08002B2CF9AE}" pid="4" name="NXPowerLiteVersion">
    <vt:lpwstr>D8.0.2</vt:lpwstr>
  </property>
  <property fmtid="{D5CDD505-2E9C-101B-9397-08002B2CF9AE}" pid="5" name="ICV">
    <vt:lpwstr>3172C78E55C344599E77CEEE045520C2</vt:lpwstr>
  </property>
  <property fmtid="{D5CDD505-2E9C-101B-9397-08002B2CF9AE}" pid="6" name="KSOProductBuildVer">
    <vt:lpwstr>2052-11.1.0.10700</vt:lpwstr>
  </property>
</Properties>
</file>