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05" r:id="rId4"/>
    <p:sldId id="306" r:id="rId6"/>
    <p:sldId id="307" r:id="rId7"/>
    <p:sldId id="308" r:id="rId8"/>
    <p:sldId id="314" r:id="rId9"/>
    <p:sldId id="310" r:id="rId10"/>
    <p:sldId id="356" r:id="rId11"/>
    <p:sldId id="357" r:id="rId12"/>
    <p:sldId id="350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24" r:id="rId21"/>
    <p:sldId id="342" r:id="rId22"/>
    <p:sldId id="321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71"/>
    <a:srgbClr val="78828C"/>
    <a:srgbClr val="64C8B4"/>
    <a:srgbClr val="F2F2F2"/>
    <a:srgbClr val="FA8C8C"/>
    <a:srgbClr val="FAA078"/>
    <a:srgbClr val="FAB464"/>
    <a:srgbClr val="82A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 showGuides="1">
      <p:cViewPr varScale="1">
        <p:scale>
          <a:sx n="86" d="100"/>
          <a:sy n="86" d="100"/>
        </p:scale>
        <p:origin x="646" y="85"/>
      </p:cViewPr>
      <p:guideLst>
        <p:guide orient="horz" pos="2212"/>
        <p:guide pos="3840"/>
        <p:guide orient="horz" pos="983"/>
        <p:guide orient="horz" pos="3906"/>
        <p:guide pos="796"/>
        <p:guide pos="6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7D14B-A7B7-4A3F-87A5-80FAA7F79D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AA6E7-0BBB-49E4-8968-F33B5572A7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4AA6E7-0BBB-49E4-8968-F33B5572A75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B78A-F82F-482E-BA99-72EABADA6D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9E7-B8DF-4A01-B351-147455F3E5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梯形 2"/>
          <p:cNvSpPr/>
          <p:nvPr userDrawn="1"/>
        </p:nvSpPr>
        <p:spPr>
          <a:xfrm>
            <a:off x="-4548" y="256529"/>
            <a:ext cx="6033874" cy="695971"/>
          </a:xfrm>
          <a:custGeom>
            <a:avLst/>
            <a:gdLst>
              <a:gd name="connsiteX0" fmla="*/ 0 w 7454900"/>
              <a:gd name="connsiteY0" fmla="*/ 787400 h 787400"/>
              <a:gd name="connsiteX1" fmla="*/ 543306 w 7454900"/>
              <a:gd name="connsiteY1" fmla="*/ 0 h 787400"/>
              <a:gd name="connsiteX2" fmla="*/ 6911594 w 7454900"/>
              <a:gd name="connsiteY2" fmla="*/ 0 h 787400"/>
              <a:gd name="connsiteX3" fmla="*/ 7454900 w 7454900"/>
              <a:gd name="connsiteY3" fmla="*/ 787400 h 787400"/>
              <a:gd name="connsiteX4" fmla="*/ 0 w 7454900"/>
              <a:gd name="connsiteY4" fmla="*/ 787400 h 787400"/>
              <a:gd name="connsiteX0-1" fmla="*/ 0 w 7454900"/>
              <a:gd name="connsiteY0-2" fmla="*/ 787400 h 787400"/>
              <a:gd name="connsiteX1-3" fmla="*/ 543306 w 7454900"/>
              <a:gd name="connsiteY1-4" fmla="*/ 0 h 787400"/>
              <a:gd name="connsiteX2-5" fmla="*/ 6911594 w 7454900"/>
              <a:gd name="connsiteY2-6" fmla="*/ 0 h 787400"/>
              <a:gd name="connsiteX3-7" fmla="*/ 7454900 w 7454900"/>
              <a:gd name="connsiteY3-8" fmla="*/ 787400 h 787400"/>
              <a:gd name="connsiteX4-9" fmla="*/ 545419 w 7454900"/>
              <a:gd name="connsiteY4-10" fmla="*/ 784984 h 787400"/>
              <a:gd name="connsiteX5" fmla="*/ 0 w 7454900"/>
              <a:gd name="connsiteY5" fmla="*/ 787400 h 787400"/>
              <a:gd name="connsiteX0-11" fmla="*/ 2113 w 6911594"/>
              <a:gd name="connsiteY0-12" fmla="*/ 784984 h 787400"/>
              <a:gd name="connsiteX1-13" fmla="*/ 0 w 6911594"/>
              <a:gd name="connsiteY1-14" fmla="*/ 0 h 787400"/>
              <a:gd name="connsiteX2-15" fmla="*/ 6368288 w 6911594"/>
              <a:gd name="connsiteY2-16" fmla="*/ 0 h 787400"/>
              <a:gd name="connsiteX3-17" fmla="*/ 6911594 w 6911594"/>
              <a:gd name="connsiteY3-18" fmla="*/ 787400 h 787400"/>
              <a:gd name="connsiteX4-19" fmla="*/ 2113 w 6911594"/>
              <a:gd name="connsiteY4-20" fmla="*/ 784984 h 787400"/>
              <a:gd name="connsiteX0-21" fmla="*/ 88 w 6914029"/>
              <a:gd name="connsiteY0-22" fmla="*/ 784984 h 787400"/>
              <a:gd name="connsiteX1-23" fmla="*/ 2435 w 6914029"/>
              <a:gd name="connsiteY1-24" fmla="*/ 0 h 787400"/>
              <a:gd name="connsiteX2-25" fmla="*/ 6370723 w 6914029"/>
              <a:gd name="connsiteY2-26" fmla="*/ 0 h 787400"/>
              <a:gd name="connsiteX3-27" fmla="*/ 6914029 w 6914029"/>
              <a:gd name="connsiteY3-28" fmla="*/ 787400 h 787400"/>
              <a:gd name="connsiteX4-29" fmla="*/ 88 w 6914029"/>
              <a:gd name="connsiteY4-30" fmla="*/ 784984 h 787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14029" h="787400">
                <a:moveTo>
                  <a:pt x="88" y="784984"/>
                </a:moveTo>
                <a:cubicBezTo>
                  <a:pt x="-616" y="523323"/>
                  <a:pt x="3139" y="261661"/>
                  <a:pt x="2435" y="0"/>
                </a:cubicBezTo>
                <a:lnTo>
                  <a:pt x="6370723" y="0"/>
                </a:lnTo>
                <a:lnTo>
                  <a:pt x="6914029" y="787400"/>
                </a:lnTo>
                <a:lnTo>
                  <a:pt x="88" y="7849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" name="流程图: 离页连接符 2"/>
          <p:cNvSpPr/>
          <p:nvPr userDrawn="1"/>
        </p:nvSpPr>
        <p:spPr>
          <a:xfrm rot="10800000">
            <a:off x="10445750" y="569345"/>
            <a:ext cx="876300" cy="384342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501767" y="65824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accent1"/>
                </a:solidFill>
              </a:rPr>
            </a:fld>
            <a:r>
              <a:rPr lang="zh-CN" altLang="en-US" sz="1200" dirty="0">
                <a:solidFill>
                  <a:schemeClr val="accent1"/>
                </a:solidFill>
              </a:rPr>
              <a:t>  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525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607853" y="286420"/>
            <a:ext cx="392005" cy="582206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B78A-F82F-482E-BA99-72EABADA6D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E9E7-B8DF-4A01-B351-147455F3E5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AC3E8-5008-40C5-8D3E-80B204746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F6A6-F9B0-49AE-A777-E4AA00156C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840595" y="1157868"/>
            <a:ext cx="1529173" cy="2271132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35470" y="3466771"/>
            <a:ext cx="825948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07938" y="1737357"/>
            <a:ext cx="714346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四周学习进度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69768" y="4025531"/>
            <a:ext cx="5245480" cy="459105"/>
          </a:xfrm>
          <a:prstGeom prst="rect">
            <a:avLst/>
          </a:prstGeom>
        </p:spPr>
        <p:txBody>
          <a:bodyPr wrap="square" lIns="91416" tIns="45708" rIns="91416" bIns="45708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班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579598" y="4546053"/>
            <a:ext cx="503280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995514" y="4809728"/>
            <a:ext cx="4200972" cy="438785"/>
            <a:chOff x="3589123" y="4809728"/>
            <a:chExt cx="4200972" cy="438785"/>
          </a:xfrm>
        </p:grpSpPr>
        <p:grpSp>
          <p:nvGrpSpPr>
            <p:cNvPr id="29" name="组合 28"/>
            <p:cNvGrpSpPr/>
            <p:nvPr/>
          </p:nvGrpSpPr>
          <p:grpSpPr>
            <a:xfrm>
              <a:off x="3589123" y="4865562"/>
              <a:ext cx="946780" cy="335915"/>
              <a:chOff x="3061220" y="3387331"/>
              <a:chExt cx="710270" cy="252002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3061220" y="3398755"/>
                <a:ext cx="710270" cy="2377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6" tIns="45708" rIns="91416" bIns="4570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144243" y="3387331"/>
                <a:ext cx="593562" cy="252002"/>
              </a:xfrm>
              <a:prstGeom prst="rect">
                <a:avLst/>
              </a:prstGeom>
            </p:spPr>
            <p:txBody>
              <a:bodyPr wrap="none" lIns="91416" tIns="45708" rIns="91416" bIns="4570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汇报人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820790" y="4865562"/>
              <a:ext cx="1084844" cy="338530"/>
              <a:chOff x="4735406" y="3387331"/>
              <a:chExt cx="813845" cy="253964"/>
            </a:xfrm>
          </p:grpSpPr>
          <p:sp>
            <p:nvSpPr>
              <p:cNvPr id="33" name="圆角矩形 32"/>
              <p:cNvSpPr/>
              <p:nvPr/>
            </p:nvSpPr>
            <p:spPr>
              <a:xfrm>
                <a:off x="4735406" y="3398755"/>
                <a:ext cx="813845" cy="237749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16" tIns="45708" rIns="91416" bIns="4570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772294" y="3387331"/>
                <a:ext cx="754213" cy="253964"/>
              </a:xfrm>
              <a:prstGeom prst="rect">
                <a:avLst/>
              </a:prstGeom>
            </p:spPr>
            <p:txBody>
              <a:bodyPr wrap="none" lIns="91416" tIns="45708" rIns="91416" bIns="4570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指导老师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548605" y="4809728"/>
              <a:ext cx="845820" cy="4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35" dirty="0">
                  <a:solidFill>
                    <a:srgbClr val="31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王思伟</a:t>
              </a:r>
              <a:endParaRPr lang="zh-CN" altLang="en-US" sz="1735" dirty="0">
                <a:solidFill>
                  <a:srgbClr val="31437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36976" y="4809728"/>
              <a:ext cx="853119" cy="405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35" dirty="0">
                  <a:solidFill>
                    <a:srgbClr val="3143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薛明亮</a:t>
              </a:r>
              <a:endParaRPr kumimoji="0" lang="zh-CN" altLang="en-US" sz="1735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 advTm="2000">
        <p159:morph option="byObject"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49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68170"/>
            <a:ext cx="9461500" cy="456311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常规等式求解theta(解析解),求出的theta就是我们所说的模型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线性回归代码实例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2724150"/>
            <a:ext cx="9269095" cy="152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68170"/>
            <a:ext cx="9461500" cy="456311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使用得到的模型进行预测未来的数据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线性回归代码实例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455" y="2646045"/>
            <a:ext cx="9345295" cy="323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68170"/>
            <a:ext cx="9461500" cy="456311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matplotlib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库绘制模型图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线性回归代码实例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2653030"/>
            <a:ext cx="9399905" cy="2434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47850"/>
            <a:ext cx="9461500" cy="456311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代码运行结果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预测的模型和对未来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模型绘制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线性回归代码实例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7820" y="2730500"/>
            <a:ext cx="4138930" cy="3589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2940685"/>
            <a:ext cx="2026920" cy="128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122680" y="1503045"/>
            <a:ext cx="10180320" cy="490791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梯度下降法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求解模型的方法主要是通过求梯度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通过迭代让梯度小于我们设定的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阈值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就找到了最优解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准备初始化工作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,x,y,learning_rate(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学习率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),n_iteration(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迭代次数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梯度下降法实例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619375"/>
            <a:ext cx="9317355" cy="3791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122680" y="1503045"/>
            <a:ext cx="10180320" cy="490791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循环进行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梯度迭代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梯度下降法实例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2397760"/>
            <a:ext cx="9967595" cy="331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122680" y="1503045"/>
            <a:ext cx="10180320" cy="490791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运行结果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梯度下降法实例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1976120"/>
            <a:ext cx="10110470" cy="2590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b="1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4450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下一周学习计划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264217" y="35189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下周学习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计划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流程图: 离页连接符 2"/>
          <p:cNvSpPr/>
          <p:nvPr/>
        </p:nvSpPr>
        <p:spPr>
          <a:xfrm>
            <a:off x="584835" y="1737360"/>
            <a:ext cx="617220" cy="52705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1225550" y="2292350"/>
            <a:ext cx="8672195" cy="101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60236" y="1722158"/>
            <a:ext cx="7967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继续阅读英汉写作对比研究的下一节内容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制作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流程图: 离页连接符 1"/>
          <p:cNvSpPr/>
          <p:nvPr/>
        </p:nvSpPr>
        <p:spPr>
          <a:xfrm>
            <a:off x="584835" y="2787650"/>
            <a:ext cx="617220" cy="52705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流程图: 离页连接符 3"/>
          <p:cNvSpPr/>
          <p:nvPr/>
        </p:nvSpPr>
        <p:spPr>
          <a:xfrm>
            <a:off x="584835" y="3903345"/>
            <a:ext cx="617220" cy="52705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流程图: 离页连接符 4"/>
          <p:cNvSpPr/>
          <p:nvPr/>
        </p:nvSpPr>
        <p:spPr>
          <a:xfrm>
            <a:off x="584835" y="5019040"/>
            <a:ext cx="617220" cy="52705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264285" y="3311525"/>
            <a:ext cx="8672195" cy="101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264285" y="4420235"/>
            <a:ext cx="8672195" cy="101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264285" y="5528945"/>
            <a:ext cx="8672195" cy="1016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60236" y="2701328"/>
            <a:ext cx="8446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学习机器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第三天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学习机器学习视频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做好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笔记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0236" y="3817023"/>
            <a:ext cx="587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学习逻辑回归算法和多项式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0236" y="4932718"/>
            <a:ext cx="5786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每天学习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个专业相关的英语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bldLvl="0" animBg="1"/>
      <p:bldP spid="6" grpId="0"/>
      <p:bldP spid="2" grpId="0" bldLvl="0" animBg="1"/>
      <p:bldP spid="4" grpId="0" bldLvl="0" animBg="1"/>
      <p:bldP spid="5" grpId="0" bldLvl="0" animBg="1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907407" y="1156363"/>
            <a:ext cx="1529173" cy="2271132"/>
            <a:chOff x="2437632" y="1965988"/>
            <a:chExt cx="1529173" cy="2271132"/>
          </a:xfrm>
          <a:solidFill>
            <a:schemeClr val="accent1"/>
          </a:solidFill>
        </p:grpSpPr>
        <p:sp>
          <p:nvSpPr>
            <p:cNvPr id="7" name="Freeform 5"/>
            <p:cNvSpPr/>
            <p:nvPr/>
          </p:nvSpPr>
          <p:spPr bwMode="auto">
            <a:xfrm>
              <a:off x="3185996" y="1965988"/>
              <a:ext cx="780809" cy="732141"/>
            </a:xfrm>
            <a:custGeom>
              <a:avLst/>
              <a:gdLst>
                <a:gd name="T0" fmla="*/ 137 w 773"/>
                <a:gd name="T1" fmla="*/ 179 h 725"/>
                <a:gd name="T2" fmla="*/ 670 w 773"/>
                <a:gd name="T3" fmla="*/ 486 h 725"/>
                <a:gd name="T4" fmla="*/ 532 w 773"/>
                <a:gd name="T5" fmla="*/ 725 h 725"/>
                <a:gd name="T6" fmla="*/ 0 w 773"/>
                <a:gd name="T7" fmla="*/ 417 h 725"/>
                <a:gd name="T8" fmla="*/ 137 w 773"/>
                <a:gd name="T9" fmla="*/ 17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725">
                  <a:moveTo>
                    <a:pt x="137" y="179"/>
                  </a:moveTo>
                  <a:cubicBezTo>
                    <a:pt x="240" y="0"/>
                    <a:pt x="773" y="308"/>
                    <a:pt x="670" y="486"/>
                  </a:cubicBezTo>
                  <a:cubicBezTo>
                    <a:pt x="532" y="725"/>
                    <a:pt x="532" y="725"/>
                    <a:pt x="532" y="725"/>
                  </a:cubicBezTo>
                  <a:cubicBezTo>
                    <a:pt x="0" y="417"/>
                    <a:pt x="0" y="417"/>
                    <a:pt x="0" y="417"/>
                  </a:cubicBezTo>
                  <a:lnTo>
                    <a:pt x="137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437632" y="2425337"/>
              <a:ext cx="1264491" cy="1743052"/>
            </a:xfrm>
            <a:custGeom>
              <a:avLst/>
              <a:gdLst>
                <a:gd name="T0" fmla="*/ 0 w 1252"/>
                <a:gd name="T1" fmla="*/ 1256 h 1726"/>
                <a:gd name="T2" fmla="*/ 0 w 1252"/>
                <a:gd name="T3" fmla="*/ 1256 h 1726"/>
                <a:gd name="T4" fmla="*/ 20 w 1252"/>
                <a:gd name="T5" fmla="*/ 1618 h 1726"/>
                <a:gd name="T6" fmla="*/ 37 w 1252"/>
                <a:gd name="T7" fmla="*/ 1646 h 1726"/>
                <a:gd name="T8" fmla="*/ 165 w 1252"/>
                <a:gd name="T9" fmla="*/ 1720 h 1726"/>
                <a:gd name="T10" fmla="*/ 198 w 1252"/>
                <a:gd name="T11" fmla="*/ 1721 h 1726"/>
                <a:gd name="T12" fmla="*/ 524 w 1252"/>
                <a:gd name="T13" fmla="*/ 1557 h 1726"/>
                <a:gd name="T14" fmla="*/ 524 w 1252"/>
                <a:gd name="T15" fmla="*/ 1557 h 1726"/>
                <a:gd name="T16" fmla="*/ 538 w 1252"/>
                <a:gd name="T17" fmla="*/ 1544 h 1726"/>
                <a:gd name="T18" fmla="*/ 1221 w 1252"/>
                <a:gd name="T19" fmla="*/ 360 h 1726"/>
                <a:gd name="T20" fmla="*/ 1235 w 1252"/>
                <a:gd name="T21" fmla="*/ 337 h 1726"/>
                <a:gd name="T22" fmla="*/ 1252 w 1252"/>
                <a:gd name="T23" fmla="*/ 307 h 1726"/>
                <a:gd name="T24" fmla="*/ 1222 w 1252"/>
                <a:gd name="T25" fmla="*/ 290 h 1726"/>
                <a:gd name="T26" fmla="*/ 1085 w 1252"/>
                <a:gd name="T27" fmla="*/ 211 h 1726"/>
                <a:gd name="T28" fmla="*/ 884 w 1252"/>
                <a:gd name="T29" fmla="*/ 95 h 1726"/>
                <a:gd name="T30" fmla="*/ 749 w 1252"/>
                <a:gd name="T31" fmla="*/ 17 h 1726"/>
                <a:gd name="T32" fmla="*/ 719 w 1252"/>
                <a:gd name="T33" fmla="*/ 0 h 1726"/>
                <a:gd name="T34" fmla="*/ 702 w 1252"/>
                <a:gd name="T35" fmla="*/ 29 h 1726"/>
                <a:gd name="T36" fmla="*/ 688 w 1252"/>
                <a:gd name="T37" fmla="*/ 53 h 1726"/>
                <a:gd name="T38" fmla="*/ 4 w 1252"/>
                <a:gd name="T39" fmla="*/ 1237 h 1726"/>
                <a:gd name="T40" fmla="*/ 0 w 1252"/>
                <a:gd name="T41" fmla="*/ 1256 h 1726"/>
                <a:gd name="T42" fmla="*/ 75 w 1252"/>
                <a:gd name="T43" fmla="*/ 1252 h 1726"/>
                <a:gd name="T44" fmla="*/ 744 w 1252"/>
                <a:gd name="T45" fmla="*/ 93 h 1726"/>
                <a:gd name="T46" fmla="*/ 820 w 1252"/>
                <a:gd name="T47" fmla="*/ 137 h 1726"/>
                <a:gd name="T48" fmla="*/ 185 w 1252"/>
                <a:gd name="T49" fmla="*/ 1238 h 1726"/>
                <a:gd name="T50" fmla="*/ 89 w 1252"/>
                <a:gd name="T51" fmla="*/ 1263 h 1726"/>
                <a:gd name="T52" fmla="*/ 75 w 1252"/>
                <a:gd name="T53" fmla="*/ 1252 h 1726"/>
                <a:gd name="T54" fmla="*/ 173 w 1252"/>
                <a:gd name="T55" fmla="*/ 1646 h 1726"/>
                <a:gd name="T56" fmla="*/ 87 w 1252"/>
                <a:gd name="T57" fmla="*/ 1596 h 1726"/>
                <a:gd name="T58" fmla="*/ 72 w 1252"/>
                <a:gd name="T59" fmla="*/ 1331 h 1726"/>
                <a:gd name="T60" fmla="*/ 169 w 1252"/>
                <a:gd name="T61" fmla="*/ 1333 h 1726"/>
                <a:gd name="T62" fmla="*/ 246 w 1252"/>
                <a:gd name="T63" fmla="*/ 1432 h 1726"/>
                <a:gd name="T64" fmla="*/ 370 w 1252"/>
                <a:gd name="T65" fmla="*/ 1449 h 1726"/>
                <a:gd name="T66" fmla="*/ 421 w 1252"/>
                <a:gd name="T67" fmla="*/ 1532 h 1726"/>
                <a:gd name="T68" fmla="*/ 173 w 1252"/>
                <a:gd name="T69" fmla="*/ 1646 h 1726"/>
                <a:gd name="T70" fmla="*/ 244 w 1252"/>
                <a:gd name="T71" fmla="*/ 1272 h 1726"/>
                <a:gd name="T72" fmla="*/ 879 w 1252"/>
                <a:gd name="T73" fmla="*/ 171 h 1726"/>
                <a:gd name="T74" fmla="*/ 1021 w 1252"/>
                <a:gd name="T75" fmla="*/ 253 h 1726"/>
                <a:gd name="T76" fmla="*/ 385 w 1252"/>
                <a:gd name="T77" fmla="*/ 1353 h 1726"/>
                <a:gd name="T78" fmla="*/ 280 w 1252"/>
                <a:gd name="T79" fmla="*/ 1373 h 1726"/>
                <a:gd name="T80" fmla="*/ 244 w 1252"/>
                <a:gd name="T81" fmla="*/ 1272 h 1726"/>
                <a:gd name="T82" fmla="*/ 490 w 1252"/>
                <a:gd name="T83" fmla="*/ 1491 h 1726"/>
                <a:gd name="T84" fmla="*/ 470 w 1252"/>
                <a:gd name="T85" fmla="*/ 1483 h 1726"/>
                <a:gd name="T86" fmla="*/ 445 w 1252"/>
                <a:gd name="T87" fmla="*/ 1388 h 1726"/>
                <a:gd name="T88" fmla="*/ 1080 w 1252"/>
                <a:gd name="T89" fmla="*/ 287 h 1726"/>
                <a:gd name="T90" fmla="*/ 1158 w 1252"/>
                <a:gd name="T91" fmla="*/ 332 h 1726"/>
                <a:gd name="T92" fmla="*/ 490 w 1252"/>
                <a:gd name="T93" fmla="*/ 1491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2" h="1726">
                  <a:moveTo>
                    <a:pt x="0" y="1256"/>
                  </a:moveTo>
                  <a:cubicBezTo>
                    <a:pt x="0" y="1256"/>
                    <a:pt x="0" y="1256"/>
                    <a:pt x="0" y="1256"/>
                  </a:cubicBezTo>
                  <a:cubicBezTo>
                    <a:pt x="20" y="1618"/>
                    <a:pt x="20" y="1618"/>
                    <a:pt x="20" y="1618"/>
                  </a:cubicBezTo>
                  <a:cubicBezTo>
                    <a:pt x="20" y="1629"/>
                    <a:pt x="27" y="1640"/>
                    <a:pt x="37" y="1646"/>
                  </a:cubicBezTo>
                  <a:cubicBezTo>
                    <a:pt x="165" y="1720"/>
                    <a:pt x="165" y="1720"/>
                    <a:pt x="165" y="1720"/>
                  </a:cubicBezTo>
                  <a:cubicBezTo>
                    <a:pt x="175" y="1726"/>
                    <a:pt x="187" y="1726"/>
                    <a:pt x="198" y="1721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24" y="1557"/>
                    <a:pt x="524" y="1557"/>
                    <a:pt x="524" y="1557"/>
                  </a:cubicBezTo>
                  <a:cubicBezTo>
                    <a:pt x="530" y="1554"/>
                    <a:pt x="535" y="1550"/>
                    <a:pt x="538" y="1544"/>
                  </a:cubicBezTo>
                  <a:cubicBezTo>
                    <a:pt x="1221" y="360"/>
                    <a:pt x="1221" y="360"/>
                    <a:pt x="1221" y="360"/>
                  </a:cubicBezTo>
                  <a:cubicBezTo>
                    <a:pt x="1235" y="337"/>
                    <a:pt x="1235" y="337"/>
                    <a:pt x="1235" y="337"/>
                  </a:cubicBezTo>
                  <a:cubicBezTo>
                    <a:pt x="1252" y="307"/>
                    <a:pt x="1252" y="307"/>
                    <a:pt x="1252" y="307"/>
                  </a:cubicBezTo>
                  <a:cubicBezTo>
                    <a:pt x="1222" y="290"/>
                    <a:pt x="1222" y="290"/>
                    <a:pt x="1222" y="290"/>
                  </a:cubicBezTo>
                  <a:cubicBezTo>
                    <a:pt x="1085" y="211"/>
                    <a:pt x="1085" y="211"/>
                    <a:pt x="1085" y="211"/>
                  </a:cubicBezTo>
                  <a:cubicBezTo>
                    <a:pt x="884" y="95"/>
                    <a:pt x="884" y="95"/>
                    <a:pt x="884" y="95"/>
                  </a:cubicBezTo>
                  <a:cubicBezTo>
                    <a:pt x="749" y="17"/>
                    <a:pt x="749" y="17"/>
                    <a:pt x="749" y="17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88" y="53"/>
                    <a:pt x="688" y="53"/>
                    <a:pt x="688" y="53"/>
                  </a:cubicBezTo>
                  <a:cubicBezTo>
                    <a:pt x="4" y="1237"/>
                    <a:pt x="4" y="1237"/>
                    <a:pt x="4" y="1237"/>
                  </a:cubicBezTo>
                  <a:cubicBezTo>
                    <a:pt x="1" y="1243"/>
                    <a:pt x="0" y="1250"/>
                    <a:pt x="0" y="1256"/>
                  </a:cubicBezTo>
                  <a:close/>
                  <a:moveTo>
                    <a:pt x="75" y="1252"/>
                  </a:moveTo>
                  <a:cubicBezTo>
                    <a:pt x="744" y="93"/>
                    <a:pt x="744" y="93"/>
                    <a:pt x="744" y="93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185" y="1238"/>
                    <a:pt x="185" y="1238"/>
                    <a:pt x="185" y="1238"/>
                  </a:cubicBezTo>
                  <a:cubicBezTo>
                    <a:pt x="165" y="1271"/>
                    <a:pt x="123" y="1283"/>
                    <a:pt x="89" y="1263"/>
                  </a:cubicBezTo>
                  <a:cubicBezTo>
                    <a:pt x="84" y="1260"/>
                    <a:pt x="79" y="1256"/>
                    <a:pt x="75" y="1252"/>
                  </a:cubicBezTo>
                  <a:close/>
                  <a:moveTo>
                    <a:pt x="173" y="1646"/>
                  </a:moveTo>
                  <a:cubicBezTo>
                    <a:pt x="87" y="1596"/>
                    <a:pt x="87" y="1596"/>
                    <a:pt x="87" y="1596"/>
                  </a:cubicBezTo>
                  <a:cubicBezTo>
                    <a:pt x="72" y="1331"/>
                    <a:pt x="72" y="1331"/>
                    <a:pt x="72" y="1331"/>
                  </a:cubicBezTo>
                  <a:cubicBezTo>
                    <a:pt x="104" y="1343"/>
                    <a:pt x="138" y="1344"/>
                    <a:pt x="169" y="1333"/>
                  </a:cubicBezTo>
                  <a:cubicBezTo>
                    <a:pt x="176" y="1371"/>
                    <a:pt x="210" y="1412"/>
                    <a:pt x="246" y="1432"/>
                  </a:cubicBezTo>
                  <a:cubicBezTo>
                    <a:pt x="282" y="1453"/>
                    <a:pt x="333" y="1462"/>
                    <a:pt x="370" y="1449"/>
                  </a:cubicBezTo>
                  <a:cubicBezTo>
                    <a:pt x="376" y="1481"/>
                    <a:pt x="394" y="1511"/>
                    <a:pt x="421" y="1532"/>
                  </a:cubicBezTo>
                  <a:lnTo>
                    <a:pt x="173" y="1646"/>
                  </a:lnTo>
                  <a:close/>
                  <a:moveTo>
                    <a:pt x="244" y="1272"/>
                  </a:moveTo>
                  <a:cubicBezTo>
                    <a:pt x="879" y="171"/>
                    <a:pt x="879" y="171"/>
                    <a:pt x="879" y="171"/>
                  </a:cubicBezTo>
                  <a:cubicBezTo>
                    <a:pt x="1021" y="253"/>
                    <a:pt x="1021" y="253"/>
                    <a:pt x="1021" y="253"/>
                  </a:cubicBezTo>
                  <a:cubicBezTo>
                    <a:pt x="385" y="1353"/>
                    <a:pt x="385" y="1353"/>
                    <a:pt x="385" y="1353"/>
                  </a:cubicBezTo>
                  <a:cubicBezTo>
                    <a:pt x="366" y="1387"/>
                    <a:pt x="313" y="1393"/>
                    <a:pt x="280" y="1373"/>
                  </a:cubicBezTo>
                  <a:cubicBezTo>
                    <a:pt x="246" y="1354"/>
                    <a:pt x="225" y="1305"/>
                    <a:pt x="244" y="1272"/>
                  </a:cubicBezTo>
                  <a:close/>
                  <a:moveTo>
                    <a:pt x="490" y="1491"/>
                  </a:moveTo>
                  <a:cubicBezTo>
                    <a:pt x="483" y="1489"/>
                    <a:pt x="476" y="1487"/>
                    <a:pt x="470" y="1483"/>
                  </a:cubicBezTo>
                  <a:cubicBezTo>
                    <a:pt x="437" y="1464"/>
                    <a:pt x="425" y="1421"/>
                    <a:pt x="445" y="1388"/>
                  </a:cubicBezTo>
                  <a:cubicBezTo>
                    <a:pt x="1080" y="287"/>
                    <a:pt x="1080" y="287"/>
                    <a:pt x="1080" y="287"/>
                  </a:cubicBezTo>
                  <a:cubicBezTo>
                    <a:pt x="1158" y="332"/>
                    <a:pt x="1158" y="332"/>
                    <a:pt x="1158" y="332"/>
                  </a:cubicBezTo>
                  <a:lnTo>
                    <a:pt x="490" y="14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463246" y="4116733"/>
              <a:ext cx="123802" cy="120387"/>
            </a:xfrm>
            <a:custGeom>
              <a:avLst/>
              <a:gdLst>
                <a:gd name="T0" fmla="*/ 290 w 290"/>
                <a:gd name="T1" fmla="*/ 168 h 282"/>
                <a:gd name="T2" fmla="*/ 0 w 290"/>
                <a:gd name="T3" fmla="*/ 0 h 282"/>
                <a:gd name="T4" fmla="*/ 30 w 290"/>
                <a:gd name="T5" fmla="*/ 282 h 282"/>
                <a:gd name="T6" fmla="*/ 290 w 290"/>
                <a:gd name="T7" fmla="*/ 16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282">
                  <a:moveTo>
                    <a:pt x="290" y="168"/>
                  </a:moveTo>
                  <a:lnTo>
                    <a:pt x="0" y="0"/>
                  </a:lnTo>
                  <a:lnTo>
                    <a:pt x="30" y="282"/>
                  </a:lnTo>
                  <a:lnTo>
                    <a:pt x="290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035470" y="3466771"/>
            <a:ext cx="825948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2710" y="2723245"/>
            <a:ext cx="749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2337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汇报完毕！请各位老师和同学批评指正</a:t>
            </a:r>
            <a:r>
              <a:rPr lang="zh-CN" altLang="en-US" sz="3200" dirty="0">
                <a:solidFill>
                  <a:srgbClr val="2337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337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/>
          <p:cNvSpPr/>
          <p:nvPr/>
        </p:nvSpPr>
        <p:spPr>
          <a:xfrm>
            <a:off x="5473065" y="1751330"/>
            <a:ext cx="769620" cy="720090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流程图: 离页连接符 19"/>
          <p:cNvSpPr/>
          <p:nvPr/>
        </p:nvSpPr>
        <p:spPr>
          <a:xfrm>
            <a:off x="5473112" y="2987367"/>
            <a:ext cx="769482" cy="720156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流程图: 离页连接符 20"/>
          <p:cNvSpPr/>
          <p:nvPr/>
        </p:nvSpPr>
        <p:spPr>
          <a:xfrm>
            <a:off x="5473112" y="4223712"/>
            <a:ext cx="769482" cy="720156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453414" y="2471176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453414" y="3707521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453414" y="4943865"/>
            <a:ext cx="4229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55831" y="174120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英汉写作学习汇报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55831" y="2987362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机器学习学习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32666" y="423386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下一周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学习计划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TextBox 145"/>
          <p:cNvSpPr txBox="1"/>
          <p:nvPr/>
        </p:nvSpPr>
        <p:spPr>
          <a:xfrm>
            <a:off x="1008721" y="4406326"/>
            <a:ext cx="339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22835" y="2083453"/>
            <a:ext cx="1963003" cy="1963513"/>
            <a:chOff x="1416698" y="1809000"/>
            <a:chExt cx="3239157" cy="3240000"/>
          </a:xfrm>
        </p:grpSpPr>
        <p:sp>
          <p:nvSpPr>
            <p:cNvPr id="51" name="椭圆 50"/>
            <p:cNvSpPr/>
            <p:nvPr/>
          </p:nvSpPr>
          <p:spPr>
            <a:xfrm>
              <a:off x="1416698" y="1809000"/>
              <a:ext cx="3239157" cy="32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594308" y="1989000"/>
              <a:ext cx="2880750" cy="288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8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594308" y="1982843"/>
              <a:ext cx="2880750" cy="2887089"/>
              <a:chOff x="3437020" y="1033173"/>
              <a:chExt cx="863676" cy="865577"/>
            </a:xfrm>
          </p:grpSpPr>
          <p:sp>
            <p:nvSpPr>
              <p:cNvPr id="54" name="椭圆 18"/>
              <p:cNvSpPr>
                <a:spLocks noChangeArrowheads="1"/>
              </p:cNvSpPr>
              <p:nvPr/>
            </p:nvSpPr>
            <p:spPr bwMode="auto">
              <a:xfrm>
                <a:off x="3437020" y="1033173"/>
                <a:ext cx="863676" cy="865577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  <a:miter lim="800000"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1" cstate="screen">
                <a:biLevel thresh="25000"/>
              </a:blip>
              <a:stretch>
                <a:fillRect/>
              </a:stretch>
            </p:blipFill>
            <p:spPr>
              <a:xfrm>
                <a:off x="3587275" y="1169757"/>
                <a:ext cx="552644" cy="566109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0" grpId="0" bldLvl="0" animBg="1"/>
      <p:bldP spid="21" grpId="0" bldLvl="0" animBg="1"/>
      <p:bldP spid="6" grpId="0"/>
      <p:bldP spid="44" grpId="0"/>
      <p:bldP spid="45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英汉写作学习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68170"/>
            <a:ext cx="9461500" cy="4603115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cap="none" spc="0" normalizeH="0" baseline="0" dirty="0"/>
              <a:t>文章有了中心思想或论点，就要有论据,以便对它进行闹述和论证。英语文章是如此，汉语文章也是如此。但在具体论据论证上,汉语文章倾向于人证,即强调说理,激扬文字,或感情抒发，引经据典。而英语文章倾向于法证，即侧重强调运用事实材料，引用专家和数据。</a:t>
            </a:r>
            <a:endParaRPr kumimoji="0" lang="zh-CN" altLang="en-US" b="0" i="0" u="none" strike="noStrike" cap="none" spc="0" normalizeH="0" baseline="0" dirty="0"/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cap="none" spc="0" normalizeH="0" baseline="0" dirty="0"/>
              <a:t>具体的论证方法如下</a:t>
            </a:r>
            <a:r>
              <a:rPr kumimoji="0" lang="en-US" altLang="zh-CN" b="0" i="0" u="none" strike="noStrike" cap="none" spc="0" normalizeH="0" baseline="0" dirty="0"/>
              <a:t>:</a:t>
            </a:r>
            <a:endParaRPr kumimoji="0" lang="en-US" altLang="zh-CN" b="0" i="0" u="none" strike="noStrike" cap="none" spc="0" normalizeH="0" baseline="0" dirty="0"/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cap="none" spc="0" normalizeH="0" baseline="0" dirty="0"/>
              <a:t>(1)</a:t>
            </a:r>
            <a:r>
              <a:rPr kumimoji="0" lang="zh-CN" altLang="en-US" b="0" i="0" u="none" strike="noStrike" cap="none" spc="0" normalizeH="0" baseline="0" dirty="0"/>
              <a:t>具体事例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英汉文章都会使用著名的人物作为例子进行论证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但是英语文章更会中普通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平常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无名的人物来进行论证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但是汉语文章就很少使用</a:t>
            </a:r>
            <a:r>
              <a:rPr lang="zh-CN" altLang="en-US" dirty="0">
                <a:sym typeface="+mn-ea"/>
              </a:rPr>
              <a:t>。</a:t>
            </a:r>
            <a:r>
              <a:rPr kumimoji="0" lang="zh-CN" altLang="en-US" b="0" i="0" u="none" strike="noStrike" cap="none" spc="0" normalizeH="0" baseline="0" dirty="0"/>
              <a:t>更重要是如果文体允许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作者还会叙述自己的经历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但是汉语稍微正式一点就不会将自己放入文章中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cap="none" spc="0" normalizeH="0" baseline="0" dirty="0"/>
              <a:t>(2)</a:t>
            </a:r>
            <a:r>
              <a:rPr kumimoji="0" lang="zh-CN" altLang="en-US" b="0" i="0" u="none" strike="noStrike" cap="none" spc="0" normalizeH="0" baseline="0" dirty="0"/>
              <a:t>运用典故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英汉文章都会引用典故来证明自己的观点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但是汉语文章基本上已经到达了必须引用典故的地步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而英语文章使用的频率还是比较低的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cap="none" spc="0" normalizeH="0" baseline="0" dirty="0"/>
              <a:t>(3)</a:t>
            </a:r>
            <a:r>
              <a:rPr kumimoji="0" lang="zh-CN" altLang="en-US" b="0" i="0" u="none" strike="noStrike" cap="none" spc="0" normalizeH="0" baseline="0" dirty="0"/>
              <a:t>引用权威</a:t>
            </a:r>
            <a:r>
              <a:rPr kumimoji="0" lang="en-US" altLang="zh-CN" b="0" i="0" u="none" strike="noStrike" cap="none" spc="0" normalizeH="0" baseline="0" dirty="0"/>
              <a:t>,英汉文章都引用现代权威的言论来证明某观点。但不同的是汉语文章偏向于政治领袖和名人，而英语文章偏向于专家和普通人。</a:t>
            </a:r>
            <a:endParaRPr kumimoji="0" lang="en-US" altLang="zh-CN" b="0" i="0" u="none" strike="noStrike" cap="none" spc="0" normalizeH="0" baseline="0" dirty="0"/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cap="none" spc="0" normalizeH="0" baseline="0" dirty="0"/>
              <a:t>(4)</a:t>
            </a:r>
            <a:r>
              <a:rPr kumimoji="0" lang="zh-CN" altLang="en-US" b="0" i="0" u="none" strike="noStrike" cap="none" spc="0" normalizeH="0" baseline="0" dirty="0"/>
              <a:t>引用数据事实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载数据引用方面英语文章使用比汉语文章要多的多</a:t>
            </a:r>
            <a:r>
              <a:rPr lang="en-US" altLang="zh-CN" dirty="0">
                <a:sym typeface="+mn-ea"/>
              </a:rPr>
              <a:t>。</a:t>
            </a:r>
            <a:endParaRPr kumimoji="0" lang="zh-CN" altLang="en-US" b="0" i="0" u="none" strike="noStrike" cap="none" spc="0" normalizeH="0" baseline="0" dirty="0"/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cap="none" spc="0" normalizeH="0" baseline="0" dirty="0"/>
              <a:t>(5)</a:t>
            </a:r>
            <a:r>
              <a:rPr kumimoji="0" lang="zh-CN" altLang="en-US" b="0" i="0" u="none" strike="noStrike" cap="none" spc="0" normalizeH="0" baseline="0" dirty="0"/>
              <a:t>使用类比</a:t>
            </a:r>
            <a:r>
              <a:rPr kumimoji="0" lang="en-US" altLang="zh-CN" b="0" i="0" u="none" strike="noStrike" cap="none" spc="0" normalizeH="0" baseline="0" dirty="0"/>
              <a:t>,</a:t>
            </a:r>
            <a:r>
              <a:rPr kumimoji="0" lang="zh-CN" altLang="en-US" b="0" i="0" u="none" strike="noStrike" cap="none" spc="0" normalizeH="0" baseline="0" dirty="0"/>
              <a:t>在英汉文章中都会被使用</a:t>
            </a:r>
            <a:r>
              <a:rPr lang="en-US" altLang="zh-CN" dirty="0"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但是比起来汉语文章中使用的更多</a:t>
            </a:r>
            <a:r>
              <a:rPr lang="en-US" altLang="zh-CN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人证和法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8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流程图: 离页连接符 29"/>
          <p:cNvSpPr/>
          <p:nvPr/>
        </p:nvSpPr>
        <p:spPr>
          <a:xfrm>
            <a:off x="2079666" y="1931648"/>
            <a:ext cx="1692234" cy="1773054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975100" y="2781587"/>
            <a:ext cx="57531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72126" y="1945742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机器学习学习汇报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21130" y="1574165"/>
            <a:ext cx="9372600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概率密度函数相关知识点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4217" y="35189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概率密度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1130" y="2552700"/>
            <a:ext cx="9371965" cy="3630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21130" y="1574165"/>
            <a:ext cx="9372600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损失函数和解析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4217" y="351896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损失函数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2562860"/>
            <a:ext cx="9372600" cy="339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421130" y="1574165"/>
            <a:ext cx="9372600" cy="603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梯度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下降法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64217" y="35189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梯度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下降法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2583180"/>
            <a:ext cx="9372600" cy="4209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25"/>
          <p:cNvSpPr txBox="1"/>
          <p:nvPr/>
        </p:nvSpPr>
        <p:spPr>
          <a:xfrm>
            <a:off x="1365250" y="1868170"/>
            <a:ext cx="9461500" cy="4563110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:1.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numpy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和matplotlib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2.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初始化线性回归模型中的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y,x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随机分配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,y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进行认为设置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a,b)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3.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因为向量之间的运算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是包含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所以要初始化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X0,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20000"/>
              </a:lnSpc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具体代码如下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64217" y="351896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线性回归代码实例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1437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练习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1437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370" y="3261995"/>
            <a:ext cx="9390380" cy="269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888,&quot;width&quot;:18828}"/>
</p:tagLst>
</file>

<file path=ppt/tags/tag2.xml><?xml version="1.0" encoding="utf-8"?>
<p:tagLst xmlns:p="http://schemas.openxmlformats.org/presentationml/2006/main">
  <p:tag name="ISPRING_ULTRA_SCORM_COURSE_ID" val="764BBBCC-00B6-4035-872C-015666733040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ULTRA_SCORM_SLIDE_COUNT" val="1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AgTXtIFQ6tKGQEAAAHEQAAHQAAAHVuaXZlcnNhbC9jb21tb25fbWVzc2FnZXMubG5nrVhtb9s2EP5eoP+BEFBgA7a0HdCiGBIHtMTYRGTJleg42QsERmJsIpSY6cVt9mm/Zj9sv2RHyk7ivkBSEsA2TMr33PHunrujD48/5wptRFlJXRw5bw/eOEgUqc5ksTpyFuzk5w8OqmpeZFzpQhw5hXbQ8ejli0PFi1XDVwK+v3yB0GEuqgqW1cis7tdIZkfOfJy44WyOg4vEDydhMqYTZ+Tq/IYXt8jXK/1H+cMv7z98fvvu/Y+Hr7eSfYDiGfb9fShkkd696QEUsCj0E0AjfhKQc+aMzOcwuXDBfBoQZ7T9Mkx6HpEzZ2Q+O+UWUUQClsQ+9UhC4yQImfWFTxjxnNGFbtCabwSqNdpI8QnVawGRrGUpUKVkZh+kGjaKRnQp88IZpkESkZhF1GU0DJxRrMvy9icLy5t6rUtQV6FMVvxSiczqhJyxz29KUYFqXkNOIXjVawm/1DmXxUGn6ggvaTBJWBj6cUICb7fjjEiRIa/kRs1AlAjHJAKAkleifIRsYrPMiiOs1DCEKZ1MfXgzY8JUrtYK3vVQO+YEYjAXRZcU5AiJILvieBlGnnEaqEIc3fCq+qTLbC8/HgaqC5gGbggp6LIH4Mxg7IAhxhIqR1mKtO4Cm5E4xhOSjMNzSGTgXThEIjwFup0OkbggMVCExF0yAT6jE2wS3lBsl/87fqXcpLO6RTxNQc64byN1U8GOcSmwwDKtOhimJiYfFxA2iv3v0LhFBe/a1UpuBNhRZqLsVASVxSWeyaKPC/pbcoKpT7wE0soLlwmzJc9ozPktKnSNeLbhRSrQpUh5A7l+C88ymdlnJs5W/1+N/BvxeltVXm0LUuCR81dD7dmrYd8wq6nAproW+U3dpdo4bGv+Y6wwOf1dE/oc/XH6Y5cEOKLh80Smknmj2qr75PjcWTY0Rp1GPNFT/aP13JbEbW0dUyhYY6n7SxDopqZ/QANU/aVocAKK5m2JhhpOi6sBOoNwCxBo9FiMM3DVngln4MIB8ksyjimD2WgpLitZd44dlo1tgL4d2hTmPCVqcU/GS3GlYcJRgm/a6QO6kI10Z0AfDDd7rYJR5oPJAQCu2uQBSCVzsD/rgbmYkZ0H2gK/d5KlblRmyavktS3y4NsmF1+PTVelzu2u4tUuedsmc/wUK9rDRa3S+YD2f8e/3vF5QL/HRykmOHKniYsDl5hB33BV9RQCChhX+CxOfDw24sCFnNfpGprplW6KrCdQO6t75AQD2PbMseBluv7vn397YnxhSbuLtru/DgIBYpsqSO7Afg90Lao/u0AYHu/L2UUfqe3dZifX86rDKGThs9wheNtacp3D1kG3XkjybdAwY9idzoAHsU173ZQwug1BmOHoFGqZncKd0YyX11AImdZqEIp1tUnAepj2++tlUytZiCGyT2sl5sCMzhPsefauDeRTMr1ue2YGN4p0e+lWcOnuC+ZOcQB19gs8kcl6IKBtTbsqBERv1/c033zdqe5Wlf3L4vD1g38w/gdQSwMEFAACAAgAIE17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AgTXtIfh21ZrcCAABQCgAAIQAAAHVuaXZlcnNhbC9mbGFzaF9za2luX3NldHRpbmdzLnhtbJVWbW/aMBD+vl+B2HfSvdJJKRKlTKrUrdVa9buTHImFY0e2Q8e/n8+xGxsIZJwq4bvn8b347miqtpQvPkwmaS6YkM+gNeWlQo3XTWhxM81arQWf5YJr4HrGhawJmy4+/rSfNLHISyyxAzmWsyE59G7m9jOG4nx8m6MMEXJRN4TvH0QpZhnJt6UULS8uhlbtG5CM8q1BXv2Yr9aDDhhV+l5DHcW0vkYZR2kkKAUY0vc1ykUWIxkw7+nKfkZyelfnsz+g7aii2tKWn1CGaA0pIS7y9RJlGM/N7fGrzFHOEzT81Qb65TPKIJSRPcj48ruvKIMM0bTN//RII0WJBY055x/xncMEKcz4YVRXKBcJmBA6uvgKrjw217sA5L6Gc5/iuErBnrCuBwsBHz1jsNCyhTTxp86mKvH22GozH7DYEKYMIFT1oCcT9BNplb8m1vW4P/BGeRGAnKJHvArW1rDq4g2Asb7Hr1a3dlWE8b3rggAl7JwyiLBX9sjfpqxHyEDZI58ZLeCRs/0R/NDScfwT3xL3mOerb6zAiTn6evmTt6KnBxxcFbh2Co+pRQELheG80Brw1dLE6rqQkqOYUk52tCSaCv4LcdneJqPS5MDgOu10X6Waagan2s3GaJZ0+F72HHejs8bt2P0o9Ml154k2O/xmSrQmeVWbHyU1nTieGRJTmGlymoFb0sBB3vONGMmpidyCfBGCjfXChYYQazMbAotusobgaRKUIE1OFzl1l5yqPm/rDOTaPBoF3zWxrsNVtKyY+dOvFN6giAkDxo6pK3MdJ/S9KQOF6wAgMq98y3aHzlK3TFMGO/CDHyhswkOZpcq06FC3LfUDbHTYb04zqiHdnugbJcTFhhOEVxOXiDdOaBjR85pkymYWjb3fwP3N0U72qwxbL9xi9uw6KbrY2I8raJT4n+Q/UEsDBBQAAgAIACBNe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CBNe0j+2QZdoAEAAC0GAAAfAAAAdW5pdmVyc2FsL2h0bWxfc2tpbl9zZXR0aW5ncy5qc42UTW/CMAyG7/yKKrtOiH3CdkODSUgcJo3btEMoplSkcZSEDob476vDV9Omg/jSvH36OnblbFtRsVjMotdo657d/sPfOw1Is3oFt74uGvSMdGZEOoNJmoFIJbAKkh8/Pcm7MxEyZtKZTjefZGtKfgzpzZwLU8ZVwEIHNBPQ8oD2E9DWocS/XmWHqvYVldo8XVmLsh2jtCBtW6LOuGPYzbtb5QIrMOagL6BzHoNn2nWriTw7PnUpylyMmeJyM8YE21MeLxONKzlryr/YKNDFD1/ugc5L923o2YnU2JGFrJp42KNoJpUGY+CQ93lIEYQFn4Io+Xbc+gf1jOsFVeg8Nak90v07ijKteAK1LvX6FD4mC69aN7sUdc7C2u6Jh3sKjxB8A7pmNXik8EBUK3XFD1QaE+pIDa33/IQK5LNUJofUHYogR4cl26bunQt1xx8wb4SwMkKLwERmTRfHFVNvg4NrKlnHoZkXITGUFwOaCn2cn0TvNLZ6jdD+K2LcWh4vsuJ2KG5G6jiY4hn0SM6RhIzrJegJoijq+b508mry1u4PUEsDBBQAAgAIACBNe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CBNe0gM0rasbgAAAG4AAAAcAAAAdW5pdmVyc2FsL2xvY2FsX3NldHRpbmdzLnhtbLOxr8jNUShLLSrOzM+zVTLUM1BSSM1Lzk/JzEu3VQoNcdO1UFIoLknMS0nMyc9LtVXKy1dSsLfjssnJT07MCU4tKQEqLFYoyEmsTC0KSc0FMkpS/RJzgSqftq542bxCQVfhyf51z6bsVNK34wI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CBNe0g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IU17SIdKO5ZCDwAAGiQAABcAAAB1bml2ZXJzYWwvdW5pdmVyc2FsLnBuZ+1a+VvS2f7HasamXMamchdLp7lTjktetxIpc6MpmyxzrJQaM1PCJUEjReo2WZMW6TSaK5mlmFtKikJCjjeZxoVKwBI/LlkSIJgSIKByP9CdO/M83+9z/4D7+APL+/06n3Ne55z3eS/n+fz0XWiw8SqrVRAIxBgREhAGgaxAQCDLk1Z+Cmo2UH98B/4YpIYF+0Ma+m2EoLAibufenRBIE3H1/PFPQPmz5JDIVAjEpEv3MWAlkU9AIA6NiICdB89GS4DRWl+sLWtmepQDfQZ9hh4LxHwxEsj5ZdUnly6dMq/wt/80LNry0logZMW5/ccv3L5iv0Z07csVwrJ76/jiDnkTO50xvYDtj2SOugvc3o+VUtwpFHd6Rn9vapxyeGhPVzAU/xA33aH0nH4k6+dZJz0yAAk9sKrEHdSSTbaakoLymfNvXSS9oBaCCoedMOKHzHYaQh9+sQxU1EVh89COqrkJIv8zXYPEqyIHqgjmDYSAwvmSO+rf6qkj52ptdWDygYPQdu41XbO2+IA1ugafI3SSv6NuyJV5K8Bv+yVgCVgCloAlYAlYApaAJWAJWAKWgCVgCVgCloAlYAlYAv73gNe8Ue2i0hj893jvV/k6zY8huhvGzzfq7g53XHHUqTb8d+CflzY+vQzNasONXzL33AeTcyafB0MB3w/PdilLaVFYjSiNJ5HwloNjykuIx+kTLPGdRILqiUtWyouUxL1HZLkqupjhLFKQZN7aNyGzi5rpJIasbPqhlyI6nEpNTKf66a48B+nTjAw2o41giS09IubVy+qq2hNZ71lkzYdbcjj3ad6bdkE5Kmmso0H3RKF8XsZOwk4UMOT1SegRnKBsu7N2YZrAVI2bEtrkP5Pm31yfKWWLG5mLwlatvJGA57epsmqEkykUGrsbQ1gQI5OsvZzhiixAbtF+NdamWNrEsuPTyws9BjW1cw7Y55QnwyaQ8yWV0U7Mq/j6DC6RMD+R1hHnsddr2oqDz+B+FVBqg2hAXbjPB+rZsZzOSYGfsl1yIc4rSwjOkDnRvMoJi7O9UeiSOb6a39gj9CYOKdYFJ5QQJqxH5/5+8+AVC2Vg+zRDk/ZpQ3Ejg/fIA7CIIOasMvVIzISz+UI7h4imXPwAl8aTD8a0d7NlUb+kki4cGsT3ugRTl0PGJsnm1+0I8zNphPi9NCwJK6tDAKwI1cbxp3l36fsHA6l+5uGGv2AfHEaKb1NKTh4yfAkYnC7zcYXe4mFtU/FHo9FKH29O5Np1QSJNbAjZ/pAyHI88jhqOc2jOFYpmXPud7r9zJclnVGwCw/ibrgbWb4GF+8WujFGvqHrZWV/SlvzM9XG3bVNbb/ENIMmpHMtWIOvFEEbsJ56MLKE10rHMlXlv/tHNX3P9mhX2Bgz6Tvp6Tz47FPiqR9Pwgz8+qrtWnVX6dv+GmICrV41jirfama6zL4i7xGFrpPwoYl6OcyWjkSWsEAY5FbnQEwS+qB/IsZie8nZbCMRrF/5QIJX4MAhQs2k4XpUC3yiSIQLyv7UyrAPaIjvC4Mz80ZrlspTWZYJBIN0h3+niTjzTyDh2DzxXPFUFX7shDRbkTM+Nqd6O0ThXZviV76JORXqxfcD+sbLSXdTTkPMttdToOlVqSAEN7QrOqPIcfy91sXoNwjne5kHaxMmei5xIW4vBsxfeULhAerp7PmYQGZA/gf13B7reGsbj4JrI7QtutNjlkDqgGE5+OIC+CAKHuUwfaWvn138Qrhjxb0IVr3KUR34OxO1PjpYXFPns6SMhwgqJVM5NlTvipMfCWfpuS5J5WOE1sZUCv+kpg/VbbGHKFCZ9e76vZopS4jVyNkam4CchvY0wf1LY53V0042bia8gEJRitseFqglE8dCXQQbFHWpRrSTNmxeV49gz/jKl8DlowbZfIDafn1IP3seOwfxcU7+3e3TGrqVsy/pcTZU0x8x/sz9nIcwM9WOd2V6R+MpnMl8sLDWT7OrGphito+wCN8yp0q6weriAvg5Rfvb1T30k7bxAC+Nrt89PejHjq2F3jyjqSgQ3oqj3sqWzL77J4PVRbJxpxieBZgMITzSs3fk+movO0ZHjxoxt1Qr3O7bf3TZmY0iiO42KXHOpr5xsaX4NoWjxue3fWu4/kVvr6tbNfWU9Mau6eCR4h+VAnxJYaYXF4QFze1HWtLOLeVRQlGClC2u4AF8x2UwTxNQgj0Ez33dqy4UlEiVQ5MhUcxtbJ0SzeMIcLRa0o7Satxx0TYU1U/wHPT/1u0r0DlEV7JDeImi9TE29OblAtEfgxlD8IkhpIag/DOwbbWJ67nOvXXiZYgu8+hUb5dHAcGbZvtDPZQP2SIKtoKcbXScnk1AwkSD0WqMkYpTNb+LIeW9bmDA2BZOHdjs6CZrvmrEpkKWl2Z1sdeDLvQdEaG/Z+9+3ND40qDiiOO2z4Cxf3b7xicVkyoRgpmVAR9A9+zDVjYN+aX7JRFhgDHkQJI9cCyw+a0ozdljLWRxvqFCEm0btkyh5c03E9mGWddwhIiTlamJGLw1nYtllszmBgGecHilEmngwFIOoW8r4Lbc4rq0sxvHRmU43Z7XKceNnyWmArOl3mcVmI8yAET37rUt/4isKbugevusMTYWq1m1pdfbM/V8foUWmk4G7EPp1wsn6vPj4igMcV5Phb5/kqZrNEJML7FVWE3XvzLwSbjXGxT+y9yTd2y/jfafByx6yRK1PdZbhxlFf60kLzHdjuE/WyBvwQ2Y/FbidOj2K50s3ipqeo3/Gf1yiCe/td7NmpDmQSk9iRVYTz4Xf0JzeU/5NNUli3T0n/cgqDjcU+4vy8OCZ51QA0/Mp5PuS2rkkTw8n02esV7ZyvDni9ySChi9562DDeTC9g1Aa5WaYZ3aiQHPxDzY4C3FmXkhYd5rNgAv1uE+EYw0riLpXYYY4TxGXE2PIcCdg7niWBmGsWZWhP+4Pkiwm6I1l4PoklocumHWcsv9ab9pVfNNt4cYtpEhDcew/iec673ezDWewN5AFA7liYbaPUS5lX3fWyJWVgm0ZbeC4VglR4laumrv6Jn3j0zPfZ183y064xd5TVLYl/2ZiyZRD/tRMNXwhXlYJXTilOX+LG+vRUGLYdkCZabMrIj/OIyvz3YAFTbj7/1CK4U7fls6G6jdIqLgY2oKygG7bZvI6eIxc8XpnmS1smnStR3yM4En6cuvr3fh6HMr7g0KGp6G3iid97mbTgJgOFCw9MB8H65kNfKZCe3pk2XldcWyyuW6bbgmoMZvPcy7KxUitelIDJhyTT78iPepzIPo2q0QRTFpZkNOFLnDnLAqYAemWhD0J77oL9ayOj7p2pyO3A81xgC+LDC+XG57EpT1toOzV+8y+SqLfkHR12Z1s1Z58s2XZKZ/Do8esO4+1uxzpqli+kHIyUDJ4jTrkpF3e+/UfRJvsJnql6vbsJjQYMjPLVGiFRy+JtTVXksHNu2tnDXi+CnaMnOOPLrbixi4Ytm64a0em+8p63fnxCUPF1XTnMSbIc+4eTXyTfi/F6ge85D9MH5QmLg4JC2DgMCfmx8nHTb6Ut2RFhyI/Uv3WpYOjp4o3fNcD2s2icJbJt0m9DSflnZlafO8MeBZhZTZhXd8TVXtuWIX+5DgBXcN5mGpzmPFbekNIGPGafnOdOEUbR0GHyXd9UROPKpfSzmtF5UQZIblI+xIjavfMbvA11S9W2czvj//qC1JzcSVcaKEaN98pqprWewMwUTtIh2PqrBS2t9PzTjwKr8o2M0kgL1BoDffckJZxNzjJU0VcOoYfAz4eYixDlytZhXknolkVG0PQpKH19xiNuO5zLsg532DQ+AOoMBMzxCYwnVIr0H9PXeHTXcicf9vnQlD19KEaO7o9ZDKSNlPTujmtFpkMyN6uBR1H7yf4iL/VCF6uNJBjRw0P64PjVBiTzDpDn6E7u3zc9eJdT30xA2m6M1ppCp9//ys087BoLBNZR8a/Lq5SPJnsEd9mOkM1zfIFZ1nmOuPutw72Rw9SYScB38scyeFEIhiZo/z6l9XMxNgWJBQPbZIvzAb2p8BaSHBna76yufMUmeUP20STpFwJ2VpjeqKebV+0PKRmuzKdqQEO4Zk22o5pfJLsfZcp1XB8WENzfSyhCXq+1geMbIcAzneB7eUxXWe1ry1EKl4U+5k+NOxbOFOP5AFtVrSeb/VH7esEvtPlRJo+1sonS5JaNQGoQX0IGNLH2lbvbjDWpu+i+lEa8RIUP4IogIRxUbjvogr7Bjjxvkj1i0Lpreviipxlww0ZjNI7GX4m4f0sjU+68bqw7ni85i9hnd1UcDzeCHiody9Tl8yjTylzeHV8E9BKPTKk7YIhSbJT3okz2gXl6Hr47vTvogoG8DM5yNPVEyODgQaJgzBk6HMYNA7bHfSEpZJ4eXDY2N+Bpmr7tL8M4Zb2Sb4VTUjXpy4TRPiI1Lo+nApGa19UuLZv8k4SxTIg/6eQM+7Y/ef5WHbhAQyblfpOfzgu688LKIBGmDbN1C7e8yO9oQlbO0GvXD+CVwJp1qX+jkWYJGqNctHF9L64GWeVRG0fof3t48r75cDDWnITX7nrstyTZPbdd4o8HvmIFmRl1TE/2yNRk3Y7FnGYsxK/NvkTc+T8h/M0BvJ6o2liPeETX+jZVDzm35w4mmV0wZvwbZMdlxMNIY/7ZiKnUoHVH5PlvnCpptwG4ZcTsYM9fisiXPv+Mvy06cpCszc3GjPfbikhLX6olhh4K1vhizPE9BUGicqxi6atYKelmpssmvRwEHWqSJf4UjiRWmDxxWFOXDJGDKuNp+EG70gnEjtcRG9CzkShhptihaCzUUzmBdvFx4RUV9XjaOJli40j0LPX4WHYsupHymcSCKTNp3/hNQdI602RFrPJPqyci18F54vn7LfHdnUoRzL47E0qaTqTH5Q3XhRX/ir0wADPF8CCFV9yOnd1CMroS5adoMFjLXdb2cSTzp8dED6DW24LkvMiwrec4wh+5vCNROKtN+bHDOEvGcYV3Z/pSjtlqxhjlJF7gJiapFaTXvvnvak6K7xX6EmEKV4qkMvZomarwT6wpIMc3ff/FIT1YC0Elaz8z8so+/xUd/98GUU+TdDS/xRbno6d1lWkY1X3ncO6PPM579mERUrZ56DqWP39y7njAyFhXcxFeWMfC0oY7teVsA/Wc+H3L84TXp5eXN752Gxggb/7tm5gRGBoQIP/sX/8C1BLAwQUAAIACAAhTXtIKwvAbUoAAABrAAAAGwAAAHVuaXZlcnNhbC91bml2ZXJzYWwucG5nLnhtbLOxr8jNUShLLSrOzM+zVTLUM1Cyt+PlsikoSi3LTC1XqACKGekZQICSQiUqtzwzpSQDKGRgbowQzEjNTM8osVWyMDCFC+oDzQQAUEsBAgAAFAACAAgAQ5RXRw3AMR7AAQAA2gMAAA8AAAAAAAAAAQAAAAAAAAAAAG5vbmUvcGxheWVyLnhtbFBLAQIAABQAAgAIACBNe0gVDq0oZAQAAAcRAAAdAAAAAAAAAAEAAAAAAO0BAAB1bml2ZXJzYWwvY29tbW9uX21lc3NhZ2VzLmxuZ1BLAQIAABQAAgAIACBNe0gIfgsjKQMAAIYMAAAnAAAAAAAAAAEAAAAAAIwGAAB1bml2ZXJzYWwvZmxhc2hfcHVibGlzaGluZ19zZXR0aW5ncy54bWxQSwECAAAUAAIACAAgTXtIfh21ZrcCAABQCgAAIQAAAAAAAAABAAAAAAD6CQAAdW5pdmVyc2FsL2ZsYXNoX3NraW5fc2V0dGluZ3MueG1sUEsBAgAAFAACAAgAIE17SCqWD2f+AgAAlwsAACYAAAAAAAAAAQAAAAAA8AwAAHVuaXZlcnNhbC9odG1sX3B1Ymxpc2hpbmdfc2V0dGluZ3MueG1sUEsBAgAAFAACAAgAIE17SP7ZBl2gAQAALQYAAB8AAAAAAAAAAQAAAAAAMhAAAHVuaXZlcnNhbC9odG1sX3NraW5fc2V0dGluZ3MuanNQSwECAAAUAAIACAAgTXtIPTwv0cEAAADlAQAAGgAAAAAAAAABAAAAAAAPEgAAdW5pdmVyc2FsL2kxOG5fcHJlc2V0cy54bWxQSwECAAAUAAIACAAgTXtIDNK2rG4AAABuAAAAHAAAAAAAAAABAAAAAAAIEwAAdW5pdmVyc2FsL2xvY2FsX3NldHRpbmdzLnhtbFBLAQIAABQAAgAIAESUV0cjtE77+wIAALAIAAAUAAAAAAAAAAEAAAAAALATAAB1bml2ZXJzYWwvcGxheWVyLnhtbFBLAQIAABQAAgAIACBNe0g129mtaAEAAPMCAAApAAAAAAAAAAEAAAAAAN0WAAB1bml2ZXJzYWwvc2tpbl9jdXN0b21pemF0aW9uX3NldHRpbmdzLnhtbFBLAQIAABQAAgAIACFNe0iHSjuWQg8AABokAAAXAAAAAAAAAAAAAAAAAIwYAAB1bml2ZXJzYWwvdW5pdmVyc2FsLnBuZ1BLAQIAABQAAgAIACFNe0grC8BtSgAAAGsAAAAbAAAAAAAAAAEAAAAAAAMoAAB1bml2ZXJzYWwvdW5pdmVyc2FsLnBuZy54bWxQSwUGAAAAAAwADACGAwAAhigAAAAA"/>
  <p:tag name="ISPRING_PRESENTATION_TITLE" val="1584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36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14371"/>
      </a:accent1>
      <a:accent2>
        <a:srgbClr val="314371"/>
      </a:accent2>
      <a:accent3>
        <a:srgbClr val="314371"/>
      </a:accent3>
      <a:accent4>
        <a:srgbClr val="314371"/>
      </a:accent4>
      <a:accent5>
        <a:srgbClr val="314371"/>
      </a:accent5>
      <a:accent6>
        <a:srgbClr val="31437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4000" dirty="0" smtClean="0"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1245</Words>
  <Application>WPS 演示</Application>
  <PresentationFormat>宽屏</PresentationFormat>
  <Paragraphs>126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</vt:lpstr>
      <vt:lpstr>Calibri</vt:lpstr>
      <vt:lpstr>Arial Unicode MS</vt:lpstr>
      <vt:lpstr>等线</vt:lpstr>
      <vt:lpstr>等线 Light</vt:lpstr>
      <vt:lpstr>Nordri ToolsTheme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小二的PPT</dc:creator>
  <cp:keywords>www.51pptmoban.com</cp:keywords>
  <cp:lastModifiedBy>凡心</cp:lastModifiedBy>
  <cp:revision>213</cp:revision>
  <dcterms:created xsi:type="dcterms:W3CDTF">2016-03-26T10:00:00Z</dcterms:created>
  <dcterms:modified xsi:type="dcterms:W3CDTF">2021-09-24T12:15:24Z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6050376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D8.0.2</vt:lpwstr>
  </property>
  <property fmtid="{D5CDD505-2E9C-101B-9397-08002B2CF9AE}" pid="5" name="ICV">
    <vt:lpwstr>4A2A3A8BF7664BDF81829F0BF6CA2956</vt:lpwstr>
  </property>
  <property fmtid="{D5CDD505-2E9C-101B-9397-08002B2CF9AE}" pid="6" name="KSOProductBuildVer">
    <vt:lpwstr>2052-11.1.0.10700</vt:lpwstr>
  </property>
</Properties>
</file>