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262" r:id="rId6"/>
    <p:sldId id="264" r:id="rId7"/>
    <p:sldId id="267" r:id="rId8"/>
    <p:sldId id="268" r:id="rId9"/>
    <p:sldId id="291" r:id="rId10"/>
    <p:sldId id="292" r:id="rId11"/>
    <p:sldId id="271" r:id="rId12"/>
    <p:sldId id="294" r:id="rId13"/>
    <p:sldId id="272" r:id="rId14"/>
    <p:sldId id="275" r:id="rId15"/>
    <p:sldId id="276" r:id="rId16"/>
    <p:sldId id="281" r:id="rId17"/>
    <p:sldId id="295" r:id="rId18"/>
    <p:sldId id="296" r:id="rId19"/>
    <p:sldId id="297" r:id="rId20"/>
    <p:sldId id="298" r:id="rId21"/>
    <p:sldId id="277" r:id="rId22"/>
    <p:sldId id="299" r:id="rId23"/>
    <p:sldId id="300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67" d="100"/>
          <a:sy n="67" d="100"/>
        </p:scale>
        <p:origin x="468" y="52"/>
      </p:cViewPr>
      <p:guideLst>
        <p:guide orient="horz" pos="2112"/>
        <p:guide pos="3828"/>
        <p:guide pos="7075"/>
        <p:guide pos="5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7DBA15-3F6E-4149-9019-6609FD57F7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/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endParaRPr lang="zh-CN" altLang="en-US" dirty="0"/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学院：金融学院</a:t>
            </a:r>
            <a:endParaRPr lang="zh-CN" altLang="en-US" dirty="0"/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专业：国际金融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答辩人：北纬君</a:t>
            </a:r>
            <a:endParaRPr lang="zh-CN" altLang="en-US" dirty="0"/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指导老师：北纬君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  <a:endParaRPr lang="zh-CN" altLang="en-US" dirty="0"/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  <a:endParaRPr lang="zh-CN" altLang="en-US" dirty="0"/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  <a:endParaRPr lang="zh-CN" altLang="en-US" dirty="0"/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  <a:endParaRPr lang="zh-CN" altLang="en-US" dirty="0"/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  <a:endParaRPr lang="zh-CN" altLang="en-US" dirty="0"/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4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25475" y="3114040"/>
            <a:ext cx="7706360" cy="1682115"/>
          </a:xfrm>
        </p:spPr>
        <p:txBody>
          <a:bodyPr/>
          <a:lstStyle/>
          <a:p>
            <a:r>
              <a:rPr lang="zh-CN" altLang="en-US" sz="6000" dirty="0"/>
              <a:t>第七周学习</a:t>
            </a:r>
            <a:r>
              <a:rPr lang="zh-CN" altLang="en-US" sz="6000" dirty="0"/>
              <a:t>汇报</a:t>
            </a:r>
            <a:endParaRPr lang="zh-CN" altLang="en-US" sz="6000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717772" y="5950099"/>
            <a:ext cx="3050636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汇报人：</a:t>
            </a:r>
            <a:r>
              <a:rPr lang="zh-CN" altLang="en-US" dirty="0"/>
              <a:t>王思伟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171C60"/>
              </a:clrFrom>
              <a:clrTo>
                <a:srgbClr val="171C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88640"/>
            <a:ext cx="5614115" cy="177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文本占位符 4"/>
          <p:cNvSpPr txBox="1"/>
          <p:nvPr/>
        </p:nvSpPr>
        <p:spPr>
          <a:xfrm>
            <a:off x="9264352" y="5950099"/>
            <a:ext cx="3050636" cy="503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时间：</a:t>
            </a:r>
            <a:r>
              <a:rPr lang="en-US" altLang="zh-CN" dirty="0"/>
              <a:t>2021.10.15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6922770" cy="61468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逻辑回归概念和损失函数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6605" y="1556385"/>
            <a:ext cx="10343515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逻辑回归本质也是多元线性回归</a:t>
            </a:r>
            <a:r>
              <a:rPr lang="en-US" altLang="zh-CN" sz="2400"/>
              <a:t>: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zh-CN" altLang="en-US" sz="2400"/>
              <a:t>一</a:t>
            </a:r>
            <a:r>
              <a:rPr lang="en-US" altLang="zh-CN" sz="2400"/>
              <a:t>.</a:t>
            </a:r>
            <a:r>
              <a:rPr lang="zh-CN" altLang="en-US" sz="2400"/>
              <a:t>使用多元线性回归公式</a:t>
            </a:r>
            <a:r>
              <a:rPr lang="en-US" altLang="zh-CN" sz="2400"/>
              <a:t> Z=w0+w1*x1+w2*x2+..........+wn*xn</a:t>
            </a:r>
            <a:br>
              <a:rPr lang="en-US" altLang="zh-CN" sz="2400"/>
            </a:br>
            <a:r>
              <a:rPr lang="en-US" altLang="zh-CN" sz="2400"/>
              <a:t>      </a:t>
            </a:r>
            <a:r>
              <a:rPr lang="zh-CN" altLang="en-US" sz="2400"/>
              <a:t>二</a:t>
            </a:r>
            <a:r>
              <a:rPr lang="en-US" altLang="zh-CN" sz="2400"/>
              <a:t>.</a:t>
            </a:r>
            <a:r>
              <a:rPr lang="zh-CN" altLang="en-US" sz="2400"/>
              <a:t>使用</a:t>
            </a:r>
            <a:r>
              <a:rPr lang="en-US" altLang="zh-CN" sz="2400"/>
              <a:t>sigmoid</a:t>
            </a:r>
            <a:r>
              <a:rPr lang="zh-CN" altLang="en-US" sz="2400"/>
              <a:t>函数缩放求导函数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      </a:t>
            </a:r>
            <a:endParaRPr lang="en-US" altLang="zh-CN" sz="2400"/>
          </a:p>
          <a:p>
            <a:r>
              <a:rPr lang="en-US" altLang="zh-CN" sz="2400"/>
              <a:t>      </a:t>
            </a:r>
            <a:r>
              <a:rPr lang="zh-CN" altLang="en-US" sz="2400"/>
              <a:t>三</a:t>
            </a:r>
            <a:r>
              <a:rPr lang="en-US" altLang="zh-CN" sz="2400"/>
              <a:t>.</a:t>
            </a:r>
            <a:r>
              <a:rPr lang="zh-CN" altLang="en-US" sz="2400"/>
              <a:t>逻辑回归公式</a:t>
            </a:r>
            <a:r>
              <a:rPr lang="en-US" altLang="zh-CN" sz="2400"/>
              <a:t>:</a:t>
            </a:r>
            <a:endParaRPr lang="zh-CN" altLang="en-US" sz="2400"/>
          </a:p>
          <a:p>
            <a:r>
              <a:rPr lang="zh-CN" altLang="en-US" sz="2400"/>
              <a:t> </a:t>
            </a:r>
            <a:r>
              <a:rPr lang="en-US" altLang="zh-CN" sz="2400"/>
              <a:t>  </a:t>
            </a:r>
            <a:endParaRPr lang="zh-CN" altLang="en-US" sz="2400"/>
          </a:p>
          <a:p>
            <a:endParaRPr lang="zh-CN" altLang="en-US"/>
          </a:p>
          <a:p>
            <a:endParaRPr lang="zh-CN" altLang="en-US" sz="2400"/>
          </a:p>
          <a:p>
            <a:r>
              <a:rPr lang="zh-CN" altLang="en-US" sz="2400"/>
              <a:t>逻辑回归的损失函数</a:t>
            </a:r>
            <a:r>
              <a:rPr lang="en-US" altLang="zh-CN" sz="2400"/>
              <a:t>:</a:t>
            </a:r>
            <a:endParaRPr lang="en-US" altLang="zh-CN" sz="2400"/>
          </a:p>
          <a:p>
            <a:r>
              <a:rPr lang="en-US" altLang="zh-CN"/>
              <a:t>    </a:t>
            </a:r>
            <a:endParaRPr lang="zh-CN" altLang="en-US"/>
          </a:p>
          <a:p>
            <a:endParaRPr lang="zh-CN" altLang="en-US"/>
          </a:p>
          <a:p>
            <a:endParaRPr lang="zh-CN" altLang="en-US" sz="2400"/>
          </a:p>
          <a:p>
            <a:r>
              <a:rPr lang="zh-CN" altLang="en-US" sz="2400"/>
              <a:t>总结</a:t>
            </a:r>
            <a:r>
              <a:rPr lang="en-US" altLang="zh-CN" sz="2400"/>
              <a:t>:</a:t>
            </a:r>
            <a:r>
              <a:rPr lang="zh-CN" altLang="en-US" sz="2400"/>
              <a:t>多</a:t>
            </a:r>
            <a:r>
              <a:rPr lang="zh-CN" altLang="en-US" sz="2400"/>
              <a:t>元线性回归是回归模型用来做预测</a:t>
            </a:r>
            <a:r>
              <a:rPr lang="en-US" altLang="zh-CN" sz="2400"/>
              <a:t>,</a:t>
            </a:r>
            <a:r>
              <a:rPr lang="zh-CN" altLang="en-US" sz="2400"/>
              <a:t>逻辑回归是分类模型用来做分类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2852420"/>
            <a:ext cx="2499360" cy="1036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165" y="4292600"/>
            <a:ext cx="297942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437640" y="347980"/>
            <a:ext cx="7251700" cy="661670"/>
          </a:xfrm>
        </p:spPr>
        <p:txBody>
          <a:bodyPr/>
          <a:lstStyle/>
          <a:p>
            <a:r>
              <a:rPr lang="zh-CN" altLang="en-US" dirty="0"/>
              <a:t>二分类问题和多分类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9740" y="1844675"/>
            <a:ext cx="1127252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二分类</a:t>
            </a:r>
            <a:r>
              <a:rPr lang="en-US" altLang="zh-CN" sz="2400"/>
              <a:t>                                                      </a:t>
            </a:r>
            <a:r>
              <a:rPr lang="zh-CN" altLang="en-US" sz="2400"/>
              <a:t>处理多分类问题是将它转化为多个二分类</a:t>
            </a:r>
            <a:r>
              <a:rPr lang="en-US" altLang="zh-CN" sz="2400"/>
              <a:t>                                             						</a:t>
            </a:r>
            <a:r>
              <a:rPr lang="zh-CN" altLang="en-US" sz="2400"/>
              <a:t>问题</a:t>
            </a:r>
            <a:r>
              <a:rPr lang="en-US" altLang="zh-CN" sz="2400"/>
              <a:t>,</a:t>
            </a:r>
            <a:r>
              <a:rPr lang="zh-CN" altLang="en-US" sz="2400"/>
              <a:t>同时训练三个模型</a:t>
            </a:r>
            <a:r>
              <a:rPr lang="en-US" altLang="zh-CN" sz="2400"/>
              <a:t>,</a:t>
            </a:r>
            <a:r>
              <a:rPr lang="zh-CN" altLang="en-US" sz="2400"/>
              <a:t>三个模型互不干</a:t>
            </a:r>
            <a:r>
              <a:rPr lang="en-US" altLang="zh-CN" sz="2400"/>
              <a:t>							</a:t>
            </a:r>
            <a:r>
              <a:rPr lang="zh-CN" altLang="en-US" sz="2400"/>
              <a:t>扰</a:t>
            </a:r>
            <a:r>
              <a:rPr lang="en-US" altLang="zh-CN" sz="2400"/>
              <a:t> 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未命名文件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173730"/>
            <a:ext cx="3960495" cy="1876425"/>
          </a:xfrm>
          <a:prstGeom prst="rect">
            <a:avLst/>
          </a:prstGeom>
        </p:spPr>
      </p:pic>
      <p:pic>
        <p:nvPicPr>
          <p:cNvPr id="9" name="图片 8" descr="未命名文件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45" y="2997200"/>
            <a:ext cx="4744720" cy="3329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傅里叶</a:t>
            </a:r>
            <a:r>
              <a:rPr lang="zh-CN" altLang="en-US" dirty="0"/>
              <a:t>变换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2015" y="1628775"/>
            <a:ext cx="111994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傅里叶变换-----(时域转化为频域)</a:t>
            </a:r>
            <a:endParaRPr lang="zh-CN" altLang="en-US" sz="2400"/>
          </a:p>
          <a:p>
            <a:r>
              <a:rPr lang="zh-CN" altLang="en-US" sz="2400"/>
              <a:t>是可以将时间点(time domain)的数据,拆成频率点,然后投射到频率点(frequency domian)</a:t>
            </a:r>
            <a:endParaRPr lang="zh-CN" altLang="en-US" sz="2400"/>
          </a:p>
          <a:p>
            <a:r>
              <a:rPr lang="zh-CN" altLang="en-US" sz="2400"/>
              <a:t>例如:将一个音频,拆成一堆基准率,投射到frequency domain上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9" name="图片 8" descr="201904261616238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0" y="3284855"/>
            <a:ext cx="9682480" cy="3313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/>
              <a:t>PART  FORE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实现音乐分类</a:t>
            </a:r>
            <a:r>
              <a:rPr lang="zh-CN" altLang="en-US" dirty="0"/>
              <a:t>案例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研究数据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0030" y="1347470"/>
            <a:ext cx="114147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en-US" altLang="zh-CN" sz="2400"/>
              <a:t>  </a:t>
            </a:r>
            <a:r>
              <a:rPr lang="zh-CN" altLang="en-US" sz="2400"/>
              <a:t>使用的数据集是十种类型的音乐</a:t>
            </a:r>
            <a:r>
              <a:rPr lang="en-US" altLang="zh-CN" sz="2400"/>
              <a:t> </a:t>
            </a:r>
            <a:r>
              <a:rPr lang="zh-CN" altLang="en-US" sz="2400"/>
              <a:t>每种类音乐</a:t>
            </a:r>
            <a:r>
              <a:rPr lang="en-US" altLang="zh-CN" sz="2400"/>
              <a:t>100</a:t>
            </a:r>
            <a:r>
              <a:rPr lang="zh-CN" altLang="en-US" sz="2400"/>
              <a:t>首</a:t>
            </a:r>
            <a:r>
              <a:rPr lang="en-US" altLang="zh-CN" sz="2400"/>
              <a:t> </a:t>
            </a:r>
            <a:r>
              <a:rPr lang="zh-CN" altLang="en-US" sz="2400"/>
              <a:t>共计</a:t>
            </a:r>
            <a:r>
              <a:rPr lang="en-US" altLang="zh-CN" sz="2400"/>
              <a:t>1000</a:t>
            </a:r>
            <a:r>
              <a:rPr lang="zh-CN" altLang="en-US" sz="2400"/>
              <a:t>首</a:t>
            </a:r>
            <a:r>
              <a:rPr lang="zh-CN" altLang="en-US" sz="2400"/>
              <a:t>歌曲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2420620"/>
            <a:ext cx="1067625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0030" y="1347470"/>
            <a:ext cx="114147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en-US" altLang="zh-CN" sz="2400"/>
              <a:t>  </a:t>
            </a:r>
            <a:r>
              <a:rPr lang="en-US" sz="2400"/>
              <a:t>1.</a:t>
            </a:r>
            <a:r>
              <a:rPr lang="zh-CN" altLang="en-US" sz="2400"/>
              <a:t>将数据集导入程序</a:t>
            </a:r>
            <a:r>
              <a:rPr lang="en-US" altLang="zh-CN" sz="2400"/>
              <a:t>,</a:t>
            </a:r>
            <a:r>
              <a:rPr lang="zh-CN" altLang="en-US" sz="2400"/>
              <a:t>并且将</a:t>
            </a:r>
            <a:r>
              <a:rPr lang="zh-CN" altLang="en-US" sz="2400"/>
              <a:t>部分歌曲进行傅里叶</a:t>
            </a:r>
            <a:r>
              <a:rPr lang="zh-CN" altLang="en-US" sz="2400"/>
              <a:t>变换</a:t>
            </a:r>
            <a:endParaRPr lang="zh-CN" altLang="en-US" sz="2400"/>
          </a:p>
          <a:p>
            <a:endParaRPr lang="zh-CN" altLang="en-US"/>
          </a:p>
          <a:p>
            <a:r>
              <a:rPr lang="en-US" altLang="zh-CN"/>
              <a:t>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2266315"/>
            <a:ext cx="10166350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0030" y="1347470"/>
            <a:ext cx="114839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en-US" altLang="zh-CN" sz="2400"/>
              <a:t>  2</a:t>
            </a:r>
            <a:r>
              <a:rPr lang="en-US" sz="2400"/>
              <a:t>.</a:t>
            </a:r>
            <a:r>
              <a:rPr lang="zh-CN" altLang="en-US" sz="2400"/>
              <a:t>查看傅里叶变换得到的</a:t>
            </a:r>
            <a:r>
              <a:rPr lang="zh-CN" altLang="en-US" sz="2400"/>
              <a:t>数据</a:t>
            </a:r>
            <a:endParaRPr lang="zh-CN" altLang="en-US" sz="2400"/>
          </a:p>
          <a:p>
            <a:endParaRPr lang="zh-CN" altLang="en-US"/>
          </a:p>
          <a:p>
            <a:r>
              <a:rPr lang="en-US" altLang="zh-CN"/>
              <a:t>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" y="2204720"/>
            <a:ext cx="10876915" cy="43948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0030" y="1347470"/>
            <a:ext cx="114839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en-US" altLang="zh-CN" sz="2400"/>
              <a:t>  3</a:t>
            </a:r>
            <a:r>
              <a:rPr lang="en-US" sz="2400"/>
              <a:t>.</a:t>
            </a:r>
            <a:r>
              <a:rPr lang="zh-CN" altLang="en-US" sz="2400"/>
              <a:t>通过得到的转变后的频率数据</a:t>
            </a:r>
            <a:r>
              <a:rPr lang="en-US" altLang="zh-CN" sz="2400"/>
              <a:t>,</a:t>
            </a:r>
            <a:r>
              <a:rPr lang="zh-CN" altLang="en-US" sz="2400"/>
              <a:t>进行模型</a:t>
            </a:r>
            <a:r>
              <a:rPr lang="zh-CN" altLang="en-US" sz="2400"/>
              <a:t>训练</a:t>
            </a:r>
            <a:endParaRPr lang="zh-CN" altLang="en-US" sz="2400"/>
          </a:p>
          <a:p>
            <a:endParaRPr lang="zh-CN" altLang="en-US"/>
          </a:p>
          <a:p>
            <a:r>
              <a:rPr lang="en-US" altLang="zh-CN"/>
              <a:t>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420620"/>
            <a:ext cx="10492105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3525" y="1340485"/>
            <a:ext cx="114839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en-US" altLang="zh-CN" sz="2400"/>
              <a:t>  4.</a:t>
            </a:r>
            <a:r>
              <a:rPr lang="zh-CN" altLang="en-US" sz="2400"/>
              <a:t>使用测试集数据进行模型预测</a:t>
            </a:r>
            <a:r>
              <a:rPr lang="en-US" altLang="zh-CN" sz="2400"/>
              <a:t>                           </a:t>
            </a:r>
            <a:r>
              <a:rPr lang="zh-CN" altLang="en-US" sz="2400"/>
              <a:t>预测的</a:t>
            </a:r>
            <a:r>
              <a:rPr lang="zh-CN" altLang="en-US" sz="2400"/>
              <a:t>结果</a:t>
            </a:r>
            <a:endParaRPr lang="zh-CN" altLang="en-US" sz="2400"/>
          </a:p>
          <a:p>
            <a:endParaRPr lang="zh-CN" altLang="en-US"/>
          </a:p>
          <a:p>
            <a:r>
              <a:rPr lang="en-US" altLang="zh-CN"/>
              <a:t>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2567940"/>
            <a:ext cx="5768340" cy="3061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90" y="2567940"/>
            <a:ext cx="4819650" cy="3186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/>
              <a:t>PART  FIVE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神经</a:t>
            </a:r>
            <a:r>
              <a:rPr lang="zh-CN" altLang="en-US" dirty="0"/>
              <a:t>网络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 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PART  05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英语</a:t>
            </a:r>
            <a:r>
              <a:rPr lang="zh-CN" altLang="en-US" dirty="0"/>
              <a:t>阅读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线性回归的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  <a:r>
              <a:rPr lang="zh-CN" altLang="en-US" dirty="0"/>
              <a:t>学习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7392035" y="4179570"/>
            <a:ext cx="3839210" cy="502920"/>
          </a:xfrm>
        </p:spPr>
        <p:txBody>
          <a:bodyPr/>
          <a:lstStyle/>
          <a:p>
            <a:r>
              <a:rPr lang="zh-CN" altLang="en-US" dirty="0"/>
              <a:t>实现音乐分类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r>
              <a:rPr lang="zh-CN" altLang="en-US" dirty="0"/>
              <a:t>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神经网络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0030" y="1347470"/>
            <a:ext cx="1148397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400"/>
          </a:p>
          <a:p>
            <a:r>
              <a:rPr lang="en-US" altLang="zh-CN" sz="2400"/>
              <a:t> </a:t>
            </a:r>
            <a:r>
              <a:rPr lang="zh-CN" altLang="en-US" sz="2400"/>
              <a:t>网络拓扑层</a:t>
            </a:r>
            <a:r>
              <a:rPr lang="en-US" altLang="zh-CN" sz="2400"/>
              <a:t>-</a:t>
            </a:r>
            <a:r>
              <a:rPr lang="zh-CN" altLang="en-US" sz="2400"/>
              <a:t>单网络层</a:t>
            </a:r>
            <a:r>
              <a:rPr lang="en-US" altLang="zh-CN" sz="2400"/>
              <a:t>                               </a:t>
            </a:r>
            <a:r>
              <a:rPr lang="zh-CN" altLang="en-US" sz="2400"/>
              <a:t>网络拓扑层</a:t>
            </a:r>
            <a:r>
              <a:rPr lang="en-US" altLang="zh-CN" sz="2400"/>
              <a:t>-</a:t>
            </a:r>
            <a:r>
              <a:rPr lang="zh-CN" altLang="en-US" sz="2400"/>
              <a:t>多层</a:t>
            </a:r>
            <a:r>
              <a:rPr lang="zh-CN" altLang="en-US" sz="2400"/>
              <a:t>网络</a:t>
            </a:r>
            <a:endParaRPr lang="zh-CN" altLang="en-US" sz="2400"/>
          </a:p>
          <a:p>
            <a:endParaRPr lang="zh-CN" altLang="en-US"/>
          </a:p>
          <a:p>
            <a:r>
              <a:rPr lang="en-US" altLang="zh-CN"/>
              <a:t>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>
                <a:sym typeface="+mn-ea"/>
              </a:rPr>
              <a:t>激活函数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     1.Sigmoid</a:t>
            </a:r>
            <a:r>
              <a:rPr lang="zh-CN" altLang="en-US" sz="2400">
                <a:sym typeface="+mn-ea"/>
              </a:rPr>
              <a:t>函数</a:t>
            </a:r>
            <a:r>
              <a:rPr lang="en-US" altLang="zh-CN" sz="2400">
                <a:sym typeface="+mn-ea"/>
              </a:rPr>
              <a:t> 0</a:t>
            </a:r>
            <a:r>
              <a:rPr lang="zh-CN" altLang="en-US" sz="2400">
                <a:sym typeface="+mn-ea"/>
              </a:rPr>
              <a:t>到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之间</a:t>
            </a:r>
            <a:r>
              <a:rPr lang="en-US" altLang="zh-CN" sz="2400">
                <a:sym typeface="+mn-ea"/>
              </a:rPr>
              <a:t>   2.Tangent</a:t>
            </a:r>
            <a:r>
              <a:rPr lang="zh-CN" altLang="en-US" sz="2400">
                <a:sym typeface="+mn-ea"/>
              </a:rPr>
              <a:t>函数</a:t>
            </a:r>
            <a:r>
              <a:rPr lang="en-US" altLang="zh-CN" sz="2400">
                <a:sym typeface="+mn-ea"/>
              </a:rPr>
              <a:t>, -1</a:t>
            </a:r>
            <a:r>
              <a:rPr lang="zh-CN" altLang="en-US" sz="2400">
                <a:sym typeface="+mn-ea"/>
              </a:rPr>
              <a:t>到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之间</a:t>
            </a:r>
            <a:r>
              <a:rPr lang="en-US" altLang="zh-CN" sz="2400">
                <a:sym typeface="+mn-ea"/>
              </a:rPr>
              <a:t>  3.Relu</a:t>
            </a:r>
            <a:r>
              <a:rPr lang="zh-CN" altLang="en-US" sz="2400">
                <a:sym typeface="+mn-ea"/>
              </a:rPr>
              <a:t>函数</a:t>
            </a:r>
            <a:r>
              <a:rPr lang="en-US" altLang="zh-CN" sz="2400">
                <a:sym typeface="+mn-ea"/>
              </a:rPr>
              <a:t>,max(0,x)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2564765"/>
            <a:ext cx="4935220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2564765"/>
            <a:ext cx="563816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神经网络基本</a:t>
            </a:r>
            <a:r>
              <a:rPr lang="zh-CN" altLang="en-US" dirty="0"/>
              <a:t>要素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0030" y="1347470"/>
            <a:ext cx="1154811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神经网络算法的隐藏层的意义</a:t>
            </a:r>
            <a:r>
              <a:rPr lang="en-US" altLang="zh-CN" sz="2400"/>
              <a:t>:</a:t>
            </a:r>
            <a:endParaRPr lang="en-US" altLang="zh-CN" sz="2400"/>
          </a:p>
          <a:p>
            <a:r>
              <a:rPr lang="en-US" altLang="zh-CN" sz="2400"/>
              <a:t>     1.</a:t>
            </a:r>
            <a:r>
              <a:rPr lang="zh-CN" altLang="en-US" sz="2400"/>
              <a:t>有隐藏层的话</a:t>
            </a:r>
            <a:r>
              <a:rPr lang="en-US" altLang="zh-CN" sz="2400"/>
              <a:t>,</a:t>
            </a:r>
            <a:r>
              <a:rPr lang="zh-CN" altLang="en-US" sz="2400"/>
              <a:t>就多了推理有演绎的</a:t>
            </a:r>
            <a:r>
              <a:rPr lang="zh-CN" altLang="en-US" sz="2400"/>
              <a:t>能力</a:t>
            </a:r>
            <a:endParaRPr lang="zh-CN" altLang="en-US" sz="2400"/>
          </a:p>
          <a:p>
            <a:r>
              <a:rPr lang="en-US" altLang="zh-CN" sz="2400"/>
              <a:t>     2.</a:t>
            </a:r>
            <a:r>
              <a:rPr lang="zh-CN" altLang="en-US" sz="2400"/>
              <a:t>每多一个隐藏层</a:t>
            </a:r>
            <a:r>
              <a:rPr lang="en-US" altLang="zh-CN" sz="2400"/>
              <a:t>,</a:t>
            </a:r>
            <a:r>
              <a:rPr lang="zh-CN" altLang="en-US" sz="2400"/>
              <a:t>推理和演绎的过程更多</a:t>
            </a:r>
            <a:r>
              <a:rPr lang="en-US" altLang="zh-CN" sz="2400"/>
              <a:t>,</a:t>
            </a:r>
            <a:r>
              <a:rPr lang="zh-CN" altLang="en-US" sz="2400"/>
              <a:t>训练的模型考虑的方面</a:t>
            </a:r>
            <a:r>
              <a:rPr lang="zh-CN" altLang="en-US" sz="2400"/>
              <a:t>更多</a:t>
            </a:r>
            <a:endParaRPr lang="zh-CN" altLang="en-US" sz="2400"/>
          </a:p>
          <a:p>
            <a:r>
              <a:rPr lang="zh-CN" altLang="en-US" sz="2400"/>
              <a:t> </a:t>
            </a:r>
            <a:r>
              <a:rPr lang="en-US" altLang="zh-CN" sz="2400"/>
              <a:t>    3.</a:t>
            </a:r>
            <a:r>
              <a:rPr lang="zh-CN" altLang="en-US" sz="2400"/>
              <a:t>隐藏层节点比之</a:t>
            </a:r>
            <a:r>
              <a:rPr lang="zh-CN" altLang="en-US" sz="2400"/>
              <a:t>前的节点多</a:t>
            </a:r>
            <a:r>
              <a:rPr lang="en-US" altLang="zh-CN" sz="2400"/>
              <a:t>,</a:t>
            </a:r>
            <a:r>
              <a:rPr lang="zh-CN" altLang="en-US" sz="2400"/>
              <a:t>相当于升维</a:t>
            </a:r>
            <a:r>
              <a:rPr lang="en-US" altLang="zh-CN" sz="2400"/>
              <a:t>,</a:t>
            </a:r>
            <a:r>
              <a:rPr lang="zh-CN" altLang="en-US" sz="2400"/>
              <a:t>考虑的因素</a:t>
            </a:r>
            <a:r>
              <a:rPr lang="zh-CN" altLang="en-US" sz="2400"/>
              <a:t>更多</a:t>
            </a:r>
            <a:endParaRPr lang="zh-CN" altLang="en-US" sz="2400"/>
          </a:p>
          <a:p>
            <a:r>
              <a:rPr lang="zh-CN" altLang="en-US" sz="2400"/>
              <a:t> </a:t>
            </a:r>
            <a:r>
              <a:rPr lang="en-US" altLang="zh-CN" sz="2400"/>
              <a:t>    4.</a:t>
            </a:r>
            <a:r>
              <a:rPr lang="zh-CN" altLang="en-US" sz="2400"/>
              <a:t>隐藏层节点比之前的节点少</a:t>
            </a:r>
            <a:r>
              <a:rPr lang="en-US" altLang="zh-CN" sz="2400"/>
              <a:t>,</a:t>
            </a:r>
            <a:r>
              <a:rPr lang="zh-CN" altLang="en-US" sz="2400"/>
              <a:t>相当于降维</a:t>
            </a:r>
            <a:r>
              <a:rPr lang="en-US" altLang="zh-CN" sz="2400"/>
              <a:t>,</a:t>
            </a:r>
            <a:r>
              <a:rPr lang="zh-CN" altLang="en-US" sz="2400"/>
              <a:t>对前面进行了归纳</a:t>
            </a:r>
            <a:r>
              <a:rPr lang="zh-CN" altLang="en-US" sz="2400"/>
              <a:t>总结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未命名文件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3429000"/>
            <a:ext cx="60483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6" y="5346700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KSO_Shape"/>
          <p:cNvSpPr/>
          <p:nvPr>
            <p:custDataLst>
              <p:tags r:id="rId4"/>
            </p:custDataLst>
          </p:nvPr>
        </p:nvSpPr>
        <p:spPr bwMode="auto">
          <a:xfrm>
            <a:off x="2976564" y="5026025"/>
            <a:ext cx="198437" cy="234950"/>
          </a:xfrm>
          <a:custGeom>
            <a:avLst/>
            <a:gdLst>
              <a:gd name="T0" fmla="*/ 163869 w 396520"/>
              <a:gd name="T1" fmla="*/ 157531 h 469210"/>
              <a:gd name="T2" fmla="*/ 197203 w 396520"/>
              <a:gd name="T3" fmla="*/ 191182 h 469210"/>
              <a:gd name="T4" fmla="*/ 188663 w 396520"/>
              <a:gd name="T5" fmla="*/ 220796 h 469210"/>
              <a:gd name="T6" fmla="*/ 176400 w 396520"/>
              <a:gd name="T7" fmla="*/ 192013 h 469210"/>
              <a:gd name="T8" fmla="*/ 143709 w 396520"/>
              <a:gd name="T9" fmla="*/ 169539 h 469210"/>
              <a:gd name="T10" fmla="*/ 163869 w 396520"/>
              <a:gd name="T11" fmla="*/ 157531 h 469210"/>
              <a:gd name="T12" fmla="*/ 22203 w 396520"/>
              <a:gd name="T13" fmla="*/ 4729 h 469210"/>
              <a:gd name="T14" fmla="*/ 49402 w 396520"/>
              <a:gd name="T15" fmla="*/ 52023 h 469210"/>
              <a:gd name="T16" fmla="*/ 51452 w 396520"/>
              <a:gd name="T17" fmla="*/ 86564 h 469210"/>
              <a:gd name="T18" fmla="*/ 46881 w 396520"/>
              <a:gd name="T19" fmla="*/ 96015 h 469210"/>
              <a:gd name="T20" fmla="*/ 120289 w 396520"/>
              <a:gd name="T21" fmla="*/ 174879 h 469210"/>
              <a:gd name="T22" fmla="*/ 137905 w 396520"/>
              <a:gd name="T23" fmla="*/ 173809 h 469210"/>
              <a:gd name="T24" fmla="*/ 138065 w 396520"/>
              <a:gd name="T25" fmla="*/ 174087 h 469210"/>
              <a:gd name="T26" fmla="*/ 173909 w 396520"/>
              <a:gd name="T27" fmla="*/ 194551 h 469210"/>
              <a:gd name="T28" fmla="*/ 185865 w 396520"/>
              <a:gd name="T29" fmla="*/ 224388 h 469210"/>
              <a:gd name="T30" fmla="*/ 144208 w 396520"/>
              <a:gd name="T31" fmla="*/ 234424 h 469210"/>
              <a:gd name="T32" fmla="*/ 332 w 396520"/>
              <a:gd name="T33" fmla="*/ 44981 h 469210"/>
              <a:gd name="T34" fmla="*/ 7156 w 396520"/>
              <a:gd name="T35" fmla="*/ 19804 h 469210"/>
              <a:gd name="T36" fmla="*/ 22203 w 396520"/>
              <a:gd name="T37" fmla="*/ 4729 h 469210"/>
              <a:gd name="T38" fmla="*/ 42959 w 396520"/>
              <a:gd name="T39" fmla="*/ 3 h 469210"/>
              <a:gd name="T40" fmla="*/ 74047 w 396520"/>
              <a:gd name="T41" fmla="*/ 64172 h 469210"/>
              <a:gd name="T42" fmla="*/ 54657 w 396520"/>
              <a:gd name="T43" fmla="*/ 84102 h 469210"/>
              <a:gd name="T44" fmla="*/ 52683 w 396520"/>
              <a:gd name="T45" fmla="*/ 50586 h 469210"/>
              <a:gd name="T46" fmla="*/ 27613 w 396520"/>
              <a:gd name="T47" fmla="*/ 2556 h 469210"/>
              <a:gd name="T48" fmla="*/ 42959 w 396520"/>
              <a:gd name="T49" fmla="*/ 3 h 4692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14689" y="4989514"/>
            <a:ext cx="1258887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18098893220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  <p:sp>
        <p:nvSpPr>
          <p:cNvPr id="7" name="文本框 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76914" y="4989514"/>
            <a:ext cx="110172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王思伟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  <p:sp>
        <p:nvSpPr>
          <p:cNvPr id="8" name="KSO_Shape"/>
          <p:cNvSpPr/>
          <p:nvPr>
            <p:custDataLst>
              <p:tags r:id="rId7"/>
            </p:custDataLst>
          </p:nvPr>
        </p:nvSpPr>
        <p:spPr bwMode="auto">
          <a:xfrm>
            <a:off x="5473700" y="5019675"/>
            <a:ext cx="266700" cy="249238"/>
          </a:xfrm>
          <a:custGeom>
            <a:avLst/>
            <a:gdLst>
              <a:gd name="T0" fmla="*/ 223637 w 969654"/>
              <a:gd name="T1" fmla="*/ 134460 h 903534"/>
              <a:gd name="T2" fmla="*/ 213735 w 969654"/>
              <a:gd name="T3" fmla="*/ 144391 h 903534"/>
              <a:gd name="T4" fmla="*/ 223637 w 969654"/>
              <a:gd name="T5" fmla="*/ 154321 h 903534"/>
              <a:gd name="T6" fmla="*/ 233539 w 969654"/>
              <a:gd name="T7" fmla="*/ 144391 h 903534"/>
              <a:gd name="T8" fmla="*/ 223637 w 969654"/>
              <a:gd name="T9" fmla="*/ 134460 h 903534"/>
              <a:gd name="T10" fmla="*/ 166943 w 969654"/>
              <a:gd name="T11" fmla="*/ 134460 h 903534"/>
              <a:gd name="T12" fmla="*/ 157041 w 969654"/>
              <a:gd name="T13" fmla="*/ 144391 h 903534"/>
              <a:gd name="T14" fmla="*/ 166943 w 969654"/>
              <a:gd name="T15" fmla="*/ 154321 h 903534"/>
              <a:gd name="T16" fmla="*/ 176844 w 969654"/>
              <a:gd name="T17" fmla="*/ 144391 h 903534"/>
              <a:gd name="T18" fmla="*/ 166943 w 969654"/>
              <a:gd name="T19" fmla="*/ 134460 h 903534"/>
              <a:gd name="T20" fmla="*/ 190152 w 969654"/>
              <a:gd name="T21" fmla="*/ 92826 h 903534"/>
              <a:gd name="T22" fmla="*/ 248025 w 969654"/>
              <a:gd name="T23" fmla="*/ 116438 h 903534"/>
              <a:gd name="T24" fmla="*/ 242364 w 969654"/>
              <a:gd name="T25" fmla="*/ 213591 h 903534"/>
              <a:gd name="T26" fmla="*/ 249150 w 969654"/>
              <a:gd name="T27" fmla="*/ 249238 h 903534"/>
              <a:gd name="T28" fmla="*/ 217953 w 969654"/>
              <a:gd name="T29" fmla="*/ 227454 h 903534"/>
              <a:gd name="T30" fmla="*/ 126458 w 969654"/>
              <a:gd name="T31" fmla="*/ 196700 h 903534"/>
              <a:gd name="T32" fmla="*/ 152643 w 969654"/>
              <a:gd name="T33" fmla="*/ 102965 h 903534"/>
              <a:gd name="T34" fmla="*/ 190152 w 969654"/>
              <a:gd name="T35" fmla="*/ 92826 h 903534"/>
              <a:gd name="T36" fmla="*/ 150691 w 969654"/>
              <a:gd name="T37" fmla="*/ 51657 h 903534"/>
              <a:gd name="T38" fmla="*/ 135838 w 969654"/>
              <a:gd name="T39" fmla="*/ 66553 h 903534"/>
              <a:gd name="T40" fmla="*/ 150691 w 969654"/>
              <a:gd name="T41" fmla="*/ 81449 h 903534"/>
              <a:gd name="T42" fmla="*/ 165543 w 969654"/>
              <a:gd name="T43" fmla="*/ 66553 h 903534"/>
              <a:gd name="T44" fmla="*/ 150691 w 969654"/>
              <a:gd name="T45" fmla="*/ 51657 h 903534"/>
              <a:gd name="T46" fmla="*/ 80987 w 969654"/>
              <a:gd name="T47" fmla="*/ 51657 h 903534"/>
              <a:gd name="T48" fmla="*/ 66135 w 969654"/>
              <a:gd name="T49" fmla="*/ 66553 h 903534"/>
              <a:gd name="T50" fmla="*/ 80987 w 969654"/>
              <a:gd name="T51" fmla="*/ 81449 h 903534"/>
              <a:gd name="T52" fmla="*/ 95840 w 969654"/>
              <a:gd name="T53" fmla="*/ 66553 h 903534"/>
              <a:gd name="T54" fmla="*/ 80987 w 969654"/>
              <a:gd name="T55" fmla="*/ 51657 h 903534"/>
              <a:gd name="T56" fmla="*/ 112370 w 969654"/>
              <a:gd name="T57" fmla="*/ 46 h 903534"/>
              <a:gd name="T58" fmla="*/ 152140 w 969654"/>
              <a:gd name="T59" fmla="*/ 5186 h 903534"/>
              <a:gd name="T60" fmla="*/ 231114 w 969654"/>
              <a:gd name="T61" fmla="*/ 103570 h 903534"/>
              <a:gd name="T62" fmla="*/ 147265 w 969654"/>
              <a:gd name="T63" fmla="*/ 98616 h 903534"/>
              <a:gd name="T64" fmla="*/ 121080 w 969654"/>
              <a:gd name="T65" fmla="*/ 192351 h 903534"/>
              <a:gd name="T66" fmla="*/ 131581 w 969654"/>
              <a:gd name="T67" fmla="*/ 204006 h 903534"/>
              <a:gd name="T68" fmla="*/ 100853 w 969654"/>
              <a:gd name="T69" fmla="*/ 204512 h 903534"/>
              <a:gd name="T70" fmla="*/ 67582 w 969654"/>
              <a:gd name="T71" fmla="*/ 231046 h 903534"/>
              <a:gd name="T72" fmla="*/ 58922 w 969654"/>
              <a:gd name="T73" fmla="*/ 192121 h 903534"/>
              <a:gd name="T74" fmla="*/ 14972 w 969654"/>
              <a:gd name="T75" fmla="*/ 52230 h 903534"/>
              <a:gd name="T76" fmla="*/ 112370 w 969654"/>
              <a:gd name="T77" fmla="*/ 4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/>
          <p:nvPr>
            <p:custDataLst>
              <p:tags r:id="rId8"/>
            </p:custDataLst>
          </p:nvPr>
        </p:nvSpPr>
        <p:spPr bwMode="auto">
          <a:xfrm>
            <a:off x="7848600" y="5062539"/>
            <a:ext cx="261938" cy="198437"/>
          </a:xfrm>
          <a:custGeom>
            <a:avLst/>
            <a:gdLst>
              <a:gd name="T0" fmla="*/ 181753 w 529316"/>
              <a:gd name="T1" fmla="*/ 97121 h 401026"/>
              <a:gd name="T2" fmla="*/ 175821 w 529316"/>
              <a:gd name="T3" fmla="*/ 103053 h 401026"/>
              <a:gd name="T4" fmla="*/ 230155 w 529316"/>
              <a:gd name="T5" fmla="*/ 157383 h 401026"/>
              <a:gd name="T6" fmla="*/ 230971 w 529316"/>
              <a:gd name="T7" fmla="*/ 158698 h 401026"/>
              <a:gd name="T8" fmla="*/ 243335 w 529316"/>
              <a:gd name="T9" fmla="*/ 158698 h 401026"/>
              <a:gd name="T10" fmla="*/ 181753 w 529316"/>
              <a:gd name="T11" fmla="*/ 97121 h 401026"/>
              <a:gd name="T12" fmla="*/ 80185 w 529316"/>
              <a:gd name="T13" fmla="*/ 97121 h 401026"/>
              <a:gd name="T14" fmla="*/ 18603 w 529316"/>
              <a:gd name="T15" fmla="*/ 158698 h 401026"/>
              <a:gd name="T16" fmla="*/ 30967 w 529316"/>
              <a:gd name="T17" fmla="*/ 158698 h 401026"/>
              <a:gd name="T18" fmla="*/ 31782 w 529316"/>
              <a:gd name="T19" fmla="*/ 157384 h 401026"/>
              <a:gd name="T20" fmla="*/ 86117 w 529316"/>
              <a:gd name="T21" fmla="*/ 103053 h 401026"/>
              <a:gd name="T22" fmla="*/ 80185 w 529316"/>
              <a:gd name="T23" fmla="*/ 97121 h 401026"/>
              <a:gd name="T24" fmla="*/ 22936 w 529316"/>
              <a:gd name="T25" fmla="*/ 39740 h 401026"/>
              <a:gd name="T26" fmla="*/ 110251 w 529316"/>
              <a:gd name="T27" fmla="*/ 127047 h 401026"/>
              <a:gd name="T28" fmla="*/ 130396 w 529316"/>
              <a:gd name="T29" fmla="*/ 135392 h 401026"/>
              <a:gd name="T30" fmla="*/ 130969 w 529316"/>
              <a:gd name="T31" fmla="*/ 135336 h 401026"/>
              <a:gd name="T32" fmla="*/ 151687 w 529316"/>
              <a:gd name="T33" fmla="*/ 127047 h 401026"/>
              <a:gd name="T34" fmla="*/ 239002 w 529316"/>
              <a:gd name="T35" fmla="*/ 39740 h 401026"/>
              <a:gd name="T36" fmla="*/ 227136 w 529316"/>
              <a:gd name="T37" fmla="*/ 39740 h 401026"/>
              <a:gd name="T38" fmla="*/ 148906 w 529316"/>
              <a:gd name="T39" fmla="*/ 117964 h 401026"/>
              <a:gd name="T40" fmla="*/ 130969 w 529316"/>
              <a:gd name="T41" fmla="*/ 125140 h 401026"/>
              <a:gd name="T42" fmla="*/ 130473 w 529316"/>
              <a:gd name="T43" fmla="*/ 125188 h 401026"/>
              <a:gd name="T44" fmla="*/ 113032 w 529316"/>
              <a:gd name="T45" fmla="*/ 117964 h 401026"/>
              <a:gd name="T46" fmla="*/ 34802 w 529316"/>
              <a:gd name="T47" fmla="*/ 39740 h 401026"/>
              <a:gd name="T48" fmla="*/ 22936 w 529316"/>
              <a:gd name="T49" fmla="*/ 39740 h 401026"/>
              <a:gd name="T50" fmla="*/ 45535 w 529316"/>
              <a:gd name="T51" fmla="*/ 0 h 401026"/>
              <a:gd name="T52" fmla="*/ 216403 w 529316"/>
              <a:gd name="T53" fmla="*/ 0 h 401026"/>
              <a:gd name="T54" fmla="*/ 261938 w 529316"/>
              <a:gd name="T55" fmla="*/ 45531 h 401026"/>
              <a:gd name="T56" fmla="*/ 261938 w 529316"/>
              <a:gd name="T57" fmla="*/ 152906 h 401026"/>
              <a:gd name="T58" fmla="*/ 216403 w 529316"/>
              <a:gd name="T59" fmla="*/ 198437 h 401026"/>
              <a:gd name="T60" fmla="*/ 45535 w 529316"/>
              <a:gd name="T61" fmla="*/ 198437 h 401026"/>
              <a:gd name="T62" fmla="*/ 0 w 529316"/>
              <a:gd name="T63" fmla="*/ 152906 h 401026"/>
              <a:gd name="T64" fmla="*/ 0 w 529316"/>
              <a:gd name="T65" fmla="*/ 45531 h 401026"/>
              <a:gd name="T66" fmla="*/ 45535 w 529316"/>
              <a:gd name="T67" fmla="*/ 0 h 40102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lnTo>
                  <a:pt x="367281" y="196274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lnTo>
                  <a:pt x="162035" y="196274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lnTo>
                  <a:pt x="46349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文本框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13714" y="4989514"/>
            <a:ext cx="1474787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2448404220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ONE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英语</a:t>
            </a:r>
            <a:r>
              <a:rPr lang="zh-CN" altLang="en-US" dirty="0"/>
              <a:t>阅读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英语</a:t>
            </a:r>
            <a:r>
              <a:rPr lang="zh-CN" altLang="en-US" dirty="0"/>
              <a:t>阅读总结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3570" y="1557020"/>
            <a:ext cx="106222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" y="1628775"/>
            <a:ext cx="10725150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r>
              <a:rPr lang="zh-CN" altLang="en-US" dirty="0"/>
              <a:t>的总结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归一化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28065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只要是基于梯度来进行下降求解最优解,都需要进行归一化目的是各个维度梯度可以同时收敛</a:t>
            </a:r>
            <a:r>
              <a:rPr lang="en-US" altLang="zh-CN" sz="2400"/>
              <a:t>,</a:t>
            </a:r>
            <a:r>
              <a:rPr lang="zh-CN" altLang="en-US" sz="2400"/>
              <a:t>最常见的归一化方法</a:t>
            </a:r>
            <a:r>
              <a:rPr lang="en-US" altLang="zh-CN" sz="2400"/>
              <a:t>:</a:t>
            </a:r>
            <a:r>
              <a:rPr lang="zh-CN" altLang="en-US" sz="2400"/>
              <a:t>最大值最小值</a:t>
            </a:r>
            <a:r>
              <a:rPr lang="zh-CN" altLang="en-US" sz="2400"/>
              <a:t>归一化</a:t>
            </a:r>
            <a:endParaRPr lang="zh-CN" altLang="en-US" sz="2400"/>
          </a:p>
          <a:p>
            <a:r>
              <a:rPr lang="zh-CN" altLang="en-US" sz="2400"/>
              <a:t>(x-xmin)/(xmax-xmin)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2708910"/>
            <a:ext cx="10395585" cy="4036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过拟合问题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6311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拟合过度,用算法生成的模型,很好的拟合了你已有的数据,训练集数据,但是预</a:t>
            </a:r>
            <a:r>
              <a:rPr lang="zh-CN" sz="2400"/>
              <a:t>未来数据</a:t>
            </a:r>
            <a:r>
              <a:rPr sz="2400"/>
              <a:t>的准确率反而下降了很多</a:t>
            </a:r>
            <a:endParaRPr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" name="MH_SubTitle_1"/>
          <p:cNvSpPr/>
          <p:nvPr>
            <p:custDataLst>
              <p:tags r:id="rId2"/>
            </p:custDataLst>
          </p:nvPr>
        </p:nvSpPr>
        <p:spPr>
          <a:xfrm>
            <a:off x="1259840" y="2533015"/>
            <a:ext cx="5784215" cy="81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2" name="MH_SubTitle_5"/>
          <p:cNvSpPr/>
          <p:nvPr>
            <p:custDataLst>
              <p:tags r:id="rId3"/>
            </p:custDataLst>
          </p:nvPr>
        </p:nvSpPr>
        <p:spPr>
          <a:xfrm>
            <a:off x="1259840" y="5300980"/>
            <a:ext cx="5807075" cy="721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3" name="MH_SubTitle_3"/>
          <p:cNvSpPr/>
          <p:nvPr>
            <p:custDataLst>
              <p:tags r:id="rId4"/>
            </p:custDataLst>
          </p:nvPr>
        </p:nvSpPr>
        <p:spPr>
          <a:xfrm>
            <a:off x="1271905" y="3932555"/>
            <a:ext cx="5786755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998629" y="2831891"/>
            <a:ext cx="4189042" cy="3015514"/>
            <a:chOff x="7062764" y="2515026"/>
            <a:chExt cx="4189042" cy="3015514"/>
          </a:xfrm>
        </p:grpSpPr>
        <p:sp>
          <p:nvSpPr>
            <p:cNvPr id="7" name="MH_Title_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480376" y="3501008"/>
              <a:ext cx="1771430" cy="104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dirty="0">
                  <a:latin typeface="+mj-ea"/>
                  <a:ea typeface="+mj-ea"/>
                </a:rPr>
                <a:t>防止</a:t>
              </a:r>
              <a:r>
                <a:rPr lang="zh-CN" altLang="en-US" sz="2400" dirty="0">
                  <a:latin typeface="+mj-ea"/>
                  <a:ea typeface="+mj-ea"/>
                </a:rPr>
                <a:t>过拟合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  <p:sp>
          <p:nvSpPr>
            <p:cNvPr id="11" name="MH_Other_1"/>
            <p:cNvSpPr/>
            <p:nvPr>
              <p:custDataLst>
                <p:tags r:id="rId6"/>
              </p:custDataLst>
            </p:nvPr>
          </p:nvSpPr>
          <p:spPr bwMode="auto">
            <a:xfrm>
              <a:off x="7062764" y="2515026"/>
              <a:ext cx="2272778" cy="1539323"/>
            </a:xfrm>
            <a:custGeom>
              <a:avLst/>
              <a:gdLst>
                <a:gd name="T0" fmla="*/ 0 w 518"/>
                <a:gd name="T1" fmla="*/ 0 h 351"/>
                <a:gd name="T2" fmla="*/ 2147483646 w 518"/>
                <a:gd name="T3" fmla="*/ 2147483646 h 3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351">
                  <a:moveTo>
                    <a:pt x="0" y="0"/>
                  </a:moveTo>
                  <a:cubicBezTo>
                    <a:pt x="411" y="0"/>
                    <a:pt x="260" y="351"/>
                    <a:pt x="518" y="340"/>
                  </a:cubicBezTo>
                </a:path>
              </a:pathLst>
            </a:custGeom>
            <a:noFill/>
            <a:ln w="14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MH_Other_2"/>
            <p:cNvSpPr/>
            <p:nvPr>
              <p:custDataLst>
                <p:tags r:id="rId7"/>
              </p:custDataLst>
            </p:nvPr>
          </p:nvSpPr>
          <p:spPr bwMode="auto">
            <a:xfrm>
              <a:off x="7062764" y="3216911"/>
              <a:ext cx="2272778" cy="815154"/>
            </a:xfrm>
            <a:custGeom>
              <a:avLst/>
              <a:gdLst>
                <a:gd name="T0" fmla="*/ 0 w 518"/>
                <a:gd name="T1" fmla="*/ 0 h 95"/>
                <a:gd name="T2" fmla="*/ 2147483646 w 518"/>
                <a:gd name="T3" fmla="*/ 2147483646 h 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95">
                  <a:moveTo>
                    <a:pt x="0" y="0"/>
                  </a:moveTo>
                  <a:cubicBezTo>
                    <a:pt x="411" y="0"/>
                    <a:pt x="260" y="95"/>
                    <a:pt x="518" y="92"/>
                  </a:cubicBezTo>
                </a:path>
              </a:pathLst>
            </a:custGeom>
            <a:noFill/>
            <a:ln w="14" cap="flat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MH_Other_3"/>
            <p:cNvSpPr/>
            <p:nvPr>
              <p:custDataLst>
                <p:tags r:id="rId8"/>
              </p:custDataLst>
            </p:nvPr>
          </p:nvSpPr>
          <p:spPr bwMode="auto">
            <a:xfrm>
              <a:off x="7062764" y="4006070"/>
              <a:ext cx="2272778" cy="869003"/>
            </a:xfrm>
            <a:custGeom>
              <a:avLst/>
              <a:gdLst>
                <a:gd name="T0" fmla="*/ 0 w 518"/>
                <a:gd name="T1" fmla="*/ 2147483646 h 117"/>
                <a:gd name="T2" fmla="*/ 2147483646 w 518"/>
                <a:gd name="T3" fmla="*/ 2147483646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117">
                  <a:moveTo>
                    <a:pt x="0" y="117"/>
                  </a:moveTo>
                  <a:cubicBezTo>
                    <a:pt x="411" y="117"/>
                    <a:pt x="260" y="0"/>
                    <a:pt x="518" y="4"/>
                  </a:cubicBezTo>
                </a:path>
              </a:pathLst>
            </a:custGeom>
            <a:noFill/>
            <a:ln w="14" cap="flat">
              <a:solidFill>
                <a:schemeClr val="accent2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MH_Other_4"/>
            <p:cNvSpPr/>
            <p:nvPr>
              <p:custDataLst>
                <p:tags r:id="rId9"/>
              </p:custDataLst>
            </p:nvPr>
          </p:nvSpPr>
          <p:spPr bwMode="auto">
            <a:xfrm>
              <a:off x="7062764" y="3983788"/>
              <a:ext cx="2272778" cy="1546752"/>
            </a:xfrm>
            <a:custGeom>
              <a:avLst/>
              <a:gdLst>
                <a:gd name="T0" fmla="*/ 0 w 518"/>
                <a:gd name="T1" fmla="*/ 2147483646 h 327"/>
                <a:gd name="T2" fmla="*/ 2147483646 w 518"/>
                <a:gd name="T3" fmla="*/ 2147483646 h 3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327">
                  <a:moveTo>
                    <a:pt x="0" y="327"/>
                  </a:moveTo>
                  <a:cubicBezTo>
                    <a:pt x="411" y="327"/>
                    <a:pt x="260" y="0"/>
                    <a:pt x="518" y="10"/>
                  </a:cubicBezTo>
                </a:path>
              </a:pathLst>
            </a:custGeom>
            <a:noFill/>
            <a:ln w="14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MH_Other_5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7062765" y="4022782"/>
              <a:ext cx="2148368" cy="0"/>
            </a:xfrm>
            <a:prstGeom prst="line">
              <a:avLst/>
            </a:prstGeom>
            <a:noFill/>
            <a:ln w="14" cap="flat">
              <a:solidFill>
                <a:schemeClr val="accent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18" name="MH_Other_6"/>
            <p:cNvSpPr/>
            <p:nvPr>
              <p:custDataLst>
                <p:tags r:id="rId11"/>
              </p:custDataLst>
            </p:nvPr>
          </p:nvSpPr>
          <p:spPr bwMode="auto">
            <a:xfrm>
              <a:off x="9194422" y="3913229"/>
              <a:ext cx="285954" cy="219108"/>
            </a:xfrm>
            <a:custGeom>
              <a:avLst/>
              <a:gdLst>
                <a:gd name="T0" fmla="*/ 0 w 154"/>
                <a:gd name="T1" fmla="*/ 0 h 118"/>
                <a:gd name="T2" fmla="*/ 154 w 154"/>
                <a:gd name="T3" fmla="*/ 59 h 118"/>
                <a:gd name="T4" fmla="*/ 0 w 154"/>
                <a:gd name="T5" fmla="*/ 118 h 118"/>
                <a:gd name="T6" fmla="*/ 0 w 15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18">
                  <a:moveTo>
                    <a:pt x="0" y="0"/>
                  </a:moveTo>
                  <a:lnTo>
                    <a:pt x="154" y="59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>
              <a:normAutofit fontScale="625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</p:grpSp>
      <p:sp>
        <p:nvSpPr>
          <p:cNvPr id="21" name="矩形 20"/>
          <p:cNvSpPr/>
          <p:nvPr/>
        </p:nvSpPr>
        <p:spPr>
          <a:xfrm>
            <a:off x="1343595" y="5229014"/>
            <a:ext cx="5028455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人为修改损失函数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,L2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正则化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,L2是w平方加和,L2是更常用的正则化手段,它会使得w整体变小 </a:t>
            </a:r>
            <a:endParaRPr lang="zh-CN" altLang="en-US" dirty="0">
              <a:solidFill>
                <a:schemeClr val="bg1"/>
              </a:solidFill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23960" y="3886982"/>
            <a:ext cx="5028455" cy="810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人为修改损失函数</a:t>
            </a:r>
            <a:r>
              <a:rPr lang="en-US" altLang="zh-CN" dirty="0">
                <a:solidFill>
                  <a:schemeClr val="bg1"/>
                </a:solidFill>
              </a:rPr>
              <a:t>,L1</a:t>
            </a:r>
            <a:r>
              <a:rPr lang="zh-CN" altLang="en-US" dirty="0">
                <a:solidFill>
                  <a:schemeClr val="bg1"/>
                </a:solidFill>
              </a:rPr>
              <a:t>正则化</a:t>
            </a:r>
            <a:r>
              <a:rPr lang="en-US" altLang="zh-CN" dirty="0">
                <a:solidFill>
                  <a:schemeClr val="bg1"/>
                </a:solidFill>
              </a:rPr>
              <a:t> ,L1是w绝对值加和,L1会使得w有的接近于0,有的接近于1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3640" y="2564901"/>
            <a:ext cx="5028455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考虑参数模型</a:t>
            </a:r>
            <a:r>
              <a:rPr lang="en-US" altLang="zh-CN" dirty="0">
                <a:solidFill>
                  <a:schemeClr val="bg1"/>
                </a:solidFill>
              </a:rPr>
              <a:t>w</a:t>
            </a:r>
            <a:r>
              <a:rPr lang="zh-CN" altLang="en-US" dirty="0">
                <a:solidFill>
                  <a:schemeClr val="bg1"/>
                </a:solidFill>
              </a:rPr>
              <a:t>的个数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越少越好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越小越好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线性回归算法</a:t>
            </a:r>
            <a:r>
              <a:rPr lang="zh-CN" altLang="en-US" dirty="0"/>
              <a:t>选择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4667" y="101661"/>
            <a:ext cx="913811" cy="90849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9470" y="1556385"/>
            <a:ext cx="1028065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第一选择</a:t>
            </a:r>
            <a:r>
              <a:rPr lang="en-US" altLang="zh-CN" sz="2400"/>
              <a:t>: Ridge regression,</a:t>
            </a:r>
            <a:r>
              <a:rPr lang="zh-CN" altLang="en-US" sz="2400"/>
              <a:t>使用</a:t>
            </a:r>
            <a:r>
              <a:rPr lang="en-US" altLang="zh-CN" sz="2400"/>
              <a:t>L2</a:t>
            </a:r>
            <a:r>
              <a:rPr lang="zh-CN" altLang="en-US" sz="2400"/>
              <a:t>正则加入惩罚项</a:t>
            </a:r>
            <a:endParaRPr lang="en-US" altLang="zh-CN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400"/>
          </a:p>
          <a:p>
            <a:r>
              <a:rPr lang="zh-CN" altLang="en-US" sz="2400"/>
              <a:t>第二选择</a:t>
            </a:r>
            <a:r>
              <a:rPr lang="en-US" altLang="zh-CN" sz="2400"/>
              <a:t>:Elastic-Net,</a:t>
            </a:r>
            <a:r>
              <a:rPr lang="zh-CN" altLang="en-US" sz="2400"/>
              <a:t>既包含</a:t>
            </a:r>
            <a:r>
              <a:rPr lang="en-US" altLang="zh-CN" sz="2400"/>
              <a:t>L1</a:t>
            </a:r>
            <a:r>
              <a:rPr lang="zh-CN" altLang="en-US" sz="2400"/>
              <a:t>正则和</a:t>
            </a:r>
            <a:r>
              <a:rPr lang="en-US" altLang="zh-CN" sz="2400"/>
              <a:t>L2</a:t>
            </a:r>
            <a:r>
              <a:rPr lang="zh-CN" altLang="en-US" sz="2400"/>
              <a:t>正则</a:t>
            </a:r>
            <a:r>
              <a:rPr lang="en-US" altLang="zh-CN" sz="2400"/>
              <a:t>,</a:t>
            </a:r>
            <a:r>
              <a:rPr lang="zh-CN" altLang="en-US" sz="2400"/>
              <a:t>加入两个惩罚项</a:t>
            </a:r>
            <a:endParaRPr lang="en-US" altLang="zh-CN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/>
              <a:t>第三个选择</a:t>
            </a:r>
            <a:r>
              <a:rPr lang="en-US" altLang="zh-CN" sz="2400"/>
              <a:t>:Lasso regression,</a:t>
            </a:r>
            <a:r>
              <a:rPr lang="zh-CN" altLang="en-US" sz="2400"/>
              <a:t>使用</a:t>
            </a:r>
            <a:r>
              <a:rPr lang="en-US" altLang="zh-CN" sz="2400"/>
              <a:t>L1</a:t>
            </a:r>
            <a:r>
              <a:rPr lang="zh-CN" altLang="en-US" sz="2400"/>
              <a:t>正则</a:t>
            </a:r>
            <a:r>
              <a:rPr lang="en-US" altLang="zh-CN" sz="2400"/>
              <a:t>,</a:t>
            </a:r>
            <a:r>
              <a:rPr lang="zh-CN" altLang="en-US" sz="2400"/>
              <a:t>加入惩罚项</a:t>
            </a:r>
            <a:endParaRPr lang="en-US" altLang="zh-CN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1988820"/>
            <a:ext cx="4335780" cy="816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644900"/>
            <a:ext cx="5677535" cy="644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5156835"/>
            <a:ext cx="4831715" cy="653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/>
              <a:t>PART  THREE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逻辑回归</a:t>
            </a:r>
            <a:r>
              <a:rPr lang="zh-CN" altLang="en-US" dirty="0"/>
              <a:t>学习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508145238"/>
  <p:tag name="MH_LIBRARY" val="GRAPHIC"/>
  <p:tag name="MH_TYPE" val="SubTitle"/>
  <p:tag name="MH_ORDER" val="1"/>
</p:tagLst>
</file>

<file path=ppt/tags/tag10.xml><?xml version="1.0" encoding="utf-8"?>
<p:tagLst xmlns:p="http://schemas.openxmlformats.org/presentationml/2006/main">
  <p:tag name="MH" val="20160508145238"/>
  <p:tag name="MH_LIBRARY" val="GRAPHIC"/>
  <p:tag name="MH_TYPE" val="Other"/>
  <p:tag name="MH_ORDER" val="6"/>
</p:tagLst>
</file>

<file path=ppt/tags/tag11.xml><?xml version="1.0" encoding="utf-8"?>
<p:tagLst xmlns:p="http://schemas.openxmlformats.org/presentationml/2006/main">
  <p:tag name="MH" val="20160508133540"/>
  <p:tag name="MH_LIBRARY" val="GRAPHIC"/>
  <p:tag name="MH_ORDER" val="矩形 4"/>
</p:tagLst>
</file>

<file path=ppt/tags/tag12.xml><?xml version="1.0" encoding="utf-8"?>
<p:tagLst xmlns:p="http://schemas.openxmlformats.org/presentationml/2006/main">
  <p:tag name="MH" val="20160508133540"/>
  <p:tag name="MH_LIBRARY" val="GRAPHIC"/>
  <p:tag name="MH_ORDER" val="直接连接符 6"/>
</p:tagLst>
</file>

<file path=ppt/tags/tag13.xml><?xml version="1.0" encoding="utf-8"?>
<p:tagLst xmlns:p="http://schemas.openxmlformats.org/presentationml/2006/main">
  <p:tag name="MH" val="20160508133540"/>
  <p:tag name="MH_LIBRARY" val="GRAPHIC"/>
  <p:tag name="MH_ORDER" val="直接连接符 8"/>
</p:tagLst>
</file>

<file path=ppt/tags/tag14.xml><?xml version="1.0" encoding="utf-8"?>
<p:tagLst xmlns:p="http://schemas.openxmlformats.org/presentationml/2006/main">
  <p:tag name="MH" val="20160508133540"/>
  <p:tag name="MH_LIBRARY" val="GRAPHIC"/>
  <p:tag name="MH_ORDER" val="Shape"/>
</p:tagLst>
</file>

<file path=ppt/tags/tag15.xml><?xml version="1.0" encoding="utf-8"?>
<p:tagLst xmlns:p="http://schemas.openxmlformats.org/presentationml/2006/main">
  <p:tag name="MH" val="20160508133540"/>
  <p:tag name="MH_LIBRARY" val="GRAPHIC"/>
  <p:tag name="MH_ORDER" val="文本框 13"/>
</p:tagLst>
</file>

<file path=ppt/tags/tag16.xml><?xml version="1.0" encoding="utf-8"?>
<p:tagLst xmlns:p="http://schemas.openxmlformats.org/presentationml/2006/main">
  <p:tag name="MH" val="20160508133540"/>
  <p:tag name="MH_LIBRARY" val="GRAPHIC"/>
  <p:tag name="MH_ORDER" val="文本框 14"/>
</p:tagLst>
</file>

<file path=ppt/tags/tag17.xml><?xml version="1.0" encoding="utf-8"?>
<p:tagLst xmlns:p="http://schemas.openxmlformats.org/presentationml/2006/main">
  <p:tag name="MH" val="20160508133540"/>
  <p:tag name="MH_LIBRARY" val="GRAPHIC"/>
  <p:tag name="MH_ORDER" val="Shape"/>
</p:tagLst>
</file>

<file path=ppt/tags/tag18.xml><?xml version="1.0" encoding="utf-8"?>
<p:tagLst xmlns:p="http://schemas.openxmlformats.org/presentationml/2006/main">
  <p:tag name="MH" val="20160508133540"/>
  <p:tag name="MH_LIBRARY" val="GRAPHIC"/>
  <p:tag name="MH_ORDER" val="Shape"/>
</p:tagLst>
</file>

<file path=ppt/tags/tag19.xml><?xml version="1.0" encoding="utf-8"?>
<p:tagLst xmlns:p="http://schemas.openxmlformats.org/presentationml/2006/main">
  <p:tag name="MH" val="20160508133540"/>
  <p:tag name="MH_LIBRARY" val="GRAPHIC"/>
  <p:tag name="MH_ORDER" val="文本框 17"/>
</p:tagLst>
</file>

<file path=ppt/tags/tag2.xml><?xml version="1.0" encoding="utf-8"?>
<p:tagLst xmlns:p="http://schemas.openxmlformats.org/presentationml/2006/main">
  <p:tag name="MH" val="20160508145238"/>
  <p:tag name="MH_LIBRARY" val="GRAPHIC"/>
  <p:tag name="MH_TYPE" val="SubTitle"/>
  <p:tag name="MH_ORDER" val="5"/>
</p:tagLst>
</file>

<file path=ppt/tags/tag3.xml><?xml version="1.0" encoding="utf-8"?>
<p:tagLst xmlns:p="http://schemas.openxmlformats.org/presentationml/2006/main">
  <p:tag name="MH" val="20160508145238"/>
  <p:tag name="MH_LIBRARY" val="GRAPHIC"/>
  <p:tag name="MH_TYPE" val="SubTitle"/>
  <p:tag name="MH_ORDER" val="3"/>
</p:tagLst>
</file>

<file path=ppt/tags/tag4.xml><?xml version="1.0" encoding="utf-8"?>
<p:tagLst xmlns:p="http://schemas.openxmlformats.org/presentationml/2006/main">
  <p:tag name="MH" val="20160508145238"/>
  <p:tag name="MH_LIBRARY" val="GRAPHIC"/>
  <p:tag name="MH_TYPE" val="Title"/>
  <p:tag name="MH_ORDER" val="1"/>
</p:tagLst>
</file>

<file path=ppt/tags/tag5.xml><?xml version="1.0" encoding="utf-8"?>
<p:tagLst xmlns:p="http://schemas.openxmlformats.org/presentationml/2006/main">
  <p:tag name="MH" val="20160508145238"/>
  <p:tag name="MH_LIBRARY" val="GRAPHIC"/>
  <p:tag name="MH_TYPE" val="Other"/>
  <p:tag name="MH_ORDER" val="1"/>
</p:tagLst>
</file>

<file path=ppt/tags/tag6.xml><?xml version="1.0" encoding="utf-8"?>
<p:tagLst xmlns:p="http://schemas.openxmlformats.org/presentationml/2006/main">
  <p:tag name="MH" val="20160508145238"/>
  <p:tag name="MH_LIBRARY" val="GRAPHIC"/>
  <p:tag name="MH_TYPE" val="Other"/>
  <p:tag name="MH_ORDER" val="2"/>
</p:tagLst>
</file>

<file path=ppt/tags/tag7.xml><?xml version="1.0" encoding="utf-8"?>
<p:tagLst xmlns:p="http://schemas.openxmlformats.org/presentationml/2006/main">
  <p:tag name="MH" val="20160508145238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0508145238"/>
  <p:tag name="MH_LIBRARY" val="GRAPHIC"/>
  <p:tag name="MH_TYPE" val="Other"/>
  <p:tag name="MH_ORDER" val="4"/>
</p:tagLst>
</file>

<file path=ppt/tags/tag9.xml><?xml version="1.0" encoding="utf-8"?>
<p:tagLst xmlns:p="http://schemas.openxmlformats.org/presentationml/2006/main">
  <p:tag name="MH" val="20160508145238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0</TotalTime>
  <Words>1572</Words>
  <Application>WPS 演示</Application>
  <PresentationFormat>宽屏</PresentationFormat>
  <Paragraphs>381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华文细黑</vt:lpstr>
      <vt:lpstr>Arial Unicode MS</vt:lpstr>
      <vt:lpstr>Arial Narrow</vt:lpstr>
      <vt:lpstr>Bell MT</vt:lpstr>
      <vt:lpstr>GungsuhChe</vt:lpstr>
      <vt:lpstr>Malgun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PPT之家www.52ppt.com; PPT之家</cp:keywords>
  <dc:description>http://www.52ppt.com</dc:description>
  <cp:lastModifiedBy>凡心</cp:lastModifiedBy>
  <cp:revision>54</cp:revision>
  <dcterms:created xsi:type="dcterms:W3CDTF">2015-05-14T07:52:00Z</dcterms:created>
  <dcterms:modified xsi:type="dcterms:W3CDTF">2021-10-15T10:49:36Z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284F78D743E7410389C1A3BD3CF9DEA3</vt:lpwstr>
  </property>
  <property fmtid="{D5CDD505-2E9C-101B-9397-08002B2CF9AE}" pid="3" name="KSOProductBuildVer">
    <vt:lpwstr>2052-11.1.0.10938</vt:lpwstr>
  </property>
</Properties>
</file>