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62" r:id="rId6"/>
    <p:sldId id="264" r:id="rId7"/>
    <p:sldId id="267" r:id="rId8"/>
    <p:sldId id="291" r:id="rId9"/>
    <p:sldId id="268" r:id="rId10"/>
    <p:sldId id="292" r:id="rId11"/>
    <p:sldId id="307" r:id="rId12"/>
    <p:sldId id="308" r:id="rId13"/>
    <p:sldId id="309" r:id="rId14"/>
    <p:sldId id="271" r:id="rId15"/>
    <p:sldId id="294" r:id="rId16"/>
    <p:sldId id="311" r:id="rId17"/>
    <p:sldId id="310" r:id="rId18"/>
    <p:sldId id="312" r:id="rId19"/>
    <p:sldId id="313" r:id="rId20"/>
    <p:sldId id="314" r:id="rId21"/>
    <p:sldId id="315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67" d="100"/>
          <a:sy n="67" d="100"/>
        </p:scale>
        <p:origin x="468" y="52"/>
      </p:cViewPr>
      <p:guideLst>
        <p:guide orient="horz" pos="2172"/>
        <p:guide pos="3738"/>
        <p:guide pos="7084"/>
        <p:guide pos="4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/>
          <p:nvPr userDrawn="1"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学院：金融学院</a:t>
            </a:r>
            <a:endParaRPr lang="zh-CN" altLang="en-US" dirty="0"/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专业：国际金融</a:t>
            </a:r>
            <a:endParaRPr lang="zh-CN" altLang="en-US" dirty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答辩人：北纬君</a:t>
            </a:r>
            <a:endParaRPr lang="zh-CN" altLang="en-US" dirty="0"/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指导老师：北纬君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  <a:endParaRPr lang="zh-CN" altLang="en-US" dirty="0"/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研究思路与方法</a:t>
            </a:r>
            <a:endParaRPr lang="zh-CN" altLang="en-US" dirty="0"/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研究难点</a:t>
            </a:r>
            <a:endParaRPr lang="zh-CN" altLang="en-US" dirty="0"/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研究数据</a:t>
            </a:r>
            <a:endParaRPr lang="zh-CN" altLang="en-US" dirty="0"/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研究应用与成果</a:t>
            </a:r>
            <a:endParaRPr lang="zh-CN" altLang="en-US" dirty="0"/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研究结论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  <a:endParaRPr lang="zh-CN" altLang="en-US" dirty="0"/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  <a:endParaRPr lang="zh-CN" altLang="en-US" dirty="0"/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25475" y="3114040"/>
            <a:ext cx="7706360" cy="1682115"/>
          </a:xfrm>
        </p:spPr>
        <p:txBody>
          <a:bodyPr/>
          <a:lstStyle/>
          <a:p>
            <a:r>
              <a:rPr lang="zh-CN" altLang="en-US" sz="6000" dirty="0"/>
              <a:t>第</a:t>
            </a:r>
            <a:r>
              <a:rPr lang="zh-CN" altLang="en-US" sz="6000" dirty="0"/>
              <a:t>九周学习</a:t>
            </a:r>
            <a:r>
              <a:rPr lang="zh-CN" altLang="en-US" sz="6000" dirty="0"/>
              <a:t>汇报</a:t>
            </a:r>
            <a:endParaRPr lang="zh-CN" altLang="en-US" sz="6000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717772" y="5950099"/>
            <a:ext cx="3050636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汇报人：</a:t>
            </a:r>
            <a:r>
              <a:rPr lang="zh-CN" altLang="en-US" dirty="0"/>
              <a:t>王思伟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171C60"/>
              </a:clrFrom>
              <a:clrTo>
                <a:srgbClr val="171C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88640"/>
            <a:ext cx="5614115" cy="177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占位符 4"/>
          <p:cNvSpPr txBox="1"/>
          <p:nvPr/>
        </p:nvSpPr>
        <p:spPr>
          <a:xfrm>
            <a:off x="9264352" y="5950099"/>
            <a:ext cx="3050636" cy="503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时间：</a:t>
            </a:r>
            <a:r>
              <a:rPr lang="en-US" altLang="zh-CN" dirty="0"/>
              <a:t>2021.10.30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5502910" cy="496570"/>
          </a:xfrm>
        </p:spPr>
        <p:txBody>
          <a:bodyPr/>
          <a:lstStyle/>
          <a:p>
            <a:r>
              <a:rPr lang="en-US" altLang="zh-CN" dirty="0"/>
              <a:t>conda</a:t>
            </a:r>
            <a:r>
              <a:rPr lang="zh-CN" altLang="en-US" dirty="0"/>
              <a:t>创建虚拟</a:t>
            </a:r>
            <a:r>
              <a:rPr lang="zh-CN" altLang="en-US" dirty="0"/>
              <a:t>环境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470" y="1556385"/>
            <a:ext cx="109918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conda</a:t>
            </a:r>
            <a:r>
              <a:rPr lang="zh-CN" altLang="en-US" sz="2400"/>
              <a:t>可以创建多个虚拟环境</a:t>
            </a:r>
            <a:r>
              <a:rPr lang="en-US" altLang="zh-CN" sz="2400"/>
              <a:t>,</a:t>
            </a:r>
            <a:r>
              <a:rPr lang="zh-CN" altLang="en-US" sz="2400"/>
              <a:t>建议将不同的深度学习的框架分开安装</a:t>
            </a:r>
            <a:r>
              <a:rPr lang="en-US" altLang="zh-CN" sz="2400"/>
              <a:t>,</a:t>
            </a:r>
            <a:r>
              <a:rPr lang="zh-CN" altLang="en-US" sz="2400"/>
              <a:t>方便</a:t>
            </a:r>
            <a:r>
              <a:rPr lang="zh-CN" altLang="en-US" sz="2400"/>
              <a:t>使用。</a:t>
            </a:r>
            <a:endParaRPr lang="zh-CN" altLang="en-US" sz="2400"/>
          </a:p>
          <a:p>
            <a:r>
              <a:rPr lang="zh-CN" altLang="en-US" sz="2400"/>
              <a:t>一般常用的指令</a:t>
            </a:r>
            <a:r>
              <a:rPr lang="en-US" altLang="zh-CN" sz="2400"/>
              <a:t>:conda list(</a:t>
            </a:r>
            <a:r>
              <a:rPr lang="zh-CN" altLang="en-US" sz="2400"/>
              <a:t>查看已经安装的环境包</a:t>
            </a:r>
            <a:r>
              <a:rPr lang="en-US" altLang="zh-CN" sz="2400"/>
              <a:t>) conda env list(</a:t>
            </a:r>
            <a:r>
              <a:rPr lang="zh-CN" altLang="en-US" sz="2400"/>
              <a:t>查看存在的环境</a:t>
            </a:r>
            <a:r>
              <a:rPr lang="en-US" altLang="zh-CN" sz="2400"/>
              <a:t>) conda create -n </a:t>
            </a:r>
            <a:r>
              <a:rPr lang="zh-CN" altLang="en-US" sz="2400"/>
              <a:t>名称</a:t>
            </a:r>
            <a:r>
              <a:rPr lang="en-US" altLang="zh-CN" sz="2400"/>
              <a:t> python</a:t>
            </a:r>
            <a:r>
              <a:rPr lang="zh-CN" altLang="en-US" sz="2400"/>
              <a:t>版本</a:t>
            </a:r>
            <a:r>
              <a:rPr lang="en-US" altLang="zh-CN" sz="2400"/>
              <a:t>(</a:t>
            </a:r>
            <a:r>
              <a:rPr lang="zh-CN" altLang="en-US" sz="2400"/>
              <a:t>创建虚拟环境</a:t>
            </a:r>
            <a:r>
              <a:rPr lang="en-US" altLang="zh-CN" sz="2400"/>
              <a:t>)conda activate </a:t>
            </a:r>
            <a:r>
              <a:rPr lang="zh-CN" altLang="en-US" sz="2400"/>
              <a:t>环境</a:t>
            </a:r>
            <a:r>
              <a:rPr lang="en-US" altLang="zh-CN" sz="2400"/>
              <a:t>(</a:t>
            </a:r>
            <a:r>
              <a:rPr lang="zh-CN" altLang="en-US" sz="2400"/>
              <a:t>激活虚拟环境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                 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15" y="3068955"/>
            <a:ext cx="9466580" cy="3545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5502910" cy="496570"/>
          </a:xfrm>
        </p:spPr>
        <p:txBody>
          <a:bodyPr/>
          <a:lstStyle/>
          <a:p>
            <a:r>
              <a:rPr lang="en-US" altLang="zh-CN" dirty="0"/>
              <a:t>jupyter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470" y="1556385"/>
            <a:ext cx="1099185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Jupyter note</a:t>
            </a:r>
            <a:r>
              <a:rPr lang="en-US" altLang="zh-CN" sz="2400"/>
              <a:t>book是一个交互式笔记本，支持运行 40 多种编程语言。               </a:t>
            </a:r>
            <a:endParaRPr lang="zh-CN" altLang="en-US" sz="2400"/>
          </a:p>
          <a:p>
            <a:r>
              <a:rPr lang="en-US" altLang="zh-CN" sz="2400"/>
              <a:t>JUpyter</a:t>
            </a:r>
            <a:r>
              <a:rPr lang="zh-CN" altLang="en-US" sz="2400"/>
              <a:t>安装</a:t>
            </a:r>
            <a:r>
              <a:rPr lang="en-US" altLang="zh-CN" sz="2400"/>
              <a:t>:pip install jupyter  </a:t>
            </a:r>
            <a:r>
              <a:rPr lang="zh-CN" altLang="en-US" sz="2400"/>
              <a:t>启动</a:t>
            </a:r>
            <a:r>
              <a:rPr lang="en-US" altLang="zh-CN" sz="2400"/>
              <a:t>:jupyter note</a:t>
            </a:r>
            <a:r>
              <a:rPr lang="en-US" altLang="zh-CN" sz="2400"/>
              <a:t>book</a:t>
            </a:r>
            <a:endParaRPr lang="en-US" altLang="zh-CN" sz="2400"/>
          </a:p>
          <a:p>
            <a:r>
              <a:rPr lang="en-US" altLang="zh-CN" sz="2400"/>
              <a:t> </a:t>
            </a:r>
            <a:r>
              <a:rPr lang="zh-CN" altLang="en-US" sz="2400"/>
              <a:t>注意</a:t>
            </a:r>
            <a:r>
              <a:rPr lang="en-US" altLang="zh-CN" sz="2400"/>
              <a:t>:</a:t>
            </a:r>
            <a:r>
              <a:rPr lang="zh-CN" altLang="en-US" sz="2400"/>
              <a:t>当将我们的虚拟环境内核到</a:t>
            </a:r>
            <a:r>
              <a:rPr lang="en-US" altLang="zh-CN" sz="2400"/>
              <a:t>jupyter</a:t>
            </a:r>
            <a:r>
              <a:rPr lang="zh-CN" altLang="en-US" sz="2400"/>
              <a:t>时</a:t>
            </a:r>
            <a:r>
              <a:rPr lang="en-US" altLang="zh-CN" sz="2400"/>
              <a:t>,</a:t>
            </a:r>
            <a:r>
              <a:rPr lang="zh-CN" altLang="en-US" sz="2400"/>
              <a:t>可能会遇到</a:t>
            </a:r>
            <a:r>
              <a:rPr lang="en-US" altLang="zh-CN" sz="2400"/>
              <a:t>,</a:t>
            </a:r>
            <a:r>
              <a:rPr lang="zh-CN" altLang="en-US" sz="2400"/>
              <a:t>连接失败的问题</a:t>
            </a:r>
            <a:r>
              <a:rPr lang="en-US" altLang="zh-CN" sz="2400">
                <a:sym typeface="+mn-ea"/>
              </a:rPr>
              <a:t>。</a:t>
            </a:r>
            <a:endParaRPr lang="en-US" altLang="zh-CN" sz="2400"/>
          </a:p>
          <a:p>
            <a:r>
              <a:rPr lang="en-US" altLang="zh-CN" sz="2400"/>
              <a:t> </a:t>
            </a:r>
            <a:r>
              <a:rPr lang="zh-CN" altLang="en-US" sz="2400"/>
              <a:t>解决方法</a:t>
            </a:r>
            <a:r>
              <a:rPr lang="en-US" altLang="zh-CN" sz="2400"/>
              <a:t>:                                                                                 </a:t>
            </a:r>
            <a:r>
              <a:rPr lang="zh-CN" altLang="en-US" sz="2400"/>
              <a:t>环境切换</a:t>
            </a:r>
            <a:r>
              <a:rPr lang="en-US" altLang="zh-CN" sz="2400"/>
              <a:t>:</a:t>
            </a:r>
            <a:endParaRPr lang="zh-CN" altLang="en-US" sz="2400"/>
          </a:p>
          <a:p>
            <a:r>
              <a:rPr lang="en-US" altLang="zh-CN"/>
              <a:t>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3140710"/>
            <a:ext cx="7105015" cy="2828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415" y="3140710"/>
            <a:ext cx="3359785" cy="2757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/>
              <a:t>PART  THREE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  <a:r>
              <a:rPr lang="en-US" altLang="zh-CN" dirty="0"/>
              <a:t>pytorch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6922770" cy="614680"/>
          </a:xfrm>
        </p:spPr>
        <p:txBody>
          <a:bodyPr/>
          <a:lstStyle/>
          <a:p>
            <a:r>
              <a:rPr lang="zh-CN" altLang="en-US" dirty="0"/>
              <a:t>标量问题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6605" y="1556385"/>
            <a:ext cx="103435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标量由只有一个元素的张量表示。在下面的代码中，我们实例化两个标量，并使用它们执行一些熟悉的算术运算，即加法、乘法、除法和指数。</a:t>
            </a:r>
            <a:endParaRPr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" y="2689860"/>
            <a:ext cx="9976485" cy="37668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6922770" cy="614680"/>
          </a:xfrm>
        </p:spPr>
        <p:txBody>
          <a:bodyPr/>
          <a:lstStyle/>
          <a:p>
            <a:r>
              <a:rPr lang="zh-CN" altLang="en-US" dirty="0"/>
              <a:t>向量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6605" y="1556385"/>
            <a:ext cx="103435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当我们的向量表示数据集中的样本时，它们的值具有一定的现实意义</a:t>
            </a:r>
            <a:r>
              <a:rPr lang="en-US" altLang="zh-CN" sz="2400"/>
              <a:t>          </a:t>
            </a:r>
            <a:endParaRPr lang="zh-CN" altLang="en-US" sz="2400"/>
          </a:p>
          <a:p>
            <a:r>
              <a:rPr lang="zh-CN" altLang="en-US" sz="2400"/>
              <a:t>例如如果我们正在训练一个模型来预测贷款违约风险，我们可能会将每个申请人与一个向量相关联，其分量与其收入、工作年限、过往违约次数和其他因素相对应。一般我们可以通过一维的张量处理向量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3212465"/>
            <a:ext cx="9702800" cy="3375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6922770" cy="614680"/>
          </a:xfrm>
        </p:spPr>
        <p:txBody>
          <a:bodyPr/>
          <a:lstStyle/>
          <a:p>
            <a:r>
              <a:rPr lang="zh-CN" altLang="en-US" dirty="0"/>
              <a:t>矩阵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6605" y="1556385"/>
            <a:ext cx="103435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正如向量将标量从零阶推广到一阶，矩阵将向量从一阶推广到二阶</a:t>
            </a:r>
            <a:r>
              <a:rPr lang="zh-CN" altLang="en-US" sz="2400">
                <a:sym typeface="+mn-ea"/>
              </a:rPr>
              <a:t>。当调用函数来实例化张量时，我们可以通过指定两个分量 m 和 n 来创建一个形状为 m×n 的矩阵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5" y="2842895"/>
            <a:ext cx="9399270" cy="3844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6922770" cy="614680"/>
          </a:xfrm>
        </p:spPr>
        <p:txBody>
          <a:bodyPr/>
          <a:lstStyle/>
          <a:p>
            <a:r>
              <a:rPr lang="zh-CN" altLang="en-US" dirty="0"/>
              <a:t>张量问题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6605" y="1556385"/>
            <a:ext cx="103435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就像向量是标量的推广，矩阵是向量的推广一样，我们可以构建具有更多轴的数据结构。例如，向量是一阶张量，矩阵是二阶张量。当我们开始处理图像时，张量将变得更加重要，图像以 n 维数组形式出现，其中3个轴对应于高度、宽度，以及一个通道轴，用于堆叠颜色通道（红色、绿色和蓝色）。</a:t>
            </a:r>
            <a:endParaRPr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3356610"/>
            <a:ext cx="5400675" cy="2193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90" y="3356610"/>
            <a:ext cx="4206875" cy="34347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6922770" cy="614680"/>
          </a:xfrm>
        </p:spPr>
        <p:txBody>
          <a:bodyPr/>
          <a:lstStyle/>
          <a:p>
            <a:r>
              <a:rPr lang="zh-CN" altLang="en-US" dirty="0"/>
              <a:t>降维问题</a:t>
            </a:r>
            <a:r>
              <a:rPr lang="en-US" altLang="zh-CN" dirty="0"/>
              <a:t>(</a:t>
            </a:r>
            <a:r>
              <a:rPr lang="zh-CN" altLang="en-US" dirty="0"/>
              <a:t>重点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6605" y="1556385"/>
            <a:ext cx="107041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我们可以对任意张量进行的一个有用的操作是计算其元素的和。在数学表示法中，我们使用 ∑ 符号表示求和。为了表示长度为 d 的向量中元素的总和，可以记为 ∑di=1xi 。在代码中，我们可以调用计算求和的函数：</a:t>
            </a:r>
            <a:endParaRPr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2780665"/>
            <a:ext cx="4643755" cy="3400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855" y="2780665"/>
            <a:ext cx="5498465" cy="3903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6922770" cy="614680"/>
          </a:xfrm>
        </p:spPr>
        <p:txBody>
          <a:bodyPr/>
          <a:lstStyle/>
          <a:p>
            <a:r>
              <a:rPr lang="zh-CN" altLang="en-US" dirty="0"/>
              <a:t>降维问题</a:t>
            </a:r>
            <a:r>
              <a:rPr lang="en-US" altLang="zh-CN" dirty="0"/>
              <a:t>(</a:t>
            </a:r>
            <a:r>
              <a:rPr lang="zh-CN" altLang="en-US" dirty="0"/>
              <a:t>重点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6605" y="1556385"/>
            <a:ext cx="107041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我们还可以指定张量沿哪一个轴来通过求和降低维度。以矩阵为例，为了通过求和所有行的元素来降维（轴0），我们可以在调用函数时指定axis=0。沿着行和列对矩阵求和，等价于对矩阵的所有元素进行求和。</a:t>
            </a:r>
            <a:endParaRPr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2924810"/>
            <a:ext cx="5079365" cy="30175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2924810"/>
            <a:ext cx="533908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6922770" cy="614680"/>
          </a:xfrm>
        </p:spPr>
        <p:txBody>
          <a:bodyPr/>
          <a:lstStyle/>
          <a:p>
            <a:r>
              <a:rPr lang="zh-CN" altLang="en-US" dirty="0"/>
              <a:t>降维问题</a:t>
            </a:r>
            <a:r>
              <a:rPr lang="en-US" altLang="zh-CN" dirty="0"/>
              <a:t>(</a:t>
            </a:r>
            <a:r>
              <a:rPr lang="zh-CN" altLang="en-US" dirty="0"/>
              <a:t>重点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6605" y="1556385"/>
            <a:ext cx="107041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一个与求和相关的量是平均值（mean或average）。我们通过将总和除以元素总数来计算平均值。在代码中，我们可以调用函数来计算任意形状张量的平均值。同样，计算平均值的函数也可以沿指定轴降低张量的维度。</a:t>
            </a:r>
            <a:endParaRPr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708910"/>
            <a:ext cx="9393555" cy="3913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 03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英语</a:t>
            </a:r>
            <a:r>
              <a:rPr lang="zh-CN" altLang="en-US" dirty="0"/>
              <a:t>阅读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环境安装</a:t>
            </a:r>
            <a:r>
              <a:rPr lang="zh-CN" altLang="en-US" dirty="0"/>
              <a:t>分享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7392670" y="3415030"/>
            <a:ext cx="4127500" cy="502920"/>
          </a:xfrm>
        </p:spPr>
        <p:txBody>
          <a:bodyPr/>
          <a:lstStyle/>
          <a:p>
            <a:r>
              <a:rPr lang="zh-CN" altLang="en-US" dirty="0"/>
              <a:t>深度学习</a:t>
            </a:r>
            <a:r>
              <a:rPr lang="en-US" altLang="zh-CN" dirty="0"/>
              <a:t>pytorch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0" y="1930400"/>
            <a:ext cx="3848100" cy="1398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8000" dirty="0">
                <a:solidFill>
                  <a:srgbClr val="FFFFFF"/>
                </a:solidFill>
              </a:rPr>
              <a:t>THANKS</a:t>
            </a:r>
            <a:endParaRPr lang="zh-CN" altLang="en-US" sz="8000" dirty="0">
              <a:solidFill>
                <a:srgbClr val="FFFFFF"/>
              </a:solidFill>
            </a:endParaRPr>
          </a:p>
        </p:txBody>
      </p:sp>
      <p:cxnSp>
        <p:nvCxnSpPr>
          <p:cNvPr id="3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152900" y="3352800"/>
            <a:ext cx="3848100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8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930526" y="5346700"/>
            <a:ext cx="6696075" cy="0"/>
          </a:xfrm>
          <a:prstGeom prst="lin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KSO_Shape"/>
          <p:cNvSpPr/>
          <p:nvPr>
            <p:custDataLst>
              <p:tags r:id="rId4"/>
            </p:custDataLst>
          </p:nvPr>
        </p:nvSpPr>
        <p:spPr bwMode="auto">
          <a:xfrm>
            <a:off x="2976564" y="5026025"/>
            <a:ext cx="198437" cy="234950"/>
          </a:xfrm>
          <a:custGeom>
            <a:avLst/>
            <a:gdLst>
              <a:gd name="T0" fmla="*/ 163869 w 396520"/>
              <a:gd name="T1" fmla="*/ 157531 h 469210"/>
              <a:gd name="T2" fmla="*/ 197203 w 396520"/>
              <a:gd name="T3" fmla="*/ 191182 h 469210"/>
              <a:gd name="T4" fmla="*/ 188663 w 396520"/>
              <a:gd name="T5" fmla="*/ 220796 h 469210"/>
              <a:gd name="T6" fmla="*/ 176400 w 396520"/>
              <a:gd name="T7" fmla="*/ 192013 h 469210"/>
              <a:gd name="T8" fmla="*/ 143709 w 396520"/>
              <a:gd name="T9" fmla="*/ 169539 h 469210"/>
              <a:gd name="T10" fmla="*/ 163869 w 396520"/>
              <a:gd name="T11" fmla="*/ 157531 h 469210"/>
              <a:gd name="T12" fmla="*/ 22203 w 396520"/>
              <a:gd name="T13" fmla="*/ 4729 h 469210"/>
              <a:gd name="T14" fmla="*/ 49402 w 396520"/>
              <a:gd name="T15" fmla="*/ 52023 h 469210"/>
              <a:gd name="T16" fmla="*/ 51452 w 396520"/>
              <a:gd name="T17" fmla="*/ 86564 h 469210"/>
              <a:gd name="T18" fmla="*/ 46881 w 396520"/>
              <a:gd name="T19" fmla="*/ 96015 h 469210"/>
              <a:gd name="T20" fmla="*/ 120289 w 396520"/>
              <a:gd name="T21" fmla="*/ 174879 h 469210"/>
              <a:gd name="T22" fmla="*/ 137905 w 396520"/>
              <a:gd name="T23" fmla="*/ 173809 h 469210"/>
              <a:gd name="T24" fmla="*/ 138065 w 396520"/>
              <a:gd name="T25" fmla="*/ 174087 h 469210"/>
              <a:gd name="T26" fmla="*/ 173909 w 396520"/>
              <a:gd name="T27" fmla="*/ 194551 h 469210"/>
              <a:gd name="T28" fmla="*/ 185865 w 396520"/>
              <a:gd name="T29" fmla="*/ 224388 h 469210"/>
              <a:gd name="T30" fmla="*/ 144208 w 396520"/>
              <a:gd name="T31" fmla="*/ 234424 h 469210"/>
              <a:gd name="T32" fmla="*/ 332 w 396520"/>
              <a:gd name="T33" fmla="*/ 44981 h 469210"/>
              <a:gd name="T34" fmla="*/ 7156 w 396520"/>
              <a:gd name="T35" fmla="*/ 19804 h 469210"/>
              <a:gd name="T36" fmla="*/ 22203 w 396520"/>
              <a:gd name="T37" fmla="*/ 4729 h 469210"/>
              <a:gd name="T38" fmla="*/ 42959 w 396520"/>
              <a:gd name="T39" fmla="*/ 3 h 469210"/>
              <a:gd name="T40" fmla="*/ 74047 w 396520"/>
              <a:gd name="T41" fmla="*/ 64172 h 469210"/>
              <a:gd name="T42" fmla="*/ 54657 w 396520"/>
              <a:gd name="T43" fmla="*/ 84102 h 469210"/>
              <a:gd name="T44" fmla="*/ 52683 w 396520"/>
              <a:gd name="T45" fmla="*/ 50586 h 469210"/>
              <a:gd name="T46" fmla="*/ 27613 w 396520"/>
              <a:gd name="T47" fmla="*/ 2556 h 469210"/>
              <a:gd name="T48" fmla="*/ 42959 w 396520"/>
              <a:gd name="T49" fmla="*/ 3 h 4692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14689" y="4989514"/>
            <a:ext cx="1258887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ea typeface="GungsuhChe" panose="02030609000101010101" pitchFamily="49" charset="-127"/>
              </a:rPr>
              <a:t>18098893220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ea typeface="GungsuhChe" panose="02030609000101010101" pitchFamily="49" charset="-127"/>
            </a:endParaRPr>
          </a:p>
        </p:txBody>
      </p:sp>
      <p:sp>
        <p:nvSpPr>
          <p:cNvPr id="7" name="文本框 1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76914" y="4989514"/>
            <a:ext cx="110172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ea typeface="GungsuhChe" panose="02030609000101010101" pitchFamily="49" charset="-127"/>
              </a:rPr>
              <a:t>王思伟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ea typeface="GungsuhChe" panose="02030609000101010101" pitchFamily="49" charset="-127"/>
            </a:endParaRPr>
          </a:p>
        </p:txBody>
      </p:sp>
      <p:sp>
        <p:nvSpPr>
          <p:cNvPr id="8" name="KSO_Shape"/>
          <p:cNvSpPr/>
          <p:nvPr>
            <p:custDataLst>
              <p:tags r:id="rId7"/>
            </p:custDataLst>
          </p:nvPr>
        </p:nvSpPr>
        <p:spPr bwMode="auto">
          <a:xfrm>
            <a:off x="5473700" y="5019675"/>
            <a:ext cx="266700" cy="249238"/>
          </a:xfrm>
          <a:custGeom>
            <a:avLst/>
            <a:gdLst>
              <a:gd name="T0" fmla="*/ 223637 w 969654"/>
              <a:gd name="T1" fmla="*/ 134460 h 903534"/>
              <a:gd name="T2" fmla="*/ 213735 w 969654"/>
              <a:gd name="T3" fmla="*/ 144391 h 903534"/>
              <a:gd name="T4" fmla="*/ 223637 w 969654"/>
              <a:gd name="T5" fmla="*/ 154321 h 903534"/>
              <a:gd name="T6" fmla="*/ 233539 w 969654"/>
              <a:gd name="T7" fmla="*/ 144391 h 903534"/>
              <a:gd name="T8" fmla="*/ 223637 w 969654"/>
              <a:gd name="T9" fmla="*/ 134460 h 903534"/>
              <a:gd name="T10" fmla="*/ 166943 w 969654"/>
              <a:gd name="T11" fmla="*/ 134460 h 903534"/>
              <a:gd name="T12" fmla="*/ 157041 w 969654"/>
              <a:gd name="T13" fmla="*/ 144391 h 903534"/>
              <a:gd name="T14" fmla="*/ 166943 w 969654"/>
              <a:gd name="T15" fmla="*/ 154321 h 903534"/>
              <a:gd name="T16" fmla="*/ 176844 w 969654"/>
              <a:gd name="T17" fmla="*/ 144391 h 903534"/>
              <a:gd name="T18" fmla="*/ 166943 w 969654"/>
              <a:gd name="T19" fmla="*/ 134460 h 903534"/>
              <a:gd name="T20" fmla="*/ 190152 w 969654"/>
              <a:gd name="T21" fmla="*/ 92826 h 903534"/>
              <a:gd name="T22" fmla="*/ 248025 w 969654"/>
              <a:gd name="T23" fmla="*/ 116438 h 903534"/>
              <a:gd name="T24" fmla="*/ 242364 w 969654"/>
              <a:gd name="T25" fmla="*/ 213591 h 903534"/>
              <a:gd name="T26" fmla="*/ 249150 w 969654"/>
              <a:gd name="T27" fmla="*/ 249238 h 903534"/>
              <a:gd name="T28" fmla="*/ 217953 w 969654"/>
              <a:gd name="T29" fmla="*/ 227454 h 903534"/>
              <a:gd name="T30" fmla="*/ 126458 w 969654"/>
              <a:gd name="T31" fmla="*/ 196700 h 903534"/>
              <a:gd name="T32" fmla="*/ 152643 w 969654"/>
              <a:gd name="T33" fmla="*/ 102965 h 903534"/>
              <a:gd name="T34" fmla="*/ 190152 w 969654"/>
              <a:gd name="T35" fmla="*/ 92826 h 903534"/>
              <a:gd name="T36" fmla="*/ 150691 w 969654"/>
              <a:gd name="T37" fmla="*/ 51657 h 903534"/>
              <a:gd name="T38" fmla="*/ 135838 w 969654"/>
              <a:gd name="T39" fmla="*/ 66553 h 903534"/>
              <a:gd name="T40" fmla="*/ 150691 w 969654"/>
              <a:gd name="T41" fmla="*/ 81449 h 903534"/>
              <a:gd name="T42" fmla="*/ 165543 w 969654"/>
              <a:gd name="T43" fmla="*/ 66553 h 903534"/>
              <a:gd name="T44" fmla="*/ 150691 w 969654"/>
              <a:gd name="T45" fmla="*/ 51657 h 903534"/>
              <a:gd name="T46" fmla="*/ 80987 w 969654"/>
              <a:gd name="T47" fmla="*/ 51657 h 903534"/>
              <a:gd name="T48" fmla="*/ 66135 w 969654"/>
              <a:gd name="T49" fmla="*/ 66553 h 903534"/>
              <a:gd name="T50" fmla="*/ 80987 w 969654"/>
              <a:gd name="T51" fmla="*/ 81449 h 903534"/>
              <a:gd name="T52" fmla="*/ 95840 w 969654"/>
              <a:gd name="T53" fmla="*/ 66553 h 903534"/>
              <a:gd name="T54" fmla="*/ 80987 w 969654"/>
              <a:gd name="T55" fmla="*/ 51657 h 903534"/>
              <a:gd name="T56" fmla="*/ 112370 w 969654"/>
              <a:gd name="T57" fmla="*/ 46 h 903534"/>
              <a:gd name="T58" fmla="*/ 152140 w 969654"/>
              <a:gd name="T59" fmla="*/ 5186 h 903534"/>
              <a:gd name="T60" fmla="*/ 231114 w 969654"/>
              <a:gd name="T61" fmla="*/ 103570 h 903534"/>
              <a:gd name="T62" fmla="*/ 147265 w 969654"/>
              <a:gd name="T63" fmla="*/ 98616 h 903534"/>
              <a:gd name="T64" fmla="*/ 121080 w 969654"/>
              <a:gd name="T65" fmla="*/ 192351 h 903534"/>
              <a:gd name="T66" fmla="*/ 131581 w 969654"/>
              <a:gd name="T67" fmla="*/ 204006 h 903534"/>
              <a:gd name="T68" fmla="*/ 100853 w 969654"/>
              <a:gd name="T69" fmla="*/ 204512 h 903534"/>
              <a:gd name="T70" fmla="*/ 67582 w 969654"/>
              <a:gd name="T71" fmla="*/ 231046 h 903534"/>
              <a:gd name="T72" fmla="*/ 58922 w 969654"/>
              <a:gd name="T73" fmla="*/ 192121 h 903534"/>
              <a:gd name="T74" fmla="*/ 14972 w 969654"/>
              <a:gd name="T75" fmla="*/ 52230 h 903534"/>
              <a:gd name="T76" fmla="*/ 112370 w 969654"/>
              <a:gd name="T77" fmla="*/ 46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KSO_Shape"/>
          <p:cNvSpPr/>
          <p:nvPr>
            <p:custDataLst>
              <p:tags r:id="rId8"/>
            </p:custDataLst>
          </p:nvPr>
        </p:nvSpPr>
        <p:spPr bwMode="auto">
          <a:xfrm>
            <a:off x="7848600" y="5062539"/>
            <a:ext cx="261938" cy="198437"/>
          </a:xfrm>
          <a:custGeom>
            <a:avLst/>
            <a:gdLst>
              <a:gd name="T0" fmla="*/ 181753 w 529316"/>
              <a:gd name="T1" fmla="*/ 97121 h 401026"/>
              <a:gd name="T2" fmla="*/ 175821 w 529316"/>
              <a:gd name="T3" fmla="*/ 103053 h 401026"/>
              <a:gd name="T4" fmla="*/ 230155 w 529316"/>
              <a:gd name="T5" fmla="*/ 157383 h 401026"/>
              <a:gd name="T6" fmla="*/ 230971 w 529316"/>
              <a:gd name="T7" fmla="*/ 158698 h 401026"/>
              <a:gd name="T8" fmla="*/ 243335 w 529316"/>
              <a:gd name="T9" fmla="*/ 158698 h 401026"/>
              <a:gd name="T10" fmla="*/ 181753 w 529316"/>
              <a:gd name="T11" fmla="*/ 97121 h 401026"/>
              <a:gd name="T12" fmla="*/ 80185 w 529316"/>
              <a:gd name="T13" fmla="*/ 97121 h 401026"/>
              <a:gd name="T14" fmla="*/ 18603 w 529316"/>
              <a:gd name="T15" fmla="*/ 158698 h 401026"/>
              <a:gd name="T16" fmla="*/ 30967 w 529316"/>
              <a:gd name="T17" fmla="*/ 158698 h 401026"/>
              <a:gd name="T18" fmla="*/ 31782 w 529316"/>
              <a:gd name="T19" fmla="*/ 157384 h 401026"/>
              <a:gd name="T20" fmla="*/ 86117 w 529316"/>
              <a:gd name="T21" fmla="*/ 103053 h 401026"/>
              <a:gd name="T22" fmla="*/ 80185 w 529316"/>
              <a:gd name="T23" fmla="*/ 97121 h 401026"/>
              <a:gd name="T24" fmla="*/ 22936 w 529316"/>
              <a:gd name="T25" fmla="*/ 39740 h 401026"/>
              <a:gd name="T26" fmla="*/ 110251 w 529316"/>
              <a:gd name="T27" fmla="*/ 127047 h 401026"/>
              <a:gd name="T28" fmla="*/ 130396 w 529316"/>
              <a:gd name="T29" fmla="*/ 135392 h 401026"/>
              <a:gd name="T30" fmla="*/ 130969 w 529316"/>
              <a:gd name="T31" fmla="*/ 135336 h 401026"/>
              <a:gd name="T32" fmla="*/ 151687 w 529316"/>
              <a:gd name="T33" fmla="*/ 127047 h 401026"/>
              <a:gd name="T34" fmla="*/ 239002 w 529316"/>
              <a:gd name="T35" fmla="*/ 39740 h 401026"/>
              <a:gd name="T36" fmla="*/ 227136 w 529316"/>
              <a:gd name="T37" fmla="*/ 39740 h 401026"/>
              <a:gd name="T38" fmla="*/ 148906 w 529316"/>
              <a:gd name="T39" fmla="*/ 117964 h 401026"/>
              <a:gd name="T40" fmla="*/ 130969 w 529316"/>
              <a:gd name="T41" fmla="*/ 125140 h 401026"/>
              <a:gd name="T42" fmla="*/ 130473 w 529316"/>
              <a:gd name="T43" fmla="*/ 125188 h 401026"/>
              <a:gd name="T44" fmla="*/ 113032 w 529316"/>
              <a:gd name="T45" fmla="*/ 117964 h 401026"/>
              <a:gd name="T46" fmla="*/ 34802 w 529316"/>
              <a:gd name="T47" fmla="*/ 39740 h 401026"/>
              <a:gd name="T48" fmla="*/ 22936 w 529316"/>
              <a:gd name="T49" fmla="*/ 39740 h 401026"/>
              <a:gd name="T50" fmla="*/ 45535 w 529316"/>
              <a:gd name="T51" fmla="*/ 0 h 401026"/>
              <a:gd name="T52" fmla="*/ 216403 w 529316"/>
              <a:gd name="T53" fmla="*/ 0 h 401026"/>
              <a:gd name="T54" fmla="*/ 261938 w 529316"/>
              <a:gd name="T55" fmla="*/ 45531 h 401026"/>
              <a:gd name="T56" fmla="*/ 261938 w 529316"/>
              <a:gd name="T57" fmla="*/ 152906 h 401026"/>
              <a:gd name="T58" fmla="*/ 216403 w 529316"/>
              <a:gd name="T59" fmla="*/ 198437 h 401026"/>
              <a:gd name="T60" fmla="*/ 45535 w 529316"/>
              <a:gd name="T61" fmla="*/ 198437 h 401026"/>
              <a:gd name="T62" fmla="*/ 0 w 529316"/>
              <a:gd name="T63" fmla="*/ 152906 h 401026"/>
              <a:gd name="T64" fmla="*/ 0 w 529316"/>
              <a:gd name="T65" fmla="*/ 45531 h 401026"/>
              <a:gd name="T66" fmla="*/ 45535 w 529316"/>
              <a:gd name="T67" fmla="*/ 0 h 40102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lnTo>
                  <a:pt x="367281" y="196274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lnTo>
                  <a:pt x="162035" y="196274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lnTo>
                  <a:pt x="46349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文本框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13714" y="4989514"/>
            <a:ext cx="1474787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ea typeface="GungsuhChe" panose="02030609000101010101" pitchFamily="49" charset="-127"/>
              </a:rPr>
              <a:t>2448404220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ea typeface="GungsuhChe" panose="02030609000101010101" pitchFamily="49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 ONE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英语</a:t>
            </a:r>
            <a:r>
              <a:rPr lang="zh-CN" altLang="en-US" dirty="0"/>
              <a:t>阅读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英语</a:t>
            </a:r>
            <a:r>
              <a:rPr lang="zh-CN" altLang="en-US" dirty="0"/>
              <a:t>阅读总结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570" y="1557020"/>
            <a:ext cx="1062228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V11F8_$Y)B](5%TJ0~$[{(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1556385"/>
            <a:ext cx="9996805" cy="2738755"/>
          </a:xfrm>
          <a:prstGeom prst="rect">
            <a:avLst/>
          </a:prstGeom>
        </p:spPr>
      </p:pic>
      <p:pic>
        <p:nvPicPr>
          <p:cNvPr id="5" name="图片 4" descr="N42MPH7(W[0XZ1)CO0[{9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65" y="4295140"/>
            <a:ext cx="10068560" cy="2259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 TWO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环境安装</a:t>
            </a:r>
            <a:r>
              <a:rPr lang="zh-CN" altLang="en-US" dirty="0"/>
              <a:t>分享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GPU,CPU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470" y="1556385"/>
            <a:ext cx="106311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使用</a:t>
            </a:r>
            <a:r>
              <a:rPr lang="en-US" altLang="zh-CN" sz="2400"/>
              <a:t>tensorflow</a:t>
            </a:r>
            <a:r>
              <a:rPr lang="zh-CN" altLang="en-US" sz="2400"/>
              <a:t>框架实现矩阵的乘法</a:t>
            </a:r>
            <a:r>
              <a:rPr lang="en-US" altLang="zh-CN" sz="2400"/>
              <a:t>,</a:t>
            </a:r>
            <a:r>
              <a:rPr lang="zh-CN" altLang="en-US" sz="2400"/>
              <a:t>更直观的看下</a:t>
            </a:r>
            <a:r>
              <a:rPr lang="en-US" altLang="zh-CN" sz="2400"/>
              <a:t>CPU</a:t>
            </a:r>
            <a:r>
              <a:rPr lang="zh-CN" altLang="en-US" sz="2400"/>
              <a:t>和</a:t>
            </a:r>
            <a:r>
              <a:rPr lang="en-US" altLang="zh-CN" sz="2400"/>
              <a:t>GPU</a:t>
            </a:r>
            <a:r>
              <a:rPr lang="zh-CN" altLang="en-US" sz="2400"/>
              <a:t>在随着计算</a:t>
            </a:r>
            <a:r>
              <a:rPr lang="zh-CN" altLang="en-US" sz="2400"/>
              <a:t>量增加时候的效率</a:t>
            </a:r>
            <a:r>
              <a:rPr lang="en-US" altLang="zh-CN" sz="2400"/>
              <a:t>:</a:t>
            </a:r>
            <a:endParaRPr lang="zh-CN" altLang="en-US" sz="2400"/>
          </a:p>
          <a:p>
            <a:r>
              <a:rPr lang="en-US" altLang="zh-CN" sz="2400"/>
              <a:t>                                                                       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343595" y="5229014"/>
            <a:ext cx="5028455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03640" y="2564901"/>
            <a:ext cx="502845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5" y="2492375"/>
            <a:ext cx="5327015" cy="1242060"/>
          </a:xfrm>
          <a:prstGeom prst="rect">
            <a:avLst/>
          </a:prstGeom>
        </p:spPr>
      </p:pic>
      <p:pic>
        <p:nvPicPr>
          <p:cNvPr id="6" name="图片 5" descr="0FC]}LERYWVW`FVO$ZA_36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0" y="2492375"/>
            <a:ext cx="4620895" cy="3728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GPU,CPU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470" y="1556385"/>
            <a:ext cx="1043559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CPU的优点在于调度、管理、协调能力强，计算能力则位于其次。GPU的优点在于拥有大量计算能力。</a:t>
            </a:r>
            <a:r>
              <a:rPr lang="en-US" altLang="zh-CN" sz="2400"/>
              <a:t>CPU</a:t>
            </a:r>
            <a:r>
              <a:rPr lang="zh-CN" altLang="en-US" sz="2400"/>
              <a:t>和</a:t>
            </a:r>
            <a:r>
              <a:rPr lang="en-US" altLang="zh-CN" sz="2400"/>
              <a:t>GPU</a:t>
            </a:r>
            <a:r>
              <a:rPr lang="zh-CN" altLang="en-US" sz="2400"/>
              <a:t>都可以用来进行深度学习</a:t>
            </a:r>
            <a:r>
              <a:rPr lang="en-US" altLang="zh-CN" sz="2400"/>
              <a:t>,</a:t>
            </a:r>
            <a:r>
              <a:rPr lang="zh-CN" altLang="en-US" sz="2400"/>
              <a:t>但是在面对大量数据的时候我们会选择</a:t>
            </a:r>
            <a:r>
              <a:rPr lang="en-US" altLang="zh-CN" sz="2400"/>
              <a:t>GPU</a:t>
            </a:r>
            <a:r>
              <a:rPr lang="zh-CN" altLang="en-US" sz="2400"/>
              <a:t>进行深度学习呢</a:t>
            </a:r>
            <a:r>
              <a:rPr lang="en-US" altLang="zh-CN" sz="2400"/>
              <a:t>?</a:t>
            </a:r>
            <a:endParaRPr lang="en-US" altLang="zh-CN" sz="2400"/>
          </a:p>
          <a:p>
            <a:r>
              <a:rPr lang="en-US" altLang="zh-CN" sz="2400"/>
              <a:t>Pytorch</a:t>
            </a:r>
            <a:r>
              <a:rPr lang="zh-CN" altLang="en-US" sz="2400"/>
              <a:t>框架下实现对</a:t>
            </a:r>
            <a:r>
              <a:rPr lang="en-US" altLang="zh-CN" sz="2400"/>
              <a:t>mnist</a:t>
            </a:r>
            <a:r>
              <a:rPr lang="zh-CN" altLang="en-US" sz="2400"/>
              <a:t>数据集进行训练的对比图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 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3068955"/>
            <a:ext cx="4828540" cy="3581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75" y="3122295"/>
            <a:ext cx="4934585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cuda,cudatoolkit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470" y="1556385"/>
            <a:ext cx="102806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cuda</a:t>
            </a:r>
            <a:r>
              <a:rPr lang="zh-CN" altLang="en-US" sz="2400"/>
              <a:t>是什么呢</a:t>
            </a:r>
            <a:r>
              <a:rPr lang="en-US" altLang="zh-CN" sz="2400"/>
              <a:t>?</a:t>
            </a:r>
            <a:endParaRPr lang="en-US" altLang="zh-CN" sz="2400"/>
          </a:p>
          <a:p>
            <a:r>
              <a:rPr lang="en-US" altLang="zh-CN" sz="2400"/>
              <a:t>       cuda</a:t>
            </a:r>
            <a:r>
              <a:rPr lang="zh-CN" altLang="en-US" sz="2400"/>
              <a:t>是我们深度学习使用</a:t>
            </a:r>
            <a:r>
              <a:rPr lang="en-US" altLang="zh-CN" sz="2400"/>
              <a:t>GUP</a:t>
            </a:r>
            <a:r>
              <a:rPr lang="zh-CN" altLang="en-US" sz="2400"/>
              <a:t>的驱动程序。</a:t>
            </a:r>
            <a:endParaRPr lang="zh-CN" altLang="en-US" sz="2400"/>
          </a:p>
          <a:p>
            <a:r>
              <a:rPr lang="zh-CN" altLang="en-US" sz="2400"/>
              <a:t>安装 Pytorch</a:t>
            </a:r>
            <a:r>
              <a:rPr lang="en-US" altLang="zh-CN" sz="2400"/>
              <a:t>/Tensorflow</a:t>
            </a:r>
            <a:r>
              <a:rPr lang="zh-CN" altLang="en-US" sz="2400"/>
              <a:t>深度学习框架时，</a:t>
            </a:r>
            <a:r>
              <a:rPr lang="en-US" altLang="zh-CN" sz="2400"/>
              <a:t>conda</a:t>
            </a:r>
            <a:r>
              <a:rPr lang="zh-CN" altLang="en-US" sz="2400"/>
              <a:t> 会自动为我们安装 cudatoolkit</a:t>
            </a:r>
            <a:r>
              <a:rPr lang="en-US" altLang="zh-CN" sz="2400"/>
              <a:t>,</a:t>
            </a:r>
            <a:r>
              <a:rPr lang="zh-CN" altLang="en-US" sz="2400"/>
              <a:t>但是它和 Nvidia 提供的</a:t>
            </a:r>
            <a:r>
              <a:rPr lang="en-US" altLang="zh-CN" sz="2400"/>
              <a:t>cuda Toolkit</a:t>
            </a:r>
            <a:r>
              <a:rPr lang="zh-CN" altLang="en-US" sz="2400"/>
              <a:t>是不一样的</a:t>
            </a:r>
            <a:r>
              <a:rPr lang="en-US" altLang="zh-CN" sz="2400"/>
              <a:t>,conda</a:t>
            </a:r>
            <a:r>
              <a:rPr lang="zh-CN" altLang="en-US" sz="2400"/>
              <a:t>自动安装的只是部分的开发工具包</a:t>
            </a:r>
            <a:r>
              <a:rPr lang="en-US" altLang="zh-CN" sz="2400"/>
              <a:t>,</a:t>
            </a:r>
            <a:r>
              <a:rPr lang="zh-CN" altLang="en-US" sz="2400"/>
              <a:t>而</a:t>
            </a:r>
            <a:r>
              <a:rPr lang="en-US" altLang="zh-CN" sz="2400"/>
              <a:t>Nvidia </a:t>
            </a:r>
            <a:r>
              <a:rPr lang="zh-CN" altLang="en-US" sz="2400"/>
              <a:t>官网提供</a:t>
            </a:r>
            <a:r>
              <a:rPr lang="zh-CN" altLang="en-US" sz="2400"/>
              <a:t>的是完整开发工具</a:t>
            </a:r>
            <a:r>
              <a:rPr lang="zh-CN" altLang="en-US" sz="2400"/>
              <a:t>包。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3716655"/>
            <a:ext cx="5478780" cy="2700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5" y="3716655"/>
            <a:ext cx="498983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5502910" cy="496570"/>
          </a:xfrm>
        </p:spPr>
        <p:txBody>
          <a:bodyPr/>
          <a:lstStyle/>
          <a:p>
            <a:r>
              <a:rPr lang="en-US" altLang="zh-CN" dirty="0"/>
              <a:t>pip,conda</a:t>
            </a:r>
            <a:r>
              <a:rPr lang="zh-CN" altLang="en-US" dirty="0"/>
              <a:t>安装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470" y="1556385"/>
            <a:ext cx="109918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conda</a:t>
            </a:r>
            <a:r>
              <a:rPr lang="zh-CN" altLang="en-US" sz="2400"/>
              <a:t>安装的优点</a:t>
            </a:r>
            <a:r>
              <a:rPr lang="en-US" altLang="zh-CN" sz="2400"/>
              <a:t>:</a:t>
            </a:r>
            <a:r>
              <a:rPr lang="zh-CN" altLang="en-US" sz="2400"/>
              <a:t>当我们安装</a:t>
            </a:r>
            <a:r>
              <a:rPr lang="en-US" altLang="zh-CN" sz="2400"/>
              <a:t>Tensorflow/Pytorch</a:t>
            </a:r>
            <a:r>
              <a:rPr lang="zh-CN" altLang="en-US" sz="2400"/>
              <a:t>框架的时</a:t>
            </a:r>
            <a:r>
              <a:rPr lang="en-US" altLang="zh-CN" sz="2400"/>
              <a:t>,</a:t>
            </a:r>
            <a:r>
              <a:rPr lang="zh-CN" altLang="en-US" sz="2400"/>
              <a:t>会给我们自</a:t>
            </a:r>
            <a:r>
              <a:rPr lang="en-US" altLang="zh-CN" sz="2400"/>
              <a:t>                                  </a:t>
            </a:r>
            <a:r>
              <a:rPr lang="zh-CN" altLang="en-US" sz="2400"/>
              <a:t>动安装很多配套的包</a:t>
            </a:r>
            <a:r>
              <a:rPr lang="en-US" altLang="zh-CN" sz="2400"/>
              <a:t>,</a:t>
            </a:r>
            <a:r>
              <a:rPr lang="zh-CN" altLang="en-US" sz="2400"/>
              <a:t>比如numpy，vc，matplotlib</a:t>
            </a:r>
            <a:r>
              <a:rPr lang="en-US" altLang="zh-CN" sz="2400"/>
              <a:t>,cudatooklist,cudnn</a:t>
            </a:r>
            <a:endParaRPr lang="zh-CN" altLang="en-US" sz="2400"/>
          </a:p>
          <a:p>
            <a:r>
              <a:rPr lang="zh-CN" altLang="en-US" sz="2400"/>
              <a:t>缺点</a:t>
            </a:r>
            <a:r>
              <a:rPr lang="en-US" altLang="zh-CN" sz="2400"/>
              <a:t>:</a:t>
            </a:r>
            <a:r>
              <a:rPr lang="zh-CN" altLang="en-US" sz="2400"/>
              <a:t>下载的时候容易出现下载失败</a:t>
            </a:r>
            <a:r>
              <a:rPr lang="en-US" altLang="zh-CN" sz="2400"/>
              <a:t>,</a:t>
            </a:r>
            <a:r>
              <a:rPr lang="zh-CN" altLang="en-US" sz="2400"/>
              <a:t>版本不匹配的问题</a:t>
            </a:r>
            <a:endParaRPr lang="zh-CN" altLang="en-US" sz="2400"/>
          </a:p>
          <a:p>
            <a:r>
              <a:rPr lang="en-US" altLang="zh-CN" sz="2400"/>
              <a:t>pip</a:t>
            </a:r>
            <a:r>
              <a:rPr lang="zh-CN" altLang="en-US" sz="2400"/>
              <a:t>安装的优点</a:t>
            </a:r>
            <a:r>
              <a:rPr lang="en-US" altLang="zh-CN" sz="2400"/>
              <a:t>:</a:t>
            </a:r>
            <a:r>
              <a:rPr lang="zh-CN" altLang="en-US" sz="2400"/>
              <a:t>安装的稳定性比较好</a:t>
            </a:r>
            <a:r>
              <a:rPr lang="en-US" altLang="zh-CN" sz="2400"/>
              <a:t>,</a:t>
            </a:r>
            <a:r>
              <a:rPr lang="zh-CN" altLang="en-US" sz="2400"/>
              <a:t>对</a:t>
            </a:r>
            <a:r>
              <a:rPr lang="en-US" altLang="zh-CN" sz="2400"/>
              <a:t>python</a:t>
            </a:r>
            <a:r>
              <a:rPr lang="zh-CN" altLang="en-US" sz="2400"/>
              <a:t>包的查找更全面</a:t>
            </a:r>
            <a:r>
              <a:rPr lang="en-US" altLang="zh-CN" sz="2400"/>
              <a:t>;</a:t>
            </a:r>
            <a:r>
              <a:rPr lang="en-US" altLang="zh-CN"/>
              <a:t> </a:t>
            </a:r>
            <a:r>
              <a:rPr lang="zh-CN" altLang="en-US" sz="2400"/>
              <a:t>缺点</a:t>
            </a:r>
            <a:r>
              <a:rPr lang="en-US" altLang="zh-CN" sz="2400"/>
              <a:t>:pip</a:t>
            </a:r>
            <a:r>
              <a:rPr lang="zh-CN" altLang="en-US" sz="2400"/>
              <a:t>不能下载配套的</a:t>
            </a:r>
            <a:r>
              <a:rPr lang="en-US" altLang="zh-CN" sz="2400"/>
              <a:t>python</a:t>
            </a:r>
            <a:r>
              <a:rPr lang="zh-CN" altLang="en-US" sz="2400"/>
              <a:t>机器学习</a:t>
            </a:r>
            <a:r>
              <a:rPr lang="en-US" altLang="zh-CN" sz="2400"/>
              <a:t>,</a:t>
            </a:r>
            <a:r>
              <a:rPr lang="zh-CN" altLang="en-US" sz="2400"/>
              <a:t>深度学习的</a:t>
            </a:r>
            <a:r>
              <a:rPr lang="zh-CN" altLang="en-US" sz="2400"/>
              <a:t>包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v2-381c9fe52ef815184fc117ad565b9d7d_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3572510"/>
            <a:ext cx="10205085" cy="30257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508133540"/>
  <p:tag name="MH_LIBRARY" val="GRAPHIC"/>
  <p:tag name="MH_ORDER" val="矩形 4"/>
</p:tagLst>
</file>

<file path=ppt/tags/tag2.xml><?xml version="1.0" encoding="utf-8"?>
<p:tagLst xmlns:p="http://schemas.openxmlformats.org/presentationml/2006/main">
  <p:tag name="MH" val="20160508133540"/>
  <p:tag name="MH_LIBRARY" val="GRAPHIC"/>
  <p:tag name="MH_ORDER" val="直接连接符 6"/>
</p:tagLst>
</file>

<file path=ppt/tags/tag3.xml><?xml version="1.0" encoding="utf-8"?>
<p:tagLst xmlns:p="http://schemas.openxmlformats.org/presentationml/2006/main">
  <p:tag name="MH" val="20160508133540"/>
  <p:tag name="MH_LIBRARY" val="GRAPHIC"/>
  <p:tag name="MH_ORDER" val="直接连接符 8"/>
</p:tagLst>
</file>

<file path=ppt/tags/tag4.xml><?xml version="1.0" encoding="utf-8"?>
<p:tagLst xmlns:p="http://schemas.openxmlformats.org/presentationml/2006/main">
  <p:tag name="MH" val="20160508133540"/>
  <p:tag name="MH_LIBRARY" val="GRAPHIC"/>
  <p:tag name="MH_ORDER" val="Shape"/>
</p:tagLst>
</file>

<file path=ppt/tags/tag5.xml><?xml version="1.0" encoding="utf-8"?>
<p:tagLst xmlns:p="http://schemas.openxmlformats.org/presentationml/2006/main">
  <p:tag name="MH" val="20160508133540"/>
  <p:tag name="MH_LIBRARY" val="GRAPHIC"/>
  <p:tag name="MH_ORDER" val="文本框 13"/>
</p:tagLst>
</file>

<file path=ppt/tags/tag6.xml><?xml version="1.0" encoding="utf-8"?>
<p:tagLst xmlns:p="http://schemas.openxmlformats.org/presentationml/2006/main">
  <p:tag name="MH" val="20160508133540"/>
  <p:tag name="MH_LIBRARY" val="GRAPHIC"/>
  <p:tag name="MH_ORDER" val="文本框 14"/>
</p:tagLst>
</file>

<file path=ppt/tags/tag7.xml><?xml version="1.0" encoding="utf-8"?>
<p:tagLst xmlns:p="http://schemas.openxmlformats.org/presentationml/2006/main">
  <p:tag name="MH" val="20160508133540"/>
  <p:tag name="MH_LIBRARY" val="GRAPHIC"/>
  <p:tag name="MH_ORDER" val="Shape"/>
</p:tagLst>
</file>

<file path=ppt/tags/tag8.xml><?xml version="1.0" encoding="utf-8"?>
<p:tagLst xmlns:p="http://schemas.openxmlformats.org/presentationml/2006/main">
  <p:tag name="MH" val="20160508133540"/>
  <p:tag name="MH_LIBRARY" val="GRAPHIC"/>
  <p:tag name="MH_ORDER" val="Shape"/>
</p:tagLst>
</file>

<file path=ppt/tags/tag9.xml><?xml version="1.0" encoding="utf-8"?>
<p:tagLst xmlns:p="http://schemas.openxmlformats.org/presentationml/2006/main">
  <p:tag name="MH" val="20160508133540"/>
  <p:tag name="MH_LIBRARY" val="GRAPHIC"/>
  <p:tag name="MH_ORDER" val="文本框 17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0</TotalTime>
  <Words>2046</Words>
  <Application>WPS 演示</Application>
  <PresentationFormat>宽屏</PresentationFormat>
  <Paragraphs>312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华文细黑</vt:lpstr>
      <vt:lpstr>Arial Unicode MS</vt:lpstr>
      <vt:lpstr>Arial Narrow</vt:lpstr>
      <vt:lpstr>Bell MT</vt:lpstr>
      <vt:lpstr>GungsuhChe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PPT之家www.52ppt.com; PPT之家</cp:keywords>
  <dc:description>http://www.52ppt.com</dc:description>
  <cp:lastModifiedBy>凡心</cp:lastModifiedBy>
  <cp:revision>98</cp:revision>
  <dcterms:created xsi:type="dcterms:W3CDTF">2015-05-14T07:52:00Z</dcterms:created>
  <dcterms:modified xsi:type="dcterms:W3CDTF">2021-10-29T09:00:35Z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0B1C3C356A6B454184D229E462CE581E</vt:lpwstr>
  </property>
  <property fmtid="{D5CDD505-2E9C-101B-9397-08002B2CF9AE}" pid="3" name="KSOProductBuildVer">
    <vt:lpwstr>2052-11.1.0.10938</vt:lpwstr>
  </property>
</Properties>
</file>