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64" r:id="rId7"/>
    <p:sldId id="267" r:id="rId8"/>
    <p:sldId id="291" r:id="rId9"/>
    <p:sldId id="268" r:id="rId10"/>
    <p:sldId id="292" r:id="rId11"/>
    <p:sldId id="271" r:id="rId12"/>
    <p:sldId id="294" r:id="rId13"/>
    <p:sldId id="324" r:id="rId14"/>
    <p:sldId id="311" r:id="rId15"/>
    <p:sldId id="310" r:id="rId16"/>
    <p:sldId id="312" r:id="rId17"/>
    <p:sldId id="313" r:id="rId18"/>
    <p:sldId id="314" r:id="rId19"/>
    <p:sldId id="319" r:id="rId20"/>
    <p:sldId id="322" r:id="rId21"/>
    <p:sldId id="323" r:id="rId22"/>
    <p:sldId id="325" r:id="rId23"/>
    <p:sldId id="321" r:id="rId24"/>
    <p:sldId id="326" r:id="rId25"/>
    <p:sldId id="328" r:id="rId26"/>
    <p:sldId id="327" r:id="rId27"/>
    <p:sldId id="329" r:id="rId28"/>
    <p:sldId id="320" r:id="rId29"/>
    <p:sldId id="330" r:id="rId30"/>
    <p:sldId id="331" r:id="rId31"/>
    <p:sldId id="333" r:id="rId32"/>
    <p:sldId id="332" r:id="rId33"/>
    <p:sldId id="28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A4DD"/>
    <a:srgbClr val="20517C"/>
    <a:srgbClr val="E8EAE9"/>
    <a:srgbClr val="FFFFFF"/>
    <a:srgbClr val="A5A5A5"/>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31" autoAdjust="0"/>
    <p:restoredTop sz="85766" autoAdjust="0"/>
  </p:normalViewPr>
  <p:slideViewPr>
    <p:cSldViewPr showGuides="1">
      <p:cViewPr varScale="1">
        <p:scale>
          <a:sx n="67" d="100"/>
          <a:sy n="67" d="100"/>
        </p:scale>
        <p:origin x="468" y="52"/>
      </p:cViewPr>
      <p:guideLst>
        <p:guide orient="horz" pos="2160"/>
        <p:guide pos="3768"/>
        <p:guide pos="7137"/>
        <p:guide pos="562"/>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C7DBA15-3F6E-4149-9019-6609FD57F7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4" name="矩形 3"/>
          <p:cNvSpPr/>
          <p:nvPr userDrawn="1"/>
        </p:nvSpPr>
        <p:spPr>
          <a:xfrm>
            <a:off x="-24680" y="0"/>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5301208"/>
            <a:ext cx="12216680" cy="155679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KSO_Shape"/>
          <p:cNvSpPr/>
          <p:nvPr userDrawn="1"/>
        </p:nvSpPr>
        <p:spPr bwMode="auto">
          <a:xfrm>
            <a:off x="8040216" y="2564904"/>
            <a:ext cx="3313621" cy="2016224"/>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20517C"/>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3" name="矩形 2"/>
          <p:cNvSpPr/>
          <p:nvPr userDrawn="1"/>
        </p:nvSpPr>
        <p:spPr>
          <a:xfrm>
            <a:off x="0" y="0"/>
            <a:ext cx="3359696" cy="685800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623392" y="836712"/>
            <a:ext cx="2003884" cy="1015663"/>
          </a:xfrm>
          <a:prstGeom prst="rect">
            <a:avLst/>
          </a:prstGeom>
          <a:noFill/>
        </p:spPr>
        <p:txBody>
          <a:bodyPr wrap="square" rtlCol="0">
            <a:spAutoFit/>
          </a:bodyPr>
          <a:lstStyle/>
          <a:p>
            <a:pPr algn="dist"/>
            <a:r>
              <a:rPr lang="zh-CN" altLang="en-US" sz="6000" b="0" dirty="0">
                <a:solidFill>
                  <a:schemeClr val="bg1"/>
                </a:solidFill>
                <a:latin typeface="微软雅黑" panose="020B0503020204020204" pitchFamily="34" charset="-122"/>
                <a:ea typeface="微软雅黑" panose="020B0503020204020204" pitchFamily="34" charset="-122"/>
              </a:rPr>
              <a:t>目录</a:t>
            </a:r>
            <a:endParaRPr lang="zh-CN" altLang="en-US" sz="6000" b="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userDrawn="1"/>
        </p:nvSpPr>
        <p:spPr>
          <a:xfrm>
            <a:off x="830161" y="1852375"/>
            <a:ext cx="1590346" cy="461665"/>
          </a:xfrm>
          <a:prstGeom prst="rect">
            <a:avLst/>
          </a:prstGeom>
          <a:noFill/>
        </p:spPr>
        <p:txBody>
          <a:bodyPr wrap="square" rtlCol="0">
            <a:spAutoFit/>
          </a:bodyPr>
          <a:lstStyle/>
          <a:p>
            <a:pPr algn="dist"/>
            <a:r>
              <a:rPr lang="en-US" altLang="zh-CN" sz="2400" b="0" dirty="0">
                <a:solidFill>
                  <a:schemeClr val="bg1"/>
                </a:solidFill>
                <a:latin typeface="华文细黑" panose="02010600040101010101" pitchFamily="2" charset="-122"/>
                <a:ea typeface="华文细黑" panose="02010600040101010101" pitchFamily="2" charset="-122"/>
              </a:rPr>
              <a:t>contents</a:t>
            </a:r>
            <a:endParaRPr lang="zh-CN" altLang="en-US" sz="2400" b="0" dirty="0">
              <a:solidFill>
                <a:schemeClr val="bg1"/>
              </a:solidFill>
              <a:latin typeface="华文细黑" panose="02010600040101010101" pitchFamily="2" charset="-122"/>
              <a:ea typeface="华文细黑" panose="02010600040101010101" pitchFamily="2" charset="-122"/>
            </a:endParaRPr>
          </a:p>
        </p:txBody>
      </p:sp>
      <p:sp>
        <p:nvSpPr>
          <p:cNvPr id="56" name="文本占位符 148"/>
          <p:cNvSpPr>
            <a:spLocks noGrp="1"/>
          </p:cNvSpPr>
          <p:nvPr>
            <p:ph type="body" sz="quarter" idx="11" hasCustomPrompt="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01</a:t>
            </a:r>
            <a:endParaRPr lang="zh-CN" altLang="en-US" dirty="0"/>
          </a:p>
        </p:txBody>
      </p:sp>
      <p:sp>
        <p:nvSpPr>
          <p:cNvPr id="57" name="文本占位符 148"/>
          <p:cNvSpPr>
            <a:spLocks noGrp="1"/>
          </p:cNvSpPr>
          <p:nvPr>
            <p:ph type="body" sz="quarter" idx="12" hasCustomPrompt="1"/>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02</a:t>
            </a:r>
            <a:endParaRPr lang="zh-CN" altLang="en-US" dirty="0"/>
          </a:p>
        </p:txBody>
      </p:sp>
      <p:sp>
        <p:nvSpPr>
          <p:cNvPr id="58" name="文本占位符 148"/>
          <p:cNvSpPr>
            <a:spLocks noGrp="1"/>
          </p:cNvSpPr>
          <p:nvPr>
            <p:ph type="body" sz="quarter" idx="13" hasCustomPrompt="1"/>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03</a:t>
            </a:r>
            <a:endParaRPr lang="zh-CN" altLang="en-US" dirty="0"/>
          </a:p>
        </p:txBody>
      </p:sp>
      <p:sp>
        <p:nvSpPr>
          <p:cNvPr id="59" name="文本占位符 148"/>
          <p:cNvSpPr>
            <a:spLocks noGrp="1"/>
          </p:cNvSpPr>
          <p:nvPr>
            <p:ph type="body" sz="quarter" idx="14" hasCustomPrompt="1"/>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04</a:t>
            </a:r>
            <a:endParaRPr lang="zh-CN" altLang="en-US" dirty="0"/>
          </a:p>
        </p:txBody>
      </p:sp>
      <p:sp>
        <p:nvSpPr>
          <p:cNvPr id="60" name="文本占位符 148"/>
          <p:cNvSpPr>
            <a:spLocks noGrp="1"/>
          </p:cNvSpPr>
          <p:nvPr>
            <p:ph type="body" sz="quarter" idx="15" hasCustomPrompt="1"/>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05</a:t>
            </a:r>
            <a:endParaRPr lang="zh-CN" altLang="en-US" dirty="0"/>
          </a:p>
        </p:txBody>
      </p:sp>
      <p:sp>
        <p:nvSpPr>
          <p:cNvPr id="61" name="文本占位符 148"/>
          <p:cNvSpPr>
            <a:spLocks noGrp="1"/>
          </p:cNvSpPr>
          <p:nvPr>
            <p:ph type="body" sz="quarter" idx="16" hasCustomPrompt="1"/>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06</a:t>
            </a:r>
            <a:endParaRPr lang="zh-CN" altLang="en-US" dirty="0"/>
          </a:p>
        </p:txBody>
      </p:sp>
      <p:cxnSp>
        <p:nvCxnSpPr>
          <p:cNvPr id="16" name="直接连接符 15"/>
          <p:cNvCxnSpPr/>
          <p:nvPr userDrawn="1"/>
        </p:nvCxnSpPr>
        <p:spPr>
          <a:xfrm flipH="1">
            <a:off x="6672064" y="193587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userDrawn="1"/>
        </p:nvCxnSpPr>
        <p:spPr>
          <a:xfrm flipH="1">
            <a:off x="6672064" y="2731007"/>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userDrawn="1"/>
        </p:nvCxnSpPr>
        <p:spPr>
          <a:xfrm flipH="1">
            <a:off x="6672064" y="3485862"/>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userDrawn="1"/>
        </p:nvCxnSpPr>
        <p:spPr>
          <a:xfrm flipH="1">
            <a:off x="6672064" y="42504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userDrawn="1"/>
        </p:nvCxnSpPr>
        <p:spPr>
          <a:xfrm flipH="1">
            <a:off x="6672064" y="5015066"/>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userDrawn="1"/>
        </p:nvCxnSpPr>
        <p:spPr>
          <a:xfrm flipH="1">
            <a:off x="6672064" y="5805264"/>
            <a:ext cx="432048" cy="432048"/>
          </a:xfrm>
          <a:prstGeom prst="line">
            <a:avLst/>
          </a:prstGeom>
          <a:ln>
            <a:solidFill>
              <a:srgbClr val="20517C"/>
            </a:solidFill>
          </a:ln>
        </p:spPr>
        <p:style>
          <a:lnRef idx="1">
            <a:schemeClr val="accent1"/>
          </a:lnRef>
          <a:fillRef idx="0">
            <a:schemeClr val="accent1"/>
          </a:fillRef>
          <a:effectRef idx="0">
            <a:schemeClr val="accent1"/>
          </a:effectRef>
          <a:fontRef idx="minor">
            <a:schemeClr val="tx1"/>
          </a:fontRef>
        </p:style>
      </p:cxnSp>
      <p:sp>
        <p:nvSpPr>
          <p:cNvPr id="67" name="文本占位符 148"/>
          <p:cNvSpPr>
            <a:spLocks noGrp="1"/>
          </p:cNvSpPr>
          <p:nvPr>
            <p:ph type="body" sz="quarter" idx="17" hasCustomPrompt="1"/>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68" name="文本占位符 148"/>
          <p:cNvSpPr>
            <a:spLocks noGrp="1"/>
          </p:cNvSpPr>
          <p:nvPr>
            <p:ph type="body" sz="quarter" idx="18" hasCustomPrompt="1"/>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研究思路与方法</a:t>
            </a:r>
            <a:endParaRPr lang="zh-CN" altLang="en-US" dirty="0"/>
          </a:p>
        </p:txBody>
      </p:sp>
      <p:sp>
        <p:nvSpPr>
          <p:cNvPr id="69" name="文本占位符 148"/>
          <p:cNvSpPr>
            <a:spLocks noGrp="1"/>
          </p:cNvSpPr>
          <p:nvPr>
            <p:ph type="body" sz="quarter" idx="19" hasCustomPrompt="1"/>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研究难点</a:t>
            </a:r>
            <a:endParaRPr lang="zh-CN" altLang="en-US" dirty="0"/>
          </a:p>
        </p:txBody>
      </p:sp>
      <p:sp>
        <p:nvSpPr>
          <p:cNvPr id="70" name="文本占位符 148"/>
          <p:cNvSpPr>
            <a:spLocks noGrp="1"/>
          </p:cNvSpPr>
          <p:nvPr>
            <p:ph type="body" sz="quarter" idx="20" hasCustomPrompt="1"/>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研究数据</a:t>
            </a:r>
            <a:endParaRPr lang="zh-CN" altLang="en-US" dirty="0"/>
          </a:p>
        </p:txBody>
      </p:sp>
      <p:sp>
        <p:nvSpPr>
          <p:cNvPr id="71" name="文本占位符 148"/>
          <p:cNvSpPr>
            <a:spLocks noGrp="1"/>
          </p:cNvSpPr>
          <p:nvPr>
            <p:ph type="body" sz="quarter" idx="21" hasCustomPrompt="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研究应用与成果</a:t>
            </a:r>
            <a:endParaRPr lang="zh-CN" altLang="en-US" dirty="0"/>
          </a:p>
        </p:txBody>
      </p:sp>
      <p:sp>
        <p:nvSpPr>
          <p:cNvPr id="72" name="文本占位符 148"/>
          <p:cNvSpPr>
            <a:spLocks noGrp="1"/>
          </p:cNvSpPr>
          <p:nvPr>
            <p:ph type="body" sz="quarter" idx="22" hasCustomPrompt="1"/>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研究结论</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5179328" y="1916832"/>
            <a:ext cx="1800200" cy="180020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hasCustomPrompt="1"/>
          </p:nvPr>
        </p:nvSpPr>
        <p:spPr>
          <a:xfrm>
            <a:off x="5612203" y="2421509"/>
            <a:ext cx="1044178" cy="1008063"/>
          </a:xfrm>
          <a:prstGeom prst="rect">
            <a:avLst/>
          </a:prstGeom>
        </p:spPr>
        <p:txBody>
          <a:bodyPr/>
          <a:lstStyle>
            <a:lvl1pPr marL="0" indent="0" algn="dist">
              <a:buNone/>
              <a:defRPr sz="6000">
                <a:solidFill>
                  <a:schemeClr val="tx1">
                    <a:lumMod val="85000"/>
                    <a:lumOff val="15000"/>
                  </a:schemeClr>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5124013" y="3890952"/>
            <a:ext cx="1891640" cy="496824"/>
          </a:xfrm>
          <a:prstGeom prst="rect">
            <a:avLst/>
          </a:prstGeom>
        </p:spPr>
        <p:txBody>
          <a:bodyPr/>
          <a:lstStyle>
            <a:lvl1pPr marL="0" indent="0" algn="ctr">
              <a:buNone/>
              <a:defRPr sz="2400"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3503712" y="4372336"/>
            <a:ext cx="5195640" cy="496824"/>
          </a:xfrm>
          <a:prstGeom prst="rect">
            <a:avLst/>
          </a:prstGeom>
        </p:spPr>
        <p:txBody>
          <a:bodyPr/>
          <a:lstStyle>
            <a:lvl1pPr marL="0" indent="0" algn="ctr">
              <a:buNone/>
              <a:defRPr sz="4000" baseline="0">
                <a:solidFill>
                  <a:srgbClr val="20517C"/>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sp>
        <p:nvSpPr>
          <p:cNvPr id="57" name="矩形 56"/>
          <p:cNvSpPr/>
          <p:nvPr userDrawn="1"/>
        </p:nvSpPr>
        <p:spPr>
          <a:xfrm>
            <a:off x="-24680" y="0"/>
            <a:ext cx="12216680" cy="126876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24680" y="5661248"/>
            <a:ext cx="12216680" cy="119564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60" name="矩形 59"/>
          <p:cNvSpPr/>
          <p:nvPr userDrawn="1"/>
        </p:nvSpPr>
        <p:spPr>
          <a:xfrm>
            <a:off x="-24680" y="0"/>
            <a:ext cx="12216680" cy="1124744"/>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占位符 6"/>
          <p:cNvSpPr>
            <a:spLocks noGrp="1"/>
          </p:cNvSpPr>
          <p:nvPr>
            <p:ph type="body" sz="quarter" idx="10" hasCustomPrompt="1"/>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01</a:t>
            </a:r>
            <a:endParaRPr lang="zh-CN" altLang="en-US" dirty="0"/>
          </a:p>
        </p:txBody>
      </p:sp>
      <p:sp>
        <p:nvSpPr>
          <p:cNvPr id="63" name="文本占位符 6"/>
          <p:cNvSpPr>
            <a:spLocks noGrp="1"/>
          </p:cNvSpPr>
          <p:nvPr>
            <p:ph type="body" sz="quarter" idx="12" hasCustomPrompt="1"/>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绪论引言</a:t>
            </a:r>
            <a:endParaRPr lang="zh-CN" altLang="en-US" dirty="0"/>
          </a:p>
        </p:txBody>
      </p:sp>
      <p:cxnSp>
        <p:nvCxnSpPr>
          <p:cNvPr id="64" name="直接连接符 63"/>
          <p:cNvCxnSpPr/>
          <p:nvPr userDrawn="1"/>
        </p:nvCxnSpPr>
        <p:spPr>
          <a:xfrm flipH="1">
            <a:off x="1102301" y="407372"/>
            <a:ext cx="307464" cy="484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33.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45.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4.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49.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31.xml"/><Relationship Id="rId10"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25475" y="3114040"/>
            <a:ext cx="7706360" cy="1682115"/>
          </a:xfrm>
        </p:spPr>
        <p:txBody>
          <a:bodyPr/>
          <a:lstStyle/>
          <a:p>
            <a:r>
              <a:rPr lang="zh-CN" altLang="en-US" sz="6000" dirty="0"/>
              <a:t>第</a:t>
            </a:r>
            <a:r>
              <a:rPr lang="zh-CN" altLang="en-US" sz="6000" dirty="0"/>
              <a:t>十一周学习</a:t>
            </a:r>
            <a:r>
              <a:rPr lang="zh-CN" altLang="en-US" sz="6000" dirty="0"/>
              <a:t>汇报</a:t>
            </a:r>
            <a:endParaRPr lang="zh-CN" altLang="en-US" sz="6000" dirty="0"/>
          </a:p>
          <a:p>
            <a:endParaRPr lang="zh-CN" altLang="en-US" dirty="0"/>
          </a:p>
        </p:txBody>
      </p:sp>
      <p:sp>
        <p:nvSpPr>
          <p:cNvPr id="5" name="文本占位符 4"/>
          <p:cNvSpPr>
            <a:spLocks noGrp="1"/>
          </p:cNvSpPr>
          <p:nvPr>
            <p:ph type="body" sz="quarter" idx="13"/>
          </p:nvPr>
        </p:nvSpPr>
        <p:spPr>
          <a:xfrm>
            <a:off x="6717772" y="5950099"/>
            <a:ext cx="3050636" cy="503237"/>
          </a:xfrm>
        </p:spPr>
        <p:txBody>
          <a:bodyPr/>
          <a:lstStyle/>
          <a:p>
            <a:pPr marL="0" indent="0">
              <a:buNone/>
            </a:pPr>
            <a:r>
              <a:rPr lang="zh-CN" altLang="en-US" dirty="0"/>
              <a:t>汇报人：</a:t>
            </a:r>
            <a:r>
              <a:rPr lang="zh-CN" altLang="en-US" dirty="0"/>
              <a:t>王思伟</a:t>
            </a:r>
            <a:endParaRPr lang="zh-CN" altLang="en-US" dirty="0"/>
          </a:p>
        </p:txBody>
      </p:sp>
      <p:pic>
        <p:nvPicPr>
          <p:cNvPr id="1026" name="Picture 2"/>
          <p:cNvPicPr>
            <a:picLocks noChangeAspect="1" noChangeArrowheads="1"/>
          </p:cNvPicPr>
          <p:nvPr/>
        </p:nvPicPr>
        <p:blipFill>
          <a:blip r:embed="rId1">
            <a:clrChange>
              <a:clrFrom>
                <a:srgbClr val="171C60"/>
              </a:clrFrom>
              <a:clrTo>
                <a:srgbClr val="171C60">
                  <a:alpha val="0"/>
                </a:srgbClr>
              </a:clrTo>
            </a:clrChange>
            <a:extLst>
              <a:ext uri="{28A0092B-C50C-407E-A947-70E740481C1C}">
                <a14:useLocalDpi xmlns:a14="http://schemas.microsoft.com/office/drawing/2010/main" val="0"/>
              </a:ext>
            </a:extLst>
          </a:blip>
          <a:srcRect/>
          <a:stretch>
            <a:fillRect/>
          </a:stretch>
        </p:blipFill>
        <p:spPr bwMode="auto">
          <a:xfrm>
            <a:off x="3071664" y="188640"/>
            <a:ext cx="5614115" cy="1772053"/>
          </a:xfrm>
          <a:prstGeom prst="rect">
            <a:avLst/>
          </a:prstGeom>
          <a:noFill/>
          <a:extLst>
            <a:ext uri="{909E8E84-426E-40DD-AFC4-6F175D3DCCD1}">
              <a14:hiddenFill xmlns:a14="http://schemas.microsoft.com/office/drawing/2010/main">
                <a:solidFill>
                  <a:srgbClr val="FFFFFF"/>
                </a:solidFill>
              </a14:hiddenFill>
            </a:ext>
          </a:extLst>
        </p:spPr>
      </p:pic>
      <p:sp>
        <p:nvSpPr>
          <p:cNvPr id="69" name="文本占位符 4"/>
          <p:cNvSpPr txBox="1"/>
          <p:nvPr/>
        </p:nvSpPr>
        <p:spPr>
          <a:xfrm>
            <a:off x="9264352" y="5950099"/>
            <a:ext cx="3050636" cy="503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时间：</a:t>
            </a:r>
            <a:r>
              <a:rPr lang="en-US" altLang="zh-CN" dirty="0"/>
              <a:t>2021.11.13</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从全连接到</a:t>
            </a:r>
            <a:r>
              <a:rPr lang="zh-CN" altLang="en-US" dirty="0"/>
              <a:t>卷积</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343515" cy="5262245"/>
          </a:xfrm>
          <a:prstGeom prst="rect">
            <a:avLst/>
          </a:prstGeom>
          <a:noFill/>
        </p:spPr>
        <p:txBody>
          <a:bodyPr wrap="square" rtlCol="0">
            <a:spAutoFit/>
          </a:bodyPr>
          <a:p>
            <a:r>
              <a:rPr sz="2400"/>
              <a:t>在猫狗分类的例子中：假设我们有一个足够充分的照片数据集，数据集中是拥有标注的照片，每张照片具有百万级像素，</a:t>
            </a:r>
            <a:r>
              <a:rPr lang="zh-CN" sz="2400"/>
              <a:t>表示有一百万维度</a:t>
            </a:r>
            <a:r>
              <a:rPr sz="2400"/>
              <a:t>。 </a:t>
            </a:r>
            <a:r>
              <a:rPr lang="zh-CN" sz="2400"/>
              <a:t>如果使用全连接</a:t>
            </a:r>
            <a:r>
              <a:rPr sz="2400"/>
              <a:t>， 即使将隐藏层维度降低到1000，这个全连接层也将有</a:t>
            </a:r>
            <a:r>
              <a:rPr lang="zh-CN" sz="2400"/>
              <a:t>上亿参数</a:t>
            </a:r>
            <a:r>
              <a:rPr sz="2400"/>
              <a:t> </a:t>
            </a:r>
            <a:r>
              <a:rPr lang="en-US" sz="2400"/>
              <a:t>,</a:t>
            </a:r>
            <a:r>
              <a:rPr sz="2400"/>
              <a:t>想要训练这个模型将不可实现</a:t>
            </a:r>
            <a:r>
              <a:rPr sz="2400">
                <a:sym typeface="+mn-ea"/>
              </a:rPr>
              <a:t>。</a:t>
            </a:r>
            <a:endParaRPr sz="2400">
              <a:sym typeface="+mn-ea"/>
            </a:endParaRPr>
          </a:p>
          <a:p>
            <a:r>
              <a:rPr lang="zh-CN" sz="2400">
                <a:sym typeface="+mn-ea"/>
              </a:rPr>
              <a:t>卷积神经网络</a:t>
            </a:r>
            <a:r>
              <a:rPr lang="en-US" altLang="zh-CN" sz="2400">
                <a:sym typeface="+mn-ea"/>
              </a:rPr>
              <a:t>:1.</a:t>
            </a:r>
            <a:r>
              <a:rPr lang="zh-CN" altLang="en-US" sz="2400">
                <a:sym typeface="+mn-ea"/>
              </a:rPr>
              <a:t>平移不变性</a:t>
            </a:r>
            <a:r>
              <a:rPr lang="en-US" altLang="zh-CN" sz="2400">
                <a:sym typeface="+mn-ea"/>
              </a:rPr>
              <a:t> --</a:t>
            </a:r>
            <a:r>
              <a:rPr lang="zh-CN" altLang="en-US" sz="2400">
                <a:sym typeface="+mn-ea"/>
              </a:rPr>
              <a:t>不在乎目标位置</a:t>
            </a:r>
            <a:r>
              <a:rPr lang="en-US" altLang="zh-CN" sz="2400">
                <a:sym typeface="+mn-ea"/>
              </a:rPr>
              <a:t>,</a:t>
            </a:r>
            <a:r>
              <a:rPr lang="zh-CN" altLang="en-US" sz="2400">
                <a:sym typeface="+mn-ea"/>
              </a:rPr>
              <a:t>以相同的方式处理</a:t>
            </a:r>
            <a:r>
              <a:rPr lang="zh-CN" altLang="en-US" sz="2400">
                <a:sym typeface="+mn-ea"/>
              </a:rPr>
              <a:t>局部图像</a:t>
            </a:r>
            <a:endParaRPr lang="en-US" altLang="zh-CN" sz="2400">
              <a:sym typeface="+mn-ea"/>
            </a:endParaRPr>
          </a:p>
          <a:p>
            <a:r>
              <a:rPr lang="en-US" altLang="zh-CN" sz="2400"/>
              <a:t>                         2.</a:t>
            </a:r>
            <a:r>
              <a:rPr lang="zh-CN" altLang="en-US" sz="2400"/>
              <a:t>局部性</a:t>
            </a:r>
            <a:r>
              <a:rPr lang="en-US" altLang="zh-CN" sz="2400"/>
              <a:t>--计算相应的隐藏表示只需一小部分局部图像像素</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10" name="图片 9"/>
          <p:cNvPicPr>
            <a:picLocks noChangeAspect="1"/>
          </p:cNvPicPr>
          <p:nvPr/>
        </p:nvPicPr>
        <p:blipFill>
          <a:blip r:embed="rId2"/>
          <a:stretch>
            <a:fillRect/>
          </a:stretch>
        </p:blipFill>
        <p:spPr>
          <a:xfrm>
            <a:off x="6798310" y="4111625"/>
            <a:ext cx="3683635" cy="2309495"/>
          </a:xfrm>
          <a:prstGeom prst="rect">
            <a:avLst/>
          </a:prstGeom>
        </p:spPr>
      </p:pic>
      <p:pic>
        <p:nvPicPr>
          <p:cNvPr id="11" name="图片 10"/>
          <p:cNvPicPr>
            <a:picLocks noChangeAspect="1"/>
          </p:cNvPicPr>
          <p:nvPr/>
        </p:nvPicPr>
        <p:blipFill>
          <a:blip r:embed="rId3"/>
          <a:stretch>
            <a:fillRect/>
          </a:stretch>
        </p:blipFill>
        <p:spPr>
          <a:xfrm>
            <a:off x="1127760" y="4111625"/>
            <a:ext cx="3528060" cy="23088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互相关</a:t>
            </a:r>
            <a:r>
              <a:rPr lang="zh-CN" altLang="en-US" dirty="0"/>
              <a:t>运算</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1241405" cy="5262245"/>
          </a:xfrm>
          <a:prstGeom prst="rect">
            <a:avLst/>
          </a:prstGeom>
          <a:noFill/>
        </p:spPr>
        <p:txBody>
          <a:bodyPr wrap="square" rtlCol="0">
            <a:spAutoFit/>
          </a:bodyPr>
          <a:p>
            <a:r>
              <a:rPr sz="2400"/>
              <a:t>输入是高度为  3  、宽度为  3  的二维张量（即形状为  3×3  ）。卷积核的高度和宽度都是  2  ，而卷积核窗口（或卷积窗口）的形状由内核的高度和宽度决定（即  2×2  ）。通过公式(nh−kh+1)×(nw−kw+1)获得输出矩阵</a:t>
            </a:r>
            <a:r>
              <a:rPr sz="2400">
                <a:sym typeface="+mn-ea"/>
              </a:rPr>
              <a:t>。</a:t>
            </a:r>
            <a:endParaRPr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983615" y="2996565"/>
            <a:ext cx="4259580" cy="1911985"/>
          </a:xfrm>
          <a:prstGeom prst="rect">
            <a:avLst/>
          </a:prstGeom>
        </p:spPr>
      </p:pic>
      <p:pic>
        <p:nvPicPr>
          <p:cNvPr id="7" name="图片 6"/>
          <p:cNvPicPr>
            <a:picLocks noChangeAspect="1"/>
          </p:cNvPicPr>
          <p:nvPr/>
        </p:nvPicPr>
        <p:blipFill>
          <a:blip r:embed="rId3"/>
          <a:stretch>
            <a:fillRect/>
          </a:stretch>
        </p:blipFill>
        <p:spPr>
          <a:xfrm>
            <a:off x="5448300" y="2996565"/>
            <a:ext cx="6141720" cy="3590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卷积</a:t>
            </a:r>
            <a:r>
              <a:rPr lang="zh-CN" altLang="en-US" dirty="0"/>
              <a:t>层</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343515" cy="5262245"/>
          </a:xfrm>
          <a:prstGeom prst="rect">
            <a:avLst/>
          </a:prstGeom>
          <a:noFill/>
        </p:spPr>
        <p:txBody>
          <a:bodyPr wrap="square" rtlCol="0">
            <a:spAutoFit/>
          </a:bodyPr>
          <a:p>
            <a:r>
              <a:rPr sz="2400"/>
              <a:t>卷积层对输入和卷积核权重进行互相关运算，并在添加标量偏置之后产生输出。 所以，卷积层中的两个被训练的参数是卷积核权重和标量偏置。我们</a:t>
            </a:r>
            <a:r>
              <a:rPr lang="zh-CN" sz="2400"/>
              <a:t>可以</a:t>
            </a:r>
            <a:r>
              <a:rPr sz="2400"/>
              <a:t>随机初始化卷积核权重。</a:t>
            </a:r>
            <a:r>
              <a:rPr lang="zh-CN" sz="2400"/>
              <a:t>如下我们定义一个二维的卷积层</a:t>
            </a:r>
            <a:r>
              <a:rPr lang="en-US" altLang="zh-CN" sz="2400"/>
              <a:t>:</a:t>
            </a:r>
            <a:endParaRPr lang="zh-CN" sz="2400"/>
          </a:p>
          <a:p>
            <a:endParaRPr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6" name="图片 5"/>
          <p:cNvPicPr>
            <a:picLocks noChangeAspect="1"/>
          </p:cNvPicPr>
          <p:nvPr/>
        </p:nvPicPr>
        <p:blipFill>
          <a:blip r:embed="rId2"/>
          <a:stretch>
            <a:fillRect/>
          </a:stretch>
        </p:blipFill>
        <p:spPr>
          <a:xfrm>
            <a:off x="911860" y="2780665"/>
            <a:ext cx="4922520" cy="2217420"/>
          </a:xfrm>
          <a:prstGeom prst="rect">
            <a:avLst/>
          </a:prstGeom>
        </p:spPr>
      </p:pic>
      <p:pic>
        <p:nvPicPr>
          <p:cNvPr id="7" name="图片 6"/>
          <p:cNvPicPr>
            <a:picLocks noChangeAspect="1"/>
          </p:cNvPicPr>
          <p:nvPr/>
        </p:nvPicPr>
        <p:blipFill>
          <a:blip r:embed="rId3"/>
          <a:stretch>
            <a:fillRect/>
          </a:stretch>
        </p:blipFill>
        <p:spPr>
          <a:xfrm>
            <a:off x="5880100" y="2788285"/>
            <a:ext cx="4864735" cy="36048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填充</a:t>
            </a:r>
            <a:r>
              <a:rPr lang="en-US" altLang="zh-CN" dirty="0"/>
              <a:t>(</a:t>
            </a:r>
            <a:r>
              <a:rPr lang="en-US" altLang="zh-CN" dirty="0"/>
              <a:t>padding)</a:t>
            </a:r>
            <a:endParaRPr lang="en-US" altLang="zh-CN"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343515" cy="5262245"/>
          </a:xfrm>
          <a:prstGeom prst="rect">
            <a:avLst/>
          </a:prstGeom>
          <a:noFill/>
        </p:spPr>
        <p:txBody>
          <a:bodyPr wrap="square" rtlCol="0">
            <a:spAutoFit/>
          </a:bodyPr>
          <a:p>
            <a:r>
              <a:rPr lang="zh-CN" altLang="en-US" sz="2400">
                <a:sym typeface="+mn-ea"/>
              </a:rPr>
              <a:t>在应用多层卷积时，我们常常丢失边缘像素。 由于我们通常使用小卷积核，因此对于任何单个卷积，我们可能只会丢失几个像素。 但随着我们应用许多连续卷积层，累积丢失的像素数就多了。 解决这个问题的简单方法即为填充在输入图像的边界填充元素（通常填充元素是  0  ）。</a:t>
            </a:r>
            <a:endParaRPr lang="zh-CN" altLang="en-US" sz="2400">
              <a:sym typeface="+mn-ea"/>
            </a:endParaRPr>
          </a:p>
          <a:p>
            <a:r>
              <a:rPr lang="zh-CN" altLang="en-US" sz="2400"/>
              <a:t>在许多情况下，我们需要设置  ph=kh−1  和  pw=kw−1 </a:t>
            </a:r>
            <a:r>
              <a:rPr lang="en-US" altLang="zh-CN" sz="2400"/>
              <a:t>,</a:t>
            </a:r>
            <a:r>
              <a:rPr lang="zh-CN" altLang="en-US" sz="2400"/>
              <a:t>保证长宽</a:t>
            </a:r>
            <a:r>
              <a:rPr lang="zh-CN" altLang="en-US" sz="2400"/>
              <a:t>不变</a:t>
            </a:r>
            <a:endParaRPr lang="zh-CN" altLang="en-US" sz="2400"/>
          </a:p>
          <a:p>
            <a:r>
              <a:rPr lang="en-US" altLang="zh-CN" sz="2400"/>
              <a:t>                                                                        </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839470" y="4364990"/>
            <a:ext cx="5043170" cy="2148840"/>
          </a:xfrm>
          <a:prstGeom prst="rect">
            <a:avLst/>
          </a:prstGeom>
        </p:spPr>
      </p:pic>
      <p:pic>
        <p:nvPicPr>
          <p:cNvPr id="7" name="图片 6"/>
          <p:cNvPicPr>
            <a:picLocks noChangeAspect="1"/>
          </p:cNvPicPr>
          <p:nvPr/>
        </p:nvPicPr>
        <p:blipFill>
          <a:blip r:embed="rId3"/>
          <a:stretch>
            <a:fillRect/>
          </a:stretch>
        </p:blipFill>
        <p:spPr>
          <a:xfrm>
            <a:off x="839470" y="3572510"/>
            <a:ext cx="4808220" cy="342900"/>
          </a:xfrm>
          <a:prstGeom prst="rect">
            <a:avLst/>
          </a:prstGeom>
        </p:spPr>
      </p:pic>
      <p:pic>
        <p:nvPicPr>
          <p:cNvPr id="9" name="图片 8"/>
          <p:cNvPicPr>
            <a:picLocks noChangeAspect="1"/>
          </p:cNvPicPr>
          <p:nvPr/>
        </p:nvPicPr>
        <p:blipFill>
          <a:blip r:embed="rId4"/>
          <a:stretch>
            <a:fillRect/>
          </a:stretch>
        </p:blipFill>
        <p:spPr>
          <a:xfrm>
            <a:off x="5965825" y="3572510"/>
            <a:ext cx="4908550" cy="3185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步幅</a:t>
            </a:r>
            <a:r>
              <a:rPr lang="en-US" altLang="zh-CN" dirty="0"/>
              <a:t>(stride)</a:t>
            </a:r>
            <a:endParaRPr lang="en-US" altLang="zh-CN"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343515" cy="5262245"/>
          </a:xfrm>
          <a:prstGeom prst="rect">
            <a:avLst/>
          </a:prstGeom>
          <a:noFill/>
        </p:spPr>
        <p:txBody>
          <a:bodyPr wrap="square" rtlCol="0">
            <a:spAutoFit/>
          </a:bodyPr>
          <a:p>
            <a:r>
              <a:rPr sz="2400"/>
              <a:t>在计算互相关时，卷积窗口从输入张量的左上角开始，向下和向右滑动。 </a:t>
            </a:r>
            <a:r>
              <a:rPr lang="zh-CN" sz="2400"/>
              <a:t>默认滑动是一个位置</a:t>
            </a:r>
            <a:r>
              <a:rPr lang="en-US" altLang="zh-CN" sz="2400"/>
              <a:t>,</a:t>
            </a:r>
            <a:r>
              <a:rPr sz="2400"/>
              <a:t>有时候为了高效计算或是缩减采样次数，卷积窗口可以跳过中间位置，每次滑动多个元素</a:t>
            </a:r>
            <a:r>
              <a:rPr lang="en-US" sz="2400"/>
              <a:t>,</a:t>
            </a:r>
            <a:r>
              <a:rPr sz="2400">
                <a:sym typeface="+mn-ea"/>
              </a:rPr>
              <a:t>每次滑动元素的数量称为 步幅。</a:t>
            </a:r>
            <a:endParaRPr sz="2400"/>
          </a:p>
          <a:p>
            <a:r>
              <a:rPr lang="zh-CN" sz="2400"/>
              <a:t>基础</a:t>
            </a:r>
            <a:r>
              <a:rPr lang="en-US" altLang="zh-CN" sz="2400"/>
              <a:t>:</a:t>
            </a:r>
            <a:endParaRPr sz="2400"/>
          </a:p>
          <a:p>
            <a:r>
              <a:rPr lang="zh-CN" altLang="en-US" sz="2400"/>
              <a:t>当ph=kh−1 和  pw=kw−1</a:t>
            </a:r>
            <a:r>
              <a:rPr lang="en-US" altLang="zh-CN" sz="2400"/>
              <a:t>:</a:t>
            </a:r>
            <a:endParaRPr lang="zh-CN" altLang="en-US" sz="2400"/>
          </a:p>
          <a:p>
            <a:r>
              <a:rPr lang="zh-CN" altLang="en-US" sz="2400"/>
              <a:t>进一步输入的高度和宽度可以被垂直和水平步幅整除</a:t>
            </a:r>
            <a:r>
              <a:rPr lang="en-US" altLang="zh-CN" sz="2400"/>
              <a:t>:</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839470" y="4076700"/>
            <a:ext cx="4831080" cy="2133600"/>
          </a:xfrm>
          <a:prstGeom prst="rect">
            <a:avLst/>
          </a:prstGeom>
        </p:spPr>
      </p:pic>
      <p:pic>
        <p:nvPicPr>
          <p:cNvPr id="6" name="图片 5"/>
          <p:cNvPicPr>
            <a:picLocks noChangeAspect="1"/>
          </p:cNvPicPr>
          <p:nvPr/>
        </p:nvPicPr>
        <p:blipFill>
          <a:blip r:embed="rId3"/>
          <a:stretch>
            <a:fillRect/>
          </a:stretch>
        </p:blipFill>
        <p:spPr>
          <a:xfrm>
            <a:off x="1703705" y="2708910"/>
            <a:ext cx="4693920" cy="388620"/>
          </a:xfrm>
          <a:prstGeom prst="rect">
            <a:avLst/>
          </a:prstGeom>
        </p:spPr>
      </p:pic>
      <p:pic>
        <p:nvPicPr>
          <p:cNvPr id="10" name="图片 9"/>
          <p:cNvPicPr>
            <a:picLocks noChangeAspect="1"/>
          </p:cNvPicPr>
          <p:nvPr/>
        </p:nvPicPr>
        <p:blipFill>
          <a:blip r:embed="rId4"/>
          <a:stretch>
            <a:fillRect/>
          </a:stretch>
        </p:blipFill>
        <p:spPr>
          <a:xfrm>
            <a:off x="4439920" y="3097530"/>
            <a:ext cx="4340860" cy="338455"/>
          </a:xfrm>
          <a:prstGeom prst="rect">
            <a:avLst/>
          </a:prstGeom>
        </p:spPr>
      </p:pic>
      <p:pic>
        <p:nvPicPr>
          <p:cNvPr id="11" name="图片 10"/>
          <p:cNvPicPr>
            <a:picLocks noChangeAspect="1"/>
          </p:cNvPicPr>
          <p:nvPr/>
        </p:nvPicPr>
        <p:blipFill>
          <a:blip r:embed="rId5"/>
          <a:stretch>
            <a:fillRect/>
          </a:stretch>
        </p:blipFill>
        <p:spPr>
          <a:xfrm>
            <a:off x="8040370" y="3500755"/>
            <a:ext cx="1985010" cy="269875"/>
          </a:xfrm>
          <a:prstGeom prst="rect">
            <a:avLst/>
          </a:prstGeom>
        </p:spPr>
      </p:pic>
      <p:pic>
        <p:nvPicPr>
          <p:cNvPr id="12" name="图片 11"/>
          <p:cNvPicPr>
            <a:picLocks noChangeAspect="1"/>
          </p:cNvPicPr>
          <p:nvPr/>
        </p:nvPicPr>
        <p:blipFill>
          <a:blip r:embed="rId6"/>
          <a:stretch>
            <a:fillRect/>
          </a:stretch>
        </p:blipFill>
        <p:spPr>
          <a:xfrm>
            <a:off x="6096000" y="4076700"/>
            <a:ext cx="4663440" cy="2092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多输入</a:t>
            </a:r>
            <a:r>
              <a:rPr lang="zh-CN" altLang="en-US" dirty="0"/>
              <a:t>通道</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704195" cy="5262245"/>
          </a:xfrm>
          <a:prstGeom prst="rect">
            <a:avLst/>
          </a:prstGeom>
          <a:noFill/>
        </p:spPr>
        <p:txBody>
          <a:bodyPr wrap="square" rtlCol="0">
            <a:spAutoFit/>
          </a:bodyPr>
          <a:p>
            <a:r>
              <a:rPr sz="2400"/>
              <a:t>假设输入的通道数为  ci ，那么卷积核的输入通道数也需要为  ci  。如果卷积核的窗口形状是  kh×kw ，那么当  ci=1  时，我们可以把卷积核看作形状为  kh×kw  的二维张量。然而，当  ci&gt;1  时，我们卷积核的每个输入通道将包含形状为  kh×kw  的张量。可以得到形状为ci×kh×kw  的卷积核。我们可以对每个通道输入的二维张量和卷积核的二维张量进行互相关运算，再求和。</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7" name="图片 6"/>
          <p:cNvPicPr>
            <a:picLocks noChangeAspect="1"/>
          </p:cNvPicPr>
          <p:nvPr/>
        </p:nvPicPr>
        <p:blipFill>
          <a:blip r:embed="rId2"/>
          <a:stretch>
            <a:fillRect/>
          </a:stretch>
        </p:blipFill>
        <p:spPr>
          <a:xfrm>
            <a:off x="911860" y="3572510"/>
            <a:ext cx="4364355" cy="2775585"/>
          </a:xfrm>
          <a:prstGeom prst="rect">
            <a:avLst/>
          </a:prstGeom>
        </p:spPr>
      </p:pic>
      <p:pic>
        <p:nvPicPr>
          <p:cNvPr id="9" name="图片 8"/>
          <p:cNvPicPr>
            <a:picLocks noChangeAspect="1"/>
          </p:cNvPicPr>
          <p:nvPr/>
        </p:nvPicPr>
        <p:blipFill>
          <a:blip r:embed="rId3"/>
          <a:stretch>
            <a:fillRect/>
          </a:stretch>
        </p:blipFill>
        <p:spPr>
          <a:xfrm>
            <a:off x="5664200" y="3538220"/>
            <a:ext cx="5494020" cy="3072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07</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多输出</a:t>
            </a:r>
            <a:r>
              <a:rPr lang="zh-CN" altLang="en-US" dirty="0"/>
              <a:t>通道</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704195" cy="5262245"/>
          </a:xfrm>
          <a:prstGeom prst="rect">
            <a:avLst/>
          </a:prstGeom>
          <a:noFill/>
        </p:spPr>
        <p:txBody>
          <a:bodyPr wrap="square" rtlCol="0">
            <a:spAutoFit/>
          </a:bodyPr>
          <a:p>
            <a:r>
              <a:rPr sz="2400"/>
              <a:t>在最流行的神经网络架构中，随着神经网络层数的加深，我们常会增加输出通道的维数，通过减少空间分辨率以获得更大的通道深度。用  ci  和  co  分别表示输入和输出通道的数目，并让  kh  和  kw  为卷积核的高度和宽度。为了获得多个通道的输出，我们可以为每个输出通道创建一个形状为  ci×kh×kw  的卷积核张量，这样卷积核的形状是  co×ci×kh×kw 。</a:t>
            </a:r>
            <a:endParaRPr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911860" y="3500755"/>
            <a:ext cx="5264150" cy="2808605"/>
          </a:xfrm>
          <a:prstGeom prst="rect">
            <a:avLst/>
          </a:prstGeom>
        </p:spPr>
      </p:pic>
      <p:pic>
        <p:nvPicPr>
          <p:cNvPr id="6" name="图片 5"/>
          <p:cNvPicPr>
            <a:picLocks noChangeAspect="1"/>
          </p:cNvPicPr>
          <p:nvPr/>
        </p:nvPicPr>
        <p:blipFill>
          <a:blip r:embed="rId3"/>
          <a:stretch>
            <a:fillRect/>
          </a:stretch>
        </p:blipFill>
        <p:spPr>
          <a:xfrm>
            <a:off x="6384290" y="3500755"/>
            <a:ext cx="5000625" cy="3333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en-US" altLang="zh-CN" dirty="0"/>
              <a:t>L</a:t>
            </a:r>
            <a:r>
              <a:rPr lang="en-US" altLang="zh-CN" dirty="0"/>
              <a:t>eNet</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LeNet</a:t>
            </a:r>
            <a:r>
              <a:rPr lang="zh-CN" altLang="en-US" dirty="0"/>
              <a:t>介绍</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704195" cy="5262245"/>
          </a:xfrm>
          <a:prstGeom prst="rect">
            <a:avLst/>
          </a:prstGeom>
          <a:noFill/>
        </p:spPr>
        <p:txBody>
          <a:bodyPr wrap="square" rtlCol="0">
            <a:spAutoFit/>
          </a:bodyPr>
          <a:p>
            <a:r>
              <a:rPr sz="2400"/>
              <a:t>LeNet，它是最早发布的卷积神经网络之一，LeNet 取得了与支持向量机性能相媲美的成果，成为监督学习的主流方法。总体来看，LeNet（LeNet-5）由两个部分组成： * 卷积编码器：由两个卷积层组成; * 全连接层密集块：由三个全连接层组成。每个卷积块中的基本单元是一个卷积层、一个 sigmoid 激活函数和平均汇聚层。</a:t>
            </a:r>
            <a:r>
              <a:rPr lang="en-US" altLang="zh-CN" sz="2400"/>
              <a:t>L</a:t>
            </a:r>
            <a:r>
              <a:rPr lang="zh-CN" altLang="en-US" sz="2400"/>
              <a:t>eNet 的稠密块有三个全连接层，分别有 120、84 和 10 个输出</a:t>
            </a:r>
            <a:r>
              <a:rPr sz="2400">
                <a:sym typeface="+mn-ea"/>
              </a:rPr>
              <a:t>。</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10" name="图片 9"/>
          <p:cNvPicPr>
            <a:picLocks noChangeAspect="1"/>
          </p:cNvPicPr>
          <p:nvPr/>
        </p:nvPicPr>
        <p:blipFill>
          <a:blip r:embed="rId2"/>
          <a:stretch>
            <a:fillRect/>
          </a:stretch>
        </p:blipFill>
        <p:spPr>
          <a:xfrm>
            <a:off x="1847850" y="3573145"/>
            <a:ext cx="8780145" cy="32238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代码</a:t>
            </a:r>
            <a:r>
              <a:rPr lang="zh-CN" altLang="en-US" dirty="0"/>
              <a:t>实现</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704195" cy="5262245"/>
          </a:xfrm>
          <a:prstGeom prst="rect">
            <a:avLst/>
          </a:prstGeom>
          <a:noFill/>
        </p:spPr>
        <p:txBody>
          <a:bodyPr wrap="square" rtlCol="0">
            <a:spAutoFit/>
          </a:bodyPr>
          <a:p>
            <a:r>
              <a:rPr lang="zh-CN" altLang="en-US" sz="2400"/>
              <a:t>实例化一个 Sequential 块并将需要的层连接在一起。</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7" name="图片 6"/>
          <p:cNvPicPr>
            <a:picLocks noChangeAspect="1"/>
          </p:cNvPicPr>
          <p:nvPr/>
        </p:nvPicPr>
        <p:blipFill>
          <a:blip r:embed="rId2"/>
          <a:stretch>
            <a:fillRect/>
          </a:stretch>
        </p:blipFill>
        <p:spPr>
          <a:xfrm>
            <a:off x="839470" y="2276475"/>
            <a:ext cx="2080260" cy="4046220"/>
          </a:xfrm>
          <a:prstGeom prst="rect">
            <a:avLst/>
          </a:prstGeom>
        </p:spPr>
      </p:pic>
      <p:pic>
        <p:nvPicPr>
          <p:cNvPr id="10" name="图片 9"/>
          <p:cNvPicPr>
            <a:picLocks noChangeAspect="1"/>
          </p:cNvPicPr>
          <p:nvPr/>
        </p:nvPicPr>
        <p:blipFill>
          <a:blip r:embed="rId3"/>
          <a:stretch>
            <a:fillRect/>
          </a:stretch>
        </p:blipFill>
        <p:spPr>
          <a:xfrm>
            <a:off x="3001645" y="2276475"/>
            <a:ext cx="4137025" cy="2524760"/>
          </a:xfrm>
          <a:prstGeom prst="rect">
            <a:avLst/>
          </a:prstGeom>
        </p:spPr>
      </p:pic>
      <p:pic>
        <p:nvPicPr>
          <p:cNvPr id="11" name="图片 10"/>
          <p:cNvPicPr>
            <a:picLocks noChangeAspect="1"/>
          </p:cNvPicPr>
          <p:nvPr/>
        </p:nvPicPr>
        <p:blipFill>
          <a:blip r:embed="rId4"/>
          <a:stretch>
            <a:fillRect/>
          </a:stretch>
        </p:blipFill>
        <p:spPr>
          <a:xfrm>
            <a:off x="7220585" y="2276475"/>
            <a:ext cx="4169410" cy="3101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a:spLocks noGrp="1"/>
          </p:cNvSpPr>
          <p:nvPr>
            <p:ph type="body" sz="quarter" idx="11"/>
          </p:nvPr>
        </p:nvSpPr>
        <p:spPr/>
        <p:txBody>
          <a:bodyPr/>
          <a:p>
            <a:r>
              <a:rPr lang="en-US" altLang="zh-CN" dirty="0"/>
              <a:t>PART  01</a:t>
            </a:r>
            <a:endParaRPr lang="zh-CN" altLang="en-US" dirty="0"/>
          </a:p>
        </p:txBody>
      </p:sp>
      <p:sp>
        <p:nvSpPr>
          <p:cNvPr id="15" name="文本占位符 2"/>
          <p:cNvSpPr>
            <a:spLocks noGrp="1"/>
          </p:cNvSpPr>
          <p:nvPr/>
        </p:nvSpPr>
        <p:spPr>
          <a:xfrm>
            <a:off x="5159896" y="2650071"/>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02</a:t>
            </a:r>
            <a:endParaRPr lang="zh-CN" altLang="en-US" dirty="0"/>
          </a:p>
        </p:txBody>
      </p:sp>
      <p:sp>
        <p:nvSpPr>
          <p:cNvPr id="16" name="文本占位符 3"/>
          <p:cNvSpPr>
            <a:spLocks noGrp="1"/>
          </p:cNvSpPr>
          <p:nvPr/>
        </p:nvSpPr>
        <p:spPr>
          <a:xfrm>
            <a:off x="5159896" y="3414673"/>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03</a:t>
            </a:r>
            <a:endParaRPr lang="zh-CN" altLang="en-US" dirty="0"/>
          </a:p>
          <a:p>
            <a:endParaRPr lang="zh-CN" altLang="en-US" dirty="0"/>
          </a:p>
        </p:txBody>
      </p:sp>
      <p:sp>
        <p:nvSpPr>
          <p:cNvPr id="17" name="文本占位符 4"/>
          <p:cNvSpPr>
            <a:spLocks noGrp="1"/>
          </p:cNvSpPr>
          <p:nvPr/>
        </p:nvSpPr>
        <p:spPr>
          <a:xfrm>
            <a:off x="5159896" y="4179275"/>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04</a:t>
            </a:r>
            <a:endParaRPr lang="zh-CN" altLang="en-US" dirty="0"/>
          </a:p>
          <a:p>
            <a:endParaRPr lang="zh-CN" altLang="en-US" dirty="0"/>
          </a:p>
        </p:txBody>
      </p:sp>
      <p:sp>
        <p:nvSpPr>
          <p:cNvPr id="18" name="文本占位符 5"/>
          <p:cNvSpPr>
            <a:spLocks noGrp="1"/>
          </p:cNvSpPr>
          <p:nvPr/>
        </p:nvSpPr>
        <p:spPr>
          <a:xfrm>
            <a:off x="5159896" y="4943877"/>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05</a:t>
            </a:r>
            <a:endParaRPr lang="zh-CN" altLang="en-US" dirty="0"/>
          </a:p>
          <a:p>
            <a:endParaRPr lang="zh-CN" altLang="en-US" dirty="0"/>
          </a:p>
        </p:txBody>
      </p:sp>
      <p:sp>
        <p:nvSpPr>
          <p:cNvPr id="19" name="文本占位符 7"/>
          <p:cNvSpPr>
            <a:spLocks noGrp="1"/>
          </p:cNvSpPr>
          <p:nvPr/>
        </p:nvSpPr>
        <p:spPr>
          <a:xfrm>
            <a:off x="7392144" y="1885469"/>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英语</a:t>
            </a:r>
            <a:r>
              <a:rPr lang="zh-CN" altLang="en-US" dirty="0"/>
              <a:t>阅读</a:t>
            </a:r>
            <a:endParaRPr lang="zh-CN" altLang="en-US" dirty="0"/>
          </a:p>
        </p:txBody>
      </p:sp>
      <p:sp>
        <p:nvSpPr>
          <p:cNvPr id="20" name="文本占位符 8"/>
          <p:cNvSpPr>
            <a:spLocks noGrp="1"/>
          </p:cNvSpPr>
          <p:nvPr/>
        </p:nvSpPr>
        <p:spPr>
          <a:xfrm>
            <a:off x="7392144" y="2656557"/>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多层</a:t>
            </a:r>
            <a:r>
              <a:rPr lang="zh-CN" altLang="en-US" dirty="0"/>
              <a:t>感知机</a:t>
            </a:r>
            <a:endParaRPr lang="zh-CN" altLang="en-US" dirty="0"/>
          </a:p>
        </p:txBody>
      </p:sp>
      <p:sp>
        <p:nvSpPr>
          <p:cNvPr id="21" name="文本占位符 9"/>
          <p:cNvSpPr>
            <a:spLocks noGrp="1"/>
          </p:cNvSpPr>
          <p:nvPr/>
        </p:nvSpPr>
        <p:spPr>
          <a:xfrm>
            <a:off x="7392144" y="3411412"/>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图像</a:t>
            </a:r>
            <a:r>
              <a:rPr lang="zh-CN" altLang="en-US" dirty="0"/>
              <a:t>卷积</a:t>
            </a:r>
            <a:endParaRPr lang="zh-CN" altLang="en-US" dirty="0"/>
          </a:p>
        </p:txBody>
      </p:sp>
      <p:sp>
        <p:nvSpPr>
          <p:cNvPr id="22" name="文本占位符 11"/>
          <p:cNvSpPr>
            <a:spLocks noGrp="1"/>
          </p:cNvSpPr>
          <p:nvPr/>
        </p:nvSpPr>
        <p:spPr>
          <a:xfrm>
            <a:off x="7392144" y="570851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VGG</a:t>
            </a:r>
            <a:endParaRPr lang="en-US" altLang="zh-CN" dirty="0"/>
          </a:p>
        </p:txBody>
      </p:sp>
      <p:sp>
        <p:nvSpPr>
          <p:cNvPr id="23" name="文本占位符 11"/>
          <p:cNvSpPr>
            <a:spLocks noGrp="1"/>
          </p:cNvSpPr>
          <p:nvPr/>
        </p:nvSpPr>
        <p:spPr>
          <a:xfrm>
            <a:off x="7392779" y="4221346"/>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24" name="文本占位符 11"/>
          <p:cNvSpPr>
            <a:spLocks noGrp="1"/>
          </p:cNvSpPr>
          <p:nvPr/>
        </p:nvSpPr>
        <p:spPr>
          <a:xfrm>
            <a:off x="7320280" y="4267200"/>
            <a:ext cx="2955925" cy="4572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L</a:t>
            </a:r>
            <a:r>
              <a:rPr lang="en-US" altLang="zh-CN" dirty="0"/>
              <a:t>eNet</a:t>
            </a:r>
            <a:endParaRPr lang="en-US" altLang="zh-CN" dirty="0"/>
          </a:p>
        </p:txBody>
      </p:sp>
      <p:sp>
        <p:nvSpPr>
          <p:cNvPr id="25" name="文本占位符 5"/>
          <p:cNvSpPr>
            <a:spLocks noGrp="1"/>
          </p:cNvSpPr>
          <p:nvPr/>
        </p:nvSpPr>
        <p:spPr>
          <a:xfrm>
            <a:off x="5160531" y="5691907"/>
            <a:ext cx="2232248"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PART  06</a:t>
            </a:r>
            <a:endParaRPr lang="zh-CN" altLang="en-US" dirty="0"/>
          </a:p>
          <a:p>
            <a:endParaRPr lang="zh-CN" altLang="en-US" dirty="0"/>
          </a:p>
        </p:txBody>
      </p:sp>
      <p:sp>
        <p:nvSpPr>
          <p:cNvPr id="26" name="文本占位符 11"/>
          <p:cNvSpPr>
            <a:spLocks noGrp="1"/>
          </p:cNvSpPr>
          <p:nvPr/>
        </p:nvSpPr>
        <p:spPr>
          <a:xfrm>
            <a:off x="7392144" y="4935721"/>
            <a:ext cx="3168352"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200" b="1" kern="1200" baseline="0">
                <a:solidFill>
                  <a:srgbClr val="20517C"/>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AlexNet</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zh-CN" altLang="en-US" dirty="0"/>
              <a:t>性能</a:t>
            </a:r>
            <a:r>
              <a:rPr lang="zh-CN" altLang="en-US" dirty="0"/>
              <a:t>对比</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71625"/>
            <a:ext cx="10704195" cy="5262245"/>
          </a:xfrm>
          <a:prstGeom prst="rect">
            <a:avLst/>
          </a:prstGeom>
          <a:noFill/>
        </p:spPr>
        <p:txBody>
          <a:bodyPr wrap="square" rtlCol="0">
            <a:spAutoFit/>
          </a:bodyPr>
          <a:p>
            <a:r>
              <a:rPr lang="zh-CN" altLang="en-US" sz="2400"/>
              <a:t>构造</a:t>
            </a:r>
            <a:r>
              <a:rPr lang="en-US" altLang="zh-CN" sz="2400"/>
              <a:t>LeNet</a:t>
            </a:r>
            <a:r>
              <a:rPr lang="zh-CN" altLang="en-US" sz="2400"/>
              <a:t>时使用不同的激活函数测试性能</a:t>
            </a:r>
            <a:r>
              <a:rPr lang="en-US" altLang="zh-CN" sz="2400"/>
              <a:t>:</a:t>
            </a:r>
            <a:endParaRPr lang="en-US" altLang="zh-CN"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7" name="图片 6"/>
          <p:cNvPicPr>
            <a:picLocks noChangeAspect="1"/>
          </p:cNvPicPr>
          <p:nvPr/>
        </p:nvPicPr>
        <p:blipFill>
          <a:blip r:embed="rId2"/>
          <a:stretch>
            <a:fillRect/>
          </a:stretch>
        </p:blipFill>
        <p:spPr>
          <a:xfrm>
            <a:off x="6816090" y="2026920"/>
            <a:ext cx="4606925" cy="2049145"/>
          </a:xfrm>
          <a:prstGeom prst="rect">
            <a:avLst/>
          </a:prstGeom>
        </p:spPr>
      </p:pic>
      <p:pic>
        <p:nvPicPr>
          <p:cNvPr id="9" name="图片 8"/>
          <p:cNvPicPr>
            <a:picLocks noChangeAspect="1"/>
          </p:cNvPicPr>
          <p:nvPr/>
        </p:nvPicPr>
        <p:blipFill>
          <a:blip r:embed="rId3"/>
          <a:stretch>
            <a:fillRect/>
          </a:stretch>
        </p:blipFill>
        <p:spPr>
          <a:xfrm>
            <a:off x="6816090" y="4149090"/>
            <a:ext cx="4606925" cy="2566670"/>
          </a:xfrm>
          <a:prstGeom prst="rect">
            <a:avLst/>
          </a:prstGeom>
        </p:spPr>
      </p:pic>
      <p:pic>
        <p:nvPicPr>
          <p:cNvPr id="10" name="图片 9"/>
          <p:cNvPicPr>
            <a:picLocks noChangeAspect="1"/>
          </p:cNvPicPr>
          <p:nvPr/>
        </p:nvPicPr>
        <p:blipFill>
          <a:blip r:embed="rId4"/>
          <a:stretch>
            <a:fillRect/>
          </a:stretch>
        </p:blipFill>
        <p:spPr>
          <a:xfrm>
            <a:off x="1271905" y="2053590"/>
            <a:ext cx="4465320" cy="2022475"/>
          </a:xfrm>
          <a:prstGeom prst="rect">
            <a:avLst/>
          </a:prstGeom>
        </p:spPr>
      </p:pic>
      <p:pic>
        <p:nvPicPr>
          <p:cNvPr id="11" name="图片 10"/>
          <p:cNvPicPr>
            <a:picLocks noChangeAspect="1"/>
          </p:cNvPicPr>
          <p:nvPr/>
        </p:nvPicPr>
        <p:blipFill>
          <a:blip r:embed="rId5"/>
          <a:stretch>
            <a:fillRect/>
          </a:stretch>
        </p:blipFill>
        <p:spPr>
          <a:xfrm>
            <a:off x="1199515" y="4076065"/>
            <a:ext cx="4537710" cy="26396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05</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en-US" altLang="zh-CN" dirty="0"/>
              <a:t>AlexN</a:t>
            </a:r>
            <a:r>
              <a:rPr lang="en-US" altLang="zh-CN" dirty="0"/>
              <a:t>et</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LeNet</a:t>
            </a:r>
            <a:r>
              <a:rPr lang="zh-CN" altLang="en-US" dirty="0"/>
              <a:t>介绍</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76605" y="1556385"/>
            <a:ext cx="10704195" cy="4892675"/>
          </a:xfrm>
          <a:prstGeom prst="rect">
            <a:avLst/>
          </a:prstGeom>
          <a:noFill/>
        </p:spPr>
        <p:txBody>
          <a:bodyPr wrap="square" rtlCol="0">
            <a:spAutoFit/>
          </a:bodyPr>
          <a:p>
            <a:r>
              <a:rPr sz="2400"/>
              <a:t>在LeNet提出后</a:t>
            </a:r>
            <a:r>
              <a:rPr lang="en-US" sz="2400"/>
              <a:t>,</a:t>
            </a:r>
            <a:r>
              <a:rPr sz="2400"/>
              <a:t>卷积神经网络并没有主导这些领域。因为LeNet 在小数据集上取得了很好的效果，但是在更大、更真实的数据集上训练卷积神经网络的性能和可行性还有待研究。</a:t>
            </a:r>
            <a:endParaRPr sz="2400"/>
          </a:p>
          <a:p>
            <a:endParaRPr sz="2400"/>
          </a:p>
          <a:p>
            <a:endParaRPr sz="2400"/>
          </a:p>
          <a:p>
            <a:r>
              <a:rPr sz="2400"/>
              <a:t>2012年，AlexNet横空出世。它首次证明了学习到的特征可以超越手工设计的特征。它一举打破了计算机视觉研究的现状。 AlexNet使用了8层卷积神经网络，并以很大的优势赢得了2012年ImageNet图像识别挑战赛。</a:t>
            </a:r>
            <a:endParaRPr sz="2400"/>
          </a:p>
          <a:p>
            <a:endParaRPr sz="2400"/>
          </a:p>
          <a:p>
            <a:endParaRPr sz="2400"/>
          </a:p>
          <a:p>
            <a:endParaRPr lang="zh-CN" altLang="en-US" sz="2400"/>
          </a:p>
          <a:p>
            <a:endParaRPr lang="zh-CN" altLang="en-US" sz="2400"/>
          </a:p>
          <a:p>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AlexNet</a:t>
            </a:r>
            <a:r>
              <a:rPr lang="zh-CN" altLang="en-US" dirty="0"/>
              <a:t>和</a:t>
            </a:r>
            <a:r>
              <a:rPr lang="en-US" altLang="zh-CN" dirty="0"/>
              <a:t>LeNet</a:t>
            </a:r>
            <a:r>
              <a:rPr lang="zh-CN" altLang="en-US" dirty="0"/>
              <a:t>对比</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829945"/>
          </a:xfrm>
          <a:prstGeom prst="rect">
            <a:avLst/>
          </a:prstGeom>
          <a:noFill/>
        </p:spPr>
        <p:txBody>
          <a:bodyPr wrap="square" rtlCol="0">
            <a:spAutoFit/>
          </a:bodyPr>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839470" y="2059305"/>
            <a:ext cx="2026920" cy="4389755"/>
          </a:xfrm>
          <a:prstGeom prst="rect">
            <a:avLst/>
          </a:prstGeom>
        </p:spPr>
      </p:pic>
      <p:pic>
        <p:nvPicPr>
          <p:cNvPr id="6" name="图片 5"/>
          <p:cNvPicPr>
            <a:picLocks noChangeAspect="1"/>
          </p:cNvPicPr>
          <p:nvPr/>
        </p:nvPicPr>
        <p:blipFill>
          <a:blip r:embed="rId3"/>
          <a:stretch>
            <a:fillRect/>
          </a:stretch>
        </p:blipFill>
        <p:spPr>
          <a:xfrm>
            <a:off x="3792220" y="1671320"/>
            <a:ext cx="1783080" cy="4777740"/>
          </a:xfrm>
          <a:prstGeom prst="rect">
            <a:avLst/>
          </a:prstGeom>
        </p:spPr>
      </p:pic>
      <p:sp>
        <p:nvSpPr>
          <p:cNvPr id="7" name="文本框 6"/>
          <p:cNvSpPr txBox="1"/>
          <p:nvPr/>
        </p:nvSpPr>
        <p:spPr>
          <a:xfrm>
            <a:off x="6600190" y="1268730"/>
            <a:ext cx="3992245" cy="5354320"/>
          </a:xfrm>
          <a:prstGeom prst="rect">
            <a:avLst/>
          </a:prstGeom>
          <a:noFill/>
        </p:spPr>
        <p:txBody>
          <a:bodyPr wrap="square" rtlCol="0">
            <a:spAutoFit/>
          </a:bodyPr>
          <a:p>
            <a:r>
              <a:rPr>
                <a:sym typeface="+mn-ea"/>
              </a:rPr>
              <a:t>AlexNet和LeNet的设计理念非常相似，但也存在显著差异。 </a:t>
            </a:r>
            <a:endParaRPr>
              <a:sym typeface="+mn-ea"/>
            </a:endParaRPr>
          </a:p>
          <a:p>
            <a:r>
              <a:rPr>
                <a:sym typeface="+mn-ea"/>
              </a:rPr>
              <a:t>首先，AlexNet比相对较小的LeNet5要深得多。 AlexNet由八层组成：五个卷积层、两个全连接隐藏层和一个全连接输出层。 </a:t>
            </a:r>
            <a:endParaRPr>
              <a:sym typeface="+mn-ea"/>
            </a:endParaRPr>
          </a:p>
          <a:p>
            <a:r>
              <a:rPr>
                <a:sym typeface="+mn-ea"/>
              </a:rPr>
              <a:t>其次，AlexNet使用ReLU而不是sigmoid作为其激活函数。</a:t>
            </a:r>
            <a:endParaRPr>
              <a:sym typeface="+mn-ea"/>
            </a:endParaRPr>
          </a:p>
          <a:p>
            <a:r>
              <a:rPr lang="zh-CN" altLang="en-US"/>
              <a:t>在AlexNet的第一层，卷积窗口的形状是  11×11 。 由于ImageNet中大多数图像的宽和高比MNIST图像的多10倍以上，因此，需要一个更大的卷积窗口来捕获目标。 第二层中的卷积窗口形状被缩减为  5×5 ，然后是  3×3 。 </a:t>
            </a:r>
            <a:endParaRPr lang="zh-CN" altLang="en-US"/>
          </a:p>
          <a:p>
            <a:r>
              <a:rPr lang="zh-CN" altLang="en-US"/>
              <a:t>此外，在第一层、第二层和第五层卷积层之后，加入窗口形状为  3×3 、步幅为2的最大汇聚层。AlexNet的卷积通道数目是LeNet的10倍。</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dirty="0"/>
              <a:t>AlexNet</a:t>
            </a:r>
            <a:r>
              <a:rPr lang="zh-CN" altLang="en-US" dirty="0"/>
              <a:t>实现</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5262245"/>
          </a:xfrm>
          <a:prstGeom prst="rect">
            <a:avLst/>
          </a:prstGeom>
          <a:noFill/>
        </p:spPr>
        <p:txBody>
          <a:bodyPr wrap="square" rtlCol="0">
            <a:spAutoFit/>
          </a:bodyPr>
          <a:p>
            <a:r>
              <a:rPr lang="zh-CN" altLang="en-US" sz="2400"/>
              <a:t>依旧</a:t>
            </a:r>
            <a:r>
              <a:rPr lang="zh-CN" altLang="en-US" sz="2400">
                <a:sym typeface="+mn-ea"/>
              </a:rPr>
              <a:t>实例化一个 Sequential 块并将需要的层连接在一起。</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767715" y="2276475"/>
            <a:ext cx="5457190" cy="4076700"/>
          </a:xfrm>
          <a:prstGeom prst="rect">
            <a:avLst/>
          </a:prstGeom>
        </p:spPr>
      </p:pic>
      <p:pic>
        <p:nvPicPr>
          <p:cNvPr id="6" name="图片 5"/>
          <p:cNvPicPr>
            <a:picLocks noChangeAspect="1"/>
          </p:cNvPicPr>
          <p:nvPr/>
        </p:nvPicPr>
        <p:blipFill>
          <a:blip r:embed="rId3"/>
          <a:stretch>
            <a:fillRect/>
          </a:stretch>
        </p:blipFill>
        <p:spPr>
          <a:xfrm>
            <a:off x="6671945" y="2276475"/>
            <a:ext cx="4730750" cy="4121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04</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dirty="0"/>
              <a:t>AlexNet</a:t>
            </a:r>
            <a:r>
              <a:rPr lang="zh-CN" altLang="en-US" dirty="0"/>
              <a:t>总结</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5262245"/>
          </a:xfrm>
          <a:prstGeom prst="rect">
            <a:avLst/>
          </a:prstGeom>
          <a:noFill/>
        </p:spPr>
        <p:txBody>
          <a:bodyPr wrap="square" rtlCol="0">
            <a:spAutoFit/>
          </a:bodyPr>
          <a:p>
            <a:r>
              <a:rPr lang="zh-CN" altLang="en-US" sz="2400"/>
              <a:t>AlexNet的结构与LeNet相似，但使用了更多的卷积层和更多的参数来拟合大规模的ImageNet数据集。今天，AlexNet已经被更有效的结构所超越，但它是从浅层网络到深层网络的关键一步。</a:t>
            </a:r>
            <a:endParaRPr lang="zh-CN" altLang="en-US" sz="2400"/>
          </a:p>
          <a:p>
            <a:r>
              <a:rPr lang="zh-CN" altLang="en-US" sz="2400"/>
              <a:t>Dropout、ReLU和预处理是提升计算机视觉任务性能的其他关键步骤。</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7" name="图片 6"/>
          <p:cNvPicPr>
            <a:picLocks noChangeAspect="1"/>
          </p:cNvPicPr>
          <p:nvPr/>
        </p:nvPicPr>
        <p:blipFill>
          <a:blip r:embed="rId2"/>
          <a:stretch>
            <a:fillRect/>
          </a:stretch>
        </p:blipFill>
        <p:spPr>
          <a:xfrm>
            <a:off x="983615" y="3212465"/>
            <a:ext cx="7889875" cy="3360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06</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en-US" altLang="zh-CN" dirty="0"/>
              <a:t>VGG</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VGG</a:t>
            </a:r>
            <a:r>
              <a:rPr lang="zh-CN" altLang="en-US" dirty="0"/>
              <a:t>介绍</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5262245"/>
          </a:xfrm>
          <a:prstGeom prst="rect">
            <a:avLst/>
          </a:prstGeom>
          <a:noFill/>
        </p:spPr>
        <p:txBody>
          <a:bodyPr wrap="square" rtlCol="0">
            <a:spAutoFit/>
          </a:bodyPr>
          <a:p>
            <a:r>
              <a:rPr lang="zh-CN" altLang="en-US" sz="2400"/>
              <a:t>虽然 AlexNet 证明深层神经网络卓有成效，但它没有提供一个通用的模板来指导后续的研究人员设计新的网络。</a:t>
            </a:r>
            <a:endParaRPr lang="zh-CN" altLang="en-US" sz="2400"/>
          </a:p>
          <a:p>
            <a:endParaRPr lang="zh-CN" altLang="en-US" sz="2400"/>
          </a:p>
          <a:p>
            <a:r>
              <a:rPr lang="zh-CN" altLang="en-US" sz="2400"/>
              <a:t>经典卷积神经网络的基本组成部分是下面的这个序列： 1. 带填充以保持分辨率的卷积层； </a:t>
            </a:r>
            <a:r>
              <a:rPr lang="en-US" altLang="zh-CN" sz="2400"/>
              <a:t>2</a:t>
            </a:r>
            <a:r>
              <a:rPr lang="zh-CN" altLang="en-US" sz="2400"/>
              <a:t>. 非线性激活函数，如ReLU； </a:t>
            </a:r>
            <a:r>
              <a:rPr lang="en-US" altLang="zh-CN" sz="2400"/>
              <a:t>3</a:t>
            </a:r>
            <a:r>
              <a:rPr lang="zh-CN" altLang="en-US" sz="2400"/>
              <a:t>. 汇聚层，如最大汇聚层。</a:t>
            </a:r>
            <a:endParaRPr lang="zh-CN" altLang="en-US" sz="2400"/>
          </a:p>
          <a:p>
            <a:endParaRPr lang="zh-CN" altLang="en-US" sz="2400"/>
          </a:p>
          <a:p>
            <a:r>
              <a:rPr lang="zh-CN" altLang="en-US" sz="2400"/>
              <a:t>而一个 VGG 块与之类似，由一系列卷积层组成，后面再加上用于空间下采样的最大汇聚层。在最初的 VGG 论文 [Simonyan &amp; Zisserman, 2014] 中，作者使用了带有  3×3  卷积核、填充为 1（保持高度和宽度）的卷积层，和带有  2×2  池化窗口、步幅为 2（每个块后的分辨率减半）的最大汇聚层。</a:t>
            </a:r>
            <a:endParaRPr lang="zh-CN" altLang="en-US" sz="2400"/>
          </a:p>
          <a:p>
            <a:endParaRPr lang="zh-CN" altLang="en-US" sz="2400"/>
          </a:p>
          <a:p>
            <a:endParaRPr lang="zh-CN" altLang="en-US" sz="2400"/>
          </a:p>
          <a:p>
            <a:endParaRPr lang="zh-CN" altLang="en-US" sz="2400"/>
          </a:p>
          <a:p>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dirty="0"/>
              <a:t>AlexNet</a:t>
            </a:r>
            <a:r>
              <a:rPr lang="zh-CN" altLang="en-US" dirty="0"/>
              <a:t>和</a:t>
            </a:r>
            <a:r>
              <a:rPr lang="en-US" altLang="zh-CN" dirty="0"/>
              <a:t>VGG</a:t>
            </a:r>
            <a:r>
              <a:rPr lang="zh-CN" altLang="en-US" dirty="0"/>
              <a:t>对比</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5169535"/>
          </a:xfrm>
          <a:prstGeom prst="rect">
            <a:avLst/>
          </a:prstGeom>
          <a:noFill/>
        </p:spPr>
        <p:txBody>
          <a:bodyPr wrap="square" rtlCol="0">
            <a:spAutoFit/>
          </a:bodyPr>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r>
              <a:rPr lang="en-US" altLang="zh-CN"/>
              <a:t>        从AlexNet到VGG，它们本质上都是块设计。</a:t>
            </a:r>
            <a:endParaRPr lang="en-US" altLang="zh-CN"/>
          </a:p>
        </p:txBody>
      </p:sp>
      <p:pic>
        <p:nvPicPr>
          <p:cNvPr id="4" name="图片 3"/>
          <p:cNvPicPr>
            <a:picLocks noChangeAspect="1"/>
          </p:cNvPicPr>
          <p:nvPr/>
        </p:nvPicPr>
        <p:blipFill>
          <a:blip r:embed="rId2"/>
          <a:stretch>
            <a:fillRect/>
          </a:stretch>
        </p:blipFill>
        <p:spPr>
          <a:xfrm>
            <a:off x="1127760" y="1988820"/>
            <a:ext cx="5070475" cy="4286250"/>
          </a:xfrm>
          <a:prstGeom prst="rect">
            <a:avLst/>
          </a:prstGeom>
        </p:spPr>
      </p:pic>
      <p:sp>
        <p:nvSpPr>
          <p:cNvPr id="6" name="文本框 5"/>
          <p:cNvSpPr txBox="1"/>
          <p:nvPr/>
        </p:nvSpPr>
        <p:spPr>
          <a:xfrm>
            <a:off x="7104380" y="1731645"/>
            <a:ext cx="3768725" cy="4799965"/>
          </a:xfrm>
          <a:prstGeom prst="rect">
            <a:avLst/>
          </a:prstGeom>
          <a:noFill/>
        </p:spPr>
        <p:txBody>
          <a:bodyPr wrap="square" rtlCol="0">
            <a:spAutoFit/>
          </a:bodyPr>
          <a:p>
            <a:r>
              <a:rPr lang="zh-CN" altLang="en-US"/>
              <a:t>与 AlexNet、LeNet 一样，VGG 网络可以分为两部分：第一部分主要由卷积层和汇聚层组成，第二部分由全连接层组成。</a:t>
            </a:r>
            <a:endParaRPr lang="zh-CN" altLang="en-US"/>
          </a:p>
          <a:p>
            <a:r>
              <a:rPr lang="zh-CN" altLang="en-US"/>
              <a:t>VGG的几个</a:t>
            </a:r>
            <a:r>
              <a:rPr lang="en-US" altLang="zh-CN"/>
              <a:t>VGG</a:t>
            </a:r>
            <a:r>
              <a:rPr lang="zh-CN" altLang="en-US"/>
              <a:t>块</a:t>
            </a:r>
            <a:r>
              <a:rPr lang="en-US" altLang="zh-CN"/>
              <a:t>(在 vgg_block 函数中定义)</a:t>
            </a:r>
            <a:r>
              <a:rPr lang="zh-CN" altLang="en-US"/>
              <a:t>其中有超参数变量 conv_arch 。该变量指定了每个VGG块里卷积层个数和输出通道数。全连接模块则与AlexNet中的相同。</a:t>
            </a:r>
            <a:endParaRPr lang="zh-CN" altLang="en-US"/>
          </a:p>
          <a:p>
            <a:r>
              <a:rPr lang="zh-CN" altLang="en-US"/>
              <a:t>原始 VGG 网络有 5 个卷积块，其中前两个块各有一个卷积层，后三个块各包含两个卷积层。 第一个模块有 64 个输出通道，每个后续模块将输出通道数量翻倍，直到该数字达到 512。由于该网络使用 8 个卷积层和 3 个全连接层，因此它通常被称为 VGG-11。</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VGG</a:t>
            </a:r>
            <a:r>
              <a:rPr lang="zh-CN" altLang="en-US" dirty="0"/>
              <a:t>构造</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4892675"/>
          </a:xfrm>
          <a:prstGeom prst="rect">
            <a:avLst/>
          </a:prstGeom>
          <a:noFill/>
        </p:spPr>
        <p:txBody>
          <a:bodyPr wrap="square" rtlCol="0">
            <a:spAutoFit/>
          </a:bodyPr>
          <a:p>
            <a:r>
              <a:rPr lang="en-US" altLang="zh-CN" sz="2400"/>
              <a:t>  5</a:t>
            </a:r>
            <a:r>
              <a:rPr lang="zh-CN" altLang="en-US" sz="2400"/>
              <a:t>个</a:t>
            </a:r>
            <a:r>
              <a:rPr lang="en-US" altLang="zh-CN" sz="2400"/>
              <a:t>VGG</a:t>
            </a:r>
            <a:r>
              <a:rPr lang="zh-CN" altLang="en-US" sz="2400"/>
              <a:t>块加上三个全连接</a:t>
            </a:r>
            <a:r>
              <a:rPr lang="zh-CN" altLang="en-US" sz="2400"/>
              <a:t>层</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6" name="图片 5"/>
          <p:cNvPicPr>
            <a:picLocks noChangeAspect="1"/>
          </p:cNvPicPr>
          <p:nvPr/>
        </p:nvPicPr>
        <p:blipFill>
          <a:blip r:embed="rId2"/>
          <a:stretch>
            <a:fillRect/>
          </a:stretch>
        </p:blipFill>
        <p:spPr>
          <a:xfrm>
            <a:off x="983615" y="1988820"/>
            <a:ext cx="5287010" cy="4378325"/>
          </a:xfrm>
          <a:prstGeom prst="rect">
            <a:avLst/>
          </a:prstGeom>
        </p:spPr>
      </p:pic>
      <p:pic>
        <p:nvPicPr>
          <p:cNvPr id="7" name="图片 6"/>
          <p:cNvPicPr>
            <a:picLocks noChangeAspect="1"/>
          </p:cNvPicPr>
          <p:nvPr/>
        </p:nvPicPr>
        <p:blipFill>
          <a:blip r:embed="rId3"/>
          <a:stretch>
            <a:fillRect/>
          </a:stretch>
        </p:blipFill>
        <p:spPr>
          <a:xfrm>
            <a:off x="6744335" y="1988820"/>
            <a:ext cx="4279900" cy="3124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lstStyle/>
          <a:p>
            <a:r>
              <a:rPr lang="zh-CN" altLang="en-US" dirty="0"/>
              <a:t>英语</a:t>
            </a:r>
            <a:r>
              <a:rPr lang="zh-CN" altLang="en-US" dirty="0"/>
              <a:t>阅读</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a:xfrm>
            <a:off x="1437640" y="347980"/>
            <a:ext cx="6922770" cy="614680"/>
          </a:xfrm>
        </p:spPr>
        <p:txBody>
          <a:bodyPr/>
          <a:lstStyle/>
          <a:p>
            <a:r>
              <a:rPr lang="en-US" altLang="zh-CN" dirty="0"/>
              <a:t>VGG</a:t>
            </a:r>
            <a:r>
              <a:rPr lang="zh-CN" altLang="en-US" dirty="0"/>
              <a:t>性能</a:t>
            </a:r>
            <a:r>
              <a:rPr lang="zh-CN" altLang="en-US" dirty="0"/>
              <a:t>总结</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767715" y="1556385"/>
            <a:ext cx="10704195" cy="5262245"/>
          </a:xfrm>
          <a:prstGeom prst="rect">
            <a:avLst/>
          </a:prstGeom>
          <a:noFill/>
        </p:spPr>
        <p:txBody>
          <a:bodyPr wrap="square" rtlCol="0">
            <a:spAutoFit/>
          </a:bodyPr>
          <a:p>
            <a:r>
              <a:rPr lang="zh-CN" altLang="en-US" sz="2400"/>
              <a:t>VGG-11 使用可复用的卷积块构造网络。不同的 VGG 模型可通过每个块中卷积层数量和输出通道数量的差异来定义。</a:t>
            </a:r>
            <a:endParaRPr lang="zh-CN" altLang="en-US" sz="2400"/>
          </a:p>
          <a:p>
            <a:r>
              <a:rPr lang="zh-CN" altLang="en-US" sz="2400"/>
              <a:t>块的使用导致网络定义的非常简洁。使用块可以有效地设计复杂的网络。</a:t>
            </a:r>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a:p>
            <a:endParaRPr lang="zh-CN" altLang="en-US" sz="2400"/>
          </a:p>
        </p:txBody>
      </p:sp>
      <p:pic>
        <p:nvPicPr>
          <p:cNvPr id="4" name="图片 3"/>
          <p:cNvPicPr>
            <a:picLocks noChangeAspect="1"/>
          </p:cNvPicPr>
          <p:nvPr/>
        </p:nvPicPr>
        <p:blipFill>
          <a:blip r:embed="rId2"/>
          <a:stretch>
            <a:fillRect/>
          </a:stretch>
        </p:blipFill>
        <p:spPr>
          <a:xfrm>
            <a:off x="983615" y="2780665"/>
            <a:ext cx="6552565" cy="38163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a:spLocks noChangeArrowheads="1"/>
          </p:cNvSpPr>
          <p:nvPr>
            <p:custDataLst>
              <p:tags r:id="rId1"/>
            </p:custDataLst>
          </p:nvPr>
        </p:nvSpPr>
        <p:spPr bwMode="auto">
          <a:xfrm>
            <a:off x="4152900" y="1930400"/>
            <a:ext cx="3848100" cy="13985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Arial Narrow" panose="020B0606020202030204" pitchFamily="34" charset="0"/>
                <a:ea typeface="微软雅黑" panose="020B0503020204020204" pitchFamily="34" charset="-122"/>
              </a:defRPr>
            </a:lvl9pPr>
          </a:lstStyle>
          <a:p>
            <a:pPr algn="ctr" eaLnBrk="1" hangingPunct="1">
              <a:buFont typeface="Arial" panose="020B0604020202020204" pitchFamily="34" charset="0"/>
              <a:buNone/>
              <a:defRPr/>
            </a:pPr>
            <a:r>
              <a:rPr lang="en-US" sz="8000" dirty="0">
                <a:solidFill>
                  <a:srgbClr val="FFFFFF"/>
                </a:solidFill>
              </a:rPr>
              <a:t>THANKS</a:t>
            </a:r>
            <a:endParaRPr lang="zh-CN" altLang="en-US" sz="8000" dirty="0">
              <a:solidFill>
                <a:srgbClr val="FFFFFF"/>
              </a:solidFill>
            </a:endParaRPr>
          </a:p>
        </p:txBody>
      </p:sp>
      <p:cxnSp>
        <p:nvCxnSpPr>
          <p:cNvPr id="3" name="直接连接符 6"/>
          <p:cNvCxnSpPr>
            <a:cxnSpLocks noChangeShapeType="1"/>
          </p:cNvCxnSpPr>
          <p:nvPr>
            <p:custDataLst>
              <p:tags r:id="rId2"/>
            </p:custDataLst>
          </p:nvPr>
        </p:nvCxnSpPr>
        <p:spPr bwMode="auto">
          <a:xfrm>
            <a:off x="4152900" y="3352800"/>
            <a:ext cx="3848100" cy="0"/>
          </a:xfrm>
          <a:prstGeom prst="line">
            <a:avLst/>
          </a:prstGeom>
          <a:noFill/>
          <a:ln w="12700">
            <a:solidFill>
              <a:schemeClr val="accent1">
                <a:lumMod val="60000"/>
                <a:lumOff val="40000"/>
              </a:schemeClr>
            </a:solidFill>
            <a:round/>
          </a:ln>
          <a:extLst>
            <a:ext uri="{909E8E84-426E-40DD-AFC4-6F175D3DCCD1}">
              <a14:hiddenFill xmlns:a14="http://schemas.microsoft.com/office/drawing/2010/main">
                <a:noFill/>
              </a14:hiddenFill>
            </a:ext>
          </a:extLst>
        </p:spPr>
      </p:cxnSp>
      <p:cxnSp>
        <p:nvCxnSpPr>
          <p:cNvPr id="4" name="直接连接符 8"/>
          <p:cNvCxnSpPr>
            <a:cxnSpLocks noChangeShapeType="1"/>
          </p:cNvCxnSpPr>
          <p:nvPr>
            <p:custDataLst>
              <p:tags r:id="rId3"/>
            </p:custDataLst>
          </p:nvPr>
        </p:nvCxnSpPr>
        <p:spPr bwMode="auto">
          <a:xfrm>
            <a:off x="2930526" y="5346700"/>
            <a:ext cx="6696075" cy="0"/>
          </a:xfrm>
          <a:prstGeom prst="line">
            <a:avLst/>
          </a:prstGeom>
          <a:noFill/>
          <a:ln w="12700">
            <a:solidFill>
              <a:schemeClr val="accent1">
                <a:lumMod val="40000"/>
                <a:lumOff val="60000"/>
              </a:schemeClr>
            </a:solidFill>
            <a:round/>
          </a:ln>
          <a:extLst>
            <a:ext uri="{909E8E84-426E-40DD-AFC4-6F175D3DCCD1}">
              <a14:hiddenFill xmlns:a14="http://schemas.microsoft.com/office/drawing/2010/main">
                <a:noFill/>
              </a14:hiddenFill>
            </a:ext>
          </a:extLst>
        </p:spPr>
      </p:cxnSp>
      <p:sp>
        <p:nvSpPr>
          <p:cNvPr id="5" name="KSO_Shape"/>
          <p:cNvSpPr/>
          <p:nvPr>
            <p:custDataLst>
              <p:tags r:id="rId4"/>
            </p:custDataLst>
          </p:nvPr>
        </p:nvSpPr>
        <p:spPr bwMode="auto">
          <a:xfrm>
            <a:off x="2976564" y="5026025"/>
            <a:ext cx="198437" cy="234950"/>
          </a:xfrm>
          <a:custGeom>
            <a:avLst/>
            <a:gdLst>
              <a:gd name="T0" fmla="*/ 163869 w 396520"/>
              <a:gd name="T1" fmla="*/ 157531 h 469210"/>
              <a:gd name="T2" fmla="*/ 197203 w 396520"/>
              <a:gd name="T3" fmla="*/ 191182 h 469210"/>
              <a:gd name="T4" fmla="*/ 188663 w 396520"/>
              <a:gd name="T5" fmla="*/ 220796 h 469210"/>
              <a:gd name="T6" fmla="*/ 176400 w 396520"/>
              <a:gd name="T7" fmla="*/ 192013 h 469210"/>
              <a:gd name="T8" fmla="*/ 143709 w 396520"/>
              <a:gd name="T9" fmla="*/ 169539 h 469210"/>
              <a:gd name="T10" fmla="*/ 163869 w 396520"/>
              <a:gd name="T11" fmla="*/ 157531 h 469210"/>
              <a:gd name="T12" fmla="*/ 22203 w 396520"/>
              <a:gd name="T13" fmla="*/ 4729 h 469210"/>
              <a:gd name="T14" fmla="*/ 49402 w 396520"/>
              <a:gd name="T15" fmla="*/ 52023 h 469210"/>
              <a:gd name="T16" fmla="*/ 51452 w 396520"/>
              <a:gd name="T17" fmla="*/ 86564 h 469210"/>
              <a:gd name="T18" fmla="*/ 46881 w 396520"/>
              <a:gd name="T19" fmla="*/ 96015 h 469210"/>
              <a:gd name="T20" fmla="*/ 120289 w 396520"/>
              <a:gd name="T21" fmla="*/ 174879 h 469210"/>
              <a:gd name="T22" fmla="*/ 137905 w 396520"/>
              <a:gd name="T23" fmla="*/ 173809 h 469210"/>
              <a:gd name="T24" fmla="*/ 138065 w 396520"/>
              <a:gd name="T25" fmla="*/ 174087 h 469210"/>
              <a:gd name="T26" fmla="*/ 173909 w 396520"/>
              <a:gd name="T27" fmla="*/ 194551 h 469210"/>
              <a:gd name="T28" fmla="*/ 185865 w 396520"/>
              <a:gd name="T29" fmla="*/ 224388 h 469210"/>
              <a:gd name="T30" fmla="*/ 144208 w 396520"/>
              <a:gd name="T31" fmla="*/ 234424 h 469210"/>
              <a:gd name="T32" fmla="*/ 332 w 396520"/>
              <a:gd name="T33" fmla="*/ 44981 h 469210"/>
              <a:gd name="T34" fmla="*/ 7156 w 396520"/>
              <a:gd name="T35" fmla="*/ 19804 h 469210"/>
              <a:gd name="T36" fmla="*/ 22203 w 396520"/>
              <a:gd name="T37" fmla="*/ 4729 h 469210"/>
              <a:gd name="T38" fmla="*/ 42959 w 396520"/>
              <a:gd name="T39" fmla="*/ 3 h 469210"/>
              <a:gd name="T40" fmla="*/ 74047 w 396520"/>
              <a:gd name="T41" fmla="*/ 64172 h 469210"/>
              <a:gd name="T42" fmla="*/ 54657 w 396520"/>
              <a:gd name="T43" fmla="*/ 84102 h 469210"/>
              <a:gd name="T44" fmla="*/ 52683 w 396520"/>
              <a:gd name="T45" fmla="*/ 50586 h 469210"/>
              <a:gd name="T46" fmla="*/ 27613 w 396520"/>
              <a:gd name="T47" fmla="*/ 2556 h 469210"/>
              <a:gd name="T48" fmla="*/ 42959 w 396520"/>
              <a:gd name="T49" fmla="*/ 3 h 4692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lumMod val="40000"/>
              <a:lumOff val="60000"/>
            </a:schemeClr>
          </a:solidFill>
          <a:ln>
            <a:noFill/>
          </a:ln>
        </p:spPr>
        <p:txBody>
          <a:bodyPr anchor="ctr"/>
          <a:lstStyle/>
          <a:p>
            <a:pPr>
              <a:defRPr/>
            </a:pPr>
            <a:endParaRPr lang="zh-CN" altLang="en-US"/>
          </a:p>
        </p:txBody>
      </p:sp>
      <p:sp>
        <p:nvSpPr>
          <p:cNvPr id="6" name="文本框 13"/>
          <p:cNvSpPr txBox="1">
            <a:spLocks noChangeArrowheads="1"/>
          </p:cNvSpPr>
          <p:nvPr>
            <p:custDataLst>
              <p:tags r:id="rId5"/>
            </p:custDataLst>
          </p:nvPr>
        </p:nvSpPr>
        <p:spPr bwMode="auto">
          <a:xfrm>
            <a:off x="3214689" y="4989514"/>
            <a:ext cx="12588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400" b="1" dirty="0">
                <a:solidFill>
                  <a:schemeClr val="tx1">
                    <a:lumMod val="50000"/>
                    <a:lumOff val="50000"/>
                  </a:schemeClr>
                </a:solidFill>
                <a:latin typeface="Bell MT" panose="02020503060305020303" pitchFamily="18" charset="0"/>
                <a:ea typeface="GungsuhChe" panose="02030609000101010101" pitchFamily="49" charset="-127"/>
              </a:rPr>
              <a:t>18098893220</a:t>
            </a:r>
            <a:endParaRPr lang="en-US" altLang="zh-CN" sz="1400" b="1" dirty="0">
              <a:solidFill>
                <a:schemeClr val="tx1">
                  <a:lumMod val="50000"/>
                  <a:lumOff val="50000"/>
                </a:schemeClr>
              </a:solidFill>
              <a:latin typeface="Bell MT" panose="02020503060305020303" pitchFamily="18" charset="0"/>
              <a:ea typeface="GungsuhChe" panose="02030609000101010101" pitchFamily="49" charset="-127"/>
            </a:endParaRPr>
          </a:p>
        </p:txBody>
      </p:sp>
      <p:sp>
        <p:nvSpPr>
          <p:cNvPr id="7" name="文本框 14"/>
          <p:cNvSpPr txBox="1">
            <a:spLocks noChangeArrowheads="1"/>
          </p:cNvSpPr>
          <p:nvPr>
            <p:custDataLst>
              <p:tags r:id="rId6"/>
            </p:custDataLst>
          </p:nvPr>
        </p:nvSpPr>
        <p:spPr bwMode="auto">
          <a:xfrm>
            <a:off x="5776914" y="4989514"/>
            <a:ext cx="110172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400" b="1" dirty="0">
                <a:solidFill>
                  <a:schemeClr val="tx1">
                    <a:lumMod val="50000"/>
                    <a:lumOff val="50000"/>
                  </a:schemeClr>
                </a:solidFill>
                <a:latin typeface="Bell MT" panose="02020503060305020303" pitchFamily="18" charset="0"/>
                <a:ea typeface="GungsuhChe" panose="02030609000101010101" pitchFamily="49" charset="-127"/>
              </a:rPr>
              <a:t>王思伟</a:t>
            </a:r>
            <a:endParaRPr lang="zh-CN" altLang="en-US" sz="1400" b="1" dirty="0">
              <a:solidFill>
                <a:schemeClr val="tx1">
                  <a:lumMod val="50000"/>
                  <a:lumOff val="50000"/>
                </a:schemeClr>
              </a:solidFill>
              <a:latin typeface="Bell MT" panose="02020503060305020303" pitchFamily="18" charset="0"/>
              <a:ea typeface="GungsuhChe" panose="02030609000101010101" pitchFamily="49" charset="-127"/>
            </a:endParaRPr>
          </a:p>
        </p:txBody>
      </p:sp>
      <p:sp>
        <p:nvSpPr>
          <p:cNvPr id="8" name="KSO_Shape"/>
          <p:cNvSpPr/>
          <p:nvPr>
            <p:custDataLst>
              <p:tags r:id="rId7"/>
            </p:custDataLst>
          </p:nvPr>
        </p:nvSpPr>
        <p:spPr bwMode="auto">
          <a:xfrm>
            <a:off x="5473700" y="5019675"/>
            <a:ext cx="266700" cy="249238"/>
          </a:xfrm>
          <a:custGeom>
            <a:avLst/>
            <a:gdLst>
              <a:gd name="T0" fmla="*/ 223637 w 969654"/>
              <a:gd name="T1" fmla="*/ 134460 h 903534"/>
              <a:gd name="T2" fmla="*/ 213735 w 969654"/>
              <a:gd name="T3" fmla="*/ 144391 h 903534"/>
              <a:gd name="T4" fmla="*/ 223637 w 969654"/>
              <a:gd name="T5" fmla="*/ 154321 h 903534"/>
              <a:gd name="T6" fmla="*/ 233539 w 969654"/>
              <a:gd name="T7" fmla="*/ 144391 h 903534"/>
              <a:gd name="T8" fmla="*/ 223637 w 969654"/>
              <a:gd name="T9" fmla="*/ 134460 h 903534"/>
              <a:gd name="T10" fmla="*/ 166943 w 969654"/>
              <a:gd name="T11" fmla="*/ 134460 h 903534"/>
              <a:gd name="T12" fmla="*/ 157041 w 969654"/>
              <a:gd name="T13" fmla="*/ 144391 h 903534"/>
              <a:gd name="T14" fmla="*/ 166943 w 969654"/>
              <a:gd name="T15" fmla="*/ 154321 h 903534"/>
              <a:gd name="T16" fmla="*/ 176844 w 969654"/>
              <a:gd name="T17" fmla="*/ 144391 h 903534"/>
              <a:gd name="T18" fmla="*/ 166943 w 969654"/>
              <a:gd name="T19" fmla="*/ 134460 h 903534"/>
              <a:gd name="T20" fmla="*/ 190152 w 969654"/>
              <a:gd name="T21" fmla="*/ 92826 h 903534"/>
              <a:gd name="T22" fmla="*/ 248025 w 969654"/>
              <a:gd name="T23" fmla="*/ 116438 h 903534"/>
              <a:gd name="T24" fmla="*/ 242364 w 969654"/>
              <a:gd name="T25" fmla="*/ 213591 h 903534"/>
              <a:gd name="T26" fmla="*/ 249150 w 969654"/>
              <a:gd name="T27" fmla="*/ 249238 h 903534"/>
              <a:gd name="T28" fmla="*/ 217953 w 969654"/>
              <a:gd name="T29" fmla="*/ 227454 h 903534"/>
              <a:gd name="T30" fmla="*/ 126458 w 969654"/>
              <a:gd name="T31" fmla="*/ 196700 h 903534"/>
              <a:gd name="T32" fmla="*/ 152643 w 969654"/>
              <a:gd name="T33" fmla="*/ 102965 h 903534"/>
              <a:gd name="T34" fmla="*/ 190152 w 969654"/>
              <a:gd name="T35" fmla="*/ 92826 h 903534"/>
              <a:gd name="T36" fmla="*/ 150691 w 969654"/>
              <a:gd name="T37" fmla="*/ 51657 h 903534"/>
              <a:gd name="T38" fmla="*/ 135838 w 969654"/>
              <a:gd name="T39" fmla="*/ 66553 h 903534"/>
              <a:gd name="T40" fmla="*/ 150691 w 969654"/>
              <a:gd name="T41" fmla="*/ 81449 h 903534"/>
              <a:gd name="T42" fmla="*/ 165543 w 969654"/>
              <a:gd name="T43" fmla="*/ 66553 h 903534"/>
              <a:gd name="T44" fmla="*/ 150691 w 969654"/>
              <a:gd name="T45" fmla="*/ 51657 h 903534"/>
              <a:gd name="T46" fmla="*/ 80987 w 969654"/>
              <a:gd name="T47" fmla="*/ 51657 h 903534"/>
              <a:gd name="T48" fmla="*/ 66135 w 969654"/>
              <a:gd name="T49" fmla="*/ 66553 h 903534"/>
              <a:gd name="T50" fmla="*/ 80987 w 969654"/>
              <a:gd name="T51" fmla="*/ 81449 h 903534"/>
              <a:gd name="T52" fmla="*/ 95840 w 969654"/>
              <a:gd name="T53" fmla="*/ 66553 h 903534"/>
              <a:gd name="T54" fmla="*/ 80987 w 969654"/>
              <a:gd name="T55" fmla="*/ 51657 h 903534"/>
              <a:gd name="T56" fmla="*/ 112370 w 969654"/>
              <a:gd name="T57" fmla="*/ 46 h 903534"/>
              <a:gd name="T58" fmla="*/ 152140 w 969654"/>
              <a:gd name="T59" fmla="*/ 5186 h 903534"/>
              <a:gd name="T60" fmla="*/ 231114 w 969654"/>
              <a:gd name="T61" fmla="*/ 103570 h 903534"/>
              <a:gd name="T62" fmla="*/ 147265 w 969654"/>
              <a:gd name="T63" fmla="*/ 98616 h 903534"/>
              <a:gd name="T64" fmla="*/ 121080 w 969654"/>
              <a:gd name="T65" fmla="*/ 192351 h 903534"/>
              <a:gd name="T66" fmla="*/ 131581 w 969654"/>
              <a:gd name="T67" fmla="*/ 204006 h 903534"/>
              <a:gd name="T68" fmla="*/ 100853 w 969654"/>
              <a:gd name="T69" fmla="*/ 204512 h 903534"/>
              <a:gd name="T70" fmla="*/ 67582 w 969654"/>
              <a:gd name="T71" fmla="*/ 231046 h 903534"/>
              <a:gd name="T72" fmla="*/ 58922 w 969654"/>
              <a:gd name="T73" fmla="*/ 192121 h 903534"/>
              <a:gd name="T74" fmla="*/ 14972 w 969654"/>
              <a:gd name="T75" fmla="*/ 52230 h 903534"/>
              <a:gd name="T76" fmla="*/ 112370 w 969654"/>
              <a:gd name="T77" fmla="*/ 46 h 9035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lumMod val="40000"/>
              <a:lumOff val="60000"/>
            </a:schemeClr>
          </a:solidFill>
          <a:ln>
            <a:noFill/>
          </a:ln>
        </p:spPr>
        <p:txBody>
          <a:bodyPr anchor="ctr"/>
          <a:lstStyle/>
          <a:p>
            <a:pPr>
              <a:defRPr/>
            </a:pPr>
            <a:endParaRPr lang="zh-CN" altLang="en-US"/>
          </a:p>
        </p:txBody>
      </p:sp>
      <p:sp>
        <p:nvSpPr>
          <p:cNvPr id="9" name="KSO_Shape"/>
          <p:cNvSpPr/>
          <p:nvPr>
            <p:custDataLst>
              <p:tags r:id="rId8"/>
            </p:custDataLst>
          </p:nvPr>
        </p:nvSpPr>
        <p:spPr bwMode="auto">
          <a:xfrm>
            <a:off x="7848600" y="5062539"/>
            <a:ext cx="261938" cy="198437"/>
          </a:xfrm>
          <a:custGeom>
            <a:avLst/>
            <a:gdLst>
              <a:gd name="T0" fmla="*/ 181753 w 529316"/>
              <a:gd name="T1" fmla="*/ 97121 h 401026"/>
              <a:gd name="T2" fmla="*/ 175821 w 529316"/>
              <a:gd name="T3" fmla="*/ 103053 h 401026"/>
              <a:gd name="T4" fmla="*/ 230155 w 529316"/>
              <a:gd name="T5" fmla="*/ 157383 h 401026"/>
              <a:gd name="T6" fmla="*/ 230971 w 529316"/>
              <a:gd name="T7" fmla="*/ 158698 h 401026"/>
              <a:gd name="T8" fmla="*/ 243335 w 529316"/>
              <a:gd name="T9" fmla="*/ 158698 h 401026"/>
              <a:gd name="T10" fmla="*/ 181753 w 529316"/>
              <a:gd name="T11" fmla="*/ 97121 h 401026"/>
              <a:gd name="T12" fmla="*/ 80185 w 529316"/>
              <a:gd name="T13" fmla="*/ 97121 h 401026"/>
              <a:gd name="T14" fmla="*/ 18603 w 529316"/>
              <a:gd name="T15" fmla="*/ 158698 h 401026"/>
              <a:gd name="T16" fmla="*/ 30967 w 529316"/>
              <a:gd name="T17" fmla="*/ 158698 h 401026"/>
              <a:gd name="T18" fmla="*/ 31782 w 529316"/>
              <a:gd name="T19" fmla="*/ 157384 h 401026"/>
              <a:gd name="T20" fmla="*/ 86117 w 529316"/>
              <a:gd name="T21" fmla="*/ 103053 h 401026"/>
              <a:gd name="T22" fmla="*/ 80185 w 529316"/>
              <a:gd name="T23" fmla="*/ 97121 h 401026"/>
              <a:gd name="T24" fmla="*/ 22936 w 529316"/>
              <a:gd name="T25" fmla="*/ 39740 h 401026"/>
              <a:gd name="T26" fmla="*/ 110251 w 529316"/>
              <a:gd name="T27" fmla="*/ 127047 h 401026"/>
              <a:gd name="T28" fmla="*/ 130396 w 529316"/>
              <a:gd name="T29" fmla="*/ 135392 h 401026"/>
              <a:gd name="T30" fmla="*/ 130969 w 529316"/>
              <a:gd name="T31" fmla="*/ 135336 h 401026"/>
              <a:gd name="T32" fmla="*/ 151687 w 529316"/>
              <a:gd name="T33" fmla="*/ 127047 h 401026"/>
              <a:gd name="T34" fmla="*/ 239002 w 529316"/>
              <a:gd name="T35" fmla="*/ 39740 h 401026"/>
              <a:gd name="T36" fmla="*/ 227136 w 529316"/>
              <a:gd name="T37" fmla="*/ 39740 h 401026"/>
              <a:gd name="T38" fmla="*/ 148906 w 529316"/>
              <a:gd name="T39" fmla="*/ 117964 h 401026"/>
              <a:gd name="T40" fmla="*/ 130969 w 529316"/>
              <a:gd name="T41" fmla="*/ 125140 h 401026"/>
              <a:gd name="T42" fmla="*/ 130473 w 529316"/>
              <a:gd name="T43" fmla="*/ 125188 h 401026"/>
              <a:gd name="T44" fmla="*/ 113032 w 529316"/>
              <a:gd name="T45" fmla="*/ 117964 h 401026"/>
              <a:gd name="T46" fmla="*/ 34802 w 529316"/>
              <a:gd name="T47" fmla="*/ 39740 h 401026"/>
              <a:gd name="T48" fmla="*/ 22936 w 529316"/>
              <a:gd name="T49" fmla="*/ 39740 h 401026"/>
              <a:gd name="T50" fmla="*/ 45535 w 529316"/>
              <a:gd name="T51" fmla="*/ 0 h 401026"/>
              <a:gd name="T52" fmla="*/ 216403 w 529316"/>
              <a:gd name="T53" fmla="*/ 0 h 401026"/>
              <a:gd name="T54" fmla="*/ 261938 w 529316"/>
              <a:gd name="T55" fmla="*/ 45531 h 401026"/>
              <a:gd name="T56" fmla="*/ 261938 w 529316"/>
              <a:gd name="T57" fmla="*/ 152906 h 401026"/>
              <a:gd name="T58" fmla="*/ 216403 w 529316"/>
              <a:gd name="T59" fmla="*/ 198437 h 401026"/>
              <a:gd name="T60" fmla="*/ 45535 w 529316"/>
              <a:gd name="T61" fmla="*/ 198437 h 401026"/>
              <a:gd name="T62" fmla="*/ 0 w 529316"/>
              <a:gd name="T63" fmla="*/ 152906 h 401026"/>
              <a:gd name="T64" fmla="*/ 0 w 529316"/>
              <a:gd name="T65" fmla="*/ 45531 h 401026"/>
              <a:gd name="T66" fmla="*/ 45535 w 529316"/>
              <a:gd name="T67" fmla="*/ 0 h 4010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29316" h="401026">
                <a:moveTo>
                  <a:pt x="367281" y="196274"/>
                </a:moveTo>
                <a:lnTo>
                  <a:pt x="355293" y="208263"/>
                </a:lnTo>
                <a:lnTo>
                  <a:pt x="465090" y="318060"/>
                </a:lnTo>
                <a:cubicBezTo>
                  <a:pt x="465822" y="318792"/>
                  <a:pt x="466527" y="319541"/>
                  <a:pt x="466739" y="320716"/>
                </a:cubicBezTo>
                <a:lnTo>
                  <a:pt x="491723" y="320716"/>
                </a:lnTo>
                <a:lnTo>
                  <a:pt x="367281" y="196274"/>
                </a:lnTo>
                <a:close/>
                <a:moveTo>
                  <a:pt x="162035" y="196274"/>
                </a:moveTo>
                <a:lnTo>
                  <a:pt x="37593" y="320716"/>
                </a:lnTo>
                <a:lnTo>
                  <a:pt x="62577" y="320716"/>
                </a:lnTo>
                <a:lnTo>
                  <a:pt x="64225" y="318061"/>
                </a:lnTo>
                <a:lnTo>
                  <a:pt x="174023" y="208263"/>
                </a:lnTo>
                <a:lnTo>
                  <a:pt x="162035" y="196274"/>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lnTo>
                  <a:pt x="46349"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accent1">
              <a:lumMod val="40000"/>
              <a:lumOff val="60000"/>
            </a:schemeClr>
          </a:solidFill>
          <a:ln>
            <a:noFill/>
          </a:ln>
        </p:spPr>
        <p:txBody>
          <a:bodyPr anchor="ctr"/>
          <a:lstStyle/>
          <a:p>
            <a:pPr>
              <a:defRPr/>
            </a:pPr>
            <a:endParaRPr lang="zh-CN" altLang="en-US"/>
          </a:p>
        </p:txBody>
      </p:sp>
      <p:sp>
        <p:nvSpPr>
          <p:cNvPr id="10" name="文本框 17"/>
          <p:cNvSpPr txBox="1">
            <a:spLocks noChangeArrowheads="1"/>
          </p:cNvSpPr>
          <p:nvPr>
            <p:custDataLst>
              <p:tags r:id="rId9"/>
            </p:custDataLst>
          </p:nvPr>
        </p:nvSpPr>
        <p:spPr bwMode="auto">
          <a:xfrm>
            <a:off x="8113714" y="4989514"/>
            <a:ext cx="14747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1400" b="1">
                <a:solidFill>
                  <a:schemeClr val="tx1">
                    <a:lumMod val="50000"/>
                    <a:lumOff val="50000"/>
                  </a:schemeClr>
                </a:solidFill>
                <a:latin typeface="Bell MT" panose="02020503060305020303" pitchFamily="18" charset="0"/>
                <a:ea typeface="GungsuhChe" panose="02030609000101010101" pitchFamily="49" charset="-127"/>
              </a:rPr>
              <a:t>2448404220</a:t>
            </a:r>
            <a:endParaRPr lang="zh-CN" altLang="en-US" sz="1400" b="1">
              <a:solidFill>
                <a:schemeClr val="tx1">
                  <a:lumMod val="50000"/>
                  <a:lumOff val="50000"/>
                </a:schemeClr>
              </a:solidFill>
              <a:latin typeface="Bell MT" panose="02020503060305020303" pitchFamily="18" charset="0"/>
              <a:ea typeface="GungsuhChe" panose="02030609000101010101" pitchFamily="49"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英语</a:t>
            </a:r>
            <a:r>
              <a:rPr lang="zh-CN" altLang="en-US" dirty="0"/>
              <a:t>阅读总结</a:t>
            </a:r>
            <a:endParaRPr lang="zh-CN" altLang="en-US" dirty="0"/>
          </a:p>
        </p:txBody>
      </p:sp>
      <p:pic>
        <p:nvPicPr>
          <p:cNvPr id="6" name="图片 5"/>
          <p:cNvPicPr>
            <a:picLocks noChangeAspect="1"/>
          </p:cNvPicPr>
          <p:nvPr/>
        </p:nvPicPr>
        <p:blipFill>
          <a:blip r:embed="rId1"/>
          <a:stretch>
            <a:fillRect/>
          </a:stretch>
        </p:blipFill>
        <p:spPr>
          <a:xfrm>
            <a:off x="10874667" y="101661"/>
            <a:ext cx="913811" cy="908499"/>
          </a:xfrm>
          <a:prstGeom prst="rect">
            <a:avLst/>
          </a:prstGeom>
        </p:spPr>
      </p:pic>
      <p:sp>
        <p:nvSpPr>
          <p:cNvPr id="7" name="文本框 6"/>
          <p:cNvSpPr txBox="1"/>
          <p:nvPr/>
        </p:nvSpPr>
        <p:spPr>
          <a:xfrm>
            <a:off x="623570" y="1557020"/>
            <a:ext cx="10622280" cy="5354320"/>
          </a:xfrm>
          <a:prstGeom prst="rect">
            <a:avLst/>
          </a:prstGeom>
          <a:noFill/>
        </p:spPr>
        <p:txBody>
          <a:bodyPr wrap="square" rtlCol="0">
            <a:spAutoFit/>
          </a:bodyPr>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8" name="图片 7"/>
          <p:cNvPicPr>
            <a:picLocks noChangeAspect="1"/>
          </p:cNvPicPr>
          <p:nvPr/>
        </p:nvPicPr>
        <p:blipFill>
          <a:blip r:embed="rId2"/>
          <a:stretch>
            <a:fillRect/>
          </a:stretch>
        </p:blipFill>
        <p:spPr>
          <a:xfrm>
            <a:off x="919480" y="4749165"/>
            <a:ext cx="5623560" cy="1623060"/>
          </a:xfrm>
          <a:prstGeom prst="rect">
            <a:avLst/>
          </a:prstGeom>
        </p:spPr>
      </p:pic>
      <p:pic>
        <p:nvPicPr>
          <p:cNvPr id="9" name="图片 8"/>
          <p:cNvPicPr>
            <a:picLocks noChangeAspect="1"/>
          </p:cNvPicPr>
          <p:nvPr/>
        </p:nvPicPr>
        <p:blipFill>
          <a:blip r:embed="rId3"/>
          <a:stretch>
            <a:fillRect/>
          </a:stretch>
        </p:blipFill>
        <p:spPr>
          <a:xfrm>
            <a:off x="6744335" y="4436745"/>
            <a:ext cx="4441825" cy="2247900"/>
          </a:xfrm>
          <a:prstGeom prst="rect">
            <a:avLst/>
          </a:prstGeom>
        </p:spPr>
      </p:pic>
      <p:pic>
        <p:nvPicPr>
          <p:cNvPr id="10" name="图片 9"/>
          <p:cNvPicPr>
            <a:picLocks noChangeAspect="1"/>
          </p:cNvPicPr>
          <p:nvPr/>
        </p:nvPicPr>
        <p:blipFill>
          <a:blip r:embed="rId4"/>
          <a:stretch>
            <a:fillRect/>
          </a:stretch>
        </p:blipFill>
        <p:spPr>
          <a:xfrm>
            <a:off x="919480" y="1556385"/>
            <a:ext cx="10270490" cy="2758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1"/>
          </p:nvPr>
        </p:nvSpPr>
        <p:spPr/>
        <p:txBody>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lstStyle/>
          <a:p>
            <a:r>
              <a:rPr lang="zh-CN" altLang="en-US" dirty="0"/>
              <a:t>多层</a:t>
            </a:r>
            <a:r>
              <a:rPr lang="zh-CN" altLang="en-US" dirty="0"/>
              <a:t>感知机</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endParaRPr lang="zh-CN" altLang="en-US" dirty="0"/>
          </a:p>
        </p:txBody>
      </p:sp>
      <p:sp>
        <p:nvSpPr>
          <p:cNvPr id="3" name="文本占位符 2"/>
          <p:cNvSpPr>
            <a:spLocks noGrp="1"/>
          </p:cNvSpPr>
          <p:nvPr>
            <p:ph type="body" sz="quarter" idx="12"/>
          </p:nvPr>
        </p:nvSpPr>
        <p:spPr/>
        <p:txBody>
          <a:bodyPr/>
          <a:lstStyle/>
          <a:p>
            <a:r>
              <a:rPr lang="zh-CN" altLang="en-US" dirty="0"/>
              <a:t>全连接层</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839470" y="1556385"/>
            <a:ext cx="10631170" cy="5169535"/>
          </a:xfrm>
          <a:prstGeom prst="rect">
            <a:avLst/>
          </a:prstGeom>
          <a:noFill/>
        </p:spPr>
        <p:txBody>
          <a:bodyPr wrap="square" rtlCol="0">
            <a:spAutoFit/>
          </a:bodyPr>
          <a:p>
            <a:r>
              <a:rPr lang="zh-CN" altLang="en-US" sz="2400"/>
              <a:t>当我们在使用</a:t>
            </a:r>
            <a:r>
              <a:rPr lang="en-US" altLang="zh-CN" sz="2400"/>
              <a:t>softmax</a:t>
            </a:r>
            <a:r>
              <a:rPr lang="zh-CN" altLang="en-US" sz="2400"/>
              <a:t>做回归分类的时候</a:t>
            </a:r>
            <a:r>
              <a:rPr lang="en-US" altLang="zh-CN" sz="2400"/>
              <a:t>,为了估计所有可能类别的条件概率，我们需要一个有多个输出的模型，每个类别对应一个输出。 与线性回归一样，softmax回归也是一个单层神经网络。由于计算每个输出 o1 、 o2 和 o3 取决于所有输入 x1 、 x2 、 x3 和 x4 ，所以softmax回归的输出层也是全连接层。                                                        </a:t>
            </a:r>
            <a:endParaRPr lang="zh-CN" altLang="en-US" sz="2400"/>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21" name="矩形 20"/>
          <p:cNvSpPr/>
          <p:nvPr/>
        </p:nvSpPr>
        <p:spPr>
          <a:xfrm>
            <a:off x="1343595" y="5229014"/>
            <a:ext cx="5028455" cy="810260"/>
          </a:xfrm>
          <a:prstGeom prst="rect">
            <a:avLst/>
          </a:prstGeom>
        </p:spPr>
        <p:txBody>
          <a:bodyPr wrap="square">
            <a:spAutoFit/>
          </a:bodyPr>
          <a:lstStyle/>
          <a:p>
            <a:pPr algn="just">
              <a:lnSpc>
                <a:spcPct val="130000"/>
              </a:lnSpc>
            </a:pPr>
            <a:endParaRPr lang="zh-CN" altLang="en-US" dirty="0">
              <a:solidFill>
                <a:schemeClr val="bg1"/>
              </a:solidFill>
            </a:endParaRPr>
          </a:p>
          <a:p>
            <a:pPr algn="just">
              <a:lnSpc>
                <a:spcPct val="130000"/>
              </a:lnSpc>
            </a:pPr>
            <a:r>
              <a:rPr lang="en-US" altLang="zh-CN" dirty="0">
                <a:solidFill>
                  <a:schemeClr val="bg1"/>
                </a:solidFill>
              </a:rPr>
              <a:t> </a:t>
            </a:r>
            <a:endParaRPr lang="zh-CN" altLang="en-US" dirty="0">
              <a:solidFill>
                <a:schemeClr val="bg1"/>
              </a:solidFill>
            </a:endParaRPr>
          </a:p>
        </p:txBody>
      </p:sp>
      <p:sp>
        <p:nvSpPr>
          <p:cNvPr id="24" name="矩形 23"/>
          <p:cNvSpPr/>
          <p:nvPr/>
        </p:nvSpPr>
        <p:spPr>
          <a:xfrm>
            <a:off x="1703640" y="2564901"/>
            <a:ext cx="5028455" cy="450850"/>
          </a:xfrm>
          <a:prstGeom prst="rect">
            <a:avLst/>
          </a:prstGeom>
        </p:spPr>
        <p:txBody>
          <a:bodyPr wrap="square">
            <a:spAutoFit/>
          </a:bodyPr>
          <a:lstStyle/>
          <a:p>
            <a:pPr algn="just">
              <a:lnSpc>
                <a:spcPct val="130000"/>
              </a:lnSpc>
            </a:pPr>
            <a:r>
              <a:rPr lang="en-US" altLang="zh-CN" dirty="0">
                <a:solidFill>
                  <a:schemeClr val="bg1"/>
                </a:solidFill>
              </a:rPr>
              <a:t> </a:t>
            </a:r>
            <a:endParaRPr lang="zh-CN" altLang="en-US" dirty="0">
              <a:solidFill>
                <a:schemeClr val="bg1"/>
              </a:solidFill>
            </a:endParaRPr>
          </a:p>
        </p:txBody>
      </p:sp>
      <p:pic>
        <p:nvPicPr>
          <p:cNvPr id="7" name="图片 6"/>
          <p:cNvPicPr>
            <a:picLocks noChangeAspect="1"/>
          </p:cNvPicPr>
          <p:nvPr/>
        </p:nvPicPr>
        <p:blipFill>
          <a:blip r:embed="rId2"/>
          <a:stretch>
            <a:fillRect/>
          </a:stretch>
        </p:blipFill>
        <p:spPr>
          <a:xfrm>
            <a:off x="911860" y="3370580"/>
            <a:ext cx="5266055" cy="2820035"/>
          </a:xfrm>
          <a:prstGeom prst="rect">
            <a:avLst/>
          </a:prstGeom>
        </p:spPr>
      </p:pic>
      <p:pic>
        <p:nvPicPr>
          <p:cNvPr id="10" name="图片 9"/>
          <p:cNvPicPr>
            <a:picLocks noChangeAspect="1"/>
          </p:cNvPicPr>
          <p:nvPr/>
        </p:nvPicPr>
        <p:blipFill>
          <a:blip r:embed="rId3"/>
          <a:stretch>
            <a:fillRect/>
          </a:stretch>
        </p:blipFill>
        <p:spPr>
          <a:xfrm>
            <a:off x="6372225" y="3370580"/>
            <a:ext cx="4936490" cy="1413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02</a:t>
            </a:r>
            <a:endParaRPr lang="zh-CN" altLang="en-US" dirty="0"/>
          </a:p>
        </p:txBody>
      </p:sp>
      <p:sp>
        <p:nvSpPr>
          <p:cNvPr id="3" name="文本占位符 2"/>
          <p:cNvSpPr>
            <a:spLocks noGrp="1"/>
          </p:cNvSpPr>
          <p:nvPr>
            <p:ph type="body" sz="quarter" idx="12"/>
          </p:nvPr>
        </p:nvSpPr>
        <p:spPr>
          <a:xfrm>
            <a:off x="1437640" y="347980"/>
            <a:ext cx="7303770" cy="496570"/>
          </a:xfrm>
        </p:spPr>
        <p:txBody>
          <a:bodyPr/>
          <a:lstStyle/>
          <a:p>
            <a:r>
              <a:rPr lang="zh-CN" altLang="en-US" dirty="0"/>
              <a:t>加入隐藏层</a:t>
            </a:r>
            <a:r>
              <a:rPr lang="en-US" altLang="zh-CN" dirty="0"/>
              <a:t>,</a:t>
            </a:r>
            <a:r>
              <a:rPr lang="zh-CN" altLang="en-US" dirty="0"/>
              <a:t>线性到</a:t>
            </a:r>
            <a:r>
              <a:rPr lang="zh-CN" altLang="en-US" dirty="0"/>
              <a:t>非线性</a:t>
            </a:r>
            <a:endParaRPr lang="zh-CN" altLang="en-US"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839470" y="1556385"/>
            <a:ext cx="10435590" cy="5262245"/>
          </a:xfrm>
          <a:prstGeom prst="rect">
            <a:avLst/>
          </a:prstGeom>
          <a:noFill/>
        </p:spPr>
        <p:txBody>
          <a:bodyPr wrap="square" rtlCol="0">
            <a:spAutoFit/>
          </a:bodyPr>
          <a:p>
            <a:r>
              <a:rPr lang="en-US" altLang="zh-CN" sz="2400"/>
              <a:t>以通过在网络中加入一个或多个隐藏层来克服线性模型的限制，使其能处理更普遍的函数关系类型。要做到这一点，最简单的方法是将许多全连接层堆叠在一起。每一层都输出到上面的层，直到生成最后的输出。这种架构通常称为多层感知</a:t>
            </a:r>
            <a:r>
              <a:rPr lang="zh-CN" altLang="en-US" sz="2400"/>
              <a:t>机</a:t>
            </a:r>
            <a:r>
              <a:rPr lang="en-US" altLang="zh-CN" sz="2400"/>
              <a:t>(MLP)。激活函数:ReLU函数、sigmoid函数和tanh函数。</a:t>
            </a:r>
            <a:endParaRPr lang="en-US" altLang="zh-CN" sz="2400"/>
          </a:p>
          <a:p>
            <a:r>
              <a:rPr lang="en-US" altLang="zh-CN" sz="2400"/>
              <a:t> </a:t>
            </a:r>
            <a:endParaRPr lang="zh-CN" altLang="en-US" sz="2400"/>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图片 6"/>
          <p:cNvPicPr>
            <a:picLocks noChangeAspect="1"/>
          </p:cNvPicPr>
          <p:nvPr/>
        </p:nvPicPr>
        <p:blipFill>
          <a:blip r:embed="rId2"/>
          <a:stretch>
            <a:fillRect/>
          </a:stretch>
        </p:blipFill>
        <p:spPr>
          <a:xfrm>
            <a:off x="983615" y="3572510"/>
            <a:ext cx="6008370" cy="3060065"/>
          </a:xfrm>
          <a:prstGeom prst="rect">
            <a:avLst/>
          </a:prstGeom>
        </p:spPr>
      </p:pic>
      <p:pic>
        <p:nvPicPr>
          <p:cNvPr id="9" name="图片 8"/>
          <p:cNvPicPr>
            <a:picLocks noChangeAspect="1"/>
          </p:cNvPicPr>
          <p:nvPr/>
        </p:nvPicPr>
        <p:blipFill>
          <a:blip r:embed="rId3"/>
          <a:stretch>
            <a:fillRect/>
          </a:stretch>
        </p:blipFill>
        <p:spPr>
          <a:xfrm>
            <a:off x="7824470" y="3572510"/>
            <a:ext cx="2468880" cy="678180"/>
          </a:xfrm>
          <a:prstGeom prst="rect">
            <a:avLst/>
          </a:prstGeom>
        </p:spPr>
      </p:pic>
      <p:pic>
        <p:nvPicPr>
          <p:cNvPr id="10" name="图片 9"/>
          <p:cNvPicPr>
            <a:picLocks noChangeAspect="1"/>
          </p:cNvPicPr>
          <p:nvPr/>
        </p:nvPicPr>
        <p:blipFill>
          <a:blip r:embed="rId4"/>
          <a:stretch>
            <a:fillRect/>
          </a:stretch>
        </p:blipFill>
        <p:spPr>
          <a:xfrm>
            <a:off x="7824470" y="4869180"/>
            <a:ext cx="2313305" cy="693420"/>
          </a:xfrm>
          <a:prstGeom prst="rect">
            <a:avLst/>
          </a:prstGeom>
        </p:spPr>
      </p:pic>
      <p:pic>
        <p:nvPicPr>
          <p:cNvPr id="11" name="图片 10"/>
          <p:cNvPicPr>
            <a:picLocks noChangeAspect="1"/>
          </p:cNvPicPr>
          <p:nvPr/>
        </p:nvPicPr>
        <p:blipFill>
          <a:blip r:embed="rId5"/>
          <a:stretch>
            <a:fillRect/>
          </a:stretch>
        </p:blipFill>
        <p:spPr>
          <a:xfrm>
            <a:off x="983615" y="3068955"/>
            <a:ext cx="6446520" cy="4038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2"/>
          </p:nvPr>
        </p:nvSpPr>
        <p:spPr/>
        <p:txBody>
          <a:bodyPr/>
          <a:lstStyle/>
          <a:p>
            <a:r>
              <a:rPr lang="en-US" altLang="zh-CN" dirty="0"/>
              <a:t>pytorch</a:t>
            </a:r>
            <a:r>
              <a:rPr lang="zh-CN" altLang="en-US" dirty="0"/>
              <a:t>实现</a:t>
            </a:r>
            <a:r>
              <a:rPr lang="en-US" altLang="zh-CN" dirty="0"/>
              <a:t>MLP</a:t>
            </a:r>
            <a:endParaRPr lang="en-US" altLang="zh-CN" dirty="0"/>
          </a:p>
        </p:txBody>
      </p:sp>
      <p:pic>
        <p:nvPicPr>
          <p:cNvPr id="5" name="图片 4"/>
          <p:cNvPicPr>
            <a:picLocks noChangeAspect="1"/>
          </p:cNvPicPr>
          <p:nvPr/>
        </p:nvPicPr>
        <p:blipFill>
          <a:blip r:embed="rId1"/>
          <a:stretch>
            <a:fillRect/>
          </a:stretch>
        </p:blipFill>
        <p:spPr>
          <a:xfrm>
            <a:off x="10874667" y="101661"/>
            <a:ext cx="913811" cy="908499"/>
          </a:xfrm>
          <a:prstGeom prst="rect">
            <a:avLst/>
          </a:prstGeom>
        </p:spPr>
      </p:pic>
      <p:sp>
        <p:nvSpPr>
          <p:cNvPr id="8" name="文本框 7"/>
          <p:cNvSpPr txBox="1"/>
          <p:nvPr/>
        </p:nvSpPr>
        <p:spPr>
          <a:xfrm>
            <a:off x="839470" y="1556385"/>
            <a:ext cx="10538460" cy="4892675"/>
          </a:xfrm>
          <a:prstGeom prst="rect">
            <a:avLst/>
          </a:prstGeom>
          <a:noFill/>
        </p:spPr>
        <p:txBody>
          <a:bodyPr wrap="square" rtlCol="0">
            <a:spAutoFit/>
          </a:bodyPr>
          <a:p>
            <a:r>
              <a:rPr lang="en-US" altLang="zh-CN" sz="2400"/>
              <a:t>F</a:t>
            </a:r>
            <a:r>
              <a:rPr lang="zh-CN" altLang="en-US" sz="2400"/>
              <a:t>ashion-MNIST中的每个图像由 28×28=784 个灰度像素值组成。所有图像共分为10个类别。忽略像素之间的空间结构，我们可以将每个图像视为具有784个输入特征和10个类的简单分类数据集。首先，我们将实现一个具有单隐藏层的多层感知机，它包含256个隐藏单元。</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2"/>
          <a:stretch>
            <a:fillRect/>
          </a:stretch>
        </p:blipFill>
        <p:spPr>
          <a:xfrm>
            <a:off x="983615" y="3356610"/>
            <a:ext cx="5683885" cy="3101340"/>
          </a:xfrm>
          <a:prstGeom prst="rect">
            <a:avLst/>
          </a:prstGeom>
        </p:spPr>
      </p:pic>
      <p:pic>
        <p:nvPicPr>
          <p:cNvPr id="6" name="图片 5"/>
          <p:cNvPicPr>
            <a:picLocks noChangeAspect="1"/>
          </p:cNvPicPr>
          <p:nvPr/>
        </p:nvPicPr>
        <p:blipFill>
          <a:blip r:embed="rId3"/>
          <a:stretch>
            <a:fillRect/>
          </a:stretch>
        </p:blipFill>
        <p:spPr>
          <a:xfrm>
            <a:off x="6744335" y="3357245"/>
            <a:ext cx="4582795" cy="3100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03</a:t>
            </a:r>
            <a:endParaRPr lang="zh-CN" altLang="en-US" dirty="0"/>
          </a:p>
        </p:txBody>
      </p:sp>
      <p:sp>
        <p:nvSpPr>
          <p:cNvPr id="3" name="文本占位符 2"/>
          <p:cNvSpPr>
            <a:spLocks noGrp="1"/>
          </p:cNvSpPr>
          <p:nvPr>
            <p:ph type="body" sz="quarter" idx="11"/>
          </p:nvPr>
        </p:nvSpPr>
        <p:spPr>
          <a:xfrm>
            <a:off x="4915406" y="3890952"/>
            <a:ext cx="2340139" cy="496824"/>
          </a:xfrm>
        </p:spPr>
        <p:txBody>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lstStyle/>
          <a:p>
            <a:r>
              <a:rPr lang="zh-CN" altLang="en-US" dirty="0"/>
              <a:t>图像</a:t>
            </a:r>
            <a:r>
              <a:rPr lang="zh-CN" altLang="en-US" dirty="0"/>
              <a:t>卷积</a:t>
            </a:r>
            <a:endParaRPr lang="zh-CN" altLang="en-US" dirty="0"/>
          </a:p>
        </p:txBody>
      </p:sp>
    </p:spTree>
  </p:cSld>
  <p:clrMapOvr>
    <a:masterClrMapping/>
  </p:clrMapOvr>
</p:sld>
</file>

<file path=ppt/tags/tag1.xml><?xml version="1.0" encoding="utf-8"?>
<p:tagLst xmlns:p="http://schemas.openxmlformats.org/presentationml/2006/main">
  <p:tag name="MH" val="20160508133540"/>
  <p:tag name="MH_LIBRARY" val="GRAPHIC"/>
  <p:tag name="MH_ORDER" val="矩形 4"/>
</p:tagLst>
</file>

<file path=ppt/tags/tag2.xml><?xml version="1.0" encoding="utf-8"?>
<p:tagLst xmlns:p="http://schemas.openxmlformats.org/presentationml/2006/main">
  <p:tag name="MH" val="20160508133540"/>
  <p:tag name="MH_LIBRARY" val="GRAPHIC"/>
  <p:tag name="MH_ORDER" val="直接连接符 6"/>
</p:tagLst>
</file>

<file path=ppt/tags/tag3.xml><?xml version="1.0" encoding="utf-8"?>
<p:tagLst xmlns:p="http://schemas.openxmlformats.org/presentationml/2006/main">
  <p:tag name="MH" val="20160508133540"/>
  <p:tag name="MH_LIBRARY" val="GRAPHIC"/>
  <p:tag name="MH_ORDER" val="直接连接符 8"/>
</p:tagLst>
</file>

<file path=ppt/tags/tag4.xml><?xml version="1.0" encoding="utf-8"?>
<p:tagLst xmlns:p="http://schemas.openxmlformats.org/presentationml/2006/main">
  <p:tag name="MH" val="20160508133540"/>
  <p:tag name="MH_LIBRARY" val="GRAPHIC"/>
  <p:tag name="MH_ORDER" val="Shape"/>
</p:tagLst>
</file>

<file path=ppt/tags/tag5.xml><?xml version="1.0" encoding="utf-8"?>
<p:tagLst xmlns:p="http://schemas.openxmlformats.org/presentationml/2006/main">
  <p:tag name="MH" val="20160508133540"/>
  <p:tag name="MH_LIBRARY" val="GRAPHIC"/>
  <p:tag name="MH_ORDER" val="文本框 13"/>
</p:tagLst>
</file>

<file path=ppt/tags/tag6.xml><?xml version="1.0" encoding="utf-8"?>
<p:tagLst xmlns:p="http://schemas.openxmlformats.org/presentationml/2006/main">
  <p:tag name="MH" val="20160508133540"/>
  <p:tag name="MH_LIBRARY" val="GRAPHIC"/>
  <p:tag name="MH_ORDER" val="文本框 14"/>
</p:tagLst>
</file>

<file path=ppt/tags/tag7.xml><?xml version="1.0" encoding="utf-8"?>
<p:tagLst xmlns:p="http://schemas.openxmlformats.org/presentationml/2006/main">
  <p:tag name="MH" val="20160508133540"/>
  <p:tag name="MH_LIBRARY" val="GRAPHIC"/>
  <p:tag name="MH_ORDER" val="Shape"/>
</p:tagLst>
</file>

<file path=ppt/tags/tag8.xml><?xml version="1.0" encoding="utf-8"?>
<p:tagLst xmlns:p="http://schemas.openxmlformats.org/presentationml/2006/main">
  <p:tag name="MH" val="20160508133540"/>
  <p:tag name="MH_LIBRARY" val="GRAPHIC"/>
  <p:tag name="MH_ORDER" val="Shape"/>
</p:tagLst>
</file>

<file path=ppt/tags/tag9.xml><?xml version="1.0" encoding="utf-8"?>
<p:tagLst xmlns:p="http://schemas.openxmlformats.org/presentationml/2006/main">
  <p:tag name="MH" val="20160508133540"/>
  <p:tag name="MH_LIBRARY" val="GRAPHIC"/>
  <p:tag name="MH_ORDER" val="文本框 17"/>
</p:tagLst>
</file>

<file path=ppt/theme/theme1.xml><?xml version="1.0" encoding="utf-8"?>
<a:theme xmlns:a="http://schemas.openxmlformats.org/drawingml/2006/main" name="Office 主题">
  <a:themeElements>
    <a:clrScheme name="自定义 2">
      <a:dk1>
        <a:srgbClr val="20517C"/>
      </a:dk1>
      <a:lt1>
        <a:srgbClr val="FFFFFF"/>
      </a:lt1>
      <a:dk2>
        <a:srgbClr val="20517C"/>
      </a:dk2>
      <a:lt2>
        <a:srgbClr val="FFFFFF"/>
      </a:lt2>
      <a:accent1>
        <a:srgbClr val="20517C"/>
      </a:accent1>
      <a:accent2>
        <a:srgbClr val="FFFFFF"/>
      </a:accent2>
      <a:accent3>
        <a:srgbClr val="A5A5A5"/>
      </a:accent3>
      <a:accent4>
        <a:srgbClr val="FFC000"/>
      </a:accent4>
      <a:accent5>
        <a:srgbClr val="4472C4"/>
      </a:accent5>
      <a:accent6>
        <a:srgbClr val="70AD47"/>
      </a:accent6>
      <a:hlink>
        <a:srgbClr val="0563C1"/>
      </a:hlink>
      <a:folHlink>
        <a:srgbClr val="954F72"/>
      </a:folHlink>
    </a:clrScheme>
    <a:fontScheme name="论文答辩主题字体">
      <a:majorFont>
        <a:latin typeface="华文细黑"/>
        <a:ea typeface="微软雅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0</TotalTime>
  <Words>3801</Words>
  <Application>WPS 演示</Application>
  <PresentationFormat>宽屏</PresentationFormat>
  <Paragraphs>461</Paragraphs>
  <Slides>31</Slides>
  <Notes>19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Calibri</vt:lpstr>
      <vt:lpstr>微软雅黑</vt:lpstr>
      <vt:lpstr>华文细黑</vt:lpstr>
      <vt:lpstr>Arial Unicode MS</vt:lpstr>
      <vt:lpstr>Arial Narrow</vt:lpstr>
      <vt:lpstr>Bell MT</vt:lpstr>
      <vt:lpstr>GungsuhChe</vt:lpstr>
      <vt:lpstr>Malgun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PPT之家www.52ppt.com; PPT之家</cp:keywords>
  <dc:description>http://www.52ppt.com</dc:description>
  <cp:lastModifiedBy>凡心</cp:lastModifiedBy>
  <cp:revision>138</cp:revision>
  <dcterms:created xsi:type="dcterms:W3CDTF">2015-05-14T07:52:00Z</dcterms:created>
  <dcterms:modified xsi:type="dcterms:W3CDTF">2021-11-12T12:48:38Z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0B1C3C356A6B454184D229E462CE581E</vt:lpwstr>
  </property>
  <property fmtid="{D5CDD505-2E9C-101B-9397-08002B2CF9AE}" pid="3" name="KSOProductBuildVer">
    <vt:lpwstr>2052-11.1.0.11045</vt:lpwstr>
  </property>
</Properties>
</file>