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5.xml" ContentType="application/vnd.openxmlformats-officedocument.presentationml.notesSlide+xml"/>
  <Override PartName="/ppt/tags/tag34.xml" ContentType="application/vnd.openxmlformats-officedocument.presentationml.tags+xml"/>
  <Override PartName="/ppt/notesSlides/notesSlide6.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7.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8.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handoutMasterIdLst>
    <p:handoutMasterId r:id="rId51"/>
  </p:handoutMasterIdLst>
  <p:sldIdLst>
    <p:sldId id="256" r:id="rId2"/>
    <p:sldId id="371" r:id="rId3"/>
    <p:sldId id="409" r:id="rId4"/>
    <p:sldId id="389" r:id="rId5"/>
    <p:sldId id="410" r:id="rId6"/>
    <p:sldId id="411" r:id="rId7"/>
    <p:sldId id="412" r:id="rId8"/>
    <p:sldId id="413" r:id="rId9"/>
    <p:sldId id="414" r:id="rId10"/>
    <p:sldId id="415" r:id="rId11"/>
    <p:sldId id="416" r:id="rId12"/>
    <p:sldId id="417" r:id="rId13"/>
    <p:sldId id="418" r:id="rId14"/>
    <p:sldId id="419" r:id="rId15"/>
    <p:sldId id="420" r:id="rId16"/>
    <p:sldId id="421" r:id="rId17"/>
    <p:sldId id="424" r:id="rId18"/>
    <p:sldId id="425" r:id="rId19"/>
    <p:sldId id="426" r:id="rId20"/>
    <p:sldId id="427" r:id="rId21"/>
    <p:sldId id="428" r:id="rId22"/>
    <p:sldId id="429" r:id="rId23"/>
    <p:sldId id="430" r:id="rId24"/>
    <p:sldId id="431" r:id="rId25"/>
    <p:sldId id="432" r:id="rId26"/>
    <p:sldId id="433" r:id="rId27"/>
    <p:sldId id="434" r:id="rId28"/>
    <p:sldId id="435" r:id="rId29"/>
    <p:sldId id="436" r:id="rId30"/>
    <p:sldId id="437" r:id="rId31"/>
    <p:sldId id="438" r:id="rId32"/>
    <p:sldId id="439" r:id="rId33"/>
    <p:sldId id="440" r:id="rId34"/>
    <p:sldId id="441" r:id="rId35"/>
    <p:sldId id="442" r:id="rId36"/>
    <p:sldId id="443" r:id="rId37"/>
    <p:sldId id="444" r:id="rId38"/>
    <p:sldId id="445" r:id="rId39"/>
    <p:sldId id="446" r:id="rId40"/>
    <p:sldId id="447" r:id="rId41"/>
    <p:sldId id="448" r:id="rId42"/>
    <p:sldId id="449" r:id="rId43"/>
    <p:sldId id="450" r:id="rId44"/>
    <p:sldId id="451" r:id="rId45"/>
    <p:sldId id="453" r:id="rId46"/>
    <p:sldId id="454" r:id="rId47"/>
    <p:sldId id="459" r:id="rId48"/>
    <p:sldId id="408" r:id="rId49"/>
  </p:sldIdLst>
  <p:sldSz cx="12192000" cy="6858000"/>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defRPr>
    </a:lvl9pPr>
  </p:defaultTextStyle>
  <p:extLst>
    <p:ext uri="{EFAFB233-063F-42B5-8137-9DF3F51BA10A}">
      <p15:sldGuideLst xmlns:p15="http://schemas.microsoft.com/office/powerpoint/2012/main">
        <p15:guide id="1" orient="horz" pos="2316">
          <p15:clr>
            <a:srgbClr val="A4A3A4"/>
          </p15:clr>
        </p15:guide>
        <p15:guide id="2" pos="29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6730"/>
    <a:srgbClr val="C05227"/>
    <a:srgbClr val="B2AFAE"/>
    <a:srgbClr val="C15327"/>
    <a:srgbClr val="CECAC6"/>
    <a:srgbClr val="AA9D90"/>
    <a:srgbClr val="A19FA2"/>
    <a:srgbClr val="A5A1A2"/>
    <a:srgbClr val="A3A1A3"/>
    <a:srgbClr val="A5A2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59" d="100"/>
          <a:sy n="59" d="100"/>
        </p:scale>
        <p:origin x="782" y="62"/>
      </p:cViewPr>
      <p:guideLst>
        <p:guide orient="horz" pos="2316"/>
        <p:guide pos="2951"/>
      </p:guideLst>
    </p:cSldViewPr>
  </p:slideViewPr>
  <p:notesTextViewPr>
    <p:cViewPr>
      <p:scale>
        <a:sx n="1" d="1"/>
        <a:sy n="1" d="1"/>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2019/7/30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宋体" panose="02010600030101010101" pitchFamily="2" charset="-122"/>
                <a:cs typeface="+mn-ea"/>
              </a:rPr>
              <a:t>2019/7/30</a:t>
            </a:fld>
            <a:endParaRPr lang="zh-CN" altLang="en-US" strike="noStrike" noProof="1"/>
          </a:p>
        </p:txBody>
      </p:sp>
      <p:sp>
        <p:nvSpPr>
          <p:cNvPr id="1229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12293"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lvl="0"/>
            <a:r>
              <a:rPr lang="zh-CN" altLang="en-US"/>
              <a:t>单击此处编辑母版文本样式</a:t>
            </a:r>
          </a:p>
          <a:p>
            <a:pPr lvl="1" indent="0"/>
            <a:r>
              <a:rPr lang="zh-CN" altLang="en-US"/>
              <a:t>第二级</a:t>
            </a:r>
          </a:p>
          <a:p>
            <a:pPr lvl="2" indent="0"/>
            <a:r>
              <a:rPr lang="zh-CN" altLang="en-US"/>
              <a:t>第三级</a:t>
            </a:r>
          </a:p>
          <a:p>
            <a:pPr lvl="3" indent="0"/>
            <a:r>
              <a:rPr lang="zh-CN" altLang="en-US"/>
              <a:t>第四级</a:t>
            </a:r>
          </a:p>
          <a:p>
            <a:pPr lvl="4" indent="0"/>
            <a:r>
              <a:rPr lang="zh-CN" altLang="en-US"/>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a:sym typeface="+mn-ea"/>
              </a:rPr>
              <a:t>编译器（JIT compiler，just-in-time compiler）是一个把Java的字节码（包括需要被解释的指令的程序）转换成可以直接发送给处理器的指令的程序。</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pPr lvl="0"/>
            <a:r>
              <a:rPr lang="en-US" altLang="x-none" dirty="0">
                <a:sym typeface="+mn-ea"/>
              </a:rPr>
              <a:t>1</a:t>
            </a:r>
            <a:r>
              <a:rPr lang="zh-CN" altLang="en-US" dirty="0">
                <a:sym typeface="+mn-ea"/>
              </a:rPr>
              <a:t>、Solaris (读作 /se'laris:/ 或者 /so'le:ris/ 或者 '梭拉瑞斯' )是Sun Microsystems研发的计算机操作系统。它被认为是UNIX操作系统的衍生版本之一。</a:t>
            </a:r>
            <a:endParaRPr lang="zh-CN" altLang="en-US" dirty="0"/>
          </a:p>
          <a:p>
            <a:pPr lvl="0"/>
            <a:r>
              <a:rPr lang="en-US" altLang="x-none" dirty="0">
                <a:sym typeface="+mn-ea"/>
              </a:rPr>
              <a:t>2</a:t>
            </a:r>
            <a:r>
              <a:rPr lang="zh-CN" altLang="en-US" dirty="0">
                <a:sym typeface="+mn-ea"/>
              </a:rPr>
              <a:t>、之所以要设立句柄，根本上源于内存管理机制的问题— 虚拟地址，简而言之数据的地址需要变动，变动以后就需要有人来记录管理变动，（就好像户籍管理一样），因此系统用句柄来记载数据地址的变更。</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a:t>public class Test{</a:t>
            </a:r>
          </a:p>
          <a:p>
            <a:r>
              <a:rPr lang="zh-CN" altLang="en-US"/>
              <a:t>    public static void main(String[] args){</a:t>
            </a:r>
          </a:p>
          <a:p>
            <a:r>
              <a:rPr lang="zh-CN" altLang="en-US"/>
              <a:t>        //s1,s2分别位于堆中不同空间</a:t>
            </a:r>
          </a:p>
          <a:p>
            <a:r>
              <a:rPr lang="zh-CN" altLang="en-US"/>
              <a:t>        String s1=new String("hello");</a:t>
            </a:r>
          </a:p>
          <a:p>
            <a:r>
              <a:rPr lang="zh-CN" altLang="en-US"/>
              <a:t>        String s2=new String("hello");</a:t>
            </a:r>
          </a:p>
          <a:p>
            <a:r>
              <a:rPr lang="zh-CN" altLang="en-US"/>
              <a:t>        System.out.println(s1==s2);//输出false</a:t>
            </a:r>
          </a:p>
          <a:p>
            <a:r>
              <a:rPr lang="zh-CN" altLang="en-US"/>
              <a:t>        //s3,s4位于池中同一空间</a:t>
            </a:r>
          </a:p>
          <a:p>
            <a:r>
              <a:rPr lang="zh-CN" altLang="en-US"/>
              <a:t>        String s3="hello";</a:t>
            </a:r>
          </a:p>
          <a:p>
            <a:r>
              <a:rPr lang="zh-CN" altLang="en-US"/>
              <a:t>        String s4="hello";</a:t>
            </a:r>
          </a:p>
          <a:p>
            <a:r>
              <a:rPr lang="zh-CN" altLang="en-US"/>
              <a:t>        System.out.println(s3==s4);//输出true</a:t>
            </a:r>
          </a:p>
          <a:p>
            <a:r>
              <a:rPr lang="zh-CN" altLang="en-US"/>
              <a:t>    }</a:t>
            </a:r>
          </a:p>
          <a:p>
            <a:r>
              <a:rPr lang="zh-CN" altLang="en-US"/>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a:t>//幽灵引用</a:t>
            </a:r>
          </a:p>
          <a:p>
            <a:r>
              <a:rPr lang="zh-CN" altLang="en-US"/>
              <a:t>PhantomReference&lt;Person&gt; phantomReference=new PhantomReference&lt;Person&gt;(p,referenceQueue );</a:t>
            </a:r>
          </a:p>
          <a:p>
            <a:r>
              <a:rPr lang="zh-CN" altLang="en-US"/>
              <a:t>p=null;</a:t>
            </a:r>
          </a:p>
          <a:p>
            <a:r>
              <a:rPr lang="zh-CN" altLang="en-US"/>
              <a:t>System.out.println(referenceQueue.poll());</a:t>
            </a:r>
          </a:p>
          <a:p>
            <a:r>
              <a:rPr lang="zh-CN" altLang="en-US"/>
              <a:t>System.gc();</a:t>
            </a:r>
          </a:p>
          <a:p>
            <a:endParaRPr lang="zh-CN" altLang="en-US"/>
          </a:p>
          <a:p>
            <a:r>
              <a:rPr lang="zh-CN" altLang="en-US"/>
              <a:t>try {</a:t>
            </a:r>
          </a:p>
          <a:p>
            <a:r>
              <a:rPr lang="zh-CN" altLang="en-US"/>
              <a:t>    //gc后等1秒看结果</a:t>
            </a:r>
          </a:p>
          <a:p>
            <a:r>
              <a:rPr lang="zh-CN" altLang="en-US"/>
              <a:t>    Thread.sleep(1000);</a:t>
            </a:r>
          </a:p>
          <a:p>
            <a:r>
              <a:rPr lang="zh-CN" altLang="en-US"/>
              <a:t>} catch (InterruptedException e) {</a:t>
            </a:r>
          </a:p>
          <a:p>
            <a:r>
              <a:rPr lang="zh-CN" altLang="en-US"/>
              <a:t>    // TODO Auto-generated catch block</a:t>
            </a:r>
          </a:p>
          <a:p>
            <a:r>
              <a:rPr lang="zh-CN" altLang="en-US"/>
              <a:t>    e.printStackTrace();</a:t>
            </a:r>
          </a:p>
          <a:p>
            <a:r>
              <a:rPr lang="zh-CN" altLang="en-US"/>
              <a:t>}</a:t>
            </a:r>
          </a:p>
          <a:p>
            <a:r>
              <a:rPr lang="zh-CN" altLang="en-US"/>
              <a:t>System.out.println(referenceQueue.poll());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x-none" dirty="0">
                <a:latin typeface="微软雅黑" panose="020B0503020204020204" pitchFamily="34" charset="-122"/>
                <a:ea typeface="微软雅黑" panose="020B0503020204020204" pitchFamily="34" charset="-122"/>
                <a:sym typeface="Arial" panose="020B0604020202020204" pitchFamily="34" charset="0"/>
              </a:rPr>
              <a:t>ParNew  5</a:t>
            </a:r>
            <a:r>
              <a:rPr lang="zh-CN" altLang="en-US" dirty="0">
                <a:latin typeface="微软雅黑" panose="020B0503020204020204" pitchFamily="34" charset="-122"/>
                <a:ea typeface="微软雅黑" panose="020B0503020204020204" pitchFamily="34" charset="-122"/>
                <a:sym typeface="Arial" panose="020B0604020202020204" pitchFamily="34" charset="0"/>
              </a:rPr>
              <a:t>次 每次 </a:t>
            </a:r>
            <a:r>
              <a:rPr lang="en-US" altLang="zh-CN" dirty="0">
                <a:latin typeface="微软雅黑" panose="020B0503020204020204" pitchFamily="34" charset="-122"/>
                <a:ea typeface="微软雅黑" panose="020B0503020204020204" pitchFamily="34" charset="-122"/>
                <a:sym typeface="Arial" panose="020B0604020202020204" pitchFamily="34" charset="0"/>
              </a:rPr>
              <a:t>0.1    </a:t>
            </a:r>
            <a:r>
              <a:rPr lang="zh-CN" altLang="en-US" dirty="0">
                <a:latin typeface="微软雅黑" panose="020B0503020204020204" pitchFamily="34" charset="-122"/>
                <a:ea typeface="微软雅黑" panose="020B0503020204020204" pitchFamily="34" charset="-122"/>
                <a:sym typeface="Arial" panose="020B0604020202020204" pitchFamily="34" charset="0"/>
              </a:rPr>
              <a:t>；</a:t>
            </a:r>
            <a:r>
              <a:rPr lang="en-US" altLang="zh-CN" dirty="0">
                <a:latin typeface="微软雅黑" panose="020B0503020204020204" pitchFamily="34" charset="-122"/>
                <a:ea typeface="微软雅黑" panose="020B0503020204020204" pitchFamily="34" charset="-122"/>
                <a:sym typeface="Arial" panose="020B0604020202020204" pitchFamily="34" charset="0"/>
              </a:rPr>
              <a:t>  </a:t>
            </a:r>
            <a:r>
              <a:rPr lang="en-US" altLang="x-none" dirty="0">
                <a:latin typeface="微软雅黑" panose="020B0503020204020204" pitchFamily="34" charset="-122"/>
                <a:ea typeface="微软雅黑" panose="020B0503020204020204" pitchFamily="34" charset="-122"/>
                <a:sym typeface="Arial" panose="020B0604020202020204" pitchFamily="34" charset="0"/>
              </a:rPr>
              <a:t>Parallel Scanvenge 2 </a:t>
            </a:r>
            <a:r>
              <a:rPr lang="zh-CN" altLang="en-US" dirty="0">
                <a:latin typeface="微软雅黑" panose="020B0503020204020204" pitchFamily="34" charset="-122"/>
                <a:ea typeface="微软雅黑" panose="020B0503020204020204" pitchFamily="34" charset="-122"/>
                <a:sym typeface="Arial" panose="020B0604020202020204" pitchFamily="34" charset="0"/>
              </a:rPr>
              <a:t>次 每次 </a:t>
            </a:r>
            <a:r>
              <a:rPr lang="en-US" altLang="zh-CN" dirty="0">
                <a:latin typeface="微软雅黑" panose="020B0503020204020204" pitchFamily="34" charset="-122"/>
                <a:ea typeface="微软雅黑" panose="020B0503020204020204" pitchFamily="34" charset="-122"/>
                <a:sym typeface="Arial" panose="020B0604020202020204" pitchFamily="34" charset="0"/>
              </a:rPr>
              <a:t>0.2</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a:latin typeface="微软雅黑" panose="020B0503020204020204" pitchFamily="34" charset="-122"/>
                <a:ea typeface="微软雅黑" panose="020B0503020204020204" pitchFamily="34" charset="-122"/>
                <a:sym typeface="Arial" panose="020B0604020202020204" pitchFamily="34" charset="0"/>
              </a:rPr>
              <a:t>浮动垃圾：回收时候产生的垃圾</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a:sym typeface="+mn-ea"/>
              </a:rPr>
              <a:t>java -Xms10m -Xmx10m Demo </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a:sym typeface="+mn-ea"/>
              </a:rPr>
              <a:t>jstat -gccapacity &lt;pid&gt;:可以显示，VM内存中三代（young,old,perm）对象的使用和占用大小</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组合 6"/>
          <p:cNvGrpSpPr/>
          <p:nvPr/>
        </p:nvGrpSpPr>
        <p:grpSpPr>
          <a:xfrm flipH="1">
            <a:off x="2028560" y="4443106"/>
            <a:ext cx="10163440" cy="2414895"/>
            <a:chOff x="2028560" y="4443106"/>
            <a:chExt cx="10163440" cy="2414895"/>
          </a:xfrm>
        </p:grpSpPr>
        <p:grpSp>
          <p:nvGrpSpPr>
            <p:cNvPr id="8" name="组合 7"/>
            <p:cNvGrpSpPr/>
            <p:nvPr/>
          </p:nvGrpSpPr>
          <p:grpSpPr>
            <a:xfrm>
              <a:off x="4956671" y="4443106"/>
              <a:ext cx="4884016" cy="2414895"/>
              <a:chOff x="4956670" y="4443106"/>
              <a:chExt cx="4884016" cy="2414894"/>
            </a:xfrm>
          </p:grpSpPr>
          <p:sp>
            <p:nvSpPr>
              <p:cNvPr id="21" name="等腰三角形 20"/>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2" name="任意多边形 1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9" name="组合 8"/>
            <p:cNvGrpSpPr/>
            <p:nvPr/>
          </p:nvGrpSpPr>
          <p:grpSpPr>
            <a:xfrm>
              <a:off x="3492615" y="5410200"/>
              <a:ext cx="2928111" cy="1447800"/>
              <a:chOff x="4956670" y="4443106"/>
              <a:chExt cx="4884016" cy="2414894"/>
            </a:xfrm>
          </p:grpSpPr>
          <p:sp>
            <p:nvSpPr>
              <p:cNvPr id="19" name="等腰三角形 18"/>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0" name="任意多边形 16"/>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10" name="组合 9"/>
            <p:cNvGrpSpPr/>
            <p:nvPr/>
          </p:nvGrpSpPr>
          <p:grpSpPr>
            <a:xfrm>
              <a:off x="7721715" y="5048250"/>
              <a:ext cx="3660139" cy="1809751"/>
              <a:chOff x="4956670" y="4443106"/>
              <a:chExt cx="4884016" cy="2414894"/>
            </a:xfrm>
          </p:grpSpPr>
          <p:sp>
            <p:nvSpPr>
              <p:cNvPr id="17" name="等腰三角形 16"/>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8" name="任意多边形 1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grpSp>
        <p:grpSp>
          <p:nvGrpSpPr>
            <p:cNvPr id="11" name="组合 10"/>
            <p:cNvGrpSpPr/>
            <p:nvPr/>
          </p:nvGrpSpPr>
          <p:grpSpPr>
            <a:xfrm>
              <a:off x="2028560" y="6342962"/>
              <a:ext cx="1041643" cy="515039"/>
              <a:chOff x="4956670" y="4443106"/>
              <a:chExt cx="4884016" cy="2414894"/>
            </a:xfrm>
          </p:grpSpPr>
          <p:sp>
            <p:nvSpPr>
              <p:cNvPr id="15" name="等腰三角形 14"/>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6" name="任意多边形 2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12" name="组合 11"/>
            <p:cNvGrpSpPr/>
            <p:nvPr/>
          </p:nvGrpSpPr>
          <p:grpSpPr>
            <a:xfrm>
              <a:off x="11150357" y="6342962"/>
              <a:ext cx="1041643" cy="515039"/>
              <a:chOff x="4956670" y="4443106"/>
              <a:chExt cx="4884016" cy="2414894"/>
            </a:xfrm>
          </p:grpSpPr>
          <p:sp>
            <p:nvSpPr>
              <p:cNvPr id="13" name="等腰三角形 12"/>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4" name="任意多边形 2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sp>
        <p:nvSpPr>
          <p:cNvPr id="2" name="标题 1"/>
          <p:cNvSpPr>
            <a:spLocks noGrp="1"/>
          </p:cNvSpPr>
          <p:nvPr>
            <p:ph type="ctrTitle" hasCustomPrompt="1"/>
          </p:nvPr>
        </p:nvSpPr>
        <p:spPr>
          <a:xfrm>
            <a:off x="1521566" y="1700984"/>
            <a:ext cx="8894914" cy="923330"/>
          </a:xfrm>
        </p:spPr>
        <p:txBody>
          <a:bodyPr anchor="b">
            <a:normAutofit/>
          </a:bodyPr>
          <a:lstStyle>
            <a:lvl1pPr algn="l">
              <a:defRPr sz="6000" b="1">
                <a:solidFill>
                  <a:schemeClr val="tx2"/>
                </a:solidFill>
              </a:defRPr>
            </a:lvl1pPr>
          </a:lstStyle>
          <a:p>
            <a:r>
              <a:rPr lang="zh-CN" altLang="en-US" dirty="0"/>
              <a:t>单击此处编辑标题</a:t>
            </a:r>
          </a:p>
        </p:txBody>
      </p:sp>
      <p:sp>
        <p:nvSpPr>
          <p:cNvPr id="3" name="副标题 2"/>
          <p:cNvSpPr>
            <a:spLocks noGrp="1"/>
          </p:cNvSpPr>
          <p:nvPr>
            <p:ph type="subTitle" idx="1"/>
          </p:nvPr>
        </p:nvSpPr>
        <p:spPr>
          <a:xfrm>
            <a:off x="1521566" y="2687367"/>
            <a:ext cx="8894914" cy="480131"/>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内容">
    <p:spTree>
      <p:nvGrpSpPr>
        <p:cNvPr id="1" name=""/>
        <p:cNvGrpSpPr/>
        <p:nvPr/>
      </p:nvGrpSpPr>
      <p:grpSpPr>
        <a:xfrm>
          <a:off x="0" y="0"/>
          <a:ext cx="0" cy="0"/>
          <a:chOff x="0" y="0"/>
          <a:chExt cx="0" cy="0"/>
        </a:xfrm>
      </p:grpSpPr>
      <p:sp>
        <p:nvSpPr>
          <p:cNvPr id="6" name="箭头: V 形 5"/>
          <p:cNvSpPr/>
          <p:nvPr/>
        </p:nvSpPr>
        <p:spPr>
          <a:xfrm>
            <a:off x="368604" y="534056"/>
            <a:ext cx="398804" cy="456878"/>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日期占位符 2"/>
          <p:cNvSpPr>
            <a:spLocks noGrp="1"/>
          </p:cNvSpPr>
          <p:nvPr>
            <p:ph type="dt" sz="half" idx="10"/>
          </p:nvPr>
        </p:nvSpPr>
        <p:spPr/>
        <p:txBody>
          <a:bodyPr/>
          <a:lstStyle/>
          <a:p>
            <a:fld id="{760FBDFE-C587-4B4C-A407-44438C67B59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0" y="2425144"/>
            <a:ext cx="4304715" cy="158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3200" dirty="0"/>
          </a:p>
        </p:txBody>
      </p:sp>
      <p:sp>
        <p:nvSpPr>
          <p:cNvPr id="8" name="矩形 7"/>
          <p:cNvSpPr/>
          <p:nvPr/>
        </p:nvSpPr>
        <p:spPr>
          <a:xfrm>
            <a:off x="0" y="4097817"/>
            <a:ext cx="12193219" cy="2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3200"/>
          </a:p>
        </p:txBody>
      </p:sp>
      <p:sp>
        <p:nvSpPr>
          <p:cNvPr id="9" name="矩形 8"/>
          <p:cNvSpPr/>
          <p:nvPr/>
        </p:nvSpPr>
        <p:spPr>
          <a:xfrm>
            <a:off x="4403189" y="2425144"/>
            <a:ext cx="407963" cy="158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p>
        </p:txBody>
      </p:sp>
      <p:sp>
        <p:nvSpPr>
          <p:cNvPr id="2" name="标题 1"/>
          <p:cNvSpPr>
            <a:spLocks noGrp="1"/>
          </p:cNvSpPr>
          <p:nvPr>
            <p:ph type="title" hasCustomPrompt="1"/>
          </p:nvPr>
        </p:nvSpPr>
        <p:spPr>
          <a:xfrm>
            <a:off x="4927251" y="2564904"/>
            <a:ext cx="6426549" cy="757130"/>
          </a:xfrm>
        </p:spPr>
        <p:txBody>
          <a:bodyPr wrap="square" anchor="b">
            <a:normAutofit/>
          </a:bodyPr>
          <a:lstStyle>
            <a:lvl1pPr>
              <a:defRPr sz="4800" b="1">
                <a:solidFill>
                  <a:schemeClr val="tx2"/>
                </a:solidFill>
              </a:defRPr>
            </a:lvl1pPr>
          </a:lstStyle>
          <a:p>
            <a:r>
              <a:rPr lang="zh-CN" altLang="en-US" dirty="0"/>
              <a:t>单击此处编辑标题</a:t>
            </a:r>
          </a:p>
        </p:txBody>
      </p:sp>
      <p:sp>
        <p:nvSpPr>
          <p:cNvPr id="3" name="文本占位符 2"/>
          <p:cNvSpPr>
            <a:spLocks noGrp="1"/>
          </p:cNvSpPr>
          <p:nvPr>
            <p:ph type="body" idx="1"/>
          </p:nvPr>
        </p:nvSpPr>
        <p:spPr>
          <a:xfrm>
            <a:off x="4927251" y="3372357"/>
            <a:ext cx="6426549" cy="424732"/>
          </a:xfrm>
        </p:spPr>
        <p:txBody>
          <a:bodyPr wrap="square">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par>
                                <p:cTn id="12" presetID="2" presetClass="entr" presetSubtype="1" fill="hold" grpId="0" nodeType="withEffect">
                                  <p:stCondLst>
                                    <p:cond delay="30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400" fill="hold"/>
                                        <p:tgtEl>
                                          <p:spTgt spid="9"/>
                                        </p:tgtEl>
                                        <p:attrNameLst>
                                          <p:attrName>ppt_x</p:attrName>
                                        </p:attrNameLst>
                                      </p:cBhvr>
                                      <p:tavLst>
                                        <p:tav tm="0">
                                          <p:val>
                                            <p:strVal val="#ppt_x"/>
                                          </p:val>
                                        </p:tav>
                                        <p:tav tm="100000">
                                          <p:val>
                                            <p:strVal val="#ppt_x"/>
                                          </p:val>
                                        </p:tav>
                                      </p:tavLst>
                                    </p:anim>
                                    <p:anim calcmode="lin" valueType="num">
                                      <p:cBhvr additive="base">
                                        <p:cTn id="15" dur="4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lvl1pPr>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10" name="箭头: V 形 9"/>
          <p:cNvSpPr/>
          <p:nvPr/>
        </p:nvSpPr>
        <p:spPr>
          <a:xfrm>
            <a:off x="263352" y="677986"/>
            <a:ext cx="502840" cy="57606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标题 1"/>
          <p:cNvSpPr>
            <a:spLocks noGrp="1"/>
          </p:cNvSpPr>
          <p:nvPr>
            <p:ph type="title"/>
          </p:nvPr>
        </p:nvSpPr>
        <p:spPr>
          <a:xfrm>
            <a:off x="839788" y="303237"/>
            <a:ext cx="10515600" cy="1325563"/>
          </a:xfrm>
        </p:spPr>
        <p:txBody>
          <a:bodyPr/>
          <a:lstStyle/>
          <a:p>
            <a:r>
              <a:rPr lang="zh-CN" altLang="en-US" dirty="0"/>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505075"/>
            <a:ext cx="5157787" cy="3684588"/>
          </a:xfrm>
        </p:spPr>
        <p:txBody>
          <a:bodyPr/>
          <a:lstStyle>
            <a:lvl1pPr>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505075"/>
            <a:ext cx="5183188" cy="3684588"/>
          </a:xfrm>
        </p:spPr>
        <p:txBody>
          <a:bodyPr/>
          <a:lstStyle>
            <a:lvl1pPr>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4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4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4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4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仅标题">
    <p:spTree>
      <p:nvGrpSpPr>
        <p:cNvPr id="1" name=""/>
        <p:cNvGrpSpPr/>
        <p:nvPr/>
      </p:nvGrpSpPr>
      <p:grpSpPr>
        <a:xfrm>
          <a:off x="0" y="0"/>
          <a:ext cx="0" cy="0"/>
          <a:chOff x="0" y="0"/>
          <a:chExt cx="0" cy="0"/>
        </a:xfrm>
      </p:grpSpPr>
      <p:grpSp>
        <p:nvGrpSpPr>
          <p:cNvPr id="6" name="组合 5"/>
          <p:cNvGrpSpPr/>
          <p:nvPr/>
        </p:nvGrpSpPr>
        <p:grpSpPr>
          <a:xfrm flipH="1">
            <a:off x="2028560" y="4443106"/>
            <a:ext cx="10163440" cy="2414895"/>
            <a:chOff x="2028560" y="4443106"/>
            <a:chExt cx="10163440" cy="2414895"/>
          </a:xfrm>
        </p:grpSpPr>
        <p:grpSp>
          <p:nvGrpSpPr>
            <p:cNvPr id="7" name="组合 6"/>
            <p:cNvGrpSpPr/>
            <p:nvPr/>
          </p:nvGrpSpPr>
          <p:grpSpPr>
            <a:xfrm>
              <a:off x="4956671" y="4443106"/>
              <a:ext cx="4884016" cy="2414895"/>
              <a:chOff x="4956670" y="4443106"/>
              <a:chExt cx="4884016" cy="2414894"/>
            </a:xfrm>
          </p:grpSpPr>
          <p:sp>
            <p:nvSpPr>
              <p:cNvPr id="20" name="等腰三角形 19"/>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1" name="任意多边形 1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8" name="组合 7"/>
            <p:cNvGrpSpPr/>
            <p:nvPr/>
          </p:nvGrpSpPr>
          <p:grpSpPr>
            <a:xfrm>
              <a:off x="3492615" y="5410200"/>
              <a:ext cx="2928111" cy="1447800"/>
              <a:chOff x="4956670" y="4443106"/>
              <a:chExt cx="4884016" cy="2414894"/>
            </a:xfrm>
          </p:grpSpPr>
          <p:sp>
            <p:nvSpPr>
              <p:cNvPr id="18" name="等腰三角形 17"/>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9" name="任意多边形 16"/>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9" name="组合 8"/>
            <p:cNvGrpSpPr/>
            <p:nvPr/>
          </p:nvGrpSpPr>
          <p:grpSpPr>
            <a:xfrm>
              <a:off x="7721715" y="5048250"/>
              <a:ext cx="3660139" cy="1809751"/>
              <a:chOff x="4956670" y="4443106"/>
              <a:chExt cx="4884016" cy="2414894"/>
            </a:xfrm>
          </p:grpSpPr>
          <p:sp>
            <p:nvSpPr>
              <p:cNvPr id="16" name="等腰三角形 15"/>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7" name="任意多边形 1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grpSp>
        <p:grpSp>
          <p:nvGrpSpPr>
            <p:cNvPr id="10" name="组合 9"/>
            <p:cNvGrpSpPr/>
            <p:nvPr/>
          </p:nvGrpSpPr>
          <p:grpSpPr>
            <a:xfrm>
              <a:off x="2028560" y="6342962"/>
              <a:ext cx="1041643" cy="515039"/>
              <a:chOff x="4956670" y="4443106"/>
              <a:chExt cx="4884016" cy="2414894"/>
            </a:xfrm>
          </p:grpSpPr>
          <p:sp>
            <p:nvSpPr>
              <p:cNvPr id="14" name="等腰三角形 13"/>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5" name="任意多边形 2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11" name="组合 10"/>
            <p:cNvGrpSpPr/>
            <p:nvPr/>
          </p:nvGrpSpPr>
          <p:grpSpPr>
            <a:xfrm>
              <a:off x="11150357" y="6342962"/>
              <a:ext cx="1041643" cy="515039"/>
              <a:chOff x="4956670" y="4443106"/>
              <a:chExt cx="4884016" cy="2414894"/>
            </a:xfrm>
          </p:grpSpPr>
          <p:sp>
            <p:nvSpPr>
              <p:cNvPr id="12" name="等腰三角形 11"/>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3" name="任意多边形 2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sp>
        <p:nvSpPr>
          <p:cNvPr id="2" name="标题 1"/>
          <p:cNvSpPr>
            <a:spLocks noGrp="1"/>
          </p:cNvSpPr>
          <p:nvPr>
            <p:ph type="title" hasCustomPrompt="1"/>
          </p:nvPr>
        </p:nvSpPr>
        <p:spPr>
          <a:xfrm>
            <a:off x="1343472" y="1710778"/>
            <a:ext cx="8066112" cy="923330"/>
          </a:xfrm>
        </p:spPr>
        <p:txBody>
          <a:bodyPr anchor="b" anchorCtr="0">
            <a:normAutofit/>
          </a:bodyPr>
          <a:lstStyle>
            <a:lvl1pPr>
              <a:defRPr sz="6000" b="1">
                <a:solidFill>
                  <a:schemeClr val="tx2"/>
                </a:solidFill>
              </a:defRPr>
            </a:lvl1pPr>
          </a:lstStyle>
          <a:p>
            <a:r>
              <a:rPr lang="zh-CN" altLang="en-US" dirty="0"/>
              <a:t>单击此处编辑标题</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
        <p:nvSpPr>
          <p:cNvPr id="23" name="内容占位符 22"/>
          <p:cNvSpPr>
            <a:spLocks noGrp="1"/>
          </p:cNvSpPr>
          <p:nvPr>
            <p:ph sz="quarter" idx="13"/>
          </p:nvPr>
        </p:nvSpPr>
        <p:spPr>
          <a:xfrm>
            <a:off x="1343472" y="2716236"/>
            <a:ext cx="8066158" cy="535531"/>
          </a:xfrm>
        </p:spPr>
        <p:txBody>
          <a:bodyPr>
            <a:normAutofit/>
          </a:bodyPr>
          <a:lstStyle>
            <a:lvl1pPr marL="0" indent="0">
              <a:buNone/>
              <a:defRPr sz="3200"/>
            </a:lvl1pPr>
          </a:lstStyle>
          <a:p>
            <a:pPr lvl="0"/>
            <a:r>
              <a:rPr lang="zh-CN" altLang="en-US" dirty="0"/>
              <a:t>单击此处编辑母版文本样式</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箭头: V 形 7"/>
          <p:cNvSpPr/>
          <p:nvPr/>
        </p:nvSpPr>
        <p:spPr>
          <a:xfrm>
            <a:off x="351477" y="548680"/>
            <a:ext cx="398804" cy="456878"/>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标题 1"/>
          <p:cNvSpPr>
            <a:spLocks noGrp="1"/>
          </p:cNvSpPr>
          <p:nvPr>
            <p:ph type="title"/>
          </p:nvPr>
        </p:nvSpPr>
        <p:spPr>
          <a:xfrm>
            <a:off x="839787" y="476672"/>
            <a:ext cx="4165200" cy="1600200"/>
          </a:xfrm>
        </p:spPr>
        <p:txBody>
          <a:bodyPr anchor="t" anchorCtr="0">
            <a:normAutofit/>
          </a:bodyPr>
          <a:lstStyle>
            <a:lvl1pPr>
              <a:defRPr sz="3600"/>
            </a:lvl1pPr>
          </a:lstStyle>
          <a:p>
            <a:r>
              <a:rPr lang="zh-CN" altLang="en-US" dirty="0"/>
              <a:t>单击此处编辑母版标题样式</a:t>
            </a:r>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76872"/>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2019/7/30</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416480" y="365125"/>
            <a:ext cx="937320" cy="5811838"/>
          </a:xfrm>
        </p:spPr>
        <p:txBody>
          <a:bodyPr vert="eaVert">
            <a:normAutofit/>
          </a:bodyPr>
          <a:lstStyle>
            <a:lvl1pPr>
              <a:defRPr sz="3600"/>
            </a:lvl1pPr>
          </a:lstStyle>
          <a:p>
            <a:r>
              <a:rPr lang="zh-CN" altLang="en-US" dirty="0"/>
              <a:t>单击此处编辑母版标题样式</a:t>
            </a:r>
          </a:p>
        </p:txBody>
      </p:sp>
      <p:sp>
        <p:nvSpPr>
          <p:cNvPr id="3" name="竖排文字占位符 2"/>
          <p:cNvSpPr>
            <a:spLocks noGrp="1"/>
          </p:cNvSpPr>
          <p:nvPr>
            <p:ph type="body" orient="vert" idx="1"/>
          </p:nvPr>
        </p:nvSpPr>
        <p:spPr>
          <a:xfrm>
            <a:off x="838200" y="365125"/>
            <a:ext cx="9506272" cy="5811838"/>
          </a:xfrm>
        </p:spPr>
        <p:txBody>
          <a:bodyPr vert="eaVert"/>
          <a:lstStyle>
            <a:lvl1pPr>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0488CED8-A2E1-4FD5-B2F5-D691BB24C91E}" type="datetimeFigureOut">
              <a:rPr lang="zh-CN" altLang="en-US" smtClean="0"/>
              <a:t>2019/7/30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ags" Target="../tags/tag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tags" Target="../tags/tag3.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8" name="箭头: V 形 7"/>
          <p:cNvSpPr/>
          <p:nvPr/>
        </p:nvSpPr>
        <p:spPr>
          <a:xfrm>
            <a:off x="263352" y="739874"/>
            <a:ext cx="502840" cy="57606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标题占位符 1"/>
          <p:cNvSpPr>
            <a:spLocks noGrp="1"/>
          </p:cNvSpPr>
          <p:nvPr>
            <p:ph type="title"/>
            <p:custDataLst>
              <p:tags r:id="rId62"/>
            </p:custDataLst>
          </p:nvPr>
        </p:nvSpPr>
        <p:spPr>
          <a:xfrm>
            <a:off x="838200" y="365125"/>
            <a:ext cx="10515600" cy="1325563"/>
          </a:xfrm>
          <a:prstGeom prst="rect">
            <a:avLst/>
          </a:prstGeom>
        </p:spPr>
        <p:txBody>
          <a:bodyPr vert="horz" lIns="90000" tIns="46800" rIns="90000" bIns="46800" rtlCol="0" anchor="ctr">
            <a:normAutofit/>
          </a:bodyPr>
          <a:lstStyle/>
          <a:p>
            <a:r>
              <a:rPr lang="zh-CN" altLang="en-US" dirty="0"/>
              <a:t>单击此处编辑母版标题样式</a:t>
            </a:r>
          </a:p>
        </p:txBody>
      </p:sp>
      <p:sp>
        <p:nvSpPr>
          <p:cNvPr id="3" name="文本占位符 2"/>
          <p:cNvSpPr>
            <a:spLocks noGrp="1"/>
          </p:cNvSpPr>
          <p:nvPr>
            <p:ph type="body" idx="1"/>
            <p:custDataLst>
              <p:tags r:id="rId63"/>
            </p:custDataLst>
          </p:nvPr>
        </p:nvSpPr>
        <p:spPr>
          <a:xfrm>
            <a:off x="838200" y="1825625"/>
            <a:ext cx="10515600" cy="4351338"/>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0000" tIns="46800" rIns="90000" bIns="46800" rtlCol="0" anchor="ctr">
            <a:normAutofit/>
          </a:bodyPr>
          <a:lstStyle>
            <a:lvl1pPr algn="l">
              <a:defRPr sz="1200">
                <a:solidFill>
                  <a:schemeClr val="bg1">
                    <a:lumMod val="50000"/>
                  </a:schemeClr>
                </a:solidFill>
              </a:defRPr>
            </a:lvl1pPr>
          </a:lstStyle>
          <a:p>
            <a:fld id="{0488CED8-A2E1-4FD5-B2F5-D691BB24C91E}" type="datetimeFigureOut">
              <a:rPr lang="zh-CN" altLang="en-US" smtClean="0"/>
              <a:t>2019/7/30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0000" tIns="46800" rIns="90000" bIns="46800" rtlCol="0" anchor="ctr">
            <a:normAutofit/>
          </a:bodyPr>
          <a:lstStyle>
            <a:lvl1pPr algn="ctr">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0000" tIns="46800" rIns="90000" bIns="46800" rtlCol="0" anchor="ctr">
            <a:normAutofit/>
          </a:bodyPr>
          <a:lstStyle>
            <a:lvl1pPr algn="r">
              <a:defRPr sz="1200">
                <a:solidFill>
                  <a:schemeClr val="bg1">
                    <a:lumMod val="50000"/>
                  </a:schemeClr>
                </a:solidFill>
              </a:defRPr>
            </a:lvl1pPr>
          </a:lstStyle>
          <a:p>
            <a:fld id="{1A5F2F5A-3577-40D0-9738-AC762F5E245E}" type="slidenum">
              <a:rPr lang="zh-CN" altLang="en-US" smtClean="0"/>
              <a:t>‹#›</a:t>
            </a:fld>
            <a:endParaRPr lang="zh-CN" altLang="en-US"/>
          </a:p>
        </p:txBody>
      </p:sp>
      <p:sp>
        <p:nvSpPr>
          <p:cNvPr id="7" name="KSO_TEMPLATE" hidden="1"/>
          <p:cNvSpPr/>
          <p:nvPr>
            <p:custDataLst>
              <p:tags r:id="rId6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0.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50.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9.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8.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6.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5.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4.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3.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2.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9.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tags" Target="../tags/tag2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6.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4.xml"/><Relationship Id="rId1" Type="http://schemas.openxmlformats.org/officeDocument/2006/relationships/tags" Target="../tags/tag3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3.xml"/><Relationship Id="rId1" Type="http://schemas.openxmlformats.org/officeDocument/2006/relationships/tags" Target="../tags/tag3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2.xml"/><Relationship Id="rId1" Type="http://schemas.openxmlformats.org/officeDocument/2006/relationships/tags" Target="../tags/tag3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8.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1.xml"/><Relationship Id="rId1" Type="http://schemas.openxmlformats.org/officeDocument/2006/relationships/tags" Target="../tags/tag3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0.xml"/><Relationship Id="rId1" Type="http://schemas.openxmlformats.org/officeDocument/2006/relationships/tags" Target="../tags/tag3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tags" Target="../tags/tag3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8.xml"/><Relationship Id="rId1" Type="http://schemas.openxmlformats.org/officeDocument/2006/relationships/tags" Target="../tags/tag36.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tags" Target="../tags/tag3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38.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ags" Target="../tags/tag39.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40.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tags" Target="../tags/tag4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4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7.xml"/><Relationship Id="rId1" Type="http://schemas.openxmlformats.org/officeDocument/2006/relationships/tags" Target="../tags/tag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1.xml"/><Relationship Id="rId1" Type="http://schemas.openxmlformats.org/officeDocument/2006/relationships/tags" Target="../tags/tag43.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44.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45.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46.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4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48.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49.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50.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5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6.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5.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4.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3.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2.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chemeClr val="tx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3314" name="组合 5"/>
          <p:cNvGrpSpPr/>
          <p:nvPr/>
        </p:nvGrpSpPr>
        <p:grpSpPr>
          <a:xfrm>
            <a:off x="0" y="592138"/>
            <a:ext cx="12192000" cy="6265862"/>
            <a:chOff x="1" y="592283"/>
            <a:chExt cx="9144007" cy="4551228"/>
          </a:xfrm>
        </p:grpSpPr>
        <p:sp>
          <p:nvSpPr>
            <p:cNvPr id="4" name="直角三角形 3"/>
            <p:cNvSpPr/>
            <p:nvPr/>
          </p:nvSpPr>
          <p:spPr>
            <a:xfrm>
              <a:off x="1" y="2234056"/>
              <a:ext cx="5922819" cy="2909455"/>
            </a:xfrm>
            <a:prstGeom prst="rtTriangle">
              <a:avLst/>
            </a:pr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5" tIns="34289" rIns="68565" bIns="34289" rtlCol="0"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直角三角形 4"/>
            <p:cNvSpPr/>
            <p:nvPr/>
          </p:nvSpPr>
          <p:spPr>
            <a:xfrm flipH="1">
              <a:off x="955971" y="592283"/>
              <a:ext cx="8188037" cy="4551219"/>
            </a:xfrm>
            <a:prstGeom prst="rtTriangle">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5" tIns="34289" rIns="68565" bIns="34289" rtlCol="0"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2" name="矩形 11"/>
          <p:cNvSpPr/>
          <p:nvPr/>
        </p:nvSpPr>
        <p:spPr>
          <a:xfrm>
            <a:off x="2355215" y="3928110"/>
            <a:ext cx="6993890" cy="539750"/>
          </a:xfrm>
          <a:prstGeom prst="rect">
            <a:avLst/>
          </a:prstGeom>
          <a:solidFill>
            <a:srgbClr val="F067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3318" name="组合 65"/>
          <p:cNvGrpSpPr/>
          <p:nvPr/>
        </p:nvGrpSpPr>
        <p:grpSpPr>
          <a:xfrm>
            <a:off x="575310" y="2022475"/>
            <a:ext cx="10223500" cy="2349853"/>
            <a:chOff x="1519969" y="2297138"/>
            <a:chExt cx="9051206" cy="2128601"/>
          </a:xfrm>
        </p:grpSpPr>
        <p:sp>
          <p:nvSpPr>
            <p:cNvPr id="13319" name="文本框 6"/>
            <p:cNvSpPr/>
            <p:nvPr/>
          </p:nvSpPr>
          <p:spPr>
            <a:xfrm>
              <a:off x="2138966" y="2297138"/>
              <a:ext cx="8206893" cy="751801"/>
            </a:xfrm>
            <a:prstGeom prst="rect">
              <a:avLst/>
            </a:prstGeom>
            <a:noFill/>
            <a:ln w="9525">
              <a:noFill/>
            </a:ln>
          </p:spPr>
          <p:txBody>
            <a:bodyPr wrap="square" anchor="t">
              <a:spAutoFit/>
            </a:bodyPr>
            <a:lstStyle/>
            <a:p>
              <a:pPr algn="ctr"/>
              <a:r>
                <a:rPr lang="en-US" altLang="zh-CN" sz="4800" b="1" dirty="0">
                  <a:solidFill>
                    <a:schemeClr val="bg1"/>
                  </a:solidFill>
                  <a:latin typeface="Courier New" panose="02070309020205020404" charset="0"/>
                  <a:ea typeface="微软雅黑" panose="020B0503020204020204" pitchFamily="34" charset="-122"/>
                  <a:sym typeface="+mn-ea"/>
                </a:rPr>
                <a:t>Apache Hadoop&amp;Spark</a:t>
              </a:r>
              <a:r>
                <a:rPr lang="zh-CN" altLang="zh-CN" sz="4800" b="1" dirty="0">
                  <a:solidFill>
                    <a:schemeClr val="bg1"/>
                  </a:solidFill>
                  <a:latin typeface="Courier New" panose="02070309020205020404" charset="0"/>
                  <a:ea typeface="微软雅黑" panose="020B0503020204020204" pitchFamily="34" charset="-122"/>
                  <a:sym typeface="+mn-ea"/>
                </a:rPr>
                <a:t>实战</a:t>
              </a:r>
            </a:p>
          </p:txBody>
        </p:sp>
        <p:sp>
          <p:nvSpPr>
            <p:cNvPr id="13320" name="矩形 9"/>
            <p:cNvSpPr/>
            <p:nvPr/>
          </p:nvSpPr>
          <p:spPr>
            <a:xfrm>
              <a:off x="3095523" y="3663137"/>
              <a:ext cx="6192454" cy="78376"/>
            </a:xfrm>
            <a:prstGeom prst="rect">
              <a:avLst/>
            </a:prstGeom>
            <a:solidFill>
              <a:schemeClr val="bg1"/>
            </a:solidFill>
            <a:ln w="9525">
              <a:noFill/>
            </a:ln>
          </p:spPr>
          <p:txBody>
            <a:bodyPr anchor="ctr"/>
            <a:lstStyle/>
            <a:p>
              <a:pPr algn="ctr">
                <a:buFont typeface="Arial" panose="020B0604020202020204" pitchFamily="34" charset="0"/>
              </a:pPr>
              <a:endParaRPr lang="zh-CN" altLang="en-US"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21" name="矩形 64"/>
            <p:cNvSpPr/>
            <p:nvPr/>
          </p:nvSpPr>
          <p:spPr>
            <a:xfrm>
              <a:off x="1519969" y="3913801"/>
              <a:ext cx="9051206" cy="511938"/>
            </a:xfrm>
            <a:prstGeom prst="rect">
              <a:avLst/>
            </a:prstGeom>
            <a:noFill/>
            <a:ln w="9525">
              <a:noFill/>
            </a:ln>
          </p:spPr>
          <p:txBody>
            <a:bodyPr anchor="t">
              <a:spAutoFit/>
            </a:bodyPr>
            <a:lstStyle/>
            <a:p>
              <a:pPr algn="ctr">
                <a:lnSpc>
                  <a:spcPct val="220000"/>
                </a:lnSpc>
                <a:buFont typeface="Arial" panose="020B0604020202020204" pitchFamily="34" charset="0"/>
              </a:pPr>
              <a:r>
                <a:rPr lang="en-US" altLang="zh-CN" sz="1400" b="1" dirty="0">
                  <a:solidFill>
                    <a:schemeClr val="bg1"/>
                  </a:solidFill>
                  <a:latin typeface="Courier New" panose="02070309020205020404" charset="0"/>
                  <a:ea typeface="微软雅黑" panose="020B0503020204020204" pitchFamily="34" charset="-122"/>
                </a:rPr>
                <a:t>  [Java][Hadoop][Spark]商业大数据系统开发架构师课程</a:t>
              </a:r>
              <a:endParaRPr lang="zh-CN" altLang="en-US" sz="1400" dirty="0">
                <a:solidFill>
                  <a:schemeClr val="bg1"/>
                </a:solidFill>
                <a:latin typeface="Courier New" panose="02070309020205020404" charset="0"/>
                <a:ea typeface="宋体" panose="02010600030101010101" pitchFamily="2" charset="-122"/>
              </a:endParaRPr>
            </a:p>
          </p:txBody>
        </p:sp>
      </p:grpSp>
      <p:sp>
        <p:nvSpPr>
          <p:cNvPr id="2" name="文本框 1"/>
          <p:cNvSpPr txBox="1"/>
          <p:nvPr/>
        </p:nvSpPr>
        <p:spPr>
          <a:xfrm>
            <a:off x="6933565" y="5570855"/>
            <a:ext cx="2317115" cy="521970"/>
          </a:xfrm>
          <a:prstGeom prst="rect">
            <a:avLst/>
          </a:prstGeom>
          <a:noFill/>
        </p:spPr>
        <p:txBody>
          <a:bodyPr wrap="square" rtlCol="0">
            <a:spAutoFit/>
          </a:bodyPr>
          <a:lstStyle/>
          <a:p>
            <a:r>
              <a:rPr lang="en-US" altLang="zh-CN" sz="2800" b="1">
                <a:latin typeface="Courier New" panose="02070309020205020404" charset="0"/>
                <a:cs typeface="Courier New" panose="02070309020205020404" charset="0"/>
              </a:rPr>
              <a:t>By </a:t>
            </a:r>
            <a:r>
              <a:rPr lang="zh-CN" altLang="en-US" sz="2800" b="1">
                <a:latin typeface="Courier New" panose="02070309020205020404" charset="0"/>
                <a:cs typeface="Courier New" panose="02070309020205020404" charset="0"/>
              </a:rPr>
              <a:t>李德胜</a:t>
            </a:r>
          </a:p>
        </p:txBody>
      </p:sp>
    </p:spTree>
    <p:custDataLst>
      <p:tags r:id="rId1"/>
    </p:custData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035" y="1092200"/>
            <a:ext cx="5375910" cy="460375"/>
          </a:xfrm>
          <a:prstGeom prst="rect">
            <a:avLst/>
          </a:prstGeom>
          <a:noFill/>
          <a:ln w="9525">
            <a:noFill/>
            <a:miter lim="800000"/>
          </a:ln>
        </p:spPr>
        <p:txBody>
          <a:bodyPr wrap="square">
            <a:spAutoFit/>
          </a:bodyPr>
          <a:lstStyle/>
          <a:p>
            <a:pPr lvl="0" algn="l" fontAlgn="t"/>
            <a:r>
              <a:rPr lang="zh-CN" altLang="en-US" sz="24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二、</a:t>
            </a:r>
            <a:r>
              <a:rPr lang="en-US" altLang="zh-CN" sz="240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rPr>
              <a:t>JVM</a:t>
            </a:r>
            <a:r>
              <a:rPr lang="zh-CN" altLang="en-US" sz="24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发展史</a:t>
            </a:r>
            <a:r>
              <a:rPr lang="en-US" altLang="zh-CN" sz="24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a:t>
            </a:r>
            <a:r>
              <a:rPr lang="zh-CN" altLang="en-US" sz="24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热点代码探测技术</a:t>
            </a:r>
            <a:endParaRPr lang="zh-CN" altLang="en-US" sz="2400" b="1">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661035" y="1764030"/>
            <a:ext cx="10506710" cy="4380865"/>
          </a:xfrm>
          <a:prstGeom prst="rect">
            <a:avLst/>
          </a:prstGeom>
          <a:noFill/>
        </p:spPr>
        <p:txBody>
          <a:bodyPr wrap="square" rtlCol="0">
            <a:spAutoFit/>
          </a:bodyPr>
          <a:lstStyle/>
          <a:p>
            <a:pPr marL="344805"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HotSpot VM的热点代码探测技术</a:t>
            </a:r>
          </a:p>
          <a:p>
            <a:pPr marL="344805"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01、可以通过执行计数器</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找出最具有编译价值的代码</a:t>
            </a:r>
            <a:r>
              <a:rPr lang="zh-CN" altLang="en-US" sz="1860" dirty="0">
                <a:latin typeface="Courier New" panose="02070309020205020404" charset="0"/>
                <a:ea typeface="微软雅黑" panose="020B0503020204020204" pitchFamily="34" charset="-122"/>
                <a:sym typeface="Arial" panose="020B0604020202020204" pitchFamily="34" charset="0"/>
              </a:rPr>
              <a:t>，</a:t>
            </a:r>
          </a:p>
          <a:p>
            <a:pPr marL="344805"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根据执行计数器判断是否达到阈值，没到就解释执行，否则提交编译请求，通知JIT编译器以方法为单位进行编译。</a:t>
            </a:r>
          </a:p>
          <a:p>
            <a:pPr marL="344805"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所以：如果一个方法被频繁调用，或方法中有效循环次数很多，将会分别触发标准编译和OSR（栈上替换）编译动作。</a:t>
            </a:r>
          </a:p>
          <a:p>
            <a:pPr marL="344805"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OSR</a:t>
            </a:r>
            <a:r>
              <a:rPr lang="zh-CN" altLang="en-US" sz="1860" dirty="0">
                <a:latin typeface="Courier New" panose="02070309020205020404" charset="0"/>
                <a:ea typeface="微软雅黑" panose="020B0503020204020204" pitchFamily="34" charset="-122"/>
                <a:sym typeface="Arial" panose="020B0604020202020204" pitchFamily="34" charset="0"/>
              </a:rPr>
              <a:t>：由于代码块可能是在解释执行过程中直接切换到本地代码执行，所以也叫做栈上替换（OSR，OnStackReplacement）</a:t>
            </a:r>
          </a:p>
          <a:p>
            <a:pPr marL="344805"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02、通过</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编译器与解释器恰当地协同工作</a:t>
            </a:r>
            <a:r>
              <a:rPr lang="zh-CN" altLang="en-US" sz="1860" dirty="0">
                <a:latin typeface="Courier New" panose="02070309020205020404" charset="0"/>
                <a:ea typeface="微软雅黑" panose="020B0503020204020204" pitchFamily="34" charset="-122"/>
                <a:sym typeface="Arial" panose="020B0604020202020204" pitchFamily="34" charset="0"/>
              </a:rPr>
              <a:t>，可以在最优化的程序响应时间与最佳执行性能中取得平衡，即时编译的时间压力也相对减小，这样有助于引入更多的代码优化技术，输出质量更高的</a:t>
            </a:r>
            <a:r>
              <a:rPr lang="zh-CN" altLang="en-US" sz="1860" dirty="0">
                <a:solidFill>
                  <a:schemeClr val="accent2"/>
                </a:solidFill>
                <a:latin typeface="Courier New" panose="02070309020205020404" charset="0"/>
                <a:ea typeface="微软雅黑" panose="020B0503020204020204" pitchFamily="34" charset="-122"/>
                <a:sym typeface="Arial" panose="020B0604020202020204" pitchFamily="34" charset="0"/>
              </a:rPr>
              <a:t>本地代码</a:t>
            </a:r>
            <a:r>
              <a:rPr lang="en-US" altLang="x-none" sz="1860" dirty="0">
                <a:solidFill>
                  <a:schemeClr val="accent2"/>
                </a:solidFill>
                <a:latin typeface="Courier New" panose="02070309020205020404" charset="0"/>
                <a:ea typeface="微软雅黑" panose="020B0503020204020204" pitchFamily="34" charset="-122"/>
                <a:sym typeface="Arial" panose="020B0604020202020204" pitchFamily="34" charset="0"/>
              </a:rPr>
              <a:t>[</a:t>
            </a:r>
            <a:r>
              <a:rPr lang="zh-CN" altLang="en-US" sz="1860" dirty="0">
                <a:solidFill>
                  <a:schemeClr val="accent2"/>
                </a:solidFill>
                <a:latin typeface="Courier New" panose="02070309020205020404" charset="0"/>
                <a:ea typeface="微软雅黑" panose="020B0503020204020204" pitchFamily="34" charset="-122"/>
                <a:sym typeface="Arial" panose="020B0604020202020204" pitchFamily="34" charset="0"/>
              </a:rPr>
              <a:t>机器执行码</a:t>
            </a:r>
            <a:r>
              <a:rPr lang="en-US" altLang="x-none" sz="1860" dirty="0">
                <a:solidFill>
                  <a:schemeClr val="accent2"/>
                </a:solidFill>
                <a:latin typeface="Courier New" panose="02070309020205020404" charset="0"/>
                <a:ea typeface="微软雅黑" panose="020B0503020204020204" pitchFamily="34" charset="-122"/>
                <a:sym typeface="Arial" panose="020B0604020202020204" pitchFamily="34" charset="0"/>
              </a:rPr>
              <a:t>]</a:t>
            </a:r>
            <a:r>
              <a:rPr lang="zh-CN" altLang="en-US" sz="1860" dirty="0">
                <a:latin typeface="Courier New" panose="02070309020205020404" charset="0"/>
                <a:ea typeface="微软雅黑" panose="020B0503020204020204" pitchFamily="34" charset="-122"/>
                <a:sym typeface="Arial" panose="020B0604020202020204" pitchFamily="34" charset="0"/>
              </a:rPr>
              <a:t>。</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5659120" cy="565150"/>
          </a:xfrm>
          <a:prstGeom prst="rect">
            <a:avLst/>
          </a:prstGeom>
          <a:noFill/>
          <a:ln w="9525">
            <a:noFill/>
            <a:miter lim="800000"/>
          </a:ln>
        </p:spPr>
        <p:txBody>
          <a:bodyPr wrap="none">
            <a:spAutoFit/>
          </a:bodyPr>
          <a:lstStyle/>
          <a:p>
            <a:pPr lvl="0" algn="l" fontAlgn="t">
              <a:lnSpc>
                <a:spcPct val="110000"/>
              </a:lnSpc>
            </a:pP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三、</a:t>
            </a:r>
            <a:r>
              <a:rPr lang="en-US" altLang="zh-CN" sz="280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rPr>
              <a:t>JVM</a:t>
            </a:r>
            <a:r>
              <a:rPr lang="zh-CN" altLang="en-US" sz="280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rPr>
              <a:t>内存区域</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运行时数据区域</a:t>
            </a:r>
            <a:endParaRPr lang="zh-CN" altLang="en-US"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661035" y="2084705"/>
            <a:ext cx="9701530" cy="2379980"/>
          </a:xfrm>
          <a:prstGeom prst="rect">
            <a:avLst/>
          </a:prstGeom>
          <a:noFill/>
        </p:spPr>
        <p:txBody>
          <a:bodyPr wrap="square" rtlCol="0">
            <a:spAutoFit/>
          </a:bodyPr>
          <a:lstStyle/>
          <a:p>
            <a:pPr marL="344805"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运行时数据区域分为两种：</a:t>
            </a:r>
          </a:p>
          <a:p>
            <a:pPr marL="459105" lvl="1">
              <a:buClr>
                <a:srgbClr val="0070C0"/>
              </a:buClr>
              <a:buFont typeface="Wingdings" panose="05000000000000000000" pitchFamily="2" charset="2"/>
            </a:pPr>
            <a:r>
              <a:rPr lang="zh-CN" altLang="en-US" sz="1860" dirty="0">
                <a:latin typeface="Courier New" panose="02070309020205020404" charset="0"/>
                <a:ea typeface="微软雅黑" panose="020B0503020204020204" pitchFamily="34" charset="-122"/>
                <a:sym typeface="Arial" panose="020B0604020202020204" pitchFamily="34" charset="0"/>
              </a:rPr>
              <a:t>1、线程隔离的数据区；</a:t>
            </a:r>
          </a:p>
          <a:p>
            <a:pPr marL="459105" lvl="1">
              <a:buClr>
                <a:srgbClr val="0070C0"/>
              </a:buClr>
              <a:buFont typeface="Wingdings" panose="05000000000000000000" pitchFamily="2" charset="2"/>
            </a:pPr>
            <a:r>
              <a:rPr lang="zh-CN" altLang="en-US" sz="1860" dirty="0">
                <a:latin typeface="Courier New" panose="02070309020205020404" charset="0"/>
                <a:ea typeface="微软雅黑" panose="020B0503020204020204" pitchFamily="34" charset="-122"/>
                <a:sym typeface="Arial" panose="020B0604020202020204" pitchFamily="34" charset="0"/>
              </a:rPr>
              <a:t>2、所有线程共享的数据区。</a:t>
            </a:r>
          </a:p>
          <a:p>
            <a:pPr marL="344805"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1、线程隔离的数据区包括：程序计数器、java虚拟机栈、</a:t>
            </a:r>
          </a:p>
          <a:p>
            <a:pPr marL="1905">
              <a:buClr>
                <a:srgbClr val="0070C0"/>
              </a:buClr>
              <a:buFont typeface="Wingdings" panose="05000000000000000000" pitchFamily="2" charset="2"/>
            </a:pPr>
            <a:r>
              <a:rPr lang="en-US" altLang="zh-CN" sz="1860" dirty="0">
                <a:latin typeface="Courier New" panose="02070309020205020404" charset="0"/>
                <a:ea typeface="微软雅黑" panose="020B0503020204020204" pitchFamily="34" charset="-122"/>
                <a:sym typeface="Arial" panose="020B0604020202020204" pitchFamily="34" charset="0"/>
              </a:rPr>
              <a:t>	</a:t>
            </a:r>
            <a:r>
              <a:rPr lang="zh-CN" altLang="en-US" sz="1860" dirty="0">
                <a:latin typeface="Courier New" panose="02070309020205020404" charset="0"/>
                <a:ea typeface="微软雅黑" panose="020B0503020204020204" pitchFamily="34" charset="-122"/>
                <a:sym typeface="Arial" panose="020B0604020202020204" pitchFamily="34" charset="0"/>
              </a:rPr>
              <a:t>本地方法栈。</a:t>
            </a:r>
          </a:p>
          <a:p>
            <a:pPr marL="344805"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2、所有线程共享的数据区包括：java堆、方法区。</a:t>
            </a:r>
          </a:p>
          <a:p>
            <a:pPr marL="344805" indent="-342900">
              <a:buClr>
                <a:srgbClr val="0070C0"/>
              </a:buClr>
              <a:buFont typeface="Wingdings" panose="05000000000000000000" pitchFamily="2" charset="2"/>
              <a:buChar char="Ø"/>
            </a:pPr>
            <a:endParaRPr lang="zh-CN" altLang="en-US" sz="1865">
              <a:solidFill>
                <a:srgbClr val="000000"/>
              </a:solidFill>
              <a:latin typeface="Courier New" panose="02070309020205020404" charset="0"/>
              <a:ea typeface="微软雅黑" panose="020B0503020204020204" pitchFamily="34" charset="-122"/>
              <a:sym typeface="+mn-ea"/>
            </a:endParaRPr>
          </a:p>
        </p:txBody>
      </p:sp>
      <p:pic>
        <p:nvPicPr>
          <p:cNvPr id="18437" name="图片 2"/>
          <p:cNvPicPr>
            <a:picLocks noChangeAspect="1"/>
          </p:cNvPicPr>
          <p:nvPr/>
        </p:nvPicPr>
        <p:blipFill>
          <a:blip r:embed="rId3"/>
          <a:stretch>
            <a:fillRect/>
          </a:stretch>
        </p:blipFill>
        <p:spPr>
          <a:xfrm>
            <a:off x="7115810" y="2691130"/>
            <a:ext cx="4813935" cy="3592830"/>
          </a:xfrm>
          <a:prstGeom prst="rect">
            <a:avLst/>
          </a:prstGeom>
          <a:noFill/>
          <a:ln w="9525">
            <a:noFill/>
          </a:ln>
        </p:spPr>
      </p:pic>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494792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三、</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JVM</a:t>
            </a:r>
            <a:r>
              <a:rPr lang="zh-CN" altLang="en-US" sz="280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rPr>
              <a:t>内存区域</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程序计数器</a:t>
            </a:r>
            <a:endParaRPr lang="zh-CN" altLang="en-US"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661035" y="2084705"/>
            <a:ext cx="10083165" cy="3237230"/>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程序计数器（Program Counter Register）是当前线程所执行的字节码的</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行号指示器</a:t>
            </a:r>
            <a:r>
              <a:rPr lang="zh-CN" altLang="en-US" sz="1860" dirty="0">
                <a:latin typeface="Courier New" panose="02070309020205020404" charset="0"/>
                <a:ea typeface="微软雅黑" panose="020B0503020204020204" pitchFamily="34" charset="-122"/>
                <a:sym typeface="Arial" panose="020B0604020202020204" pitchFamily="34" charset="0"/>
              </a:rPr>
              <a:t>，</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字节码</a:t>
            </a:r>
            <a:r>
              <a:rPr lang="zh-CN" altLang="en-US" sz="1860" dirty="0">
                <a:latin typeface="Courier New" panose="02070309020205020404" charset="0"/>
                <a:ea typeface="微软雅黑" panose="020B0503020204020204" pitchFamily="34" charset="-122"/>
                <a:sym typeface="Arial" panose="020B0604020202020204" pitchFamily="34" charset="0"/>
              </a:rPr>
              <a:t>解释器工作时就是通过改变这个计数器的值来选取下一条需要执行的字节码指令。分支、循环、跳转、异常处理、线程恢复等基础功能都需要依赖这个计数器来完成。</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为了线程切换后能恢复到正确的执行位置，每条线程都需要有一个独立的程序计数器，各条线程之间计数器互不影响，独立存储，所以程序计数器这类内存区域为“</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线程私有</a:t>
            </a:r>
            <a:r>
              <a:rPr lang="zh-CN" altLang="en-US" sz="1860" dirty="0">
                <a:latin typeface="Courier New" panose="02070309020205020404" charset="0"/>
                <a:ea typeface="微软雅黑" panose="020B0503020204020204" pitchFamily="34" charset="-122"/>
                <a:sym typeface="Arial" panose="020B0604020202020204" pitchFamily="34" charset="0"/>
              </a:rPr>
              <a:t>”的内存。</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如果线程正在执行的是Native方法，这个计数器值则为空（Undefined）。</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native</a:t>
            </a:r>
            <a:r>
              <a:rPr lang="zh-CN" altLang="en-US" sz="1860" dirty="0">
                <a:latin typeface="Courier New" panose="02070309020205020404" charset="0"/>
                <a:ea typeface="微软雅黑" panose="020B0503020204020204" pitchFamily="34" charset="-122"/>
                <a:sym typeface="Arial" panose="020B0604020202020204" pitchFamily="34" charset="0"/>
              </a:rPr>
              <a:t>方法 是与</a:t>
            </a:r>
            <a:r>
              <a:rPr lang="en-US" altLang="x-none" sz="1860" dirty="0">
                <a:latin typeface="Courier New" panose="02070309020205020404" charset="0"/>
                <a:ea typeface="微软雅黑" panose="020B0503020204020204" pitchFamily="34" charset="-122"/>
                <a:sym typeface="Arial" panose="020B0604020202020204" pitchFamily="34" charset="0"/>
              </a:rPr>
              <a:t>C++</a:t>
            </a:r>
            <a:r>
              <a:rPr lang="zh-CN" altLang="en-US" sz="1860" dirty="0">
                <a:latin typeface="Courier New" panose="02070309020205020404" charset="0"/>
                <a:ea typeface="微软雅黑" panose="020B0503020204020204" pitchFamily="34" charset="-122"/>
                <a:sym typeface="Arial" panose="020B0604020202020204" pitchFamily="34" charset="0"/>
              </a:rPr>
              <a:t>联合开发的时候用的！使用</a:t>
            </a:r>
            <a:r>
              <a:rPr lang="en-US" altLang="x-none" sz="1860" dirty="0">
                <a:latin typeface="Courier New" panose="02070309020205020404" charset="0"/>
                <a:ea typeface="微软雅黑" panose="020B0503020204020204" pitchFamily="34" charset="-122"/>
                <a:sym typeface="Arial" panose="020B0604020202020204" pitchFamily="34" charset="0"/>
              </a:rPr>
              <a:t>native</a:t>
            </a:r>
            <a:r>
              <a:rPr lang="zh-CN" altLang="en-US" sz="1860" dirty="0">
                <a:latin typeface="Courier New" panose="02070309020205020404" charset="0"/>
                <a:ea typeface="微软雅黑" panose="020B0503020204020204" pitchFamily="34" charset="-122"/>
                <a:sym typeface="Arial" panose="020B0604020202020204" pitchFamily="34" charset="0"/>
              </a:rPr>
              <a:t>关键字说明这个方法是原生函数，也就是这个方法是用</a:t>
            </a:r>
            <a:r>
              <a:rPr lang="en-US" altLang="x-none" sz="1860" dirty="0">
                <a:latin typeface="Courier New" panose="02070309020205020404" charset="0"/>
                <a:ea typeface="微软雅黑" panose="020B0503020204020204" pitchFamily="34" charset="-122"/>
                <a:sym typeface="Arial" panose="020B0604020202020204" pitchFamily="34" charset="0"/>
              </a:rPr>
              <a:t>C/C++</a:t>
            </a:r>
            <a:r>
              <a:rPr lang="zh-CN" altLang="en-US" sz="1860" dirty="0">
                <a:latin typeface="Courier New" panose="02070309020205020404" charset="0"/>
                <a:ea typeface="微软雅黑" panose="020B0503020204020204" pitchFamily="34" charset="-122"/>
                <a:sym typeface="Arial" panose="020B0604020202020204" pitchFamily="34" charset="0"/>
              </a:rPr>
              <a:t>语言实现的，并且被编译成了</a:t>
            </a:r>
            <a:r>
              <a:rPr lang="en-US" altLang="x-none" sz="1860" dirty="0">
                <a:latin typeface="Courier New" panose="02070309020205020404" charset="0"/>
                <a:ea typeface="微软雅黑" panose="020B0503020204020204" pitchFamily="34" charset="-122"/>
                <a:sym typeface="Arial" panose="020B0604020202020204" pitchFamily="34" charset="0"/>
              </a:rPr>
              <a:t>DLL</a:t>
            </a:r>
            <a:r>
              <a:rPr lang="zh-CN" altLang="en-US" sz="1860" dirty="0">
                <a:latin typeface="Courier New" panose="02070309020205020404" charset="0"/>
                <a:ea typeface="微软雅黑" panose="020B0503020204020204" pitchFamily="34" charset="-122"/>
                <a:sym typeface="Arial" panose="020B0604020202020204" pitchFamily="34" charset="0"/>
              </a:rPr>
              <a:t>，由</a:t>
            </a:r>
            <a:r>
              <a:rPr lang="en-US" altLang="x-none" sz="1860" dirty="0">
                <a:latin typeface="Courier New" panose="02070309020205020404" charset="0"/>
                <a:ea typeface="微软雅黑" panose="020B0503020204020204" pitchFamily="34" charset="-122"/>
                <a:sym typeface="Arial" panose="020B0604020202020204" pitchFamily="34" charset="0"/>
              </a:rPr>
              <a:t>java</a:t>
            </a:r>
            <a:r>
              <a:rPr lang="zh-CN" altLang="en-US" sz="1860" dirty="0">
                <a:latin typeface="Courier New" panose="02070309020205020404" charset="0"/>
                <a:ea typeface="微软雅黑" panose="020B0503020204020204" pitchFamily="34" charset="-122"/>
                <a:sym typeface="Arial" panose="020B0604020202020204" pitchFamily="34" charset="0"/>
              </a:rPr>
              <a:t>去调用。</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423672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三、</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JVM</a:t>
            </a:r>
            <a:r>
              <a:rPr lang="zh-CN" altLang="en-US" sz="280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rPr>
              <a:t>内存区域</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栈介绍</a:t>
            </a:r>
            <a:endParaRPr lang="zh-CN" altLang="en-US"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661035" y="1649095"/>
            <a:ext cx="11069955" cy="5098415"/>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所谓“栈”包括：java虚拟机栈、本地方法栈；他们作用相似，区别只是：虚拟机栈为虚拟机执行Java方法（也就是字节码）服务，而本地方法栈则为虚拟机使用到的Native方法服务。程序员人为的分为“堆栈”中的“栈”。</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栈里存放了编译期可知的各种</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基本数据类型</a:t>
            </a:r>
            <a:r>
              <a:rPr lang="zh-CN" altLang="en-US" sz="1860" dirty="0">
                <a:latin typeface="Courier New" panose="02070309020205020404" charset="0"/>
                <a:ea typeface="微软雅黑" panose="020B0503020204020204" pitchFamily="34" charset="-122"/>
                <a:sym typeface="Arial" panose="020B0604020202020204" pitchFamily="34" charset="0"/>
              </a:rPr>
              <a:t>（boolean、byte、char、short、int、float、long、double）、</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对象引用</a:t>
            </a:r>
            <a:r>
              <a:rPr lang="zh-CN" altLang="en-US" sz="1860" dirty="0">
                <a:latin typeface="Courier New" panose="02070309020205020404" charset="0"/>
                <a:ea typeface="微软雅黑" panose="020B0503020204020204" pitchFamily="34" charset="-122"/>
                <a:sym typeface="Arial" panose="020B0604020202020204" pitchFamily="34" charset="0"/>
              </a:rPr>
              <a:t>和指向了一条字节码指令的</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地址</a:t>
            </a:r>
            <a:r>
              <a:rPr lang="zh-CN" altLang="en-US" sz="1860" dirty="0">
                <a:latin typeface="Courier New" panose="02070309020205020404" charset="0"/>
                <a:ea typeface="微软雅黑" panose="020B0503020204020204" pitchFamily="34" charset="-122"/>
                <a:sym typeface="Arial" panose="020B0604020202020204" pitchFamily="34" charset="0"/>
              </a:rPr>
              <a:t>。</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每个方法在执行的同时都会创建一个栈帧（Stack Frame）用于存储局部变量表、操作数栈、动态链接、方法出口等信息。每一个方法从调用直至执行完成的过程，就对应着一个栈帧在虚拟机栈中入栈到出栈的过程。</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局部变量表所需的内存空间在编译期间完成分配，其中64位的long和double类型的数据会占2个局部变量空间，其余的数据类型只占用1个。当进入一个方法时，这个方法需要在帧中分配多大的局部变量空间是完全确定的，在方法运行期间不会改变局部变量表的大小。</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操作数栈也要操作栈，主要是在方法计算时存放的栈。</a:t>
            </a:r>
          </a:p>
          <a:p>
            <a:pPr>
              <a:lnSpc>
                <a:spcPct val="150000"/>
              </a:lnSpc>
              <a:buFont typeface="Wingdings" panose="05000000000000000000" charset="0"/>
            </a:pP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035" y="1092200"/>
            <a:ext cx="5324475" cy="521970"/>
          </a:xfrm>
          <a:prstGeom prst="rect">
            <a:avLst/>
          </a:prstGeom>
          <a:noFill/>
          <a:ln w="9525">
            <a:noFill/>
            <a:miter lim="800000"/>
          </a:ln>
        </p:spPr>
        <p:txBody>
          <a:bodyPr wrap="square">
            <a:spAutoFit/>
          </a:bodyPr>
          <a:lstStyle/>
          <a:p>
            <a:pPr lvl="0"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三、</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JVM</a:t>
            </a:r>
            <a:r>
              <a:rPr lang="zh-CN" altLang="en-US" sz="280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rPr>
              <a:t>内存区域</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-Java</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堆</a:t>
            </a:r>
            <a:endParaRPr lang="zh-CN" altLang="en-US"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831850" y="1953260"/>
            <a:ext cx="10528300" cy="2950845"/>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Java堆（Java Heap）是Java虚拟机所管理的内存中最大的一块，此内存区域就是存放</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对象实例</a:t>
            </a:r>
            <a:r>
              <a:rPr lang="zh-CN" altLang="en-US" sz="1860" dirty="0">
                <a:latin typeface="Courier New" panose="02070309020205020404" charset="0"/>
                <a:ea typeface="微软雅黑" panose="020B0503020204020204" pitchFamily="34" charset="-122"/>
                <a:sym typeface="Arial" panose="020B0604020202020204" pitchFamily="34" charset="0"/>
              </a:rPr>
              <a:t>，几乎所有的对象实例都在这里分配内存。</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Java堆是垃圾收集器管理的主要区域；内存回收的角度来看Java堆中还可以细分为：</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新生代和老年代</a:t>
            </a:r>
            <a:r>
              <a:rPr lang="zh-CN" altLang="en-US" sz="1860" dirty="0">
                <a:latin typeface="Courier New" panose="02070309020205020404" charset="0"/>
                <a:ea typeface="微软雅黑" panose="020B0503020204020204" pitchFamily="34" charset="-122"/>
                <a:sym typeface="Arial" panose="020B0604020202020204" pitchFamily="34" charset="0"/>
              </a:rPr>
              <a:t>；新生代细致一点的有Eden空间、From Survivor空间、To Survivor空间。</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在实现时，既可以实现成固定大小的，也可以是可扩展的，不过当前主流的虚拟机都是按照可扩展来实现的（通过-Xmx设置最大内存和-Xms设置初始内存）</a:t>
            </a:r>
          </a:p>
          <a:p>
            <a:pPr marL="342900" indent="-342900">
              <a:buClr>
                <a:srgbClr val="0070C0"/>
              </a:buClr>
              <a:buFont typeface="Wingdings" panose="05000000000000000000" pitchFamily="2" charset="2"/>
              <a:buChar char="Ø"/>
            </a:pPr>
            <a:r>
              <a:rPr lang="en-US" altLang="zh-CN" sz="1860" dirty="0">
                <a:latin typeface="Courier New" panose="02070309020205020404" charset="0"/>
                <a:ea typeface="微软雅黑" panose="020B0503020204020204" pitchFamily="34" charset="-122"/>
                <a:sym typeface="Arial" panose="020B0604020202020204" pitchFamily="34" charset="0"/>
              </a:rPr>
              <a:t>java  -Xms10m -Xmx100m Hello</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423672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三、</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JVM</a:t>
            </a:r>
            <a:r>
              <a:rPr lang="zh-CN" altLang="en-US" sz="280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rPr>
              <a:t>内存区域</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方法区</a:t>
            </a:r>
            <a:endParaRPr lang="zh-CN" altLang="en-US"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661035" y="1910715"/>
            <a:ext cx="10548620" cy="3415030"/>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sym typeface="Arial" panose="020B0604020202020204" pitchFamily="34" charset="0"/>
              </a:rPr>
              <a:t>方法区又叫</a:t>
            </a:r>
            <a:r>
              <a:rPr lang="zh-CN" altLang="en-US" sz="18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静态区：</a:t>
            </a:r>
            <a:r>
              <a:rPr lang="zh-CN" altLang="en-US" sz="1800" dirty="0">
                <a:latin typeface="微软雅黑" panose="020B0503020204020204" pitchFamily="34" charset="-122"/>
                <a:ea typeface="微软雅黑" panose="020B0503020204020204" pitchFamily="34" charset="-122"/>
                <a:sym typeface="Arial" panose="020B0604020202020204" pitchFamily="34" charset="0"/>
              </a:rPr>
              <a:t>用于存储已被虚拟机加载的</a:t>
            </a:r>
            <a:r>
              <a:rPr lang="zh-CN" altLang="en-US" sz="18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类信息</a:t>
            </a:r>
            <a:r>
              <a:rPr lang="zh-CN" altLang="en-US" sz="1800" dirty="0">
                <a:latin typeface="微软雅黑" panose="020B0503020204020204" pitchFamily="34" charset="-122"/>
                <a:ea typeface="微软雅黑" panose="020B0503020204020204" pitchFamily="34" charset="-122"/>
                <a:sym typeface="Arial" panose="020B0604020202020204" pitchFamily="34" charset="0"/>
              </a:rPr>
              <a:t>、</a:t>
            </a:r>
            <a:r>
              <a:rPr lang="zh-CN" altLang="en-US" sz="18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常量池</a:t>
            </a:r>
            <a:r>
              <a:rPr lang="zh-CN" altLang="en-US" sz="1800" dirty="0">
                <a:latin typeface="微软雅黑" panose="020B0503020204020204" pitchFamily="34" charset="-122"/>
                <a:ea typeface="微软雅黑" panose="020B0503020204020204" pitchFamily="34" charset="-122"/>
                <a:sym typeface="Arial" panose="020B0604020202020204" pitchFamily="34" charset="0"/>
              </a:rPr>
              <a:t>、</a:t>
            </a:r>
            <a:r>
              <a:rPr lang="zh-CN" altLang="en-US" sz="18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静态变量</a:t>
            </a:r>
            <a:r>
              <a:rPr lang="zh-CN" altLang="en-US" sz="1800" dirty="0">
                <a:latin typeface="微软雅黑" panose="020B0503020204020204" pitchFamily="34" charset="-122"/>
                <a:ea typeface="微软雅黑" panose="020B0503020204020204" pitchFamily="34" charset="-122"/>
                <a:sym typeface="Arial" panose="020B0604020202020204" pitchFamily="34" charset="0"/>
              </a:rPr>
              <a:t>、即时编译器</a:t>
            </a:r>
            <a:r>
              <a:rPr lang="zh-CN" altLang="en-US" sz="18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编译后的代码</a:t>
            </a:r>
            <a:r>
              <a:rPr lang="zh-CN" altLang="en-US" sz="1800" dirty="0">
                <a:latin typeface="微软雅黑" panose="020B0503020204020204" pitchFamily="34" charset="-122"/>
                <a:ea typeface="微软雅黑" panose="020B0503020204020204" pitchFamily="34" charset="-122"/>
                <a:sym typeface="Arial" panose="020B0604020202020204" pitchFamily="34" charset="0"/>
              </a:rPr>
              <a:t>等数据。虽然Java虚拟机规范把方法区描述为堆的一个逻辑部分，但是它却有一个别名叫做Non-Heap（非堆）；</a:t>
            </a:r>
          </a:p>
          <a:p>
            <a:pPr marL="342900" indent="-342900">
              <a:buClr>
                <a:srgbClr val="0070C0"/>
              </a:buClr>
              <a:buFont typeface="Wingdings" panose="05000000000000000000" pitchFamily="2" charset="2"/>
              <a:buChar char="Ø"/>
            </a:pPr>
            <a:endParaRPr lang="zh-CN" altLang="en-US" sz="1800" dirty="0">
              <a:latin typeface="微软雅黑" panose="020B0503020204020204" pitchFamily="34" charset="-122"/>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sym typeface="Arial" panose="020B0604020202020204" pitchFamily="34" charset="0"/>
              </a:rPr>
              <a:t>对于HotSpot虚拟机是使用</a:t>
            </a:r>
            <a:r>
              <a:rPr lang="zh-CN" altLang="en-US" sz="18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永久代</a:t>
            </a:r>
            <a:r>
              <a:rPr lang="zh-CN" altLang="en-US" sz="1800" dirty="0">
                <a:latin typeface="微软雅黑" panose="020B0503020204020204" pitchFamily="34" charset="-122"/>
                <a:ea typeface="微软雅黑" panose="020B0503020204020204" pitchFamily="34" charset="-122"/>
                <a:sym typeface="Arial" panose="020B0604020202020204" pitchFamily="34" charset="0"/>
              </a:rPr>
              <a:t>来实现方法区；</a:t>
            </a:r>
            <a:endParaRPr lang="en-US" altLang="x-none" sz="1800" dirty="0">
              <a:latin typeface="微软雅黑" panose="020B0503020204020204" pitchFamily="34" charset="-122"/>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endParaRPr lang="zh-CN" altLang="en-US" sz="1800" dirty="0">
              <a:latin typeface="微软雅黑" panose="020B0503020204020204" pitchFamily="34" charset="-122"/>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sym typeface="Arial" panose="020B0604020202020204" pitchFamily="34" charset="0"/>
              </a:rPr>
              <a:t>Java虚拟机规范对方法区的限制非常宽松，除了不需要连续的内存和可以选择固定大小或者可扩展外，还可以选择不实现垃圾收集。相对而言，垃圾收集行为在这个区域是比较少出现的，这区域的内存回收目标主要是针对</a:t>
            </a:r>
            <a:r>
              <a:rPr lang="zh-CN" altLang="en-US" sz="18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常量池</a:t>
            </a:r>
            <a:r>
              <a:rPr lang="zh-CN" altLang="en-US" sz="1800" dirty="0">
                <a:latin typeface="微软雅黑" panose="020B0503020204020204" pitchFamily="34" charset="-122"/>
                <a:ea typeface="微软雅黑" panose="020B0503020204020204" pitchFamily="34" charset="-122"/>
                <a:sym typeface="Arial" panose="020B0604020202020204" pitchFamily="34" charset="0"/>
              </a:rPr>
              <a:t>的回收和对类型的卸载，条件相当苛刻。</a:t>
            </a:r>
          </a:p>
          <a:p>
            <a:pPr marL="342900" indent="-342900">
              <a:buClr>
                <a:srgbClr val="0070C0"/>
              </a:buClr>
              <a:buFont typeface="Wingdings" panose="05000000000000000000" pitchFamily="2" charset="2"/>
              <a:buChar char="Ø"/>
            </a:pPr>
            <a:endParaRPr lang="zh-CN" altLang="en-US" sz="1800" dirty="0">
              <a:latin typeface="微软雅黑" panose="020B0503020204020204" pitchFamily="34" charset="-122"/>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sym typeface="Arial" panose="020B0604020202020204" pitchFamily="34" charset="0"/>
              </a:rPr>
              <a:t>java中的常量池技术，是为了方便快捷地创建某些对象而出现的，当需要一个对象时，就可以从池中取一个出来（如果池中没有则创建一个），在需要重复创建相等变量时节省了很多时间。</a:t>
            </a:r>
            <a:endParaRPr lang="zh-CN" altLang="en-US" sz="1800" dirty="0">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388112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三、</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JVM</a:t>
            </a:r>
            <a:r>
              <a:rPr lang="zh-CN" altLang="en-US" sz="280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rPr>
              <a:t>内存区域</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异常</a:t>
            </a:r>
            <a:endParaRPr lang="zh-CN" altLang="en-US"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876935" y="2084705"/>
            <a:ext cx="10294620" cy="4095115"/>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程序计数器</a:t>
            </a:r>
          </a:p>
          <a:p>
            <a:pPr marL="342900" indent="-342900">
              <a:buClr>
                <a:srgbClr val="0070C0"/>
              </a:buClr>
              <a:buFont typeface="Wingdings" panose="05000000000000000000" pitchFamily="2" charset="2"/>
              <a:buChar char="Ø"/>
            </a:pP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没有指定</a:t>
            </a:r>
            <a:r>
              <a:rPr lang="zh-CN" altLang="en-US" sz="1860" dirty="0">
                <a:latin typeface="Courier New" panose="02070309020205020404" charset="0"/>
                <a:ea typeface="微软雅黑" panose="020B0503020204020204" pitchFamily="34" charset="-122"/>
                <a:sym typeface="Arial" panose="020B0604020202020204" pitchFamily="34" charset="0"/>
              </a:rPr>
              <a:t>任何OutOfMemoryError情况</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java虚拟机栈\本地方法栈区域</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如果线程请求的栈深度大于虚拟机所允许的深度，将抛出StackOverflowError异常；如果扩展时无法申请到足够的内存，就会抛出OutOfMemoryError异常</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堆</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如果在堆中没有内存完成实例分配，并且堆也无法再扩展时，将会抛出OutOfMemoryError异常 </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 报错后</a:t>
            </a:r>
            <a:r>
              <a:rPr lang="en-US" altLang="x-none" sz="1860" dirty="0">
                <a:latin typeface="Courier New" panose="02070309020205020404" charset="0"/>
                <a:ea typeface="微软雅黑" panose="020B0503020204020204" pitchFamily="34" charset="-122"/>
                <a:sym typeface="Arial" panose="020B0604020202020204" pitchFamily="34" charset="0"/>
              </a:rPr>
              <a:t>dump</a:t>
            </a:r>
            <a:r>
              <a:rPr lang="zh-CN" altLang="en-US" sz="1860" dirty="0">
                <a:latin typeface="Courier New" panose="02070309020205020404" charset="0"/>
                <a:ea typeface="微软雅黑" panose="020B0503020204020204" pitchFamily="34" charset="-122"/>
                <a:sym typeface="Arial" panose="020B0604020202020204" pitchFamily="34" charset="0"/>
              </a:rPr>
              <a:t>出信息： -XX:+HeapDumpOnOutOfMemoryError</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方法区</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当方法区无法满足内存分配需求时，将抛出OutOfMemoryError异常</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00287" y="1001183"/>
            <a:ext cx="466344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四、</a:t>
            </a:r>
            <a:r>
              <a:rPr lang="zh-CN" altLang="en-US" sz="280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rPr>
              <a:t>垃圾收集器</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对象的引用</a:t>
            </a:r>
            <a:endParaRPr lang="zh-CN" altLang="en-US"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948690" y="1887855"/>
            <a:ext cx="10294620" cy="3522980"/>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java中的引用分为：</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强引用</a:t>
            </a:r>
            <a:r>
              <a:rPr lang="zh-CN" altLang="en-US" sz="1860" dirty="0">
                <a:latin typeface="Courier New" panose="02070309020205020404" charset="0"/>
                <a:ea typeface="微软雅黑" panose="020B0503020204020204" pitchFamily="34" charset="-122"/>
                <a:sym typeface="Arial" panose="020B0604020202020204" pitchFamily="34" charset="0"/>
              </a:rPr>
              <a:t>、</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软引用</a:t>
            </a:r>
            <a:r>
              <a:rPr lang="zh-CN" altLang="en-US" sz="1860" dirty="0">
                <a:latin typeface="Courier New" panose="02070309020205020404" charset="0"/>
                <a:ea typeface="微软雅黑" panose="020B0503020204020204" pitchFamily="34" charset="-122"/>
                <a:sym typeface="Arial" panose="020B0604020202020204" pitchFamily="34" charset="0"/>
              </a:rPr>
              <a:t>、</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弱引用</a:t>
            </a:r>
            <a:r>
              <a:rPr lang="zh-CN" altLang="en-US" sz="1860" dirty="0">
                <a:latin typeface="Courier New" panose="02070309020205020404" charset="0"/>
                <a:ea typeface="微软雅黑" panose="020B0503020204020204" pitchFamily="34" charset="-122"/>
                <a:sym typeface="Arial" panose="020B0604020202020204" pitchFamily="34" charset="0"/>
              </a:rPr>
              <a:t>、</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虚引用</a:t>
            </a:r>
            <a:r>
              <a:rPr lang="zh-CN" altLang="en-US" sz="1860" dirty="0">
                <a:latin typeface="Courier New" panose="02070309020205020404" charset="0"/>
                <a:ea typeface="微软雅黑" panose="020B0503020204020204" pitchFamily="34" charset="-122"/>
                <a:sym typeface="Arial" panose="020B0604020202020204" pitchFamily="34" charset="0"/>
              </a:rPr>
              <a:t>（幽灵引用或者幻影引用），这4种引用强度依次逐渐减弱。</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强引用：在程序代码之中正常的类似于“Person p = new Person()”这类的引用；垃圾收集器不会回收掉被强引用的对象。</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软引用：有用但非必须的对象，jdk中提供了SoftReference类来实现软引用；</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系统在发生内存溢出异常之前，会把只被软引用的对象进行回收</a:t>
            </a:r>
            <a:r>
              <a:rPr lang="zh-CN" altLang="en-US" sz="1860" dirty="0">
                <a:latin typeface="Courier New" panose="02070309020205020404" charset="0"/>
                <a:ea typeface="微软雅黑" panose="020B0503020204020204" pitchFamily="34" charset="-122"/>
                <a:sym typeface="Arial" panose="020B0604020202020204" pitchFamily="34" charset="0"/>
              </a:rPr>
              <a:t>。</a:t>
            </a:r>
          </a:p>
          <a:p>
            <a:pPr marL="342900" indent="-342900">
              <a:buClr>
                <a:srgbClr val="0070C0"/>
              </a:buClr>
              <a:buFont typeface="Wingdings" panose="05000000000000000000" pitchFamily="2" charset="2"/>
              <a:buChar char="Ø"/>
            </a:pP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用途？可以做缓存。</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弱引用：非必须的对象，jdk中提供了WeakReference类来实现软引用，比软引用弱一些；垃圾回收不论内存是否不足都会回收</a:t>
            </a:r>
            <a:r>
              <a:rPr lang="zh-CN" altLang="en-US" sz="1860" dirty="0">
                <a:solidFill>
                  <a:srgbClr val="D8090F"/>
                </a:solidFill>
                <a:latin typeface="Courier New" panose="02070309020205020404" charset="0"/>
                <a:ea typeface="微软雅黑" panose="020B0503020204020204" pitchFamily="34" charset="-122"/>
                <a:sym typeface="Arial" panose="020B0604020202020204" pitchFamily="34" charset="0"/>
              </a:rPr>
              <a:t>只被弱引用关联的对象。</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虚引用：对被引用对象的生存时间不影响；无法通过虚引用来取得一个对象实例；为一个对象设置虚引用关联的</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唯一目的</a:t>
            </a:r>
            <a:r>
              <a:rPr lang="zh-CN" altLang="en-US" sz="1860" dirty="0">
                <a:latin typeface="Courier New" panose="02070309020205020404" charset="0"/>
                <a:ea typeface="微软雅黑" panose="020B0503020204020204" pitchFamily="34" charset="-122"/>
                <a:sym typeface="Arial" panose="020B0604020202020204" pitchFamily="34" charset="0"/>
              </a:rPr>
              <a:t>就是能在这个对象被收集器回收时收到一个系统通知；jdk提供PhantomReference类来实现虚引用。</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558800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四、</a:t>
            </a:r>
            <a:r>
              <a:rPr lang="zh-CN" altLang="en-US" sz="280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rPr>
              <a:t>垃圾收集器</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对象的可达分析</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1</a:t>
            </a:r>
            <a:endParaRPr lang="en-US" altLang="zh-CN"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876935" y="2084705"/>
            <a:ext cx="10294620" cy="3237230"/>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zh-CN" altLang="en-US" sz="1860" dirty="0">
                <a:latin typeface="微软雅黑" panose="020B0503020204020204" pitchFamily="34" charset="-122"/>
                <a:ea typeface="微软雅黑" panose="020B0503020204020204" pitchFamily="34" charset="-122"/>
                <a:sym typeface="Arial" panose="020B0604020202020204" pitchFamily="34" charset="0"/>
              </a:rPr>
              <a:t>判断对象的存活方式：</a:t>
            </a:r>
            <a:r>
              <a:rPr lang="zh-CN" altLang="en-US" sz="186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引用计数算法</a:t>
            </a:r>
            <a:r>
              <a:rPr lang="zh-CN" altLang="en-US" sz="1860" dirty="0">
                <a:latin typeface="微软雅黑" panose="020B0503020204020204" pitchFamily="34" charset="-122"/>
                <a:ea typeface="微软雅黑" panose="020B0503020204020204" pitchFamily="34" charset="-122"/>
                <a:sym typeface="Arial" panose="020B0604020202020204" pitchFamily="34" charset="0"/>
              </a:rPr>
              <a:t>、</a:t>
            </a:r>
            <a:r>
              <a:rPr lang="zh-CN" altLang="en-US" sz="186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可达性分析</a:t>
            </a:r>
            <a:r>
              <a:rPr lang="zh-CN" altLang="en-US" sz="1860" dirty="0">
                <a:latin typeface="微软雅黑" panose="020B0503020204020204" pitchFamily="34" charset="-122"/>
                <a:ea typeface="微软雅黑" panose="020B0503020204020204" pitchFamily="34" charset="-122"/>
                <a:sym typeface="Arial" panose="020B0604020202020204" pitchFamily="34" charset="0"/>
              </a:rPr>
              <a:t>；主流的商用程序语言的主流实现中是通过可达性分析；</a:t>
            </a:r>
          </a:p>
          <a:p>
            <a:pPr marL="342900" indent="-342900">
              <a:buClr>
                <a:srgbClr val="0070C0"/>
              </a:buClr>
              <a:buFont typeface="Wingdings" panose="05000000000000000000" pitchFamily="2" charset="2"/>
              <a:buChar char="Ø"/>
            </a:pPr>
            <a:endParaRPr lang="zh-CN" altLang="en-US" sz="1860" dirty="0">
              <a:latin typeface="微软雅黑" panose="020B0503020204020204" pitchFamily="34" charset="-122"/>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微软雅黑" panose="020B0503020204020204" pitchFamily="34" charset="-122"/>
                <a:ea typeface="微软雅黑" panose="020B0503020204020204" pitchFamily="34" charset="-122"/>
                <a:sym typeface="Arial" panose="020B0604020202020204" pitchFamily="34" charset="0"/>
              </a:rPr>
              <a:t>引用计数算法基本思想：给对象中添加一个引用计数器，每当有一个地方引用它时，计数器值就加1；当引用失效时，计数器值就减1；任何时刻计数器为0的对象就是不可能再被使用的。</a:t>
            </a:r>
          </a:p>
          <a:p>
            <a:pPr marL="342900" indent="-342900">
              <a:buClr>
                <a:srgbClr val="0070C0"/>
              </a:buClr>
              <a:buFont typeface="Wingdings" panose="05000000000000000000" pitchFamily="2" charset="2"/>
              <a:buChar char="Ø"/>
            </a:pPr>
            <a:endParaRPr lang="zh-CN" altLang="en-US" sz="1860" dirty="0">
              <a:latin typeface="微软雅黑" panose="020B0503020204020204" pitchFamily="34" charset="-122"/>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微软雅黑" panose="020B0503020204020204" pitchFamily="34" charset="-122"/>
                <a:ea typeface="微软雅黑" panose="020B0503020204020204" pitchFamily="34" charset="-122"/>
                <a:sym typeface="Arial" panose="020B0604020202020204" pitchFamily="34" charset="0"/>
              </a:rPr>
              <a:t>可达性分析基本思想：通过一系列的称为“GC Roots”的对象作为起始点，从这些节点开始向下搜索，搜索所走过的路径称为引用链（Reference Chain），当一个对象到GC Roots没有任何引用链相连（即不可达）时，则证明此对象是不可用的。</a:t>
            </a:r>
          </a:p>
          <a:p>
            <a:pPr marL="342900" indent="-342900">
              <a:buClr>
                <a:srgbClr val="0070C0"/>
              </a:buClr>
              <a:buFont typeface="Wingdings" panose="05000000000000000000" pitchFamily="2" charset="2"/>
              <a:buChar char="Ø"/>
            </a:pPr>
            <a:endParaRPr lang="zh-CN" altLang="en-US" sz="1860" dirty="0">
              <a:latin typeface="微软雅黑" panose="020B0503020204020204" pitchFamily="34" charset="-122"/>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可达性的好处？</a:t>
            </a:r>
            <a:endParaRPr lang="zh-CN" altLang="en-US" sz="1865" dirty="0">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558800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四、</a:t>
            </a:r>
            <a:r>
              <a:rPr lang="zh-CN" altLang="en-US" sz="280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rPr>
              <a:t>垃圾收集器</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对象的可达分析</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2</a:t>
            </a:r>
            <a:endParaRPr lang="en-US" altLang="zh-CN"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948690" y="1902460"/>
            <a:ext cx="10294620" cy="1520825"/>
          </a:xfrm>
          <a:prstGeom prst="rect">
            <a:avLst/>
          </a:prstGeom>
          <a:noFill/>
        </p:spPr>
        <p:txBody>
          <a:bodyPr wrap="square" rtlCol="0">
            <a:spAutoFit/>
          </a:bodyPr>
          <a:lstStyle/>
          <a:p>
            <a:pPr>
              <a:buClr>
                <a:srgbClr val="0070C0"/>
              </a:buClr>
              <a:buFont typeface="Wingdings" panose="05000000000000000000" pitchFamily="2" charset="2"/>
            </a:pPr>
            <a:r>
              <a:rPr lang="zh-CN" altLang="en-US" sz="1860" dirty="0">
                <a:latin typeface="Courier New" panose="02070309020205020404" charset="0"/>
                <a:ea typeface="微软雅黑" panose="020B0503020204020204" pitchFamily="34" charset="-122"/>
                <a:sym typeface="Arial" panose="020B0604020202020204" pitchFamily="34" charset="0"/>
              </a:rPr>
              <a:t>GC </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Roots对象：</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虚拟机栈（栈帧中的本地变量表）中引用的对象。</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方法区中类静态属性引用的对象。</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方法区中常量引用的对象。</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本地方法栈中JNI（Java Native Interface即一般说的Native方法）引用的对象。</a:t>
            </a:r>
            <a:endParaRPr lang="zh-CN" altLang="en-US" sz="1865" dirty="0">
              <a:solidFill>
                <a:srgbClr val="000000"/>
              </a:solidFill>
              <a:latin typeface="Courier New" panose="02070309020205020404" charset="0"/>
              <a:ea typeface="微软雅黑" panose="020B0503020204020204" pitchFamily="34" charset="-122"/>
              <a:sym typeface="+mn-ea"/>
            </a:endParaRPr>
          </a:p>
        </p:txBody>
      </p:sp>
      <p:pic>
        <p:nvPicPr>
          <p:cNvPr id="33793" name="图片 22529" descr="对象可达性分析"/>
          <p:cNvPicPr>
            <a:picLocks noChangeAspect="1"/>
          </p:cNvPicPr>
          <p:nvPr/>
        </p:nvPicPr>
        <p:blipFill>
          <a:blip r:embed="rId3"/>
          <a:stretch>
            <a:fillRect/>
          </a:stretch>
        </p:blipFill>
        <p:spPr>
          <a:xfrm>
            <a:off x="3917950" y="3338830"/>
            <a:ext cx="4946650" cy="3434080"/>
          </a:xfrm>
          <a:prstGeom prst="rect">
            <a:avLst/>
          </a:prstGeom>
          <a:noFill/>
          <a:ln w="9525">
            <a:noFill/>
          </a:ln>
        </p:spPr>
      </p:pic>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 167"/>
          <p:cNvSpPr/>
          <p:nvPr/>
        </p:nvSpPr>
        <p:spPr>
          <a:xfrm>
            <a:off x="-17780" y="0"/>
            <a:ext cx="12210415" cy="6857365"/>
          </a:xfrm>
          <a:prstGeom prst="roundRect">
            <a:avLst>
              <a:gd name="adj" fmla="val 0"/>
            </a:avLst>
          </a:pr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362" name="文本框 2"/>
          <p:cNvSpPr txBox="1">
            <a:spLocks noChangeArrowheads="1"/>
          </p:cNvSpPr>
          <p:nvPr/>
        </p:nvSpPr>
        <p:spPr bwMode="auto">
          <a:xfrm>
            <a:off x="6664537" y="2780453"/>
            <a:ext cx="3596640" cy="521970"/>
          </a:xfrm>
          <a:prstGeom prst="rect">
            <a:avLst/>
          </a:prstGeom>
          <a:noFill/>
          <a:ln w="9525">
            <a:noFill/>
            <a:miter lim="800000"/>
          </a:ln>
        </p:spPr>
        <p:txBody>
          <a:bodyPr wrap="none">
            <a:spAutoFit/>
          </a:bodyPr>
          <a:lstStyle/>
          <a:p>
            <a:pPr algn="l"/>
            <a:r>
              <a:rPr kumimoji="1" lang="en-US" altLang="zh-CN" sz="2800" b="1" i="1">
                <a:solidFill>
                  <a:schemeClr val="bg1"/>
                </a:solidFill>
                <a:latin typeface="Courier New" panose="02070309020205020404" charset="0"/>
                <a:ea typeface="微软雅黑" panose="020B0503020204020204" pitchFamily="34" charset="-122"/>
              </a:rPr>
              <a:t>&lt;Java</a:t>
            </a:r>
            <a:r>
              <a:rPr kumimoji="1" lang="zh-CN" altLang="zh-CN" sz="2800" b="1" i="1">
                <a:solidFill>
                  <a:schemeClr val="bg1"/>
                </a:solidFill>
                <a:latin typeface="Courier New" panose="02070309020205020404" charset="0"/>
                <a:ea typeface="微软雅黑" panose="020B0503020204020204" pitchFamily="34" charset="-122"/>
              </a:rPr>
              <a:t>虚拟机</a:t>
            </a:r>
            <a:r>
              <a:rPr kumimoji="1" lang="en-US" altLang="zh-CN" sz="2800" b="1" i="1">
                <a:solidFill>
                  <a:schemeClr val="bg1"/>
                </a:solidFill>
                <a:latin typeface="Courier New" panose="02070309020205020404" charset="0"/>
                <a:ea typeface="微软雅黑" panose="020B0503020204020204" pitchFamily="34" charset="-122"/>
              </a:rPr>
              <a:t>——JVM&gt;</a:t>
            </a:r>
          </a:p>
        </p:txBody>
      </p:sp>
      <p:sp>
        <p:nvSpPr>
          <p:cNvPr id="15364" name="矩形 4"/>
          <p:cNvSpPr>
            <a:spLocks noChangeArrowheads="1"/>
          </p:cNvSpPr>
          <p:nvPr/>
        </p:nvSpPr>
        <p:spPr bwMode="auto">
          <a:xfrm flipH="1">
            <a:off x="1008380" y="694690"/>
            <a:ext cx="1582420" cy="583565"/>
          </a:xfrm>
          <a:prstGeom prst="rect">
            <a:avLst/>
          </a:prstGeom>
          <a:noFill/>
          <a:ln w="9525">
            <a:noFill/>
            <a:miter lim="800000"/>
          </a:ln>
        </p:spPr>
        <p:txBody>
          <a:bodyPr wrap="square">
            <a:spAutoFit/>
          </a:bodyPr>
          <a:lstStyle/>
          <a:p>
            <a:pPr algn="l"/>
            <a:r>
              <a:rPr lang="zh-CN" altLang="en-US" sz="3200" b="1">
                <a:solidFill>
                  <a:schemeClr val="bg1"/>
                </a:solidFill>
                <a:latin typeface="微软雅黑" panose="020B0503020204020204" pitchFamily="34" charset="-122"/>
                <a:ea typeface="微软雅黑" panose="020B0503020204020204" pitchFamily="34" charset="-122"/>
              </a:rPr>
              <a:t>目录</a:t>
            </a:r>
          </a:p>
        </p:txBody>
      </p:sp>
      <p:sp>
        <p:nvSpPr>
          <p:cNvPr id="15365" name="矩形 6"/>
          <p:cNvSpPr>
            <a:spLocks noChangeArrowheads="1"/>
          </p:cNvSpPr>
          <p:nvPr/>
        </p:nvSpPr>
        <p:spPr bwMode="auto">
          <a:xfrm flipH="1">
            <a:off x="1504950" y="2687320"/>
            <a:ext cx="3587750" cy="368300"/>
          </a:xfrm>
          <a:prstGeom prst="rect">
            <a:avLst/>
          </a:prstGeom>
          <a:noFill/>
          <a:ln w="9525">
            <a:noFill/>
            <a:miter lim="800000"/>
          </a:ln>
        </p:spPr>
        <p:txBody>
          <a:bodyPr wrap="square">
            <a:spAutoFit/>
          </a:bodyPr>
          <a:lstStyle/>
          <a:p>
            <a:pPr algn="l"/>
            <a:r>
              <a:rPr lang="zh-CN" altLang="en-US" sz="1800">
                <a:solidFill>
                  <a:schemeClr val="bg1"/>
                </a:solidFill>
                <a:latin typeface="Courier New" panose="02070309020205020404" charset="0"/>
                <a:ea typeface="微软雅黑" panose="020B0503020204020204" pitchFamily="34" charset="-122"/>
                <a:sym typeface="微软雅黑" panose="020B0503020204020204" pitchFamily="34" charset="-122"/>
              </a:rPr>
              <a:t>了解</a:t>
            </a:r>
            <a:r>
              <a:rPr lang="en-US" altLang="zh-CN" sz="1800">
                <a:solidFill>
                  <a:schemeClr val="bg1"/>
                </a:solidFill>
                <a:latin typeface="Courier New" panose="02070309020205020404" charset="0"/>
                <a:ea typeface="微软雅黑" panose="020B0503020204020204" pitchFamily="34" charset="-122"/>
                <a:sym typeface="微软雅黑" panose="020B0503020204020204" pitchFamily="34" charset="-122"/>
              </a:rPr>
              <a:t>jvm</a:t>
            </a:r>
            <a:r>
              <a:rPr lang="zh-CN" altLang="en-US" sz="1800">
                <a:solidFill>
                  <a:schemeClr val="bg1"/>
                </a:solidFill>
                <a:latin typeface="Courier New" panose="02070309020205020404" charset="0"/>
                <a:ea typeface="微软雅黑" panose="020B0503020204020204" pitchFamily="34" charset="-122"/>
                <a:sym typeface="微软雅黑" panose="020B0503020204020204" pitchFamily="34" charset="-122"/>
              </a:rPr>
              <a:t>的发展史、内存区域构成</a:t>
            </a:r>
            <a:endParaRPr lang="zh-CN" altLang="en-US" sz="1800" b="1">
              <a:solidFill>
                <a:schemeClr val="bg1"/>
              </a:solidFill>
              <a:latin typeface="Courier New" panose="02070309020205020404" charset="0"/>
              <a:ea typeface="微软雅黑" panose="020B0503020204020204" pitchFamily="34" charset="-122"/>
              <a:sym typeface="微软雅黑" panose="020B0503020204020204" pitchFamily="34" charset="-122"/>
            </a:endParaRPr>
          </a:p>
        </p:txBody>
      </p:sp>
      <p:sp>
        <p:nvSpPr>
          <p:cNvPr id="8" name="椭圆 7"/>
          <p:cNvSpPr/>
          <p:nvPr/>
        </p:nvSpPr>
        <p:spPr>
          <a:xfrm flipH="1">
            <a:off x="887730" y="2743200"/>
            <a:ext cx="236855" cy="226060"/>
          </a:xfrm>
          <a:prstGeom prst="ellipse">
            <a:avLst/>
          </a:prstGeom>
          <a:solidFill>
            <a:srgbClr val="FB9460"/>
          </a:solidFill>
          <a:ln w="190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sz="1600">
              <a:solidFill>
                <a:schemeClr val="bg1"/>
              </a:solidFill>
              <a:latin typeface="微软雅黑" panose="020B0503020204020204" pitchFamily="34" charset="-122"/>
              <a:ea typeface="微软雅黑" panose="020B0503020204020204" pitchFamily="34" charset="-122"/>
            </a:endParaRPr>
          </a:p>
        </p:txBody>
      </p:sp>
      <p:sp>
        <p:nvSpPr>
          <p:cNvPr id="15368" name="矩形 10"/>
          <p:cNvSpPr>
            <a:spLocks noChangeArrowheads="1"/>
          </p:cNvSpPr>
          <p:nvPr/>
        </p:nvSpPr>
        <p:spPr bwMode="auto">
          <a:xfrm flipH="1">
            <a:off x="1531620" y="3449320"/>
            <a:ext cx="3772535" cy="337185"/>
          </a:xfrm>
          <a:prstGeom prst="rect">
            <a:avLst/>
          </a:prstGeom>
          <a:noFill/>
          <a:ln w="9525">
            <a:noFill/>
            <a:miter lim="800000"/>
          </a:ln>
        </p:spPr>
        <p:txBody>
          <a:bodyPr wrap="square">
            <a:spAutoFit/>
          </a:bodyPr>
          <a:lstStyle/>
          <a:p>
            <a:pPr algn="l"/>
            <a:r>
              <a:rPr lang="en-US" altLang="zh-CN" sz="1600">
                <a:solidFill>
                  <a:schemeClr val="bg1"/>
                </a:solidFill>
                <a:latin typeface="Courier New" panose="02070309020205020404" charset="0"/>
                <a:ea typeface="微软雅黑" panose="020B0503020204020204" pitchFamily="34" charset="-122"/>
                <a:sym typeface="微软雅黑" panose="020B0503020204020204" pitchFamily="34" charset="-122"/>
              </a:rPr>
              <a:t>JVM GC</a:t>
            </a:r>
            <a:r>
              <a:rPr lang="zh-CN" altLang="en-US" sz="1600">
                <a:solidFill>
                  <a:schemeClr val="bg1"/>
                </a:solidFill>
                <a:latin typeface="Courier New" panose="02070309020205020404" charset="0"/>
                <a:ea typeface="微软雅黑" panose="020B0503020204020204" pitchFamily="34" charset="-122"/>
                <a:sym typeface="微软雅黑" panose="020B0503020204020204" pitchFamily="34" charset="-122"/>
              </a:rPr>
              <a:t>的基本原理和收集器</a:t>
            </a:r>
            <a:endParaRPr lang="zh-CN" altLang="en-US" sz="1600" b="1" dirty="0">
              <a:solidFill>
                <a:schemeClr val="bg1"/>
              </a:solidFill>
              <a:latin typeface="Courier New" panose="02070309020205020404" charset="0"/>
              <a:ea typeface="微软雅黑" panose="020B0503020204020204" pitchFamily="34" charset="-122"/>
              <a:sym typeface="微软雅黑" panose="020B0503020204020204" pitchFamily="34" charset="-122"/>
            </a:endParaRPr>
          </a:p>
        </p:txBody>
      </p:sp>
      <p:sp>
        <p:nvSpPr>
          <p:cNvPr id="12" name="椭圆 11"/>
          <p:cNvSpPr/>
          <p:nvPr/>
        </p:nvSpPr>
        <p:spPr>
          <a:xfrm flipH="1">
            <a:off x="887730" y="3494405"/>
            <a:ext cx="236855" cy="226060"/>
          </a:xfrm>
          <a:prstGeom prst="ellipse">
            <a:avLst/>
          </a:prstGeom>
          <a:solidFill>
            <a:srgbClr val="FB9460"/>
          </a:solidFill>
          <a:ln w="190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sz="1600">
              <a:solidFill>
                <a:schemeClr val="bg1"/>
              </a:solidFill>
              <a:latin typeface="微软雅黑" panose="020B0503020204020204" pitchFamily="34" charset="-122"/>
              <a:ea typeface="微软雅黑" panose="020B0503020204020204" pitchFamily="34" charset="-122"/>
            </a:endParaRPr>
          </a:p>
        </p:txBody>
      </p:sp>
      <p:sp>
        <p:nvSpPr>
          <p:cNvPr id="15371" name="矩形 14"/>
          <p:cNvSpPr>
            <a:spLocks noChangeArrowheads="1"/>
          </p:cNvSpPr>
          <p:nvPr/>
        </p:nvSpPr>
        <p:spPr bwMode="auto">
          <a:xfrm flipH="1">
            <a:off x="1531620" y="4194810"/>
            <a:ext cx="3202940" cy="337185"/>
          </a:xfrm>
          <a:prstGeom prst="rect">
            <a:avLst/>
          </a:prstGeom>
          <a:noFill/>
          <a:ln w="9525">
            <a:noFill/>
            <a:miter lim="800000"/>
          </a:ln>
        </p:spPr>
        <p:txBody>
          <a:bodyPr wrap="square">
            <a:spAutoFit/>
          </a:bodyPr>
          <a:lstStyle/>
          <a:p>
            <a:pPr algn="l"/>
            <a:r>
              <a:rPr lang="zh-CN" altLang="en-US" sz="1600">
                <a:solidFill>
                  <a:schemeClr val="bg1"/>
                </a:solidFill>
                <a:latin typeface="Courier New" panose="02070309020205020404" charset="0"/>
                <a:ea typeface="微软雅黑" panose="020B0503020204020204" pitchFamily="34" charset="-122"/>
                <a:sym typeface="微软雅黑" panose="020B0503020204020204" pitchFamily="34" charset="-122"/>
              </a:rPr>
              <a:t>了解</a:t>
            </a:r>
            <a:r>
              <a:rPr lang="en-US" altLang="zh-CN" sz="1600">
                <a:solidFill>
                  <a:schemeClr val="bg1"/>
                </a:solidFill>
                <a:latin typeface="Courier New" panose="02070309020205020404" charset="0"/>
                <a:ea typeface="微软雅黑" panose="020B0503020204020204" pitchFamily="34" charset="-122"/>
                <a:sym typeface="微软雅黑" panose="020B0503020204020204" pitchFamily="34" charset="-122"/>
              </a:rPr>
              <a:t>java</a:t>
            </a:r>
            <a:r>
              <a:rPr lang="zh-CN" altLang="en-US" sz="1600">
                <a:solidFill>
                  <a:schemeClr val="bg1"/>
                </a:solidFill>
                <a:latin typeface="Courier New" panose="02070309020205020404" charset="0"/>
                <a:ea typeface="微软雅黑" panose="020B0503020204020204" pitchFamily="34" charset="-122"/>
                <a:sym typeface="微软雅黑" panose="020B0503020204020204" pitchFamily="34" charset="-122"/>
              </a:rPr>
              <a:t>内存分配策略</a:t>
            </a:r>
            <a:endParaRPr kumimoji="1" lang="zh-CN" altLang="en-US" sz="1600" b="1" dirty="0">
              <a:solidFill>
                <a:schemeClr val="bg1"/>
              </a:solidFill>
              <a:latin typeface="Courier New" panose="02070309020205020404" charset="0"/>
              <a:ea typeface="微软雅黑" panose="020B0503020204020204" pitchFamily="34" charset="-122"/>
              <a:sym typeface="微软雅黑" panose="020B0503020204020204" pitchFamily="34" charset="-122"/>
            </a:endParaRPr>
          </a:p>
        </p:txBody>
      </p:sp>
      <p:sp>
        <p:nvSpPr>
          <p:cNvPr id="16" name="椭圆 15"/>
          <p:cNvSpPr/>
          <p:nvPr/>
        </p:nvSpPr>
        <p:spPr>
          <a:xfrm flipH="1">
            <a:off x="887730" y="4244975"/>
            <a:ext cx="236855" cy="226060"/>
          </a:xfrm>
          <a:prstGeom prst="ellipse">
            <a:avLst/>
          </a:prstGeom>
          <a:solidFill>
            <a:srgbClr val="FB9460"/>
          </a:solidFill>
          <a:ln w="190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sz="1600">
              <a:solidFill>
                <a:schemeClr val="bg1"/>
              </a:solidFill>
              <a:latin typeface="微软雅黑" panose="020B0503020204020204" pitchFamily="34" charset="-122"/>
              <a:ea typeface="微软雅黑" panose="020B0503020204020204" pitchFamily="34" charset="-122"/>
            </a:endParaRPr>
          </a:p>
        </p:txBody>
      </p:sp>
      <p:sp>
        <p:nvSpPr>
          <p:cNvPr id="15374" name="矩形 18"/>
          <p:cNvSpPr>
            <a:spLocks noChangeArrowheads="1"/>
          </p:cNvSpPr>
          <p:nvPr/>
        </p:nvSpPr>
        <p:spPr bwMode="auto">
          <a:xfrm flipH="1">
            <a:off x="1575435" y="4940935"/>
            <a:ext cx="3203575" cy="337185"/>
          </a:xfrm>
          <a:prstGeom prst="rect">
            <a:avLst/>
          </a:prstGeom>
          <a:noFill/>
          <a:ln w="9525">
            <a:noFill/>
            <a:miter lim="800000"/>
          </a:ln>
        </p:spPr>
        <p:txBody>
          <a:bodyPr wrap="square">
            <a:spAutoFit/>
          </a:bodyPr>
          <a:lstStyle/>
          <a:p>
            <a:pPr algn="l"/>
            <a:r>
              <a:rPr lang="zh-CN" altLang="en-US" sz="1600">
                <a:solidFill>
                  <a:schemeClr val="bg1"/>
                </a:solidFill>
                <a:latin typeface="Courier New" panose="02070309020205020404" charset="0"/>
                <a:ea typeface="微软雅黑" panose="020B0503020204020204" pitchFamily="34" charset="-122"/>
                <a:sym typeface="微软雅黑" panose="020B0503020204020204" pitchFamily="34" charset="-122"/>
              </a:rPr>
              <a:t>掌握</a:t>
            </a:r>
            <a:r>
              <a:rPr lang="en-US" altLang="zh-CN" sz="1600">
                <a:solidFill>
                  <a:schemeClr val="bg1"/>
                </a:solidFill>
                <a:latin typeface="Courier New" panose="02070309020205020404" charset="0"/>
                <a:ea typeface="微软雅黑" panose="020B0503020204020204" pitchFamily="34" charset="-122"/>
                <a:sym typeface="微软雅黑" panose="020B0503020204020204" pitchFamily="34" charset="-122"/>
              </a:rPr>
              <a:t>java</a:t>
            </a:r>
            <a:r>
              <a:rPr lang="zh-CN" altLang="en-US" sz="1600">
                <a:solidFill>
                  <a:schemeClr val="bg1"/>
                </a:solidFill>
                <a:latin typeface="Courier New" panose="02070309020205020404" charset="0"/>
                <a:ea typeface="微软雅黑" panose="020B0503020204020204" pitchFamily="34" charset="-122"/>
                <a:sym typeface="微软雅黑" panose="020B0503020204020204" pitchFamily="34" charset="-122"/>
              </a:rPr>
              <a:t>虚拟机常用的分析工具</a:t>
            </a:r>
            <a:endParaRPr lang="zh-CN" altLang="en-US" sz="1600" b="1" dirty="0">
              <a:solidFill>
                <a:schemeClr val="bg1"/>
              </a:solidFill>
              <a:latin typeface="Courier New" panose="02070309020205020404" charset="0"/>
              <a:ea typeface="微软雅黑" panose="020B0503020204020204" pitchFamily="34" charset="-122"/>
              <a:sym typeface="微软雅黑" panose="020B0503020204020204" pitchFamily="34" charset="-122"/>
            </a:endParaRPr>
          </a:p>
        </p:txBody>
      </p:sp>
      <p:sp>
        <p:nvSpPr>
          <p:cNvPr id="20" name="椭圆 19"/>
          <p:cNvSpPr/>
          <p:nvPr/>
        </p:nvSpPr>
        <p:spPr>
          <a:xfrm flipH="1">
            <a:off x="887730" y="4996180"/>
            <a:ext cx="236855" cy="226060"/>
          </a:xfrm>
          <a:prstGeom prst="ellipse">
            <a:avLst/>
          </a:prstGeom>
          <a:solidFill>
            <a:srgbClr val="FB9460"/>
          </a:solidFill>
          <a:ln w="190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sz="1600">
              <a:solidFill>
                <a:schemeClr val="bg1"/>
              </a:solidFill>
              <a:latin typeface="微软雅黑" panose="020B0503020204020204" pitchFamily="34" charset="-122"/>
              <a:ea typeface="微软雅黑" panose="020B0503020204020204" pitchFamily="34" charset="-122"/>
            </a:endParaRPr>
          </a:p>
        </p:txBody>
      </p:sp>
      <p:grpSp>
        <p:nvGrpSpPr>
          <p:cNvPr id="45" name="组合 44"/>
          <p:cNvGrpSpPr/>
          <p:nvPr/>
        </p:nvGrpSpPr>
        <p:grpSpPr>
          <a:xfrm rot="10800000">
            <a:off x="5862320" y="317"/>
            <a:ext cx="3234055" cy="2525078"/>
            <a:chOff x="7760" y="18"/>
            <a:chExt cx="5093" cy="3977"/>
          </a:xfrm>
        </p:grpSpPr>
        <p:sp>
          <p:nvSpPr>
            <p:cNvPr id="31" name="矩形 30"/>
            <p:cNvSpPr/>
            <p:nvPr/>
          </p:nvSpPr>
          <p:spPr>
            <a:xfrm rot="13457183">
              <a:off x="11630" y="1635"/>
              <a:ext cx="515" cy="648"/>
            </a:xfrm>
            <a:prstGeom prst="rect">
              <a:avLst/>
            </a:prstGeom>
            <a:solidFill>
              <a:srgbClr val="F0673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0" tIns="34289" rIns="68570" bIns="34289"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2" name="矩形 31"/>
            <p:cNvSpPr/>
            <p:nvPr/>
          </p:nvSpPr>
          <p:spPr>
            <a:xfrm rot="13485974">
              <a:off x="12528" y="2735"/>
              <a:ext cx="325" cy="345"/>
            </a:xfrm>
            <a:prstGeom prst="rect">
              <a:avLst/>
            </a:prstGeom>
            <a:solidFill>
              <a:srgbClr val="F0673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0" tIns="34289" rIns="68570" bIns="34289"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3" name="矩形 32"/>
            <p:cNvSpPr/>
            <p:nvPr/>
          </p:nvSpPr>
          <p:spPr>
            <a:xfrm rot="13485974">
              <a:off x="12407" y="3351"/>
              <a:ext cx="158" cy="168"/>
            </a:xfrm>
            <a:prstGeom prst="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0" tIns="34289" rIns="68570" bIns="34289"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4" name="矩形 33"/>
            <p:cNvSpPr/>
            <p:nvPr/>
          </p:nvSpPr>
          <p:spPr>
            <a:xfrm rot="13485974">
              <a:off x="8823" y="846"/>
              <a:ext cx="158" cy="165"/>
            </a:xfrm>
            <a:prstGeom prst="rect">
              <a:avLst/>
            </a:prstGeom>
            <a:solidFill>
              <a:srgbClr val="F0673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0" tIns="34289" rIns="68570" bIns="34289"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5" name="矩形 34"/>
            <p:cNvSpPr/>
            <p:nvPr/>
          </p:nvSpPr>
          <p:spPr>
            <a:xfrm rot="13485974">
              <a:off x="10058" y="770"/>
              <a:ext cx="158" cy="165"/>
            </a:xfrm>
            <a:prstGeom prst="rect">
              <a:avLst/>
            </a:prstGeom>
            <a:solidFill>
              <a:srgbClr val="F0673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0" tIns="34289" rIns="68570" bIns="34289"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7" name="任意多边形 36"/>
            <p:cNvSpPr/>
            <p:nvPr/>
          </p:nvSpPr>
          <p:spPr>
            <a:xfrm rot="10800000">
              <a:off x="9333" y="3060"/>
              <a:ext cx="1960" cy="935"/>
            </a:xfrm>
            <a:custGeom>
              <a:avLst/>
              <a:gdLst>
                <a:gd name="connsiteX0" fmla="*/ 0 w 2183642"/>
                <a:gd name="connsiteY0" fmla="*/ 0 h 1091821"/>
                <a:gd name="connsiteX1" fmla="*/ 2183642 w 2183642"/>
                <a:gd name="connsiteY1" fmla="*/ 13648 h 1091821"/>
                <a:gd name="connsiteX2" fmla="*/ 1091821 w 2183642"/>
                <a:gd name="connsiteY2" fmla="*/ 1091821 h 1091821"/>
                <a:gd name="connsiteX3" fmla="*/ 0 w 2183642"/>
                <a:gd name="connsiteY3" fmla="*/ 0 h 1091821"/>
              </a:gdLst>
              <a:ahLst/>
              <a:cxnLst>
                <a:cxn ang="0">
                  <a:pos x="connsiteX0" y="connsiteY0"/>
                </a:cxn>
                <a:cxn ang="0">
                  <a:pos x="connsiteX1" y="connsiteY1"/>
                </a:cxn>
                <a:cxn ang="0">
                  <a:pos x="connsiteX2" y="connsiteY2"/>
                </a:cxn>
                <a:cxn ang="0">
                  <a:pos x="connsiteX3" y="connsiteY3"/>
                </a:cxn>
              </a:cxnLst>
              <a:rect l="l" t="t" r="r" b="b"/>
              <a:pathLst>
                <a:path w="2183642" h="1091821">
                  <a:moveTo>
                    <a:pt x="0" y="0"/>
                  </a:moveTo>
                  <a:lnTo>
                    <a:pt x="2183642" y="13648"/>
                  </a:lnTo>
                  <a:lnTo>
                    <a:pt x="1091821" y="1091821"/>
                  </a:lnTo>
                  <a:lnTo>
                    <a:pt x="0"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8" name="任意多边形 37"/>
            <p:cNvSpPr/>
            <p:nvPr/>
          </p:nvSpPr>
          <p:spPr>
            <a:xfrm rot="10800000">
              <a:off x="10675" y="18"/>
              <a:ext cx="1730" cy="1660"/>
            </a:xfrm>
            <a:custGeom>
              <a:avLst/>
              <a:gdLst>
                <a:gd name="connsiteX0" fmla="*/ 887105 w 1924335"/>
                <a:gd name="connsiteY0" fmla="*/ 0 h 1937982"/>
                <a:gd name="connsiteX1" fmla="*/ 1924335 w 1924335"/>
                <a:gd name="connsiteY1" fmla="*/ 1009935 h 1937982"/>
                <a:gd name="connsiteX2" fmla="*/ 941696 w 1924335"/>
                <a:gd name="connsiteY2" fmla="*/ 1937982 h 1937982"/>
                <a:gd name="connsiteX3" fmla="*/ 0 w 1924335"/>
                <a:gd name="connsiteY3" fmla="*/ 968991 h 1937982"/>
                <a:gd name="connsiteX4" fmla="*/ 887105 w 1924335"/>
                <a:gd name="connsiteY4" fmla="*/ 0 h 1937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4335" h="1937982">
                  <a:moveTo>
                    <a:pt x="887105" y="0"/>
                  </a:moveTo>
                  <a:lnTo>
                    <a:pt x="1924335" y="1009935"/>
                  </a:lnTo>
                  <a:lnTo>
                    <a:pt x="941696" y="1937982"/>
                  </a:lnTo>
                  <a:lnTo>
                    <a:pt x="0" y="968991"/>
                  </a:lnTo>
                  <a:lnTo>
                    <a:pt x="887105"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9" name="任意多边形 38"/>
            <p:cNvSpPr/>
            <p:nvPr/>
          </p:nvSpPr>
          <p:spPr>
            <a:xfrm rot="10800000">
              <a:off x="7760" y="1411"/>
              <a:ext cx="2698" cy="2558"/>
            </a:xfrm>
            <a:custGeom>
              <a:avLst/>
              <a:gdLst>
                <a:gd name="connsiteX0" fmla="*/ 1514902 w 3002508"/>
                <a:gd name="connsiteY0" fmla="*/ 0 h 2988860"/>
                <a:gd name="connsiteX1" fmla="*/ 3002508 w 3002508"/>
                <a:gd name="connsiteY1" fmla="*/ 1501254 h 2988860"/>
                <a:gd name="connsiteX2" fmla="*/ 1528550 w 3002508"/>
                <a:gd name="connsiteY2" fmla="*/ 2988860 h 2988860"/>
                <a:gd name="connsiteX3" fmla="*/ 0 w 3002508"/>
                <a:gd name="connsiteY3" fmla="*/ 1473958 h 2988860"/>
                <a:gd name="connsiteX4" fmla="*/ 1514902 w 3002508"/>
                <a:gd name="connsiteY4" fmla="*/ 0 h 2988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2508" h="2988860">
                  <a:moveTo>
                    <a:pt x="1514902" y="0"/>
                  </a:moveTo>
                  <a:lnTo>
                    <a:pt x="3002508" y="1501254"/>
                  </a:lnTo>
                  <a:lnTo>
                    <a:pt x="1528550" y="2988860"/>
                  </a:lnTo>
                  <a:lnTo>
                    <a:pt x="0" y="1473958"/>
                  </a:lnTo>
                  <a:lnTo>
                    <a:pt x="1514902" y="0"/>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0" name="任意多边形 39"/>
            <p:cNvSpPr/>
            <p:nvPr/>
          </p:nvSpPr>
          <p:spPr>
            <a:xfrm rot="10800000">
              <a:off x="10413" y="2121"/>
              <a:ext cx="2040" cy="1848"/>
            </a:xfrm>
            <a:custGeom>
              <a:avLst/>
              <a:gdLst>
                <a:gd name="connsiteX0" fmla="*/ 982638 w 2033516"/>
                <a:gd name="connsiteY0" fmla="*/ 0 h 2074460"/>
                <a:gd name="connsiteX1" fmla="*/ 2033516 w 2033516"/>
                <a:gd name="connsiteY1" fmla="*/ 1078173 h 2074460"/>
                <a:gd name="connsiteX2" fmla="*/ 1023582 w 2033516"/>
                <a:gd name="connsiteY2" fmla="*/ 2074460 h 2074460"/>
                <a:gd name="connsiteX3" fmla="*/ 0 w 2033516"/>
                <a:gd name="connsiteY3" fmla="*/ 982639 h 2074460"/>
                <a:gd name="connsiteX4" fmla="*/ 982638 w 2033516"/>
                <a:gd name="connsiteY4" fmla="*/ 0 h 2074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3516" h="2074460">
                  <a:moveTo>
                    <a:pt x="982638" y="0"/>
                  </a:moveTo>
                  <a:lnTo>
                    <a:pt x="2033516" y="1078173"/>
                  </a:lnTo>
                  <a:lnTo>
                    <a:pt x="1023582" y="2074460"/>
                  </a:lnTo>
                  <a:lnTo>
                    <a:pt x="0" y="982639"/>
                  </a:lnTo>
                  <a:lnTo>
                    <a:pt x="982638" y="0"/>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1" name="任意多边形 40"/>
            <p:cNvSpPr/>
            <p:nvPr/>
          </p:nvSpPr>
          <p:spPr>
            <a:xfrm rot="10800000">
              <a:off x="8195" y="1096"/>
              <a:ext cx="613" cy="583"/>
            </a:xfrm>
            <a:custGeom>
              <a:avLst/>
              <a:gdLst>
                <a:gd name="connsiteX0" fmla="*/ 327546 w 682388"/>
                <a:gd name="connsiteY0" fmla="*/ 0 h 682389"/>
                <a:gd name="connsiteX1" fmla="*/ 682388 w 682388"/>
                <a:gd name="connsiteY1" fmla="*/ 354842 h 682389"/>
                <a:gd name="connsiteX2" fmla="*/ 354842 w 682388"/>
                <a:gd name="connsiteY2" fmla="*/ 682389 h 682389"/>
                <a:gd name="connsiteX3" fmla="*/ 0 w 682388"/>
                <a:gd name="connsiteY3" fmla="*/ 368490 h 682389"/>
                <a:gd name="connsiteX4" fmla="*/ 327546 w 682388"/>
                <a:gd name="connsiteY4" fmla="*/ 0 h 68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388" h="682389">
                  <a:moveTo>
                    <a:pt x="327546" y="0"/>
                  </a:moveTo>
                  <a:lnTo>
                    <a:pt x="682388" y="354842"/>
                  </a:lnTo>
                  <a:lnTo>
                    <a:pt x="354842" y="682389"/>
                  </a:lnTo>
                  <a:lnTo>
                    <a:pt x="0" y="368490"/>
                  </a:lnTo>
                  <a:lnTo>
                    <a:pt x="327546" y="0"/>
                  </a:lnTo>
                  <a:close/>
                </a:path>
              </a:pathLst>
            </a:custGeom>
            <a:solidFill>
              <a:srgbClr val="F067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2" name="矩形 41"/>
            <p:cNvSpPr/>
            <p:nvPr/>
          </p:nvSpPr>
          <p:spPr>
            <a:xfrm rot="8170664">
              <a:off x="9955" y="1189"/>
              <a:ext cx="1168" cy="1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3" name="矩形 42"/>
            <p:cNvSpPr/>
            <p:nvPr/>
          </p:nvSpPr>
          <p:spPr>
            <a:xfrm rot="8170664">
              <a:off x="9390" y="1052"/>
              <a:ext cx="528" cy="515"/>
            </a:xfrm>
            <a:prstGeom prst="rect">
              <a:avLst/>
            </a:prstGeom>
            <a:solidFill>
              <a:srgbClr val="F067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4" name="矩形 43"/>
            <p:cNvSpPr/>
            <p:nvPr/>
          </p:nvSpPr>
          <p:spPr>
            <a:xfrm rot="8170664">
              <a:off x="12153" y="2225"/>
              <a:ext cx="528" cy="515"/>
            </a:xfrm>
            <a:prstGeom prst="rect">
              <a:avLst/>
            </a:prstGeom>
            <a:solidFill>
              <a:srgbClr val="F067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grpSp>
        <p:nvGrpSpPr>
          <p:cNvPr id="36866" name="组合 1"/>
          <p:cNvGrpSpPr/>
          <p:nvPr/>
        </p:nvGrpSpPr>
        <p:grpSpPr>
          <a:xfrm rot="10800000" flipH="1">
            <a:off x="6846175" y="3676650"/>
            <a:ext cx="5425200" cy="3194050"/>
            <a:chOff x="6359856" y="-35113"/>
            <a:chExt cx="5889389" cy="3474349"/>
          </a:xfrm>
        </p:grpSpPr>
        <p:sp>
          <p:nvSpPr>
            <p:cNvPr id="14" name="矩形 13"/>
            <p:cNvSpPr/>
            <p:nvPr/>
          </p:nvSpPr>
          <p:spPr>
            <a:xfrm rot="2657183">
              <a:off x="7325047" y="1463761"/>
              <a:ext cx="530855" cy="45069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0" tIns="34289" rIns="68570" bIns="34289"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7" name="矩形 16"/>
            <p:cNvSpPr/>
            <p:nvPr/>
          </p:nvSpPr>
          <p:spPr>
            <a:xfrm rot="2685974">
              <a:off x="6383986" y="1090769"/>
              <a:ext cx="282663" cy="283197"/>
            </a:xfrm>
            <a:prstGeom prst="rect">
              <a:avLst/>
            </a:prstGeom>
            <a:solidFill>
              <a:srgbClr val="F0673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0" tIns="34289" rIns="68570" bIns="34289"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8" name="矩形 17"/>
            <p:cNvSpPr/>
            <p:nvPr/>
          </p:nvSpPr>
          <p:spPr>
            <a:xfrm rot="2685974">
              <a:off x="6359856" y="591721"/>
              <a:ext cx="136160" cy="136418"/>
            </a:xfrm>
            <a:prstGeom prst="rect">
              <a:avLst/>
            </a:prstGeom>
            <a:solidFill>
              <a:srgbClr val="F0673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0" tIns="34289" rIns="68570" bIns="34289"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9" name="矩形 18"/>
            <p:cNvSpPr/>
            <p:nvPr/>
          </p:nvSpPr>
          <p:spPr>
            <a:xfrm rot="2685974">
              <a:off x="11530523" y="2995445"/>
              <a:ext cx="137884" cy="13814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0" tIns="34289" rIns="68570" bIns="34289"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1" name="矩形 20"/>
            <p:cNvSpPr/>
            <p:nvPr/>
          </p:nvSpPr>
          <p:spPr>
            <a:xfrm rot="2685974">
              <a:off x="6809703" y="2738150"/>
              <a:ext cx="136161" cy="136419"/>
            </a:xfrm>
            <a:prstGeom prst="rect">
              <a:avLst/>
            </a:prstGeom>
            <a:solidFill>
              <a:srgbClr val="F0673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0" tIns="34289" rIns="68570" bIns="34289"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2" name="任意多边形 21"/>
            <p:cNvSpPr/>
            <p:nvPr/>
          </p:nvSpPr>
          <p:spPr>
            <a:xfrm>
              <a:off x="9288176" y="-33387"/>
              <a:ext cx="2961069" cy="3472623"/>
            </a:xfrm>
            <a:custGeom>
              <a:avLst/>
              <a:gdLst>
                <a:gd name="connsiteX0" fmla="*/ 723331 w 3848668"/>
                <a:gd name="connsiteY0" fmla="*/ 0 h 4544705"/>
                <a:gd name="connsiteX1" fmla="*/ 3848668 w 3848668"/>
                <a:gd name="connsiteY1" fmla="*/ 13648 h 4544705"/>
                <a:gd name="connsiteX2" fmla="*/ 3794077 w 3848668"/>
                <a:gd name="connsiteY2" fmla="*/ 4544705 h 4544705"/>
                <a:gd name="connsiteX3" fmla="*/ 0 w 3848668"/>
                <a:gd name="connsiteY3" fmla="*/ 696036 h 4544705"/>
                <a:gd name="connsiteX4" fmla="*/ 723331 w 3848668"/>
                <a:gd name="connsiteY4" fmla="*/ 0 h 45447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8668" h="4544705">
                  <a:moveTo>
                    <a:pt x="723331" y="0"/>
                  </a:moveTo>
                  <a:lnTo>
                    <a:pt x="3848668" y="13648"/>
                  </a:lnTo>
                  <a:lnTo>
                    <a:pt x="3794077" y="4544705"/>
                  </a:lnTo>
                  <a:lnTo>
                    <a:pt x="0" y="696036"/>
                  </a:lnTo>
                  <a:lnTo>
                    <a:pt x="723331" y="0"/>
                  </a:lnTo>
                  <a:close/>
                </a:path>
              </a:pathLst>
            </a:cu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3" name="任意多边形 22"/>
            <p:cNvSpPr/>
            <p:nvPr/>
          </p:nvSpPr>
          <p:spPr>
            <a:xfrm>
              <a:off x="8079965" y="-35113"/>
              <a:ext cx="1608077" cy="818510"/>
            </a:xfrm>
            <a:custGeom>
              <a:avLst/>
              <a:gdLst>
                <a:gd name="connsiteX0" fmla="*/ 0 w 2183642"/>
                <a:gd name="connsiteY0" fmla="*/ 0 h 1091821"/>
                <a:gd name="connsiteX1" fmla="*/ 2183642 w 2183642"/>
                <a:gd name="connsiteY1" fmla="*/ 13648 h 1091821"/>
                <a:gd name="connsiteX2" fmla="*/ 1091821 w 2183642"/>
                <a:gd name="connsiteY2" fmla="*/ 1091821 h 1091821"/>
                <a:gd name="connsiteX3" fmla="*/ 0 w 2183642"/>
                <a:gd name="connsiteY3" fmla="*/ 0 h 1091821"/>
              </a:gdLst>
              <a:ahLst/>
              <a:cxnLst>
                <a:cxn ang="0">
                  <a:pos x="connsiteX0" y="connsiteY0"/>
                </a:cxn>
                <a:cxn ang="0">
                  <a:pos x="connsiteX1" y="connsiteY1"/>
                </a:cxn>
                <a:cxn ang="0">
                  <a:pos x="connsiteX2" y="connsiteY2"/>
                </a:cxn>
                <a:cxn ang="0">
                  <a:pos x="connsiteX3" y="connsiteY3"/>
                </a:cxn>
              </a:cxnLst>
              <a:rect l="l" t="t" r="r" b="b"/>
              <a:pathLst>
                <a:path w="2183642" h="1091821">
                  <a:moveTo>
                    <a:pt x="0" y="0"/>
                  </a:moveTo>
                  <a:lnTo>
                    <a:pt x="2183642" y="13648"/>
                  </a:lnTo>
                  <a:lnTo>
                    <a:pt x="1091821" y="1091821"/>
                  </a:lnTo>
                  <a:lnTo>
                    <a:pt x="0"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4" name="任意多边形 23"/>
            <p:cNvSpPr/>
            <p:nvPr/>
          </p:nvSpPr>
          <p:spPr>
            <a:xfrm>
              <a:off x="9708724" y="1743505"/>
              <a:ext cx="1418487" cy="1452251"/>
            </a:xfrm>
            <a:custGeom>
              <a:avLst/>
              <a:gdLst>
                <a:gd name="connsiteX0" fmla="*/ 887105 w 1924335"/>
                <a:gd name="connsiteY0" fmla="*/ 0 h 1937982"/>
                <a:gd name="connsiteX1" fmla="*/ 1924335 w 1924335"/>
                <a:gd name="connsiteY1" fmla="*/ 1009935 h 1937982"/>
                <a:gd name="connsiteX2" fmla="*/ 941696 w 1924335"/>
                <a:gd name="connsiteY2" fmla="*/ 1937982 h 1937982"/>
                <a:gd name="connsiteX3" fmla="*/ 0 w 1924335"/>
                <a:gd name="connsiteY3" fmla="*/ 968991 h 1937982"/>
                <a:gd name="connsiteX4" fmla="*/ 887105 w 1924335"/>
                <a:gd name="connsiteY4" fmla="*/ 0 h 1937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4335" h="1937982">
                  <a:moveTo>
                    <a:pt x="887105" y="0"/>
                  </a:moveTo>
                  <a:lnTo>
                    <a:pt x="1924335" y="1009935"/>
                  </a:lnTo>
                  <a:lnTo>
                    <a:pt x="941696" y="1937982"/>
                  </a:lnTo>
                  <a:lnTo>
                    <a:pt x="0" y="968991"/>
                  </a:lnTo>
                  <a:lnTo>
                    <a:pt x="887105"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5" name="任意多边形 24"/>
            <p:cNvSpPr/>
            <p:nvPr/>
          </p:nvSpPr>
          <p:spPr>
            <a:xfrm>
              <a:off x="8109264" y="579633"/>
              <a:ext cx="2213045" cy="2241404"/>
            </a:xfrm>
            <a:custGeom>
              <a:avLst/>
              <a:gdLst>
                <a:gd name="connsiteX0" fmla="*/ 1514902 w 3002508"/>
                <a:gd name="connsiteY0" fmla="*/ 0 h 2988860"/>
                <a:gd name="connsiteX1" fmla="*/ 3002508 w 3002508"/>
                <a:gd name="connsiteY1" fmla="*/ 1501254 h 2988860"/>
                <a:gd name="connsiteX2" fmla="*/ 1528550 w 3002508"/>
                <a:gd name="connsiteY2" fmla="*/ 2988860 h 2988860"/>
                <a:gd name="connsiteX3" fmla="*/ 0 w 3002508"/>
                <a:gd name="connsiteY3" fmla="*/ 1473958 h 2988860"/>
                <a:gd name="connsiteX4" fmla="*/ 1514902 w 3002508"/>
                <a:gd name="connsiteY4" fmla="*/ 0 h 2988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2508" h="2988860">
                  <a:moveTo>
                    <a:pt x="1514902" y="0"/>
                  </a:moveTo>
                  <a:lnTo>
                    <a:pt x="3002508" y="1501254"/>
                  </a:lnTo>
                  <a:lnTo>
                    <a:pt x="1528550" y="2988860"/>
                  </a:lnTo>
                  <a:lnTo>
                    <a:pt x="0" y="1473958"/>
                  </a:lnTo>
                  <a:lnTo>
                    <a:pt x="1514902"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6" name="任意多边形 25"/>
            <p:cNvSpPr/>
            <p:nvPr/>
          </p:nvSpPr>
          <p:spPr>
            <a:xfrm>
              <a:off x="7168203" y="30506"/>
              <a:ext cx="1671849" cy="1618025"/>
            </a:xfrm>
            <a:custGeom>
              <a:avLst/>
              <a:gdLst>
                <a:gd name="connsiteX0" fmla="*/ 982638 w 2033516"/>
                <a:gd name="connsiteY0" fmla="*/ 0 h 2074460"/>
                <a:gd name="connsiteX1" fmla="*/ 2033516 w 2033516"/>
                <a:gd name="connsiteY1" fmla="*/ 1078173 h 2074460"/>
                <a:gd name="connsiteX2" fmla="*/ 1023582 w 2033516"/>
                <a:gd name="connsiteY2" fmla="*/ 2074460 h 2074460"/>
                <a:gd name="connsiteX3" fmla="*/ 0 w 2033516"/>
                <a:gd name="connsiteY3" fmla="*/ 982639 h 2074460"/>
                <a:gd name="connsiteX4" fmla="*/ 982638 w 2033516"/>
                <a:gd name="connsiteY4" fmla="*/ 0 h 2074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3516" h="2074460">
                  <a:moveTo>
                    <a:pt x="982638" y="0"/>
                  </a:moveTo>
                  <a:lnTo>
                    <a:pt x="2033516" y="1078173"/>
                  </a:lnTo>
                  <a:lnTo>
                    <a:pt x="1023582" y="2074460"/>
                  </a:lnTo>
                  <a:lnTo>
                    <a:pt x="0" y="982639"/>
                  </a:lnTo>
                  <a:lnTo>
                    <a:pt x="982638" y="0"/>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7" name="任意多边形 26"/>
            <p:cNvSpPr/>
            <p:nvPr/>
          </p:nvSpPr>
          <p:spPr>
            <a:xfrm>
              <a:off x="9412272" y="2558561"/>
              <a:ext cx="503278" cy="511137"/>
            </a:xfrm>
            <a:custGeom>
              <a:avLst/>
              <a:gdLst>
                <a:gd name="connsiteX0" fmla="*/ 327546 w 682388"/>
                <a:gd name="connsiteY0" fmla="*/ 0 h 682389"/>
                <a:gd name="connsiteX1" fmla="*/ 682388 w 682388"/>
                <a:gd name="connsiteY1" fmla="*/ 354842 h 682389"/>
                <a:gd name="connsiteX2" fmla="*/ 354842 w 682388"/>
                <a:gd name="connsiteY2" fmla="*/ 682389 h 682389"/>
                <a:gd name="connsiteX3" fmla="*/ 0 w 682388"/>
                <a:gd name="connsiteY3" fmla="*/ 368490 h 682389"/>
                <a:gd name="connsiteX4" fmla="*/ 327546 w 682388"/>
                <a:gd name="connsiteY4" fmla="*/ 0 h 68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388" h="682389">
                  <a:moveTo>
                    <a:pt x="327546" y="0"/>
                  </a:moveTo>
                  <a:lnTo>
                    <a:pt x="682388" y="354842"/>
                  </a:lnTo>
                  <a:lnTo>
                    <a:pt x="354842" y="682389"/>
                  </a:lnTo>
                  <a:lnTo>
                    <a:pt x="0" y="368490"/>
                  </a:lnTo>
                  <a:lnTo>
                    <a:pt x="32754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8" name="矩形 27"/>
            <p:cNvSpPr/>
            <p:nvPr/>
          </p:nvSpPr>
          <p:spPr>
            <a:xfrm rot="18970664">
              <a:off x="7573239" y="1990440"/>
              <a:ext cx="956573" cy="97564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9" name="矩形 28"/>
            <p:cNvSpPr/>
            <p:nvPr/>
          </p:nvSpPr>
          <p:spPr>
            <a:xfrm rot="18970664">
              <a:off x="7090644" y="2601732"/>
              <a:ext cx="430889" cy="448972"/>
            </a:xfrm>
            <a:prstGeom prst="rect">
              <a:avLst/>
            </a:prstGeom>
            <a:solidFill>
              <a:srgbClr val="F067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0" name="矩形 29"/>
            <p:cNvSpPr/>
            <p:nvPr/>
          </p:nvSpPr>
          <p:spPr>
            <a:xfrm rot="18970664">
              <a:off x="6942418" y="1007882"/>
              <a:ext cx="430889" cy="448972"/>
            </a:xfrm>
            <a:prstGeom prst="rect">
              <a:avLst/>
            </a:prstGeom>
            <a:solidFill>
              <a:srgbClr val="F067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1+#ppt_w/2"/>
                                          </p:val>
                                        </p:tav>
                                        <p:tav tm="100000">
                                          <p:val>
                                            <p:strVal val="#ppt_x"/>
                                          </p:val>
                                        </p:tav>
                                      </p:tavLst>
                                    </p:anim>
                                    <p:anim calcmode="lin" valueType="num">
                                      <p:cBhvr additive="base">
                                        <p:cTn id="8" dur="500" fill="hold"/>
                                        <p:tgtEl>
                                          <p:spTgt spid="1536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365"/>
                                        </p:tgtEl>
                                        <p:attrNameLst>
                                          <p:attrName>style.visibility</p:attrName>
                                        </p:attrNameLst>
                                      </p:cBhvr>
                                      <p:to>
                                        <p:strVal val="visible"/>
                                      </p:to>
                                    </p:set>
                                    <p:anim calcmode="lin" valueType="num">
                                      <p:cBhvr additive="base">
                                        <p:cTn id="11" dur="500" fill="hold"/>
                                        <p:tgtEl>
                                          <p:spTgt spid="15365"/>
                                        </p:tgtEl>
                                        <p:attrNameLst>
                                          <p:attrName>ppt_x</p:attrName>
                                        </p:attrNameLst>
                                      </p:cBhvr>
                                      <p:tavLst>
                                        <p:tav tm="0">
                                          <p:val>
                                            <p:strVal val="1+#ppt_w/2"/>
                                          </p:val>
                                        </p:tav>
                                        <p:tav tm="100000">
                                          <p:val>
                                            <p:strVal val="#ppt_x"/>
                                          </p:val>
                                        </p:tav>
                                      </p:tavLst>
                                    </p:anim>
                                    <p:anim calcmode="lin" valueType="num">
                                      <p:cBhvr additive="base">
                                        <p:cTn id="12" dur="500" fill="hold"/>
                                        <p:tgtEl>
                                          <p:spTgt spid="1536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1+#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5368"/>
                                        </p:tgtEl>
                                        <p:attrNameLst>
                                          <p:attrName>style.visibility</p:attrName>
                                        </p:attrNameLst>
                                      </p:cBhvr>
                                      <p:to>
                                        <p:strVal val="visible"/>
                                      </p:to>
                                    </p:set>
                                    <p:anim calcmode="lin" valueType="num">
                                      <p:cBhvr additive="base">
                                        <p:cTn id="19" dur="500" fill="hold"/>
                                        <p:tgtEl>
                                          <p:spTgt spid="15368"/>
                                        </p:tgtEl>
                                        <p:attrNameLst>
                                          <p:attrName>ppt_x</p:attrName>
                                        </p:attrNameLst>
                                      </p:cBhvr>
                                      <p:tavLst>
                                        <p:tav tm="0">
                                          <p:val>
                                            <p:strVal val="1+#ppt_w/2"/>
                                          </p:val>
                                        </p:tav>
                                        <p:tav tm="100000">
                                          <p:val>
                                            <p:strVal val="#ppt_x"/>
                                          </p:val>
                                        </p:tav>
                                      </p:tavLst>
                                    </p:anim>
                                    <p:anim calcmode="lin" valueType="num">
                                      <p:cBhvr additive="base">
                                        <p:cTn id="20" dur="500" fill="hold"/>
                                        <p:tgtEl>
                                          <p:spTgt spid="15368"/>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1+#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5371"/>
                                        </p:tgtEl>
                                        <p:attrNameLst>
                                          <p:attrName>style.visibility</p:attrName>
                                        </p:attrNameLst>
                                      </p:cBhvr>
                                      <p:to>
                                        <p:strVal val="visible"/>
                                      </p:to>
                                    </p:set>
                                    <p:anim calcmode="lin" valueType="num">
                                      <p:cBhvr additive="base">
                                        <p:cTn id="27" dur="500" fill="hold"/>
                                        <p:tgtEl>
                                          <p:spTgt spid="15371"/>
                                        </p:tgtEl>
                                        <p:attrNameLst>
                                          <p:attrName>ppt_x</p:attrName>
                                        </p:attrNameLst>
                                      </p:cBhvr>
                                      <p:tavLst>
                                        <p:tav tm="0">
                                          <p:val>
                                            <p:strVal val="1+#ppt_w/2"/>
                                          </p:val>
                                        </p:tav>
                                        <p:tav tm="100000">
                                          <p:val>
                                            <p:strVal val="#ppt_x"/>
                                          </p:val>
                                        </p:tav>
                                      </p:tavLst>
                                    </p:anim>
                                    <p:anim calcmode="lin" valueType="num">
                                      <p:cBhvr additive="base">
                                        <p:cTn id="28" dur="500" fill="hold"/>
                                        <p:tgtEl>
                                          <p:spTgt spid="1537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1+#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5374"/>
                                        </p:tgtEl>
                                        <p:attrNameLst>
                                          <p:attrName>style.visibility</p:attrName>
                                        </p:attrNameLst>
                                      </p:cBhvr>
                                      <p:to>
                                        <p:strVal val="visible"/>
                                      </p:to>
                                    </p:set>
                                    <p:anim calcmode="lin" valueType="num">
                                      <p:cBhvr additive="base">
                                        <p:cTn id="35" dur="500" fill="hold"/>
                                        <p:tgtEl>
                                          <p:spTgt spid="15374"/>
                                        </p:tgtEl>
                                        <p:attrNameLst>
                                          <p:attrName>ppt_x</p:attrName>
                                        </p:attrNameLst>
                                      </p:cBhvr>
                                      <p:tavLst>
                                        <p:tav tm="0">
                                          <p:val>
                                            <p:strVal val="1+#ppt_w/2"/>
                                          </p:val>
                                        </p:tav>
                                        <p:tav tm="100000">
                                          <p:val>
                                            <p:strVal val="#ppt_x"/>
                                          </p:val>
                                        </p:tav>
                                      </p:tavLst>
                                    </p:anim>
                                    <p:anim calcmode="lin" valueType="num">
                                      <p:cBhvr additive="base">
                                        <p:cTn id="36" dur="500" fill="hold"/>
                                        <p:tgtEl>
                                          <p:spTgt spid="15374"/>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1+#ppt_w/2"/>
                                          </p:val>
                                        </p:tav>
                                        <p:tav tm="100000">
                                          <p:val>
                                            <p:strVal val="#ppt_x"/>
                                          </p:val>
                                        </p:tav>
                                      </p:tavLst>
                                    </p:anim>
                                    <p:anim calcmode="lin" valueType="num">
                                      <p:cBhvr additive="base">
                                        <p:cTn id="40" dur="500" fill="hold"/>
                                        <p:tgtEl>
                                          <p:spTgt spid="20"/>
                                        </p:tgtEl>
                                        <p:attrNameLst>
                                          <p:attrName>ppt_y</p:attrName>
                                        </p:attrNameLst>
                                      </p:cBhvr>
                                      <p:tavLst>
                                        <p:tav tm="0">
                                          <p:val>
                                            <p:strVal val="#ppt_y"/>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5362"/>
                                        </p:tgtEl>
                                        <p:attrNameLst>
                                          <p:attrName>style.visibility</p:attrName>
                                        </p:attrNameLst>
                                      </p:cBhvr>
                                      <p:to>
                                        <p:strVal val="visible"/>
                                      </p:to>
                                    </p:set>
                                    <p:anim calcmode="lin" valueType="num">
                                      <p:cBhvr additive="base">
                                        <p:cTn id="43" dur="500" fill="hold"/>
                                        <p:tgtEl>
                                          <p:spTgt spid="15362"/>
                                        </p:tgtEl>
                                        <p:attrNameLst>
                                          <p:attrName>ppt_x</p:attrName>
                                        </p:attrNameLst>
                                      </p:cBhvr>
                                      <p:tavLst>
                                        <p:tav tm="0">
                                          <p:val>
                                            <p:strVal val="#ppt_x"/>
                                          </p:val>
                                        </p:tav>
                                        <p:tav tm="100000">
                                          <p:val>
                                            <p:strVal val="#ppt_x"/>
                                          </p:val>
                                        </p:tav>
                                      </p:tavLst>
                                    </p:anim>
                                    <p:anim calcmode="lin" valueType="num">
                                      <p:cBhvr additive="base">
                                        <p:cTn id="44" dur="500" fill="hold"/>
                                        <p:tgtEl>
                                          <p:spTgt spid="153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4" grpId="0"/>
      <p:bldP spid="15365" grpId="0"/>
      <p:bldP spid="8" grpId="0" bldLvl="0" animBg="1"/>
      <p:bldP spid="15368" grpId="0"/>
      <p:bldP spid="12" grpId="0" bldLvl="0" animBg="1"/>
      <p:bldP spid="15371" grpId="0"/>
      <p:bldP spid="16" grpId="0" bldLvl="0" animBg="1"/>
      <p:bldP spid="15374" grpId="0"/>
      <p:bldP spid="20"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466344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四、</a:t>
            </a:r>
            <a:r>
              <a:rPr lang="zh-CN" altLang="en-US" sz="280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rPr>
              <a:t>垃圾收集器</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对象的生死</a:t>
            </a:r>
            <a:endParaRPr lang="zh-CN" altLang="en-US"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876935" y="2084705"/>
            <a:ext cx="10294620" cy="3808730"/>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cs typeface="+mn-ea"/>
                <a:sym typeface="Arial" panose="020B0604020202020204" pitchFamily="34" charset="0"/>
              </a:rPr>
              <a:t>不可达的对象真正死亡需要</a:t>
            </a:r>
            <a:r>
              <a:rPr lang="zh-CN" altLang="en-US" sz="1860" dirty="0">
                <a:solidFill>
                  <a:srgbClr val="FF0000"/>
                </a:solidFill>
                <a:latin typeface="Courier New" panose="02070309020205020404" charset="0"/>
                <a:ea typeface="微软雅黑" panose="020B0503020204020204" pitchFamily="34" charset="-122"/>
                <a:cs typeface="+mn-ea"/>
                <a:sym typeface="Arial" panose="020B0604020202020204" pitchFamily="34" charset="0"/>
              </a:rPr>
              <a:t>两次</a:t>
            </a:r>
            <a:r>
              <a:rPr lang="zh-CN" altLang="en-US" sz="1860" dirty="0">
                <a:latin typeface="Courier New" panose="02070309020205020404" charset="0"/>
                <a:ea typeface="微软雅黑" panose="020B0503020204020204" pitchFamily="34" charset="-122"/>
                <a:cs typeface="+mn-ea"/>
                <a:sym typeface="Arial" panose="020B0604020202020204" pitchFamily="34" charset="0"/>
              </a:rPr>
              <a:t>标记：</a:t>
            </a:r>
            <a:endParaRPr lang="zh-CN" altLang="en-US" sz="1860" noProof="1">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endParaRPr lang="zh-CN" altLang="en-US" sz="1860" noProof="1">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cs typeface="+mn-ea"/>
                <a:sym typeface="Arial" panose="020B0604020202020204" pitchFamily="34" charset="0"/>
              </a:rPr>
              <a:t>当不可达时标记第一次标记，当对象覆盖finalize()方法并且finalize()方法没有被虚拟机调用过，此对象将会放置在一个叫做F-Queue的队列之中，稍后由一个由虚拟机自动建立的、低优先级的Finalizer线程去触发这个方法，但并不承诺会等待它运行结束再执行垃圾回收。</a:t>
            </a:r>
            <a:endParaRPr lang="zh-CN" altLang="en-US" sz="1860" noProof="1">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endParaRPr lang="zh-CN" altLang="en-US" sz="1860" noProof="1">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cs typeface="+mn-ea"/>
                <a:sym typeface="Arial" panose="020B0604020202020204" pitchFamily="34" charset="0"/>
              </a:rPr>
              <a:t>finalize()方法是对象逃脱死亡命运的</a:t>
            </a:r>
            <a:r>
              <a:rPr lang="zh-CN" altLang="en-US" sz="1860" dirty="0">
                <a:solidFill>
                  <a:srgbClr val="FF0000"/>
                </a:solidFill>
                <a:latin typeface="Courier New" panose="02070309020205020404" charset="0"/>
                <a:ea typeface="微软雅黑" panose="020B0503020204020204" pitchFamily="34" charset="-122"/>
                <a:cs typeface="+mn-ea"/>
                <a:sym typeface="Arial" panose="020B0604020202020204" pitchFamily="34" charset="0"/>
              </a:rPr>
              <a:t>最后一次机会</a:t>
            </a:r>
            <a:r>
              <a:rPr lang="zh-CN" altLang="en-US" sz="1860" dirty="0">
                <a:latin typeface="Courier New" panose="02070309020205020404" charset="0"/>
                <a:ea typeface="微软雅黑" panose="020B0503020204020204" pitchFamily="34" charset="-122"/>
                <a:cs typeface="+mn-ea"/>
                <a:sym typeface="Arial" panose="020B0604020202020204" pitchFamily="34" charset="0"/>
              </a:rPr>
              <a:t>，稍后GC将对F-Queue中的对象进行第二次小规模的标记，如果对象要在finalize()中重新与引用链上的任何一个对象建立关联那么他被移除出“即将回收”的集合，否则就被回收了。</a:t>
            </a:r>
            <a:endParaRPr lang="zh-CN" altLang="en-US" sz="1860" noProof="1">
              <a:latin typeface="Courier New" panose="02070309020205020404" charset="0"/>
              <a:ea typeface="微软雅黑" panose="020B0503020204020204" pitchFamily="34" charset="-122"/>
              <a:sym typeface="Arial" panose="020B0604020202020204" pitchFamily="34" charset="0"/>
            </a:endParaRPr>
          </a:p>
          <a:p>
            <a:pPr>
              <a:buClr>
                <a:srgbClr val="0070C0"/>
              </a:buClr>
            </a:pPr>
            <a:r>
              <a:rPr lang="zh-CN" altLang="en-US" sz="1860" dirty="0">
                <a:latin typeface="Courier New" panose="02070309020205020404" charset="0"/>
                <a:ea typeface="微软雅黑" panose="020B0503020204020204" pitchFamily="34" charset="-122"/>
                <a:cs typeface="+mn-ea"/>
                <a:sym typeface="Arial" panose="020B0604020202020204" pitchFamily="34" charset="0"/>
              </a:rPr>
              <a:t>	@Override</a:t>
            </a:r>
            <a:endParaRPr lang="zh-CN" altLang="en-US" sz="1860" noProof="1">
              <a:latin typeface="Courier New" panose="02070309020205020404" charset="0"/>
              <a:ea typeface="微软雅黑" panose="020B0503020204020204" pitchFamily="34" charset="-122"/>
              <a:sym typeface="Arial" panose="020B0604020202020204" pitchFamily="34" charset="0"/>
            </a:endParaRPr>
          </a:p>
          <a:p>
            <a:pPr>
              <a:buClr>
                <a:srgbClr val="0070C0"/>
              </a:buClr>
            </a:pPr>
            <a:r>
              <a:rPr lang="zh-CN" altLang="en-US" sz="1860" dirty="0">
                <a:latin typeface="Courier New" panose="02070309020205020404" charset="0"/>
                <a:ea typeface="微软雅黑" panose="020B0503020204020204" pitchFamily="34" charset="-122"/>
                <a:cs typeface="+mn-ea"/>
                <a:sym typeface="Arial" panose="020B0604020202020204" pitchFamily="34" charset="0"/>
              </a:rPr>
              <a:t>	protected void finalize() throws Throwable {</a:t>
            </a:r>
            <a:endParaRPr lang="zh-CN" altLang="en-US" sz="1860" noProof="1">
              <a:latin typeface="Courier New" panose="02070309020205020404" charset="0"/>
              <a:ea typeface="微软雅黑" panose="020B0503020204020204" pitchFamily="34" charset="-122"/>
              <a:sym typeface="Arial" panose="020B0604020202020204" pitchFamily="34" charset="0"/>
            </a:endParaRPr>
          </a:p>
          <a:p>
            <a:pPr>
              <a:buClr>
                <a:srgbClr val="0070C0"/>
              </a:buClr>
            </a:pPr>
            <a:r>
              <a:rPr lang="zh-CN" altLang="en-US" sz="1860" dirty="0">
                <a:latin typeface="Courier New" panose="02070309020205020404" charset="0"/>
                <a:ea typeface="微软雅黑" panose="020B0503020204020204" pitchFamily="34" charset="-122"/>
                <a:cs typeface="+mn-ea"/>
                <a:sym typeface="Arial" panose="020B0604020202020204" pitchFamily="34" charset="0"/>
              </a:rPr>
              <a:t>		System.out.println("finalized");</a:t>
            </a:r>
            <a:endParaRPr lang="zh-CN" altLang="en-US" sz="1860" noProof="1">
              <a:latin typeface="Courier New" panose="02070309020205020404" charset="0"/>
              <a:ea typeface="微软雅黑" panose="020B0503020204020204" pitchFamily="34" charset="-122"/>
              <a:sym typeface="Arial" panose="020B0604020202020204" pitchFamily="34" charset="0"/>
            </a:endParaRPr>
          </a:p>
          <a:p>
            <a:pPr>
              <a:buClr>
                <a:srgbClr val="0070C0"/>
              </a:buClr>
            </a:pPr>
            <a:r>
              <a:rPr lang="zh-CN" altLang="en-US" sz="1860" dirty="0">
                <a:latin typeface="Courier New" panose="02070309020205020404" charset="0"/>
                <a:ea typeface="微软雅黑" panose="020B0503020204020204" pitchFamily="34" charset="-122"/>
                <a:cs typeface="+mn-ea"/>
                <a:sym typeface="Arial" panose="020B0604020202020204" pitchFamily="34" charset="0"/>
              </a:rPr>
              <a:t>	}</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523240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四、</a:t>
            </a:r>
            <a:r>
              <a:rPr lang="zh-CN" altLang="en-US" sz="280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rPr>
              <a:t>垃圾收集器</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标记</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清除算法</a:t>
            </a:r>
            <a:endParaRPr lang="zh-CN" altLang="en-US"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948690" y="1781175"/>
            <a:ext cx="10294620" cy="4095115"/>
          </a:xfrm>
          <a:prstGeom prst="rect">
            <a:avLst/>
          </a:prstGeom>
          <a:noFill/>
        </p:spPr>
        <p:txBody>
          <a:bodyPr wrap="square" rtlCol="0">
            <a:spAutoFit/>
          </a:bodyPr>
          <a:lstStyle/>
          <a:p>
            <a:pPr>
              <a:buClr>
                <a:srgbClr val="0070C0"/>
              </a:buClr>
              <a:buFont typeface="Wingdings" panose="05000000000000000000" pitchFamily="2" charset="2"/>
            </a:pPr>
            <a:endParaRPr lang="zh-CN" altLang="en-US" sz="1860" dirty="0">
              <a:latin typeface="微软雅黑" panose="020B0503020204020204" pitchFamily="34" charset="-122"/>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最基础</a:t>
            </a:r>
            <a:r>
              <a:rPr lang="zh-CN" altLang="en-US" sz="1860" dirty="0">
                <a:latin typeface="微软雅黑" panose="020B0503020204020204" pitchFamily="34" charset="-122"/>
                <a:ea typeface="微软雅黑" panose="020B0503020204020204" pitchFamily="34" charset="-122"/>
                <a:sym typeface="Arial" panose="020B0604020202020204" pitchFamily="34" charset="0"/>
              </a:rPr>
              <a:t>的收集算法是“标记-清除”（Mark-Sweep）算法，此方法分为两个阶段：标记、清除。</a:t>
            </a:r>
          </a:p>
          <a:p>
            <a:pPr marL="342900" indent="-342900">
              <a:buClr>
                <a:srgbClr val="0070C0"/>
              </a:buClr>
              <a:buFont typeface="Wingdings" panose="05000000000000000000" pitchFamily="2" charset="2"/>
              <a:buChar char="Ø"/>
            </a:pPr>
            <a:endParaRPr lang="zh-CN" altLang="en-US" sz="1860" dirty="0">
              <a:latin typeface="微软雅黑" panose="020B0503020204020204" pitchFamily="34" charset="-122"/>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微软雅黑" panose="020B0503020204020204" pitchFamily="34" charset="-122"/>
                <a:ea typeface="微软雅黑" panose="020B0503020204020204" pitchFamily="34" charset="-122"/>
                <a:sym typeface="Arial" panose="020B0604020202020204" pitchFamily="34" charset="0"/>
              </a:rPr>
              <a:t>标记要清除的对象，统一清除；</a:t>
            </a:r>
          </a:p>
          <a:p>
            <a:pPr marL="342900" indent="-342900">
              <a:buClr>
                <a:srgbClr val="0070C0"/>
              </a:buClr>
              <a:buFont typeface="Wingdings" panose="05000000000000000000" pitchFamily="2" charset="2"/>
              <a:buChar char="Ø"/>
            </a:pPr>
            <a:endParaRPr lang="zh-CN" altLang="en-US" sz="1860" dirty="0">
              <a:latin typeface="微软雅黑" panose="020B0503020204020204" pitchFamily="34" charset="-122"/>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微软雅黑" panose="020B0503020204020204" pitchFamily="34" charset="-122"/>
                <a:ea typeface="微软雅黑" panose="020B0503020204020204" pitchFamily="34" charset="-122"/>
                <a:sym typeface="Arial" panose="020B0604020202020204" pitchFamily="34" charset="0"/>
              </a:rPr>
              <a:t>不足有两个：</a:t>
            </a:r>
          </a:p>
          <a:p>
            <a:pPr marL="342900" indent="-342900">
              <a:buClr>
                <a:srgbClr val="0070C0"/>
              </a:buClr>
              <a:buFont typeface="Wingdings" panose="05000000000000000000" pitchFamily="2" charset="2"/>
              <a:buChar char="Ø"/>
            </a:pPr>
            <a:r>
              <a:rPr lang="zh-CN" altLang="en-US" sz="1860" dirty="0">
                <a:latin typeface="微软雅黑" panose="020B0503020204020204" pitchFamily="34" charset="-122"/>
                <a:ea typeface="微软雅黑" panose="020B0503020204020204" pitchFamily="34" charset="-122"/>
                <a:sym typeface="Arial" panose="020B0604020202020204" pitchFamily="34" charset="0"/>
              </a:rPr>
              <a:t>一个是</a:t>
            </a:r>
            <a:r>
              <a:rPr lang="zh-CN" altLang="en-US" sz="186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效率问题</a:t>
            </a:r>
            <a:r>
              <a:rPr lang="zh-CN" altLang="en-US" sz="1860" dirty="0">
                <a:latin typeface="微软雅黑" panose="020B0503020204020204" pitchFamily="34" charset="-122"/>
                <a:ea typeface="微软雅黑" panose="020B0503020204020204" pitchFamily="34" charset="-122"/>
                <a:sym typeface="Arial" panose="020B0604020202020204" pitchFamily="34" charset="0"/>
              </a:rPr>
              <a:t>，标记和清除两个过程的效率都不高；</a:t>
            </a:r>
          </a:p>
          <a:p>
            <a:pPr marL="342900" indent="-342900">
              <a:buClr>
                <a:srgbClr val="0070C0"/>
              </a:buClr>
              <a:buFont typeface="Wingdings" panose="05000000000000000000" pitchFamily="2" charset="2"/>
              <a:buChar char="Ø"/>
            </a:pPr>
            <a:r>
              <a:rPr lang="zh-CN" altLang="en-US" sz="1860" dirty="0">
                <a:latin typeface="微软雅黑" panose="020B0503020204020204" pitchFamily="34" charset="-122"/>
                <a:ea typeface="微软雅黑" panose="020B0503020204020204" pitchFamily="34" charset="-122"/>
                <a:sym typeface="Arial" panose="020B0604020202020204" pitchFamily="34" charset="0"/>
              </a:rPr>
              <a:t>另一个是</a:t>
            </a:r>
            <a:r>
              <a:rPr lang="zh-CN" altLang="en-US" sz="186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空间问题</a:t>
            </a:r>
            <a:r>
              <a:rPr lang="zh-CN" altLang="en-US" sz="1860" dirty="0">
                <a:latin typeface="微软雅黑" panose="020B0503020204020204" pitchFamily="34" charset="-122"/>
                <a:ea typeface="微软雅黑" panose="020B0503020204020204" pitchFamily="34" charset="-122"/>
                <a:sym typeface="Arial" panose="020B0604020202020204" pitchFamily="34" charset="0"/>
              </a:rPr>
              <a:t>，标记清除之后会产生大量不连续的</a:t>
            </a:r>
            <a:r>
              <a:rPr lang="zh-CN" altLang="en-US" sz="186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内存碎片</a:t>
            </a:r>
            <a:r>
              <a:rPr lang="zh-CN" altLang="en-US" sz="1860" dirty="0">
                <a:latin typeface="微软雅黑" panose="020B0503020204020204" pitchFamily="34" charset="-122"/>
                <a:ea typeface="微软雅黑" panose="020B0503020204020204" pitchFamily="34" charset="-122"/>
                <a:sym typeface="Arial" panose="020B0604020202020204" pitchFamily="34" charset="0"/>
              </a:rPr>
              <a:t>，空间碎片太多可能会导致以后在程序运行过程中需要分配较大对象时，无法找到足够的连续内存而不得不提前触发另一次垃圾收集动作。</a:t>
            </a:r>
          </a:p>
          <a:p>
            <a:pPr marL="342900" indent="-342900">
              <a:buClr>
                <a:srgbClr val="0070C0"/>
              </a:buClr>
              <a:buFont typeface="Wingdings" panose="05000000000000000000" pitchFamily="2" charset="2"/>
              <a:buChar char="Ø"/>
            </a:pPr>
            <a:endParaRPr lang="zh-CN" altLang="en-US" sz="1860" dirty="0">
              <a:latin typeface="微软雅黑" panose="020B0503020204020204" pitchFamily="34" charset="-122"/>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endParaRPr lang="zh-CN" altLang="en-US" sz="1860" dirty="0">
              <a:latin typeface="微软雅黑" panose="020B0503020204020204" pitchFamily="34" charset="-122"/>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微软雅黑" panose="020B0503020204020204" pitchFamily="34" charset="-122"/>
                <a:ea typeface="微软雅黑" panose="020B0503020204020204" pitchFamily="34" charset="-122"/>
                <a:sym typeface="Arial" panose="020B0604020202020204" pitchFamily="34" charset="0"/>
              </a:rPr>
              <a:t>标记</a:t>
            </a:r>
            <a:r>
              <a:rPr lang="en-US" altLang="x-none" sz="1860" dirty="0">
                <a:latin typeface="微软雅黑" panose="020B0503020204020204" pitchFamily="34" charset="-122"/>
                <a:ea typeface="微软雅黑" panose="020B0503020204020204" pitchFamily="34" charset="-122"/>
                <a:sym typeface="Arial" panose="020B0604020202020204" pitchFamily="34" charset="0"/>
              </a:rPr>
              <a:t>+</a:t>
            </a:r>
            <a:r>
              <a:rPr lang="zh-CN" altLang="en-US" sz="1860" dirty="0">
                <a:latin typeface="微软雅黑" panose="020B0503020204020204" pitchFamily="34" charset="-122"/>
                <a:ea typeface="微软雅黑" panose="020B0503020204020204" pitchFamily="34" charset="-122"/>
                <a:sym typeface="Arial" panose="020B0604020202020204" pitchFamily="34" charset="0"/>
              </a:rPr>
              <a:t>清除</a:t>
            </a:r>
            <a:r>
              <a:rPr lang="en-US" altLang="x-none" sz="1860" dirty="0">
                <a:latin typeface="微软雅黑" panose="020B0503020204020204" pitchFamily="34" charset="-122"/>
                <a:ea typeface="微软雅黑" panose="020B0503020204020204" pitchFamily="34" charset="-122"/>
                <a:sym typeface="Arial" panose="020B0604020202020204" pitchFamily="34" charset="0"/>
              </a:rPr>
              <a:t>+</a:t>
            </a:r>
            <a:r>
              <a:rPr lang="zh-CN" altLang="en-US" sz="1860" dirty="0">
                <a:latin typeface="微软雅黑" panose="020B0503020204020204" pitchFamily="34" charset="-122"/>
                <a:ea typeface="微软雅黑" panose="020B0503020204020204" pitchFamily="34" charset="-122"/>
                <a:sym typeface="Arial" panose="020B0604020202020204" pitchFamily="34" charset="0"/>
              </a:rPr>
              <a:t>整理</a:t>
            </a:r>
            <a:r>
              <a:rPr lang="en-US" altLang="x-none" sz="1860" dirty="0">
                <a:latin typeface="微软雅黑" panose="020B0503020204020204" pitchFamily="34" charset="-122"/>
                <a:ea typeface="微软雅黑" panose="020B0503020204020204" pitchFamily="34" charset="-122"/>
                <a:sym typeface="Arial" panose="020B0604020202020204" pitchFamily="34" charset="0"/>
              </a:rPr>
              <a:t>=</a:t>
            </a:r>
            <a:r>
              <a:rPr lang="zh-CN" altLang="en-US" sz="186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标记整理算法</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430784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四、</a:t>
            </a:r>
            <a:r>
              <a:rPr lang="zh-CN" altLang="en-US" sz="280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rPr>
              <a:t>垃圾收集器</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复制算法</a:t>
            </a:r>
            <a:endParaRPr lang="zh-CN" altLang="en-US"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876935" y="2084705"/>
            <a:ext cx="10294620" cy="4382135"/>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复制算法</a:t>
            </a:r>
            <a:r>
              <a:rPr lang="zh-CN" altLang="en-US" sz="1860" dirty="0">
                <a:latin typeface="Courier New" panose="02070309020205020404" charset="0"/>
                <a:ea typeface="微软雅黑" panose="020B0503020204020204" pitchFamily="34" charset="-122"/>
                <a:sym typeface="Arial" panose="020B0604020202020204" pitchFamily="34" charset="0"/>
              </a:rPr>
              <a:t>：它将可用内存按容量划分为大小相等的两块，每次只使用其中的一块。当这一块的内存用完了，就将还存活着的对象复制到另外一块上面，然后再把已使用过的内存空间一次清理掉。</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优点：</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无内存碎片</a:t>
            </a:r>
            <a:r>
              <a:rPr lang="zh-CN" altLang="en-US" sz="1860" dirty="0">
                <a:latin typeface="Courier New" panose="02070309020205020404" charset="0"/>
                <a:ea typeface="微软雅黑" panose="020B0503020204020204" pitchFamily="34" charset="-122"/>
                <a:sym typeface="Arial" panose="020B0604020202020204" pitchFamily="34" charset="0"/>
              </a:rPr>
              <a:t>，只要移动堆顶指针，按顺序分配内存即可，实现简单，运行高效。缺点：实际可用内存缩小为了原来的一半。</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现在的商业虚拟机都采用这种收集算法来回收</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新生代</a:t>
            </a:r>
            <a:r>
              <a:rPr lang="zh-CN" altLang="en-US" sz="1860" dirty="0">
                <a:latin typeface="Courier New" panose="02070309020205020404" charset="0"/>
                <a:ea typeface="微软雅黑" panose="020B0503020204020204" pitchFamily="34" charset="-122"/>
                <a:sym typeface="Arial" panose="020B0604020202020204" pitchFamily="34" charset="0"/>
              </a:rPr>
              <a:t>。</a:t>
            </a:r>
          </a:p>
          <a:p>
            <a:pPr marL="342900" indent="-342900">
              <a:buClr>
                <a:srgbClr val="0070C0"/>
              </a:buClr>
              <a:buFont typeface="Wingdings" panose="05000000000000000000" pitchFamily="2" charset="2"/>
              <a:buChar char="Ø"/>
            </a:pPr>
            <a:r>
              <a:rPr lang="en-US" altLang="zh-CN" sz="1860" dirty="0">
                <a:latin typeface="Courier New" panose="02070309020205020404" charset="0"/>
                <a:ea typeface="微软雅黑" panose="020B0503020204020204" pitchFamily="34" charset="-122"/>
                <a:sym typeface="Arial" panose="020B0604020202020204" pitchFamily="34" charset="0"/>
              </a:rPr>
              <a:t>1</a:t>
            </a:r>
            <a:r>
              <a:rPr lang="zh-CN" altLang="en-US" sz="1860" dirty="0">
                <a:latin typeface="Courier New" panose="02070309020205020404" charset="0"/>
                <a:ea typeface="微软雅黑" panose="020B0503020204020204" pitchFamily="34" charset="-122"/>
                <a:sym typeface="Arial" panose="020B0604020202020204" pitchFamily="34" charset="0"/>
              </a:rPr>
              <a:t>、将内存分为一块较大的Eden空间和两块较小的Survivor空间；</a:t>
            </a:r>
          </a:p>
          <a:p>
            <a:pPr marL="342900" indent="-342900">
              <a:buClr>
                <a:srgbClr val="0070C0"/>
              </a:buClr>
              <a:buFont typeface="Wingdings" panose="05000000000000000000" pitchFamily="2" charset="2"/>
              <a:buChar char="Ø"/>
            </a:pPr>
            <a:r>
              <a:rPr lang="en-US" altLang="zh-CN" sz="1860" dirty="0">
                <a:latin typeface="Courier New" panose="02070309020205020404" charset="0"/>
                <a:ea typeface="微软雅黑" panose="020B0503020204020204" pitchFamily="34" charset="-122"/>
                <a:sym typeface="Arial" panose="020B0604020202020204" pitchFamily="34" charset="0"/>
              </a:rPr>
              <a:t>2</a:t>
            </a:r>
            <a:r>
              <a:rPr lang="zh-CN" altLang="en-US" sz="1860" dirty="0">
                <a:latin typeface="Courier New" panose="02070309020205020404" charset="0"/>
                <a:ea typeface="微软雅黑" panose="020B0503020204020204" pitchFamily="34" charset="-122"/>
                <a:sym typeface="Arial" panose="020B0604020202020204" pitchFamily="34" charset="0"/>
              </a:rPr>
              <a:t>、每次使用Eden和其中一块Survivor。</a:t>
            </a:r>
          </a:p>
          <a:p>
            <a:pPr marL="342900" indent="-342900">
              <a:buClr>
                <a:srgbClr val="0070C0"/>
              </a:buClr>
              <a:buFont typeface="Wingdings" panose="05000000000000000000" pitchFamily="2" charset="2"/>
              <a:buChar char="Ø"/>
            </a:pPr>
            <a:r>
              <a:rPr lang="en-US" altLang="zh-CN" sz="1860" dirty="0">
                <a:latin typeface="Courier New" panose="02070309020205020404" charset="0"/>
                <a:ea typeface="微软雅黑" panose="020B0503020204020204" pitchFamily="34" charset="-122"/>
                <a:sym typeface="Arial" panose="020B0604020202020204" pitchFamily="34" charset="0"/>
              </a:rPr>
              <a:t>3</a:t>
            </a:r>
            <a:r>
              <a:rPr lang="zh-CN" altLang="en-US" sz="1860" dirty="0">
                <a:latin typeface="Courier New" panose="02070309020205020404" charset="0"/>
                <a:ea typeface="微软雅黑" panose="020B0503020204020204" pitchFamily="34" charset="-122"/>
                <a:sym typeface="Arial" panose="020B0604020202020204" pitchFamily="34" charset="0"/>
              </a:rPr>
              <a:t>、当回收时，将Eden和Survivor中还存活着的对象一次性地复制到另外一块Survivor空间上，并清理掉Eden和刚才用过的Survivor空间。</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HotSpot虚拟机默认Eden和Survivor的大小比例是8</a:t>
            </a:r>
            <a:r>
              <a:rPr lang="en-US" altLang="zh-CN" sz="1860" dirty="0">
                <a:latin typeface="Courier New" panose="02070309020205020404" charset="0"/>
                <a:ea typeface="微软雅黑" panose="020B0503020204020204" pitchFamily="34" charset="-122"/>
                <a:sym typeface="Arial" panose="020B0604020202020204" pitchFamily="34" charset="0"/>
              </a:rPr>
              <a:t>:</a:t>
            </a:r>
            <a:r>
              <a:rPr lang="zh-CN" altLang="en-US" sz="1860" dirty="0">
                <a:latin typeface="Courier New" panose="02070309020205020404" charset="0"/>
                <a:ea typeface="微软雅黑" panose="020B0503020204020204" pitchFamily="34" charset="-122"/>
                <a:sym typeface="Arial" panose="020B0604020202020204" pitchFamily="34" charset="0"/>
              </a:rPr>
              <a:t>1</a:t>
            </a:r>
            <a:r>
              <a:rPr lang="en-US" altLang="zh-CN" sz="1860" dirty="0">
                <a:latin typeface="Courier New" panose="02070309020205020404" charset="0"/>
                <a:ea typeface="微软雅黑" panose="020B0503020204020204" pitchFamily="34" charset="-122"/>
                <a:sym typeface="Arial" panose="020B0604020202020204" pitchFamily="34" charset="0"/>
              </a:rPr>
              <a:t>:1</a:t>
            </a:r>
            <a:r>
              <a:rPr lang="zh-CN" altLang="en-US" sz="1860" dirty="0">
                <a:latin typeface="Courier New" panose="02070309020205020404" charset="0"/>
                <a:ea typeface="微软雅黑" panose="020B0503020204020204" pitchFamily="34" charset="-122"/>
                <a:sym typeface="Arial" panose="020B0604020202020204" pitchFamily="34" charset="0"/>
              </a:rPr>
              <a:t>；浪费10%。</a:t>
            </a:r>
          </a:p>
          <a:p>
            <a:pPr marL="342900" indent="-342900">
              <a:buClr>
                <a:srgbClr val="0070C0"/>
              </a:buClr>
              <a:buFont typeface="Wingdings" panose="05000000000000000000" pitchFamily="2" charset="2"/>
              <a:buChar char="Ø"/>
            </a:pP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4023360" cy="521970"/>
          </a:xfrm>
          <a:prstGeom prst="rect">
            <a:avLst/>
          </a:prstGeom>
          <a:noFill/>
          <a:ln w="9525">
            <a:noFill/>
            <a:miter lim="800000"/>
          </a:ln>
        </p:spPr>
        <p:txBody>
          <a:bodyPr wrap="none">
            <a:spAutoFit/>
          </a:bodyPr>
          <a:lstStyle/>
          <a:p>
            <a:pPr lvl="0" algn="l" fontAlgn="t"/>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四、垃圾回收器-</a:t>
            </a:r>
            <a:r>
              <a:rPr lang="en-US" altLang="x-none"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GC</a:t>
            </a:r>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方式</a:t>
            </a:r>
            <a:endParaRPr lang="zh-CN" altLang="en-US"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948690" y="1974850"/>
            <a:ext cx="10294620" cy="3522980"/>
          </a:xfrm>
          <a:prstGeom prst="rect">
            <a:avLst/>
          </a:prstGeom>
          <a:noFill/>
        </p:spPr>
        <p:txBody>
          <a:bodyPr wrap="square" rtlCol="0">
            <a:spAutoFit/>
          </a:bodyPr>
          <a:lstStyle/>
          <a:p>
            <a:pPr>
              <a:buClr>
                <a:srgbClr val="0070C0"/>
              </a:buClr>
              <a:buFont typeface="Wingdings" panose="05000000000000000000" pitchFamily="2" charset="2"/>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en-US" altLang="x-none" sz="1860" dirty="0">
                <a:solidFill>
                  <a:srgbClr val="FF0000"/>
                </a:solidFill>
                <a:latin typeface="Courier New" panose="02070309020205020404" charset="0"/>
                <a:ea typeface="微软雅黑" panose="020B0503020204020204" pitchFamily="34" charset="-122"/>
                <a:sym typeface="Arial" panose="020B0604020202020204" pitchFamily="34" charset="0"/>
              </a:rPr>
              <a:t>GC</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方式分三种：</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Minor GC：</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从年轻代空间（包括 Eden 和 Survivor 区域）回收内存被称为 Minor GC。每次 Minor GC 会清理年轻代的内存。</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Major GC：</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Major GC 是清理老年代或者永久代。</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Full GC：</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Full GC 是清理整个堆空间—包括年轻代和老年代或者永久代。</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480568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楷体_GB2312" charset="0"/>
                <a:ea typeface="楷体_GB2312" charset="0"/>
                <a:sym typeface="楷体_GB2312" charset="0"/>
              </a:rPr>
              <a:t>五、内存分配策略</a:t>
            </a:r>
            <a:r>
              <a:rPr lang="en-US" altLang="zh-CN" sz="2800">
                <a:solidFill>
                  <a:srgbClr val="FF0000"/>
                </a:solidFill>
                <a:effectLst>
                  <a:outerShdw blurRad="38100" dist="38100" dir="2700000">
                    <a:srgbClr val="C0C0C0"/>
                  </a:outerShdw>
                </a:effectLst>
                <a:latin typeface="楷体_GB2312" charset="0"/>
                <a:ea typeface="楷体_GB2312" charset="0"/>
                <a:sym typeface="楷体_GB2312" charset="0"/>
              </a:rPr>
              <a:t>-</a:t>
            </a:r>
            <a:r>
              <a:rPr lang="zh-CN" altLang="en-US" sz="2800">
                <a:solidFill>
                  <a:srgbClr val="FF0000"/>
                </a:solidFill>
                <a:effectLst>
                  <a:outerShdw blurRad="38100" dist="38100" dir="2700000">
                    <a:srgbClr val="C0C0C0"/>
                  </a:outerShdw>
                </a:effectLst>
                <a:latin typeface="楷体_GB2312" charset="0"/>
                <a:ea typeface="楷体_GB2312" charset="0"/>
                <a:sym typeface="楷体_GB2312" charset="0"/>
              </a:rPr>
              <a:t>分配策略</a:t>
            </a:r>
            <a:r>
              <a:rPr lang="en-US" altLang="zh-CN" sz="2800">
                <a:solidFill>
                  <a:srgbClr val="FF0000"/>
                </a:solidFill>
                <a:effectLst>
                  <a:outerShdw blurRad="38100" dist="38100" dir="2700000">
                    <a:srgbClr val="C0C0C0"/>
                  </a:outerShdw>
                </a:effectLst>
                <a:latin typeface="楷体_GB2312" charset="0"/>
                <a:ea typeface="楷体_GB2312" charset="0"/>
                <a:sym typeface="楷体_GB2312" charset="0"/>
              </a:rPr>
              <a:t>1</a:t>
            </a:r>
            <a:endParaRPr lang="en-US" altLang="zh-CN" sz="2800" b="1" dirty="0">
              <a:solidFill>
                <a:srgbClr val="FF0000"/>
              </a:solidFill>
              <a:effectLst>
                <a:outerShdw blurRad="38100" dist="38100" dir="2700000">
                  <a:srgbClr val="C0C0C0"/>
                </a:outerShdw>
              </a:effectLst>
              <a:latin typeface="楷体_GB2312" charset="0"/>
              <a:ea typeface="楷体_GB2312" charset="0"/>
              <a:sym typeface="楷体_GB2312" charset="0"/>
            </a:endParaRPr>
          </a:p>
        </p:txBody>
      </p:sp>
      <p:sp>
        <p:nvSpPr>
          <p:cNvPr id="7" name="文本框 6"/>
          <p:cNvSpPr txBox="1"/>
          <p:nvPr/>
        </p:nvSpPr>
        <p:spPr>
          <a:xfrm>
            <a:off x="876935" y="2084705"/>
            <a:ext cx="10294620" cy="4095115"/>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对象在Eden分配：</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大多数情况下</a:t>
            </a:r>
            <a:r>
              <a:rPr lang="zh-CN" altLang="en-US" sz="1860" dirty="0">
                <a:latin typeface="Courier New" panose="02070309020205020404" charset="0"/>
                <a:ea typeface="微软雅黑" panose="020B0503020204020204" pitchFamily="34" charset="-122"/>
                <a:sym typeface="Arial" panose="020B0604020202020204" pitchFamily="34" charset="0"/>
              </a:rPr>
              <a:t>，对象在新生代Eden区中分配。当Eden区没有足够空间进行分配时，虚拟机将发起一次Minor GC，此时对象会进入</a:t>
            </a:r>
            <a:r>
              <a:rPr lang="en-US" altLang="zh-CN" sz="1860" dirty="0">
                <a:latin typeface="Courier New" panose="02070309020205020404" charset="0"/>
                <a:ea typeface="微软雅黑" panose="020B0503020204020204" pitchFamily="34" charset="-122"/>
                <a:sym typeface="Arial" panose="020B0604020202020204" pitchFamily="34" charset="0"/>
              </a:rPr>
              <a:t>survivor</a:t>
            </a:r>
            <a:r>
              <a:rPr lang="zh-CN" altLang="en-US" sz="1860" dirty="0">
                <a:latin typeface="Courier New" panose="02070309020205020404" charset="0"/>
                <a:ea typeface="微软雅黑" panose="020B0503020204020204" pitchFamily="34" charset="-122"/>
                <a:sym typeface="Arial" panose="020B0604020202020204" pitchFamily="34" charset="0"/>
              </a:rPr>
              <a:t>区，当对象满足一些条件后会进入老年代。</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三种方式进入老年代：</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长期存活的对象将进入老年代：虚拟机给每个对象定义了一个对象年龄（Age）计数器。如果对象在Eden出生并经过第一次Minor GC后仍然存活，并且能被Survivor容纳的话，将被移动到Survivor空间中，并且对象年龄设为1。对象在Survivor区中每“熬过”一次Minor GC，年龄就增加1岁，当它的</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年龄增加到一定程度</a:t>
            </a:r>
            <a:r>
              <a:rPr lang="zh-CN" altLang="en-US" sz="1860" dirty="0">
                <a:latin typeface="Courier New" panose="02070309020205020404" charset="0"/>
                <a:ea typeface="微软雅黑" panose="020B0503020204020204" pitchFamily="34" charset="-122"/>
                <a:sym typeface="Arial" panose="020B0604020202020204" pitchFamily="34" charset="0"/>
              </a:rPr>
              <a:t>（默认为15岁），就将会被晋升到老年代中。对象晋升老年代的年龄阈值，可以通过参数-XX:MaxTenuringThreshold设置。</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如果在Survivor空间中</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相同年龄所有对象大小的总和大于Survivor空间的一半</a:t>
            </a:r>
            <a:r>
              <a:rPr lang="zh-CN" altLang="en-US" sz="1860" dirty="0">
                <a:latin typeface="Courier New" panose="02070309020205020404" charset="0"/>
                <a:ea typeface="微软雅黑" panose="020B0503020204020204" pitchFamily="34" charset="-122"/>
                <a:sym typeface="Arial" panose="020B0604020202020204" pitchFamily="34" charset="0"/>
              </a:rPr>
              <a:t>，年龄大于或等于该年龄的对象就可以直接进入老年代，无须等到MaxTenuringThreshold中要求的年龄。</a:t>
            </a:r>
            <a:endParaRPr lang="zh-CN" altLang="en-US" sz="1865" dirty="0">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487680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五、内存分配策略</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分配策略</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2</a:t>
            </a:r>
            <a:endParaRPr lang="en-US" altLang="zh-CN"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876935" y="2084705"/>
            <a:ext cx="10294620" cy="3810000"/>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大对象直接进入老年代</a:t>
            </a:r>
            <a:r>
              <a:rPr lang="zh-CN" altLang="en-US" sz="1860" dirty="0">
                <a:latin typeface="Courier New" panose="02070309020205020404" charset="0"/>
                <a:ea typeface="微软雅黑" panose="020B0503020204020204" pitchFamily="34" charset="-122"/>
                <a:sym typeface="Arial" panose="020B0604020202020204" pitchFamily="34" charset="0"/>
              </a:rPr>
              <a:t>：虚拟机提供了一个-XX:PretenureSizeThreshold参数，令大于这个设置值的对象直接在老年代分配。这样做的目的是避免在Eden区及两个Survivor区之间发生大量的内存复制。</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空间分配担保：</a:t>
            </a:r>
            <a:r>
              <a:rPr lang="zh-CN" altLang="en-US" sz="1860" dirty="0">
                <a:latin typeface="Courier New" panose="02070309020205020404" charset="0"/>
                <a:ea typeface="微软雅黑" panose="020B0503020204020204" pitchFamily="34" charset="-122"/>
                <a:sym typeface="Arial" panose="020B0604020202020204" pitchFamily="34" charset="0"/>
              </a:rPr>
              <a:t>在发生Minor GC之前，虚拟机会先检查老年代最大可用的连续空间是否大于新生代的所有对象总空间，如果这个条件成立，那么Minor GC可以确保是安全的。</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如果不成立，则虚拟机会查看</a:t>
            </a:r>
            <a:r>
              <a:rPr lang="en-US" altLang="zh-CN" sz="1860" dirty="0">
                <a:latin typeface="Courier New" panose="02070309020205020404" charset="0"/>
                <a:ea typeface="微软雅黑" panose="020B0503020204020204" pitchFamily="34" charset="-122"/>
                <a:sym typeface="Arial" panose="020B0604020202020204" pitchFamily="34" charset="0"/>
              </a:rPr>
              <a:t>XX:</a:t>
            </a:r>
            <a:r>
              <a:rPr lang="zh-CN" altLang="en-US" sz="1860" dirty="0">
                <a:latin typeface="Courier New" panose="02070309020205020404" charset="0"/>
                <a:ea typeface="微软雅黑" panose="020B0503020204020204" pitchFamily="34" charset="-122"/>
                <a:sym typeface="Arial" panose="020B0604020202020204" pitchFamily="34" charset="0"/>
              </a:rPr>
              <a:t>HandlePromotionFailure设置值是否允许担保失败。</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如果允许，那么会继续检查老年代最大可用的连续空间是否大于历次晋升到老年代对象的平均大小，如果大于，将尝试着进行一次Minor GC，尽管这次Minor GC是有风险的；如果小于，或者HandlePromotionFailure设置不允许冒险，那这时也要改为进行一次Full GC。</a:t>
            </a:r>
          </a:p>
          <a:p>
            <a:pPr marL="342900" indent="-342900">
              <a:buClr>
                <a:srgbClr val="0070C0"/>
              </a:buClr>
              <a:buFont typeface="Wingdings" panose="05000000000000000000" pitchFamily="2" charset="2"/>
              <a:buChar char="Ø"/>
            </a:pP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图示说明</a:t>
            </a:r>
          </a:p>
          <a:p>
            <a:pPr marL="342900" indent="-342900">
              <a:buClr>
                <a:srgbClr val="0070C0"/>
              </a:buClr>
              <a:buFont typeface="Wingdings" panose="05000000000000000000" pitchFamily="2" charset="2"/>
              <a:buChar char="Ø"/>
            </a:pPr>
            <a:endParaRPr lang="zh-CN" altLang="en-US" sz="1865" dirty="0">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3952240" cy="521970"/>
          </a:xfrm>
          <a:prstGeom prst="rect">
            <a:avLst/>
          </a:prstGeom>
          <a:noFill/>
          <a:ln w="9525">
            <a:noFill/>
            <a:miter lim="800000"/>
          </a:ln>
        </p:spPr>
        <p:txBody>
          <a:bodyPr wrap="none">
            <a:spAutoFit/>
          </a:bodyPr>
          <a:lstStyle/>
          <a:p>
            <a:pPr lvl="0" algn="l" fontAlgn="t"/>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六、</a:t>
            </a:r>
            <a:r>
              <a:rPr lang="zh-CN" altLang="en-US" sz="2800" dirty="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rPr>
              <a:t>垃圾收集器</a:t>
            </a:r>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-收集器</a:t>
            </a:r>
            <a:endParaRPr lang="zh-CN" altLang="en-US"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876935" y="2084705"/>
            <a:ext cx="9749155" cy="1807210"/>
          </a:xfrm>
          <a:prstGeom prst="rect">
            <a:avLst/>
          </a:prstGeom>
          <a:noFill/>
        </p:spPr>
        <p:txBody>
          <a:bodyPr wrap="square" rtlCol="0">
            <a:spAutoFit/>
          </a:bodyPr>
          <a:lstStyle/>
          <a:p>
            <a:pPr marL="342900" indent="-342900">
              <a:lnSpc>
                <a:spcPct val="150000"/>
              </a:lnSpc>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收集器就是内存回收的</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具体实现</a:t>
            </a:r>
            <a:r>
              <a:rPr lang="zh-CN" altLang="en-US" sz="1860" dirty="0">
                <a:latin typeface="Courier New" panose="02070309020205020404" charset="0"/>
                <a:ea typeface="微软雅黑" panose="020B0503020204020204" pitchFamily="34" charset="-122"/>
                <a:sym typeface="Arial" panose="020B0604020202020204" pitchFamily="34" charset="0"/>
              </a:rPr>
              <a:t>。</a:t>
            </a:r>
          </a:p>
          <a:p>
            <a:pPr marL="342900" indent="-342900">
              <a:lnSpc>
                <a:spcPct val="150000"/>
              </a:lnSpc>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java</a:t>
            </a:r>
            <a:r>
              <a:rPr lang="zh-CN" altLang="en-US" sz="1860" dirty="0">
                <a:latin typeface="Courier New" panose="02070309020205020404" charset="0"/>
                <a:ea typeface="微软雅黑" panose="020B0503020204020204" pitchFamily="34" charset="-122"/>
                <a:sym typeface="Arial" panose="020B0604020202020204" pitchFamily="34" charset="0"/>
              </a:rPr>
              <a:t>虚拟机规范没有对收集器应该如何实现有任何规定，因为不同版本、不同厂商的虚拟机提供的垃圾收集器都可能会有很大的差异。</a:t>
            </a:r>
          </a:p>
          <a:p>
            <a:pPr marL="342900" indent="-342900">
              <a:lnSpc>
                <a:spcPct val="150000"/>
              </a:lnSpc>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目前讨论</a:t>
            </a:r>
            <a:r>
              <a:rPr lang="en-US" altLang="x-none" sz="1860" dirty="0">
                <a:latin typeface="Courier New" panose="02070309020205020404" charset="0"/>
                <a:ea typeface="微软雅黑" panose="020B0503020204020204" pitchFamily="34" charset="-122"/>
                <a:sym typeface="Arial" panose="020B0604020202020204" pitchFamily="34" charset="0"/>
              </a:rPr>
              <a:t>jdk1.7</a:t>
            </a:r>
            <a:r>
              <a:rPr lang="zh-CN" altLang="en-US" sz="1860" dirty="0">
                <a:latin typeface="Courier New" panose="02070309020205020404" charset="0"/>
                <a:ea typeface="微软雅黑" panose="020B0503020204020204" pitchFamily="34" charset="-122"/>
                <a:sym typeface="Arial" panose="020B0604020202020204" pitchFamily="34" charset="0"/>
              </a:rPr>
              <a:t>之后的</a:t>
            </a:r>
            <a:r>
              <a:rPr lang="en-US" altLang="x-none" sz="1860" dirty="0">
                <a:latin typeface="Courier New" panose="02070309020205020404" charset="0"/>
                <a:ea typeface="微软雅黑" panose="020B0503020204020204" pitchFamily="34" charset="-122"/>
                <a:sym typeface="Arial" panose="020B0604020202020204" pitchFamily="34" charset="0"/>
              </a:rPr>
              <a:t>hotspot</a:t>
            </a:r>
            <a:r>
              <a:rPr lang="zh-CN" altLang="en-US" sz="1860" dirty="0">
                <a:latin typeface="Courier New" panose="02070309020205020404" charset="0"/>
                <a:ea typeface="微软雅黑" panose="020B0503020204020204" pitchFamily="34" charset="-122"/>
                <a:sym typeface="Arial" panose="020B0604020202020204" pitchFamily="34" charset="0"/>
              </a:rPr>
              <a:t>虚拟机。</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4663440" cy="521970"/>
          </a:xfrm>
          <a:prstGeom prst="rect">
            <a:avLst/>
          </a:prstGeom>
          <a:noFill/>
          <a:ln w="9525">
            <a:noFill/>
            <a:miter lim="800000"/>
          </a:ln>
        </p:spPr>
        <p:txBody>
          <a:bodyPr wrap="none">
            <a:spAutoFit/>
          </a:bodyPr>
          <a:lstStyle/>
          <a:p>
            <a:pPr lvl="0" algn="l" fontAlgn="t"/>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六、</a:t>
            </a:r>
            <a:r>
              <a:rPr lang="zh-CN" altLang="en-US" sz="2800" dirty="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rPr>
              <a:t>垃圾收集器</a:t>
            </a:r>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-并行和并发</a:t>
            </a:r>
            <a:endParaRPr lang="zh-CN" altLang="en-US"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876935" y="2084705"/>
            <a:ext cx="9414510" cy="2235835"/>
          </a:xfrm>
          <a:prstGeom prst="rect">
            <a:avLst/>
          </a:prstGeom>
          <a:noFill/>
        </p:spPr>
        <p:txBody>
          <a:bodyPr wrap="square" rtlCol="0">
            <a:spAutoFit/>
          </a:bodyPr>
          <a:lstStyle/>
          <a:p>
            <a:pPr marL="342900" indent="-342900">
              <a:lnSpc>
                <a:spcPct val="150000"/>
              </a:lnSpc>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并行（</a:t>
            </a:r>
            <a:r>
              <a:rPr lang="en-US" altLang="x-none" sz="1860" dirty="0">
                <a:latin typeface="Courier New" panose="02070309020205020404" charset="0"/>
                <a:ea typeface="微软雅黑" panose="020B0503020204020204" pitchFamily="34" charset="-122"/>
                <a:sym typeface="Arial" panose="020B0604020202020204" pitchFamily="34" charset="0"/>
              </a:rPr>
              <a:t>Parallel</a:t>
            </a:r>
            <a:r>
              <a:rPr lang="zh-CN" altLang="en-US" sz="1860" dirty="0">
                <a:latin typeface="Courier New" panose="02070309020205020404" charset="0"/>
                <a:ea typeface="微软雅黑" panose="020B0503020204020204" pitchFamily="34" charset="-122"/>
                <a:sym typeface="Arial" panose="020B0604020202020204" pitchFamily="34" charset="0"/>
              </a:rPr>
              <a:t>）：指多条垃圾收集线程并行工作，但是此时：</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用户线程</a:t>
            </a:r>
            <a:r>
              <a:rPr lang="zh-CN" altLang="en-US" sz="1860" dirty="0">
                <a:latin typeface="Courier New" panose="02070309020205020404" charset="0"/>
                <a:ea typeface="微软雅黑" panose="020B0503020204020204" pitchFamily="34" charset="-122"/>
                <a:sym typeface="Arial" panose="020B0604020202020204" pitchFamily="34" charset="0"/>
              </a:rPr>
              <a:t>仍然处于</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线程等待</a:t>
            </a:r>
            <a:r>
              <a:rPr lang="zh-CN" altLang="en-US" sz="1860" dirty="0">
                <a:latin typeface="Courier New" panose="02070309020205020404" charset="0"/>
                <a:ea typeface="微软雅黑" panose="020B0503020204020204" pitchFamily="34" charset="-122"/>
                <a:sym typeface="Arial" panose="020B0604020202020204" pitchFamily="34" charset="0"/>
              </a:rPr>
              <a:t>状态。</a:t>
            </a:r>
          </a:p>
          <a:p>
            <a:pPr marL="342900" indent="-342900">
              <a:lnSpc>
                <a:spcPct val="150000"/>
              </a:lnSpc>
              <a:buClr>
                <a:srgbClr val="0070C0"/>
              </a:buClr>
              <a:buFont typeface="Wingdings" panose="05000000000000000000" pitchFamily="2" charset="2"/>
              <a:buChar char="Ø"/>
            </a:pPr>
            <a:endParaRPr lang="en-US" altLang="x-none" sz="1860" dirty="0">
              <a:latin typeface="Courier New" panose="02070309020205020404" charset="0"/>
              <a:ea typeface="微软雅黑" panose="020B0503020204020204" pitchFamily="34" charset="-122"/>
              <a:sym typeface="Arial" panose="020B0604020202020204" pitchFamily="34" charset="0"/>
            </a:endParaRPr>
          </a:p>
          <a:p>
            <a:pPr marL="342900" indent="-342900">
              <a:lnSpc>
                <a:spcPct val="150000"/>
              </a:lnSpc>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并发（</a:t>
            </a:r>
            <a:r>
              <a:rPr lang="en-US" altLang="x-none" sz="1860" dirty="0">
                <a:latin typeface="Courier New" panose="02070309020205020404" charset="0"/>
                <a:ea typeface="微软雅黑" panose="020B0503020204020204" pitchFamily="34" charset="-122"/>
                <a:sym typeface="Arial" panose="020B0604020202020204" pitchFamily="34" charset="0"/>
              </a:rPr>
              <a:t>Concurrent</a:t>
            </a:r>
            <a:r>
              <a:rPr lang="zh-CN" altLang="en-US" sz="1860" dirty="0">
                <a:latin typeface="Courier New" panose="02070309020205020404" charset="0"/>
                <a:ea typeface="微软雅黑" panose="020B0503020204020204" pitchFamily="34" charset="-122"/>
                <a:sym typeface="Arial" panose="020B0604020202020204" pitchFamily="34" charset="0"/>
              </a:rPr>
              <a:t>）：指用户线程和垃圾收集线程同时执行（但不一定是并行的，可能会交替执行），用户程序在</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继续运行</a:t>
            </a:r>
            <a:r>
              <a:rPr lang="zh-CN" altLang="en-US" sz="1860" dirty="0">
                <a:latin typeface="Courier New" panose="02070309020205020404" charset="0"/>
                <a:ea typeface="微软雅黑" panose="020B0503020204020204" pitchFamily="34" charset="-122"/>
                <a:sym typeface="Arial" panose="020B0604020202020204" pitchFamily="34" charset="0"/>
              </a:rPr>
              <a:t>，而垃圾收集程序运行于另一个</a:t>
            </a:r>
            <a:r>
              <a:rPr lang="en-US" altLang="x-none" sz="1860" dirty="0">
                <a:latin typeface="Courier New" panose="02070309020205020404" charset="0"/>
                <a:ea typeface="微软雅黑" panose="020B0503020204020204" pitchFamily="34" charset="-122"/>
                <a:sym typeface="Arial" panose="020B0604020202020204" pitchFamily="34" charset="0"/>
              </a:rPr>
              <a:t>cpu</a:t>
            </a:r>
            <a:r>
              <a:rPr lang="zh-CN" altLang="en-US" sz="1860" dirty="0">
                <a:latin typeface="Courier New" panose="02070309020205020404" charset="0"/>
                <a:ea typeface="微软雅黑" panose="020B0503020204020204" pitchFamily="34" charset="-122"/>
                <a:sym typeface="Arial" panose="020B0604020202020204" pitchFamily="34" charset="0"/>
              </a:rPr>
              <a:t>上。</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4165600" cy="521970"/>
          </a:xfrm>
          <a:prstGeom prst="rect">
            <a:avLst/>
          </a:prstGeom>
          <a:noFill/>
          <a:ln w="9525">
            <a:noFill/>
            <a:miter lim="800000"/>
          </a:ln>
        </p:spPr>
        <p:txBody>
          <a:bodyPr wrap="none">
            <a:spAutoFit/>
          </a:bodyPr>
          <a:lstStyle/>
          <a:p>
            <a:pPr lvl="0" algn="l" fontAlgn="t"/>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六、</a:t>
            </a:r>
            <a:r>
              <a:rPr lang="zh-CN" altLang="en-US" sz="2800" dirty="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rPr>
              <a:t>垃圾收集器</a:t>
            </a:r>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a:t>
            </a:r>
            <a:r>
              <a:rPr lang="en-US" altLang="x-none"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Serial</a:t>
            </a:r>
            <a:endParaRPr lang="en-US" altLang="x-none"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876935" y="2084705"/>
            <a:ext cx="10294620" cy="3522980"/>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Serial</a:t>
            </a:r>
            <a:r>
              <a:rPr lang="zh-CN" altLang="en-US" sz="1860" dirty="0">
                <a:latin typeface="Courier New" panose="02070309020205020404" charset="0"/>
                <a:ea typeface="微软雅黑" panose="020B0503020204020204" pitchFamily="34" charset="-122"/>
                <a:sym typeface="Arial" panose="020B0604020202020204" pitchFamily="34" charset="0"/>
              </a:rPr>
              <a:t>收集器是最基础、历史最悠久的适合</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新生代的收集器</a:t>
            </a:r>
            <a:r>
              <a:rPr lang="zh-CN" altLang="en-US" sz="1860" dirty="0">
                <a:latin typeface="Courier New" panose="02070309020205020404" charset="0"/>
                <a:ea typeface="微软雅黑" panose="020B0503020204020204" pitchFamily="34" charset="-122"/>
                <a:sym typeface="Arial" panose="020B0604020202020204" pitchFamily="34" charset="0"/>
              </a:rPr>
              <a:t>。</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特点：单线程、</a:t>
            </a:r>
            <a:r>
              <a:rPr lang="en-US" altLang="x-none" sz="1860" dirty="0">
                <a:latin typeface="Courier New" panose="02070309020205020404" charset="0"/>
                <a:ea typeface="微软雅黑" panose="020B0503020204020204" pitchFamily="34" charset="-122"/>
                <a:sym typeface="Arial" panose="020B0604020202020204" pitchFamily="34" charset="0"/>
              </a:rPr>
              <a:t>stop-the-world </a:t>
            </a:r>
            <a:r>
              <a:rPr lang="zh-CN" altLang="en-US" sz="1860" dirty="0">
                <a:latin typeface="Courier New" panose="02070309020205020404" charset="0"/>
                <a:ea typeface="微软雅黑" panose="020B0503020204020204" pitchFamily="34" charset="-122"/>
                <a:sym typeface="Arial" panose="020B0604020202020204" pitchFamily="34" charset="0"/>
              </a:rPr>
              <a:t>、复制算法</a:t>
            </a:r>
          </a:p>
          <a:p>
            <a:pPr marL="342900" indent="-342900">
              <a:buClr>
                <a:srgbClr val="0070C0"/>
              </a:buClr>
              <a:buFont typeface="Wingdings" panose="05000000000000000000" pitchFamily="2" charset="2"/>
              <a:buChar char="Ø"/>
            </a:pPr>
            <a:endParaRPr lang="en-US" altLang="x-none"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缺点：影响用户响应时间</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优点：回收时简单高效、对于限定单个</a:t>
            </a:r>
            <a:r>
              <a:rPr lang="en-US" altLang="x-none" sz="1860" dirty="0">
                <a:latin typeface="Courier New" panose="02070309020205020404" charset="0"/>
                <a:ea typeface="微软雅黑" panose="020B0503020204020204" pitchFamily="34" charset="-122"/>
                <a:sym typeface="Arial" panose="020B0604020202020204" pitchFamily="34" charset="0"/>
              </a:rPr>
              <a:t>cpu</a:t>
            </a:r>
            <a:r>
              <a:rPr lang="zh-CN" altLang="en-US" sz="1860" dirty="0">
                <a:latin typeface="Courier New" panose="02070309020205020404" charset="0"/>
                <a:ea typeface="微软雅黑" panose="020B0503020204020204" pitchFamily="34" charset="-122"/>
                <a:sym typeface="Arial" panose="020B0604020202020204" pitchFamily="34" charset="0"/>
              </a:rPr>
              <a:t>环境下，</a:t>
            </a:r>
            <a:r>
              <a:rPr lang="en-US" altLang="x-none" sz="1860" dirty="0">
                <a:latin typeface="Courier New" panose="02070309020205020404" charset="0"/>
                <a:ea typeface="微软雅黑" panose="020B0503020204020204" pitchFamily="34" charset="-122"/>
                <a:sym typeface="Arial" panose="020B0604020202020204" pitchFamily="34" charset="0"/>
              </a:rPr>
              <a:t>serial</a:t>
            </a:r>
            <a:r>
              <a:rPr lang="zh-CN" altLang="en-US" sz="1860" dirty="0">
                <a:latin typeface="Courier New" panose="02070309020205020404" charset="0"/>
                <a:ea typeface="微软雅黑" panose="020B0503020204020204" pitchFamily="34" charset="-122"/>
                <a:sym typeface="Arial" panose="020B0604020202020204" pitchFamily="34" charset="0"/>
              </a:rPr>
              <a:t>收集器由于没有线程交互的开销，专心做垃圾收集，可以获得最高的单线程收集效率。</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所以：</a:t>
            </a:r>
            <a:r>
              <a:rPr lang="en-US" altLang="x-none" sz="1860" dirty="0">
                <a:latin typeface="Courier New" panose="02070309020205020404" charset="0"/>
                <a:ea typeface="微软雅黑" panose="020B0503020204020204" pitchFamily="34" charset="-122"/>
                <a:sym typeface="Arial" panose="020B0604020202020204" pitchFamily="34" charset="0"/>
              </a:rPr>
              <a:t>serial </a:t>
            </a:r>
            <a:r>
              <a:rPr lang="zh-CN" altLang="en-US" sz="1860" dirty="0">
                <a:latin typeface="Courier New" panose="02070309020205020404" charset="0"/>
                <a:ea typeface="微软雅黑" panose="020B0503020204020204" pitchFamily="34" charset="-122"/>
                <a:sym typeface="Arial" panose="020B0604020202020204" pitchFamily="34" charset="0"/>
              </a:rPr>
              <a:t>收集器 对于运行在</a:t>
            </a:r>
            <a:r>
              <a:rPr lang="en-US" altLang="x-none" sz="1860" dirty="0">
                <a:latin typeface="Courier New" panose="02070309020205020404" charset="0"/>
                <a:ea typeface="微软雅黑" panose="020B0503020204020204" pitchFamily="34" charset="-122"/>
                <a:sym typeface="Arial" panose="020B0604020202020204" pitchFamily="34" charset="0"/>
              </a:rPr>
              <a:t>client</a:t>
            </a:r>
            <a:r>
              <a:rPr lang="zh-CN" altLang="en-US" sz="1860" dirty="0">
                <a:latin typeface="Courier New" panose="02070309020205020404" charset="0"/>
                <a:ea typeface="微软雅黑" panose="020B0503020204020204" pitchFamily="34" charset="-122"/>
                <a:sym typeface="Arial" panose="020B0604020202020204" pitchFamily="34" charset="0"/>
              </a:rPr>
              <a:t>模式下的虚拟机来说，是一个很好的选择。</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SerialOld</a:t>
            </a:r>
            <a:r>
              <a:rPr lang="zh-CN" altLang="en-US" sz="1860" dirty="0">
                <a:latin typeface="Courier New" panose="02070309020205020404" charset="0"/>
                <a:ea typeface="微软雅黑" panose="020B0503020204020204" pitchFamily="34" charset="-122"/>
                <a:sym typeface="Arial" panose="020B0604020202020204" pitchFamily="34" charset="0"/>
              </a:rPr>
              <a:t>收集器是</a:t>
            </a:r>
            <a:r>
              <a:rPr lang="en-US" altLang="x-none" sz="1860" dirty="0">
                <a:latin typeface="Courier New" panose="02070309020205020404" charset="0"/>
                <a:ea typeface="微软雅黑" panose="020B0503020204020204" pitchFamily="34" charset="-122"/>
                <a:sym typeface="Arial" panose="020B0604020202020204" pitchFamily="34" charset="0"/>
              </a:rPr>
              <a:t>Serial</a:t>
            </a:r>
            <a:r>
              <a:rPr lang="zh-CN" altLang="en-US" sz="1860" dirty="0">
                <a:latin typeface="Courier New" panose="02070309020205020404" charset="0"/>
                <a:ea typeface="微软雅黑" panose="020B0503020204020204" pitchFamily="34" charset="-122"/>
                <a:sym typeface="Arial" panose="020B0604020202020204" pitchFamily="34" charset="0"/>
              </a:rPr>
              <a:t>的</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老年代收集器</a:t>
            </a:r>
            <a:r>
              <a:rPr lang="zh-CN" altLang="en-US" sz="1860" dirty="0">
                <a:latin typeface="Courier New" panose="02070309020205020404" charset="0"/>
                <a:ea typeface="微软雅黑" panose="020B0503020204020204" pitchFamily="34" charset="-122"/>
                <a:sym typeface="Arial" panose="020B0604020202020204" pitchFamily="34" charset="0"/>
              </a:rPr>
              <a:t>，采用</a:t>
            </a:r>
            <a:r>
              <a:rPr lang="en-US" altLang="x-none" sz="1860" dirty="0">
                <a:latin typeface="Courier New" panose="02070309020205020404" charset="0"/>
                <a:ea typeface="微软雅黑" panose="020B0503020204020204" pitchFamily="34" charset="-122"/>
                <a:sym typeface="Arial" panose="020B0604020202020204" pitchFamily="34" charset="0"/>
              </a:rPr>
              <a:t>“</a:t>
            </a:r>
            <a:r>
              <a:rPr lang="zh-CN" altLang="en-US" sz="1860" dirty="0">
                <a:latin typeface="Courier New" panose="02070309020205020404" charset="0"/>
                <a:ea typeface="微软雅黑" panose="020B0503020204020204" pitchFamily="34" charset="-122"/>
                <a:sym typeface="Arial" panose="020B0604020202020204" pitchFamily="34" charset="0"/>
              </a:rPr>
              <a:t>标记</a:t>
            </a:r>
            <a:r>
              <a:rPr lang="en-US" altLang="x-none" sz="1860" dirty="0">
                <a:latin typeface="Courier New" panose="02070309020205020404" charset="0"/>
                <a:ea typeface="微软雅黑" panose="020B0503020204020204" pitchFamily="34" charset="-122"/>
                <a:sym typeface="Arial" panose="020B0604020202020204" pitchFamily="34" charset="0"/>
              </a:rPr>
              <a:t>-</a:t>
            </a:r>
            <a:r>
              <a:rPr lang="zh-CN" altLang="en-US" sz="1860" dirty="0">
                <a:latin typeface="Courier New" panose="02070309020205020404" charset="0"/>
                <a:ea typeface="微软雅黑" panose="020B0503020204020204" pitchFamily="34" charset="-122"/>
                <a:sym typeface="Arial" panose="020B0604020202020204" pitchFamily="34" charset="0"/>
              </a:rPr>
              <a:t>整理</a:t>
            </a:r>
            <a:r>
              <a:rPr lang="en-US" altLang="x-none" sz="1860" dirty="0">
                <a:latin typeface="Courier New" panose="02070309020205020404" charset="0"/>
                <a:ea typeface="微软雅黑" panose="020B0503020204020204" pitchFamily="34" charset="-122"/>
                <a:sym typeface="Arial" panose="020B0604020202020204" pitchFamily="34" charset="0"/>
              </a:rPr>
              <a:t>”</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4165600" cy="521970"/>
          </a:xfrm>
          <a:prstGeom prst="rect">
            <a:avLst/>
          </a:prstGeom>
          <a:noFill/>
          <a:ln w="9525">
            <a:noFill/>
            <a:miter lim="800000"/>
          </a:ln>
        </p:spPr>
        <p:txBody>
          <a:bodyPr wrap="none">
            <a:spAutoFit/>
          </a:bodyPr>
          <a:lstStyle/>
          <a:p>
            <a:pPr lvl="0" algn="l" fontAlgn="t"/>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六、</a:t>
            </a:r>
            <a:r>
              <a:rPr lang="zh-CN" altLang="en-US" sz="2800" dirty="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rPr>
              <a:t>垃圾收集器</a:t>
            </a:r>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a:t>
            </a:r>
            <a:r>
              <a:rPr lang="en-US" altLang="x-none"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ParNew</a:t>
            </a:r>
            <a:endParaRPr lang="en-US" altLang="x-none"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876935" y="2084705"/>
            <a:ext cx="10294620" cy="2950845"/>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ParNew</a:t>
            </a:r>
            <a:r>
              <a:rPr lang="zh-CN" altLang="en-US" sz="1860" dirty="0">
                <a:latin typeface="Courier New" panose="02070309020205020404" charset="0"/>
                <a:ea typeface="微软雅黑" panose="020B0503020204020204" pitchFamily="34" charset="-122"/>
                <a:sym typeface="Arial" panose="020B0604020202020204" pitchFamily="34" charset="0"/>
              </a:rPr>
              <a:t>收集器其实是</a:t>
            </a:r>
            <a:r>
              <a:rPr lang="en-US" altLang="x-none" sz="1860" dirty="0">
                <a:latin typeface="Courier New" panose="02070309020205020404" charset="0"/>
                <a:ea typeface="微软雅黑" panose="020B0503020204020204" pitchFamily="34" charset="-122"/>
                <a:sym typeface="Arial" panose="020B0604020202020204" pitchFamily="34" charset="0"/>
              </a:rPr>
              <a:t>Serial</a:t>
            </a:r>
            <a:r>
              <a:rPr lang="zh-CN" altLang="en-US" sz="1860" dirty="0">
                <a:latin typeface="Courier New" panose="02070309020205020404" charset="0"/>
                <a:ea typeface="微软雅黑" panose="020B0503020204020204" pitchFamily="34" charset="-122"/>
                <a:sym typeface="Arial" panose="020B0604020202020204" pitchFamily="34" charset="0"/>
              </a:rPr>
              <a:t>的多线程版本，除了他是使用多条线程来进行垃圾回收之外和</a:t>
            </a:r>
            <a:r>
              <a:rPr lang="en-US" altLang="x-none" sz="1860" dirty="0">
                <a:latin typeface="Courier New" panose="02070309020205020404" charset="0"/>
                <a:ea typeface="微软雅黑" panose="020B0503020204020204" pitchFamily="34" charset="-122"/>
                <a:sym typeface="Arial" panose="020B0604020202020204" pitchFamily="34" charset="0"/>
              </a:rPr>
              <a:t>Serial</a:t>
            </a:r>
            <a:r>
              <a:rPr lang="zh-CN" altLang="en-US" sz="1860" dirty="0">
                <a:latin typeface="Courier New" panose="02070309020205020404" charset="0"/>
                <a:ea typeface="微软雅黑" panose="020B0503020204020204" pitchFamily="34" charset="-122"/>
                <a:sym typeface="Arial" panose="020B0604020202020204" pitchFamily="34" charset="0"/>
              </a:rPr>
              <a:t>是完全一样的。</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新生代收集器</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特点：多线程、</a:t>
            </a:r>
            <a:r>
              <a:rPr lang="en-US" altLang="x-none" sz="1860" dirty="0">
                <a:latin typeface="Courier New" panose="02070309020205020404" charset="0"/>
                <a:ea typeface="微软雅黑" panose="020B0503020204020204" pitchFamily="34" charset="-122"/>
                <a:sym typeface="Arial" panose="020B0604020202020204" pitchFamily="34" charset="0"/>
              </a:rPr>
              <a:t>stop-the-world</a:t>
            </a:r>
          </a:p>
          <a:p>
            <a:pPr marL="342900" indent="-342900">
              <a:buClr>
                <a:srgbClr val="0070C0"/>
              </a:buClr>
              <a:buFont typeface="Wingdings" panose="05000000000000000000" pitchFamily="2" charset="2"/>
              <a:buChar char="Ø"/>
            </a:pPr>
            <a:endParaRPr lang="en-US" altLang="x-none"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缺点：单个</a:t>
            </a:r>
            <a:r>
              <a:rPr lang="en-US" altLang="x-none" sz="1860" dirty="0">
                <a:latin typeface="Courier New" panose="02070309020205020404" charset="0"/>
                <a:ea typeface="微软雅黑" panose="020B0503020204020204" pitchFamily="34" charset="-122"/>
                <a:sym typeface="Arial" panose="020B0604020202020204" pitchFamily="34" charset="0"/>
              </a:rPr>
              <a:t>cpu</a:t>
            </a:r>
            <a:r>
              <a:rPr lang="zh-CN" altLang="en-US" sz="1860" dirty="0">
                <a:latin typeface="Courier New" panose="02070309020205020404" charset="0"/>
                <a:ea typeface="微软雅黑" panose="020B0503020204020204" pitchFamily="34" charset="-122"/>
                <a:sym typeface="Arial" panose="020B0604020202020204" pitchFamily="34" charset="0"/>
              </a:rPr>
              <a:t>下，运行效果甚至没</a:t>
            </a:r>
            <a:r>
              <a:rPr lang="en-US" altLang="x-none" sz="1860" dirty="0">
                <a:latin typeface="Courier New" panose="02070309020205020404" charset="0"/>
                <a:ea typeface="微软雅黑" panose="020B0503020204020204" pitchFamily="34" charset="-122"/>
                <a:sym typeface="Arial" panose="020B0604020202020204" pitchFamily="34" charset="0"/>
              </a:rPr>
              <a:t>Serial</a:t>
            </a:r>
            <a:r>
              <a:rPr lang="zh-CN" altLang="en-US" sz="1860" dirty="0">
                <a:latin typeface="Courier New" panose="02070309020205020404" charset="0"/>
                <a:ea typeface="微软雅黑" panose="020B0503020204020204" pitchFamily="34" charset="-122"/>
                <a:sym typeface="Arial" panose="020B0604020202020204" pitchFamily="34" charset="0"/>
              </a:rPr>
              <a:t>好。</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优点：回收时简单高效、对于限定多个</a:t>
            </a:r>
            <a:r>
              <a:rPr lang="en-US" altLang="x-none" sz="1860" dirty="0">
                <a:latin typeface="Courier New" panose="02070309020205020404" charset="0"/>
                <a:ea typeface="微软雅黑" panose="020B0503020204020204" pitchFamily="34" charset="-122"/>
                <a:sym typeface="Arial" panose="020B0604020202020204" pitchFamily="34" charset="0"/>
              </a:rPr>
              <a:t>cpu</a:t>
            </a:r>
            <a:r>
              <a:rPr lang="zh-CN" altLang="en-US" sz="1860" dirty="0">
                <a:latin typeface="Courier New" panose="02070309020205020404" charset="0"/>
                <a:ea typeface="微软雅黑" panose="020B0503020204020204" pitchFamily="34" charset="-122"/>
                <a:sym typeface="Arial" panose="020B0604020202020204" pitchFamily="34" charset="0"/>
              </a:rPr>
              <a:t>环境下，效果比</a:t>
            </a:r>
            <a:r>
              <a:rPr lang="en-US" altLang="x-none" sz="1860" dirty="0">
                <a:latin typeface="Courier New" panose="02070309020205020404" charset="0"/>
                <a:ea typeface="微软雅黑" panose="020B0503020204020204" pitchFamily="34" charset="-122"/>
                <a:sym typeface="Arial" panose="020B0604020202020204" pitchFamily="34" charset="0"/>
              </a:rPr>
              <a:t>serial</a:t>
            </a:r>
            <a:r>
              <a:rPr lang="zh-CN" altLang="en-US" sz="1860" dirty="0">
                <a:latin typeface="Courier New" panose="02070309020205020404" charset="0"/>
                <a:ea typeface="微软雅黑" panose="020B0503020204020204" pitchFamily="34" charset="-122"/>
                <a:sym typeface="Arial" panose="020B0604020202020204" pitchFamily="34" charset="0"/>
              </a:rPr>
              <a:t>好。</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所以：</a:t>
            </a:r>
            <a:r>
              <a:rPr lang="en-US" altLang="x-none" sz="1860" dirty="0">
                <a:latin typeface="Courier New" panose="02070309020205020404" charset="0"/>
                <a:ea typeface="微软雅黑" panose="020B0503020204020204" pitchFamily="34" charset="-122"/>
                <a:sym typeface="Arial" panose="020B0604020202020204" pitchFamily="34" charset="0"/>
              </a:rPr>
              <a:t>parnew</a:t>
            </a:r>
            <a:r>
              <a:rPr lang="zh-CN" altLang="en-US" sz="1860" dirty="0">
                <a:latin typeface="Courier New" panose="02070309020205020404" charset="0"/>
                <a:ea typeface="微软雅黑" panose="020B0503020204020204" pitchFamily="34" charset="-122"/>
                <a:sym typeface="Arial" panose="020B0604020202020204" pitchFamily="34" charset="0"/>
              </a:rPr>
              <a:t>收集器是运行在</a:t>
            </a:r>
            <a:r>
              <a:rPr lang="en-US" altLang="x-none" sz="1860" dirty="0">
                <a:latin typeface="Courier New" panose="02070309020205020404" charset="0"/>
                <a:ea typeface="微软雅黑" panose="020B0503020204020204" pitchFamily="34" charset="-122"/>
                <a:sym typeface="Arial" panose="020B0604020202020204" pitchFamily="34" charset="0"/>
              </a:rPr>
              <a:t>server</a:t>
            </a:r>
            <a:r>
              <a:rPr lang="zh-CN" altLang="en-US" sz="1860" dirty="0">
                <a:latin typeface="Courier New" panose="02070309020205020404" charset="0"/>
                <a:ea typeface="微软雅黑" panose="020B0503020204020204" pitchFamily="34" charset="-122"/>
                <a:sym typeface="Arial" panose="020B0604020202020204" pitchFamily="34" charset="0"/>
              </a:rPr>
              <a:t>模式下的首选收集器。</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035" y="1092200"/>
            <a:ext cx="2592705" cy="460375"/>
          </a:xfrm>
          <a:prstGeom prst="rect">
            <a:avLst/>
          </a:prstGeom>
          <a:noFill/>
          <a:ln w="9525">
            <a:noFill/>
            <a:miter lim="800000"/>
          </a:ln>
        </p:spPr>
        <p:txBody>
          <a:bodyPr wrap="square">
            <a:spAutoFit/>
          </a:bodyPr>
          <a:lstStyle/>
          <a:p>
            <a:pPr algn="l"/>
            <a:r>
              <a:rPr lang="en-US" altLang="zh-CN" sz="2400" b="1">
                <a:solidFill>
                  <a:srgbClr val="F06730"/>
                </a:solidFill>
                <a:latin typeface="Courier New" panose="02070309020205020404" charset="0"/>
                <a:ea typeface="微软雅黑" panose="020B0503020204020204" pitchFamily="34" charset="-122"/>
              </a:rPr>
              <a:t>Java</a:t>
            </a:r>
            <a:r>
              <a:rPr lang="zh-CN" altLang="en-US" sz="2400" b="1">
                <a:solidFill>
                  <a:srgbClr val="F06730"/>
                </a:solidFill>
                <a:latin typeface="Courier New" panose="02070309020205020404" charset="0"/>
                <a:ea typeface="微软雅黑" panose="020B0503020204020204" pitchFamily="34" charset="-122"/>
              </a:rPr>
              <a:t>平台无关性</a:t>
            </a:r>
          </a:p>
        </p:txBody>
      </p:sp>
      <p:sp>
        <p:nvSpPr>
          <p:cNvPr id="7" name="文本框 6"/>
          <p:cNvSpPr txBox="1"/>
          <p:nvPr/>
        </p:nvSpPr>
        <p:spPr>
          <a:xfrm>
            <a:off x="910590" y="1959610"/>
            <a:ext cx="9504045" cy="3808730"/>
          </a:xfrm>
          <a:prstGeom prst="rect">
            <a:avLst/>
          </a:prstGeom>
          <a:noFill/>
        </p:spPr>
        <p:txBody>
          <a:bodyPr wrap="square" rtlCol="0">
            <a:spAutoFit/>
          </a:bodyPr>
          <a:lstStyle/>
          <a:p>
            <a:pPr marL="344805"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Java平台和语言最开始只是SUN公司在1990年12月开始研究的一个内部项目[</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stealth 秘密行动</a:t>
            </a:r>
            <a:r>
              <a:rPr lang="zh-CN" altLang="en-US" sz="1860" dirty="0">
                <a:latin typeface="Courier New" panose="02070309020205020404" charset="0"/>
                <a:ea typeface="微软雅黑" panose="020B0503020204020204" pitchFamily="34" charset="-122"/>
                <a:sym typeface="Arial" panose="020B0604020202020204" pitchFamily="34" charset="0"/>
              </a:rPr>
              <a:t>],主要研究：交互式电视、烤面包箱等微型系统。</a:t>
            </a:r>
            <a:r>
              <a:rPr lang="en-US" altLang="x-none" sz="1860" dirty="0">
                <a:latin typeface="Courier New" panose="02070309020205020404" charset="0"/>
                <a:ea typeface="微软雅黑" panose="020B0503020204020204" pitchFamily="34" charset="-122"/>
                <a:sym typeface="Arial" panose="020B0604020202020204" pitchFamily="34" charset="0"/>
              </a:rPr>
              <a:t>Sun</a:t>
            </a:r>
            <a:r>
              <a:rPr lang="zh-CN" altLang="en-US" sz="1860" dirty="0">
                <a:latin typeface="Courier New" panose="02070309020205020404" charset="0"/>
                <a:ea typeface="微软雅黑" panose="020B0503020204020204" pitchFamily="34" charset="-122"/>
                <a:sym typeface="Arial" panose="020B0604020202020204" pitchFamily="34" charset="0"/>
              </a:rPr>
              <a:t>内部人员把这个项目称为</a:t>
            </a:r>
            <a:r>
              <a:rPr lang="en-US" altLang="x-none" sz="1860" dirty="0">
                <a:solidFill>
                  <a:srgbClr val="FF0000"/>
                </a:solidFill>
                <a:latin typeface="Courier New" panose="02070309020205020404" charset="0"/>
                <a:ea typeface="微软雅黑" panose="020B0503020204020204" pitchFamily="34" charset="-122"/>
                <a:sym typeface="Arial" panose="020B0604020202020204" pitchFamily="34" charset="0"/>
              </a:rPr>
              <a:t>Green  </a:t>
            </a:r>
            <a:r>
              <a:rPr lang="en-US" altLang="x-none" sz="1860" dirty="0">
                <a:latin typeface="Courier New" panose="02070309020205020404" charset="0"/>
                <a:ea typeface="微软雅黑" panose="020B0503020204020204" pitchFamily="34" charset="-122"/>
                <a:sym typeface="Arial" panose="020B0604020202020204" pitchFamily="34" charset="0"/>
              </a:rPr>
              <a:t>JamesGosling[</a:t>
            </a:r>
            <a:r>
              <a:rPr lang="zh-CN" altLang="en-US" sz="1860" dirty="0">
                <a:latin typeface="Courier New" panose="02070309020205020404" charset="0"/>
                <a:ea typeface="微软雅黑" panose="020B0503020204020204" pitchFamily="34" charset="-122"/>
                <a:sym typeface="Arial" panose="020B0604020202020204" pitchFamily="34" charset="0"/>
              </a:rPr>
              <a:t>詹姆斯</a:t>
            </a:r>
            <a:r>
              <a:rPr lang="en-US" altLang="x-none" sz="1860" dirty="0">
                <a:latin typeface="Courier New" panose="02070309020205020404" charset="0"/>
                <a:ea typeface="微软雅黑" panose="020B0503020204020204" pitchFamily="34" charset="-122"/>
                <a:sym typeface="Arial" panose="020B0604020202020204" pitchFamily="34" charset="0"/>
              </a:rPr>
              <a:t>·</a:t>
            </a:r>
            <a:r>
              <a:rPr lang="zh-CN" altLang="en-US" sz="1860" dirty="0">
                <a:latin typeface="Courier New" panose="02070309020205020404" charset="0"/>
                <a:ea typeface="微软雅黑" panose="020B0503020204020204" pitchFamily="34" charset="-122"/>
                <a:sym typeface="Arial" panose="020B0604020202020204" pitchFamily="34" charset="0"/>
              </a:rPr>
              <a:t>高斯林</a:t>
            </a:r>
            <a:r>
              <a:rPr lang="en-US" altLang="x-none" sz="1860" dirty="0">
                <a:latin typeface="Courier New" panose="02070309020205020404" charset="0"/>
                <a:ea typeface="微软雅黑" panose="020B0503020204020204" pitchFamily="34" charset="-122"/>
                <a:sym typeface="Arial" panose="020B0604020202020204" pitchFamily="34" charset="0"/>
              </a:rPr>
              <a:t>]</a:t>
            </a:r>
          </a:p>
          <a:p>
            <a:pPr marL="344805" indent="-342900">
              <a:buClr>
                <a:srgbClr val="0070C0"/>
              </a:buClr>
              <a:buFont typeface="Wingdings" panose="05000000000000000000" pitchFamily="2" charset="2"/>
              <a:buChar char="Ø"/>
            </a:pPr>
            <a:endParaRPr lang="en-US" altLang="x-none" sz="1860" dirty="0">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消费类电子产品要求可靠性高、费用低、标准化、使用简单，用户并不关心CPU的型号，也不欣赏专用昂贵的RISC处理器，他们需要这些产品是</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建立在一个标准的基础之上，有一系列可选的方案。</a:t>
            </a:r>
            <a:r>
              <a:rPr lang="zh-CN" altLang="en-US" sz="1860" dirty="0">
                <a:latin typeface="Courier New" panose="02070309020205020404" charset="0"/>
                <a:ea typeface="微软雅黑" panose="020B0503020204020204" pitchFamily="34" charset="-122"/>
                <a:sym typeface="Arial" panose="020B0604020202020204" pitchFamily="34" charset="0"/>
              </a:rPr>
              <a:t>为了使整个系统与平台无关，Gosling首先从改写C编译器着手。但是Gosling在改写过程中感到仅C是无法满足需要的，于是在1991年6月份开始准备</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开发一个新的语言</a:t>
            </a:r>
            <a:r>
              <a:rPr lang="zh-CN" altLang="en-US" sz="1860" dirty="0">
                <a:latin typeface="Courier New" panose="02070309020205020404" charset="0"/>
                <a:ea typeface="微软雅黑" panose="020B0503020204020204" pitchFamily="34" charset="-122"/>
                <a:sym typeface="Arial" panose="020B0604020202020204" pitchFamily="34" charset="0"/>
              </a:rPr>
              <a:t>。</a:t>
            </a:r>
          </a:p>
          <a:p>
            <a:pPr marL="344805" indent="-342900">
              <a:buClr>
                <a:srgbClr val="0070C0"/>
              </a:buClr>
              <a:buFont typeface="Wingdings" panose="05000000000000000000" pitchFamily="2" charset="2"/>
              <a:buChar char="Ø"/>
            </a:pPr>
            <a:endParaRPr lang="en-US" altLang="x-none" sz="1860" dirty="0">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Gosling</a:t>
            </a:r>
            <a:r>
              <a:rPr lang="zh-CN" altLang="en-US" sz="1860" dirty="0">
                <a:latin typeface="Courier New" panose="02070309020205020404" charset="0"/>
                <a:ea typeface="微软雅黑" panose="020B0503020204020204" pitchFamily="34" charset="-122"/>
                <a:sym typeface="Arial" panose="020B0604020202020204" pitchFamily="34" charset="0"/>
              </a:rPr>
              <a:t>在设计中采用了虚机器码（</a:t>
            </a:r>
            <a:r>
              <a:rPr lang="en-US" altLang="x-none" sz="1860" dirty="0">
                <a:latin typeface="Courier New" panose="02070309020205020404" charset="0"/>
                <a:ea typeface="微软雅黑" panose="020B0503020204020204" pitchFamily="34" charset="-122"/>
                <a:sym typeface="Arial" panose="020B0604020202020204" pitchFamily="34" charset="0"/>
              </a:rPr>
              <a:t>VirtualMachineCode</a:t>
            </a:r>
            <a:r>
              <a:rPr lang="zh-CN" altLang="en-US" sz="1860" dirty="0">
                <a:latin typeface="Courier New" panose="02070309020205020404" charset="0"/>
                <a:ea typeface="微软雅黑" panose="020B0503020204020204" pitchFamily="34" charset="-122"/>
                <a:sym typeface="Arial" panose="020B0604020202020204" pitchFamily="34" charset="0"/>
              </a:rPr>
              <a:t>）方式，即</a:t>
            </a:r>
            <a:r>
              <a:rPr lang="en-US" altLang="x-none" sz="1860" dirty="0">
                <a:latin typeface="Courier New" panose="02070309020205020404" charset="0"/>
                <a:ea typeface="微软雅黑" panose="020B0503020204020204" pitchFamily="34" charset="-122"/>
                <a:sym typeface="Arial" panose="020B0604020202020204" pitchFamily="34" charset="0"/>
              </a:rPr>
              <a:t>Java</a:t>
            </a:r>
            <a:r>
              <a:rPr lang="zh-CN" altLang="en-US" sz="1860" dirty="0">
                <a:latin typeface="Courier New" panose="02070309020205020404" charset="0"/>
                <a:ea typeface="微软雅黑" panose="020B0503020204020204" pitchFamily="34" charset="-122"/>
                <a:sym typeface="Arial" panose="020B0604020202020204" pitchFamily="34" charset="0"/>
              </a:rPr>
              <a:t>语言编译后产生的是虚拟机码，虚拟机码运行在一个解释器上，每一个操作系统均有一个</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解释器</a:t>
            </a:r>
            <a:r>
              <a:rPr lang="zh-CN" altLang="en-US" sz="1860" dirty="0">
                <a:latin typeface="Courier New" panose="02070309020205020404" charset="0"/>
                <a:ea typeface="微软雅黑" panose="020B0503020204020204" pitchFamily="34" charset="-122"/>
                <a:sym typeface="Arial" panose="020B0604020202020204" pitchFamily="34" charset="0"/>
              </a:rPr>
              <a:t>。这样一来，</a:t>
            </a:r>
            <a:r>
              <a:rPr lang="en-US" altLang="x-none" sz="1860" dirty="0">
                <a:latin typeface="Courier New" panose="02070309020205020404" charset="0"/>
                <a:ea typeface="微软雅黑" panose="020B0503020204020204" pitchFamily="34" charset="-122"/>
                <a:sym typeface="Arial" panose="020B0604020202020204" pitchFamily="34" charset="0"/>
              </a:rPr>
              <a:t>Java</a:t>
            </a:r>
            <a:r>
              <a:rPr lang="zh-CN" altLang="en-US" sz="1860" dirty="0">
                <a:latin typeface="Courier New" panose="02070309020205020404" charset="0"/>
                <a:ea typeface="微软雅黑" panose="020B0503020204020204" pitchFamily="34" charset="-122"/>
                <a:sym typeface="Arial" panose="020B0604020202020204" pitchFamily="34" charset="0"/>
              </a:rPr>
              <a:t>就成了平</a:t>
            </a:r>
            <a:r>
              <a:rPr lang="zh-CN" altLang="en-US" sz="1860" i="1" dirty="0">
                <a:latin typeface="Courier New" panose="02070309020205020404" charset="0"/>
                <a:ea typeface="微软雅黑" panose="020B0503020204020204" pitchFamily="34" charset="-122"/>
                <a:sym typeface="Arial" panose="020B0604020202020204" pitchFamily="34" charset="0"/>
              </a:rPr>
              <a:t>台无关语言。</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672592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六、</a:t>
            </a:r>
            <a:r>
              <a:rPr lang="zh-CN" altLang="en-US" sz="280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rPr>
              <a:t>垃圾收集器</a:t>
            </a:r>
            <a:r>
              <a:rPr lang="en-US" altLang="zh-CN" sz="280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rPr>
              <a:t>-Parallel Scanvenge</a:t>
            </a:r>
            <a:endParaRPr lang="en-US" altLang="zh-CN" sz="2800" b="1" dirty="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endParaRPr>
          </a:p>
        </p:txBody>
      </p:sp>
      <p:sp>
        <p:nvSpPr>
          <p:cNvPr id="7" name="文本框 6"/>
          <p:cNvSpPr txBox="1"/>
          <p:nvPr/>
        </p:nvSpPr>
        <p:spPr>
          <a:xfrm>
            <a:off x="876935" y="1880235"/>
            <a:ext cx="10294620" cy="4380865"/>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Parallel Scanvenge</a:t>
            </a:r>
            <a:r>
              <a:rPr lang="zh-CN" altLang="en-US" sz="1860" dirty="0">
                <a:latin typeface="Courier New" panose="02070309020205020404" charset="0"/>
                <a:ea typeface="微软雅黑" panose="020B0503020204020204" pitchFamily="34" charset="-122"/>
                <a:sym typeface="Arial" panose="020B0604020202020204" pitchFamily="34" charset="0"/>
              </a:rPr>
              <a:t>收集器是一个</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新生代收集器</a:t>
            </a:r>
            <a:r>
              <a:rPr lang="zh-CN" altLang="en-US" sz="1860" dirty="0">
                <a:latin typeface="Courier New" panose="02070309020205020404" charset="0"/>
                <a:ea typeface="微软雅黑" panose="020B0503020204020204" pitchFamily="34" charset="-122"/>
                <a:sym typeface="Arial" panose="020B0604020202020204" pitchFamily="34" charset="0"/>
              </a:rPr>
              <a:t>，采用复制算法。</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特点：收集新生代，复制算法，多线程，</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高吞吐、自适应</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1</a:t>
            </a:r>
            <a:r>
              <a:rPr lang="zh-CN" altLang="en-US" sz="1860" dirty="0">
                <a:latin typeface="Courier New" panose="02070309020205020404" charset="0"/>
                <a:ea typeface="微软雅黑" panose="020B0503020204020204" pitchFamily="34" charset="-122"/>
                <a:sym typeface="Arial" panose="020B0604020202020204" pitchFamily="34" charset="0"/>
              </a:rPr>
              <a:t>、与其它的收集器侧重</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垃圾回收时用户的停顿时间</a:t>
            </a:r>
            <a:r>
              <a:rPr lang="zh-CN" altLang="en-US" sz="1860" dirty="0">
                <a:latin typeface="Courier New" panose="02070309020205020404" charset="0"/>
                <a:ea typeface="微软雅黑" panose="020B0503020204020204" pitchFamily="34" charset="-122"/>
                <a:sym typeface="Arial" panose="020B0604020202020204" pitchFamily="34" charset="0"/>
              </a:rPr>
              <a:t>不同，它主要侧重与吞吐量，</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吞吐量</a:t>
            </a:r>
            <a:r>
              <a:rPr lang="en-US" altLang="x-none" sz="1860" dirty="0">
                <a:latin typeface="Courier New" panose="02070309020205020404" charset="0"/>
                <a:ea typeface="微软雅黑" panose="020B0503020204020204" pitchFamily="34" charset="-122"/>
                <a:sym typeface="Arial" panose="020B0604020202020204" pitchFamily="34" charset="0"/>
              </a:rPr>
              <a:t>=</a:t>
            </a:r>
            <a:r>
              <a:rPr lang="zh-CN" altLang="en-US" sz="1860" dirty="0">
                <a:latin typeface="Courier New" panose="02070309020205020404" charset="0"/>
                <a:ea typeface="微软雅黑" panose="020B0503020204020204" pitchFamily="34" charset="-122"/>
                <a:sym typeface="Arial" panose="020B0604020202020204" pitchFamily="34" charset="0"/>
              </a:rPr>
              <a:t>运行用户代码时间</a:t>
            </a:r>
            <a:r>
              <a:rPr lang="en-US" altLang="x-none" sz="1860" dirty="0">
                <a:latin typeface="Courier New" panose="02070309020205020404" charset="0"/>
                <a:ea typeface="微软雅黑" panose="020B0503020204020204" pitchFamily="34" charset="-122"/>
                <a:sym typeface="Arial" panose="020B0604020202020204" pitchFamily="34" charset="0"/>
              </a:rPr>
              <a:t>/(</a:t>
            </a:r>
            <a:r>
              <a:rPr lang="zh-CN" altLang="en-US" sz="1860" dirty="0">
                <a:latin typeface="Courier New" panose="02070309020205020404" charset="0"/>
                <a:ea typeface="微软雅黑" panose="020B0503020204020204" pitchFamily="34" charset="-122"/>
                <a:sym typeface="Arial" panose="020B0604020202020204" pitchFamily="34" charset="0"/>
              </a:rPr>
              <a:t>运行用户代码时间</a:t>
            </a:r>
            <a:r>
              <a:rPr lang="en-US" altLang="x-none" sz="1860" dirty="0">
                <a:latin typeface="Courier New" panose="02070309020205020404" charset="0"/>
                <a:ea typeface="微软雅黑" panose="020B0503020204020204" pitchFamily="34" charset="-122"/>
                <a:sym typeface="Arial" panose="020B0604020202020204" pitchFamily="34" charset="0"/>
              </a:rPr>
              <a:t>+</a:t>
            </a:r>
            <a:r>
              <a:rPr lang="zh-CN" altLang="en-US" sz="1860" dirty="0">
                <a:latin typeface="Courier New" panose="02070309020205020404" charset="0"/>
                <a:ea typeface="微软雅黑" panose="020B0503020204020204" pitchFamily="34" charset="-122"/>
                <a:sym typeface="Arial" panose="020B0604020202020204" pitchFamily="34" charset="0"/>
              </a:rPr>
              <a:t>垃圾收集时间</a:t>
            </a:r>
            <a:r>
              <a:rPr lang="en-US" altLang="x-none" sz="1860" dirty="0">
                <a:latin typeface="Courier New" panose="02070309020205020404" charset="0"/>
                <a:ea typeface="微软雅黑" panose="020B0503020204020204" pitchFamily="34" charset="-122"/>
                <a:sym typeface="Arial" panose="020B0604020202020204" pitchFamily="34" charset="0"/>
              </a:rPr>
              <a:t>)</a:t>
            </a:r>
            <a:r>
              <a:rPr lang="zh-CN" altLang="en-US" sz="1860" dirty="0">
                <a:latin typeface="Courier New" panose="02070309020205020404" charset="0"/>
                <a:ea typeface="微软雅黑" panose="020B0503020204020204" pitchFamily="34" charset="-122"/>
                <a:sym typeface="Arial" panose="020B0604020202020204" pitchFamily="34" charset="0"/>
              </a:rPr>
              <a:t>。</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停顿时间越短就越适合需要与用户交互的程序，高吞吐量则是可以高效率地利用</a:t>
            </a:r>
            <a:r>
              <a:rPr lang="en-US" altLang="x-none" sz="1860" dirty="0">
                <a:latin typeface="Courier New" panose="02070309020205020404" charset="0"/>
                <a:ea typeface="微软雅黑" panose="020B0503020204020204" pitchFamily="34" charset="-122"/>
                <a:sym typeface="Arial" panose="020B0604020202020204" pitchFamily="34" charset="0"/>
              </a:rPr>
              <a:t>cpu</a:t>
            </a:r>
            <a:r>
              <a:rPr lang="zh-CN" altLang="en-US" sz="1860" dirty="0">
                <a:latin typeface="Courier New" panose="02070309020205020404" charset="0"/>
                <a:ea typeface="微软雅黑" panose="020B0503020204020204" pitchFamily="34" charset="-122"/>
                <a:sym typeface="Arial" panose="020B0604020202020204" pitchFamily="34" charset="0"/>
              </a:rPr>
              <a:t>时间尽快完成任务。</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2</a:t>
            </a:r>
            <a:r>
              <a:rPr lang="zh-CN" altLang="en-US" sz="1860" dirty="0">
                <a:latin typeface="Courier New" panose="02070309020205020404" charset="0"/>
                <a:ea typeface="微软雅黑" panose="020B0503020204020204" pitchFamily="34" charset="-122"/>
                <a:sym typeface="Arial" panose="020B0604020202020204" pitchFamily="34" charset="0"/>
              </a:rPr>
              <a:t>、他有一个自适应开关</a:t>
            </a:r>
            <a:r>
              <a:rPr lang="en-US" altLang="x-none" sz="1860" dirty="0">
                <a:latin typeface="Courier New" panose="02070309020205020404" charset="0"/>
                <a:ea typeface="微软雅黑" panose="020B0503020204020204" pitchFamily="34" charset="-122"/>
                <a:sym typeface="Arial" panose="020B0604020202020204" pitchFamily="34" charset="0"/>
              </a:rPr>
              <a:t>(-XX:+UseAdaptiveSizePolicy)</a:t>
            </a:r>
            <a:r>
              <a:rPr lang="zh-CN" altLang="en-US" sz="1860" dirty="0">
                <a:latin typeface="Courier New" panose="02070309020205020404" charset="0"/>
                <a:ea typeface="微软雅黑" panose="020B0503020204020204" pitchFamily="34" charset="-122"/>
                <a:sym typeface="Arial" panose="020B0604020202020204" pitchFamily="34" charset="0"/>
              </a:rPr>
              <a:t>：打开后，用户只需要把基本的内存数据（堆最大，初始量）设置好，然后设置更关注最大停顿时间或者更关注吞吐量，收集器会把细节参数自动调节。</a:t>
            </a:r>
          </a:p>
          <a:p>
            <a:pPr marL="342900" indent="-342900">
              <a:buClr>
                <a:srgbClr val="0070C0"/>
              </a:buClr>
              <a:buFont typeface="Wingdings" panose="05000000000000000000" pitchFamily="2" charset="2"/>
              <a:buChar char="Ø"/>
            </a:pPr>
            <a:endParaRPr lang="en-US" altLang="x-none"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Parallel Old </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老年代收集器</a:t>
            </a:r>
            <a:r>
              <a:rPr lang="zh-CN" altLang="en-US" sz="1860" dirty="0">
                <a:latin typeface="Courier New" panose="02070309020205020404" charset="0"/>
                <a:ea typeface="微软雅黑" panose="020B0503020204020204" pitchFamily="34" charset="-122"/>
                <a:sym typeface="Arial" panose="020B0604020202020204" pitchFamily="34" charset="0"/>
              </a:rPr>
              <a:t>，采用标记</a:t>
            </a:r>
            <a:r>
              <a:rPr lang="en-US" altLang="x-none" sz="1860" dirty="0">
                <a:latin typeface="Courier New" panose="02070309020205020404" charset="0"/>
                <a:ea typeface="微软雅黑" panose="020B0503020204020204" pitchFamily="34" charset="-122"/>
                <a:sym typeface="Arial" panose="020B0604020202020204" pitchFamily="34" charset="0"/>
              </a:rPr>
              <a:t>-</a:t>
            </a:r>
            <a:r>
              <a:rPr lang="zh-CN" altLang="en-US" sz="1860" dirty="0">
                <a:latin typeface="Courier New" panose="02070309020205020404" charset="0"/>
                <a:ea typeface="微软雅黑" panose="020B0503020204020204" pitchFamily="34" charset="-122"/>
                <a:sym typeface="Arial" panose="020B0604020202020204" pitchFamily="34" charset="0"/>
              </a:rPr>
              <a:t>整理算法。</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3525520" cy="521970"/>
          </a:xfrm>
          <a:prstGeom prst="rect">
            <a:avLst/>
          </a:prstGeom>
          <a:noFill/>
          <a:ln w="9525">
            <a:noFill/>
            <a:miter lim="800000"/>
          </a:ln>
        </p:spPr>
        <p:txBody>
          <a:bodyPr wrap="none">
            <a:spAutoFit/>
          </a:bodyPr>
          <a:lstStyle/>
          <a:p>
            <a:pPr lvl="0" algn="l" fontAlgn="t"/>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六、</a:t>
            </a:r>
            <a:r>
              <a:rPr lang="zh-CN" altLang="en-US" sz="2800" dirty="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rPr>
              <a:t>垃圾收集器</a:t>
            </a:r>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a:t>
            </a:r>
            <a:r>
              <a:rPr lang="en-US" altLang="x-none"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CMS</a:t>
            </a:r>
            <a:endParaRPr lang="en-US" altLang="x-none"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948690" y="1614170"/>
            <a:ext cx="10294620" cy="4666615"/>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CMS</a:t>
            </a:r>
            <a:r>
              <a:rPr lang="zh-CN" altLang="en-US" sz="1860" dirty="0">
                <a:latin typeface="Courier New" panose="02070309020205020404" charset="0"/>
                <a:ea typeface="微软雅黑" panose="020B0503020204020204" pitchFamily="34" charset="-122"/>
                <a:sym typeface="Arial" panose="020B0604020202020204" pitchFamily="34" charset="0"/>
              </a:rPr>
              <a:t>（</a:t>
            </a:r>
            <a:r>
              <a:rPr lang="en-US" altLang="x-none" sz="1860" dirty="0">
                <a:latin typeface="Courier New" panose="02070309020205020404" charset="0"/>
                <a:ea typeface="微软雅黑" panose="020B0503020204020204" pitchFamily="34" charset="-122"/>
                <a:sym typeface="Arial" panose="020B0604020202020204" pitchFamily="34" charset="0"/>
              </a:rPr>
              <a:t>concurrent mark sweep</a:t>
            </a:r>
            <a:r>
              <a:rPr lang="zh-CN" altLang="en-US" sz="1860" dirty="0">
                <a:latin typeface="Courier New" panose="02070309020205020404" charset="0"/>
                <a:ea typeface="微软雅黑" panose="020B0503020204020204" pitchFamily="34" charset="-122"/>
                <a:sym typeface="Arial" panose="020B0604020202020204" pitchFamily="34" charset="0"/>
              </a:rPr>
              <a:t>）收集器是一个以获取最短回收停顿时间为目标的</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老年代收集器</a:t>
            </a:r>
            <a:r>
              <a:rPr lang="zh-CN" altLang="en-US" sz="1860" dirty="0">
                <a:latin typeface="Courier New" panose="02070309020205020404" charset="0"/>
                <a:ea typeface="微软雅黑" panose="020B0503020204020204" pitchFamily="34" charset="-122"/>
                <a:sym typeface="Arial" panose="020B0604020202020204" pitchFamily="34" charset="0"/>
              </a:rPr>
              <a:t>。</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特点：并发收集、低停顿。</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基于 标记</a:t>
            </a:r>
            <a:r>
              <a:rPr lang="en-US" altLang="x-none" sz="1860" dirty="0">
                <a:latin typeface="Courier New" panose="02070309020205020404" charset="0"/>
                <a:ea typeface="微软雅黑" panose="020B0503020204020204" pitchFamily="34" charset="-122"/>
                <a:sym typeface="Arial" panose="020B0604020202020204" pitchFamily="34" charset="0"/>
              </a:rPr>
              <a:t>-</a:t>
            </a:r>
            <a:r>
              <a:rPr lang="zh-CN" altLang="en-US" sz="1860" dirty="0">
                <a:latin typeface="Courier New" panose="02070309020205020404" charset="0"/>
                <a:ea typeface="微软雅黑" panose="020B0503020204020204" pitchFamily="34" charset="-122"/>
                <a:sym typeface="Arial" panose="020B0604020202020204" pitchFamily="34" charset="0"/>
              </a:rPr>
              <a:t>清除算法实现，但是整个过程比较复杂一些。过程分为</a:t>
            </a:r>
            <a:r>
              <a:rPr lang="en-US" altLang="x-none" sz="1860" dirty="0">
                <a:latin typeface="Courier New" panose="02070309020205020404" charset="0"/>
                <a:ea typeface="微软雅黑" panose="020B0503020204020204" pitchFamily="34" charset="-122"/>
                <a:sym typeface="Arial" panose="020B0604020202020204" pitchFamily="34" charset="0"/>
              </a:rPr>
              <a:t>4</a:t>
            </a:r>
            <a:r>
              <a:rPr lang="zh-CN" altLang="en-US" sz="1860" dirty="0">
                <a:latin typeface="Courier New" panose="02070309020205020404" charset="0"/>
                <a:ea typeface="微软雅黑" panose="020B0503020204020204" pitchFamily="34" charset="-122"/>
                <a:sym typeface="Arial" panose="020B0604020202020204" pitchFamily="34" charset="0"/>
              </a:rPr>
              <a:t>步：</a:t>
            </a:r>
          </a:p>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1</a:t>
            </a:r>
            <a:r>
              <a:rPr lang="zh-CN" altLang="en-US" sz="1860" dirty="0">
                <a:latin typeface="Courier New" panose="02070309020205020404" charset="0"/>
                <a:ea typeface="微软雅黑" panose="020B0503020204020204" pitchFamily="34" charset="-122"/>
                <a:sym typeface="Arial" panose="020B0604020202020204" pitchFamily="34" charset="0"/>
              </a:rPr>
              <a:t>、初始标记：仅仅标记</a:t>
            </a:r>
            <a:r>
              <a:rPr lang="en-US" altLang="x-none" sz="1860" dirty="0">
                <a:latin typeface="Courier New" panose="02070309020205020404" charset="0"/>
                <a:ea typeface="微软雅黑" panose="020B0503020204020204" pitchFamily="34" charset="-122"/>
                <a:sym typeface="Arial" panose="020B0604020202020204" pitchFamily="34" charset="0"/>
              </a:rPr>
              <a:t>GCRoot</a:t>
            </a:r>
            <a:r>
              <a:rPr lang="zh-CN" altLang="en-US" sz="1860" dirty="0">
                <a:latin typeface="Courier New" panose="02070309020205020404" charset="0"/>
                <a:ea typeface="微软雅黑" panose="020B0503020204020204" pitchFamily="34" charset="-122"/>
                <a:sym typeface="Arial" panose="020B0604020202020204" pitchFamily="34" charset="0"/>
              </a:rPr>
              <a:t>能直接关联到的对象。速度很快，</a:t>
            </a:r>
            <a:r>
              <a:rPr lang="en-US" altLang="x-none" sz="1860" dirty="0">
                <a:latin typeface="Courier New" panose="02070309020205020404" charset="0"/>
                <a:ea typeface="微软雅黑" panose="020B0503020204020204" pitchFamily="34" charset="-122"/>
                <a:sym typeface="Arial" panose="020B0604020202020204" pitchFamily="34" charset="0"/>
              </a:rPr>
              <a:t>“stop the world”</a:t>
            </a:r>
          </a:p>
          <a:p>
            <a:pPr marL="342900" indent="-342900">
              <a:buClr>
                <a:srgbClr val="0070C0"/>
              </a:buClr>
              <a:buFont typeface="Wingdings" panose="05000000000000000000" pitchFamily="2" charset="2"/>
              <a:buChar char="Ø"/>
            </a:pPr>
            <a:endParaRPr lang="en-US" altLang="x-none"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2</a:t>
            </a:r>
            <a:r>
              <a:rPr lang="zh-CN" altLang="en-US" sz="1860" dirty="0">
                <a:latin typeface="Courier New" panose="02070309020205020404" charset="0"/>
                <a:ea typeface="微软雅黑" panose="020B0503020204020204" pitchFamily="34" charset="-122"/>
                <a:sym typeface="Arial" panose="020B0604020202020204" pitchFamily="34" charset="0"/>
              </a:rPr>
              <a:t>、并发标记：</a:t>
            </a:r>
            <a:r>
              <a:rPr lang="en-US" altLang="x-none" sz="1860" dirty="0">
                <a:latin typeface="Courier New" panose="02070309020205020404" charset="0"/>
                <a:ea typeface="微软雅黑" panose="020B0503020204020204" pitchFamily="34" charset="-122"/>
                <a:sym typeface="Arial" panose="020B0604020202020204" pitchFamily="34" charset="0"/>
              </a:rPr>
              <a:t>GCRoot Tracing</a:t>
            </a:r>
            <a:r>
              <a:rPr lang="zh-CN" altLang="en-US" sz="1860" dirty="0">
                <a:latin typeface="Courier New" panose="02070309020205020404" charset="0"/>
                <a:ea typeface="微软雅黑" panose="020B0503020204020204" pitchFamily="34" charset="-122"/>
                <a:sym typeface="Arial" panose="020B0604020202020204" pitchFamily="34" charset="0"/>
              </a:rPr>
              <a:t>。耗时长和用户线程同步。</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3</a:t>
            </a:r>
            <a:r>
              <a:rPr lang="zh-CN" altLang="en-US" sz="1860" dirty="0">
                <a:latin typeface="Courier New" panose="02070309020205020404" charset="0"/>
                <a:ea typeface="微软雅黑" panose="020B0503020204020204" pitchFamily="34" charset="-122"/>
                <a:sym typeface="Arial" panose="020B0604020202020204" pitchFamily="34" charset="0"/>
              </a:rPr>
              <a:t>、重新标记：修正并发标记时，由于用户程序运行导致的标记变动。</a:t>
            </a:r>
            <a:r>
              <a:rPr lang="en-US" altLang="x-none" sz="1860" dirty="0">
                <a:latin typeface="Courier New" panose="02070309020205020404" charset="0"/>
                <a:ea typeface="微软雅黑" panose="020B0503020204020204" pitchFamily="34" charset="-122"/>
                <a:sym typeface="Arial" panose="020B0604020202020204" pitchFamily="34" charset="0"/>
              </a:rPr>
              <a:t>“stop the world”</a:t>
            </a:r>
            <a:r>
              <a:rPr lang="zh-CN" altLang="en-US" sz="1860" dirty="0">
                <a:latin typeface="Courier New" panose="02070309020205020404" charset="0"/>
                <a:ea typeface="微软雅黑" panose="020B0503020204020204" pitchFamily="34" charset="-122"/>
                <a:sym typeface="Arial" panose="020B0604020202020204" pitchFamily="34" charset="0"/>
              </a:rPr>
              <a:t>停顿稍长一些。</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4</a:t>
            </a:r>
            <a:r>
              <a:rPr lang="zh-CN" altLang="en-US" sz="1860" dirty="0">
                <a:latin typeface="Courier New" panose="02070309020205020404" charset="0"/>
                <a:ea typeface="微软雅黑" panose="020B0503020204020204" pitchFamily="34" charset="-122"/>
                <a:sym typeface="Arial" panose="020B0604020202020204" pitchFamily="34" charset="0"/>
              </a:rPr>
              <a:t>、并发清除：耗时长，和用户线程同步。</a:t>
            </a:r>
          </a:p>
          <a:p>
            <a:pPr marL="342900" indent="-342900">
              <a:buClr>
                <a:srgbClr val="0070C0"/>
              </a:buClr>
              <a:buFont typeface="Wingdings" panose="05000000000000000000" pitchFamily="2" charset="2"/>
              <a:buChar char="Ø"/>
            </a:pPr>
            <a:endParaRPr lang="en-US" altLang="x-none"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缺点：吞吐量会变低、浮动垃圾无法处理、标记</a:t>
            </a:r>
            <a:r>
              <a:rPr lang="en-US" altLang="x-none" sz="1860" dirty="0">
                <a:latin typeface="Courier New" panose="02070309020205020404" charset="0"/>
                <a:ea typeface="微软雅黑" panose="020B0503020204020204" pitchFamily="34" charset="-122"/>
                <a:sym typeface="Arial" panose="020B0604020202020204" pitchFamily="34" charset="0"/>
              </a:rPr>
              <a:t>-</a:t>
            </a:r>
            <a:r>
              <a:rPr lang="zh-CN" altLang="en-US" sz="1860" dirty="0">
                <a:latin typeface="Courier New" panose="02070309020205020404" charset="0"/>
                <a:ea typeface="微软雅黑" panose="020B0503020204020204" pitchFamily="34" charset="-122"/>
                <a:sym typeface="Arial" panose="020B0604020202020204" pitchFamily="34" charset="0"/>
              </a:rPr>
              <a:t>清除的碎片（设置参数是 </a:t>
            </a:r>
            <a:r>
              <a:rPr lang="en-US" altLang="x-none" sz="1860" dirty="0">
                <a:latin typeface="Courier New" panose="02070309020205020404" charset="0"/>
                <a:ea typeface="微软雅黑" panose="020B0503020204020204" pitchFamily="34" charset="-122"/>
                <a:sym typeface="Arial" panose="020B0604020202020204" pitchFamily="34" charset="0"/>
              </a:rPr>
              <a:t>fullgc</a:t>
            </a:r>
            <a:r>
              <a:rPr lang="zh-CN" altLang="en-US" sz="1860" dirty="0">
                <a:latin typeface="Courier New" panose="02070309020205020404" charset="0"/>
                <a:ea typeface="微软雅黑" panose="020B0503020204020204" pitchFamily="34" charset="-122"/>
                <a:sym typeface="Arial" panose="020B0604020202020204" pitchFamily="34" charset="0"/>
              </a:rPr>
              <a:t>前开启碎片整理功能，</a:t>
            </a:r>
            <a:r>
              <a:rPr lang="en-US" altLang="x-none" sz="1860" dirty="0">
                <a:latin typeface="Courier New" panose="02070309020205020404" charset="0"/>
                <a:ea typeface="微软雅黑" panose="020B0503020204020204" pitchFamily="34" charset="-122"/>
                <a:sym typeface="Arial" panose="020B0604020202020204" pitchFamily="34" charset="0"/>
              </a:rPr>
              <a:t>gc</a:t>
            </a:r>
            <a:r>
              <a:rPr lang="zh-CN" altLang="en-US" sz="1860" dirty="0">
                <a:latin typeface="Courier New" panose="02070309020205020404" charset="0"/>
                <a:ea typeface="微软雅黑" panose="020B0503020204020204" pitchFamily="34" charset="-122"/>
                <a:sym typeface="Arial" panose="020B0604020202020204" pitchFamily="34" charset="0"/>
              </a:rPr>
              <a:t>停顿时间延长）。</a:t>
            </a:r>
          </a:p>
          <a:p>
            <a:pPr marL="342900" indent="-342900">
              <a:buClr>
                <a:srgbClr val="0070C0"/>
              </a:buClr>
              <a:buFont typeface="Wingdings" panose="05000000000000000000" pitchFamily="2" charset="2"/>
              <a:buChar char="Ø"/>
            </a:pP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可以兼容的新生代收集器：ParNew和</a:t>
            </a:r>
            <a:r>
              <a:rPr lang="en-US" altLang="x-none" sz="1860" dirty="0">
                <a:solidFill>
                  <a:srgbClr val="FF0000"/>
                </a:solidFill>
                <a:latin typeface="Courier New" panose="02070309020205020404" charset="0"/>
                <a:ea typeface="微软雅黑" panose="020B0503020204020204" pitchFamily="34" charset="-122"/>
                <a:sym typeface="Arial" panose="020B0604020202020204" pitchFamily="34" charset="0"/>
              </a:rPr>
              <a:t>Serial</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76487" y="1000548"/>
            <a:ext cx="3312160" cy="521970"/>
          </a:xfrm>
          <a:prstGeom prst="rect">
            <a:avLst/>
          </a:prstGeom>
          <a:noFill/>
          <a:ln w="9525">
            <a:noFill/>
            <a:miter lim="800000"/>
          </a:ln>
        </p:spPr>
        <p:txBody>
          <a:bodyPr wrap="none">
            <a:spAutoFit/>
          </a:bodyPr>
          <a:lstStyle/>
          <a:p>
            <a:pPr lvl="0" algn="l" fontAlgn="t"/>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六、</a:t>
            </a:r>
            <a:r>
              <a:rPr lang="zh-CN" altLang="en-US" sz="2800" dirty="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rPr>
              <a:t>垃圾收集器</a:t>
            </a:r>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a:t>
            </a:r>
            <a:r>
              <a:rPr lang="en-US" altLang="x-none"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G1</a:t>
            </a:r>
            <a:endParaRPr lang="en-US" altLang="x-none"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782320" y="1778000"/>
            <a:ext cx="10627360" cy="4667885"/>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G1</a:t>
            </a:r>
            <a:r>
              <a:rPr lang="zh-CN" altLang="en-US" sz="1860" dirty="0">
                <a:latin typeface="Courier New" panose="02070309020205020404" charset="0"/>
                <a:ea typeface="微软雅黑" panose="020B0503020204020204" pitchFamily="34" charset="-122"/>
                <a:sym typeface="Arial" panose="020B0604020202020204" pitchFamily="34" charset="0"/>
              </a:rPr>
              <a:t>（</a:t>
            </a:r>
            <a:r>
              <a:rPr lang="en-US" altLang="x-none" sz="1860" dirty="0">
                <a:latin typeface="Courier New" panose="02070309020205020404" charset="0"/>
                <a:ea typeface="微软雅黑" panose="020B0503020204020204" pitchFamily="34" charset="-122"/>
                <a:sym typeface="Arial" panose="020B0604020202020204" pitchFamily="34" charset="0"/>
              </a:rPr>
              <a:t>Garbage-First</a:t>
            </a:r>
            <a:r>
              <a:rPr lang="zh-CN" altLang="en-US" sz="1860" dirty="0">
                <a:latin typeface="Courier New" panose="02070309020205020404" charset="0"/>
                <a:ea typeface="微软雅黑" panose="020B0503020204020204" pitchFamily="34" charset="-122"/>
                <a:sym typeface="Arial" panose="020B0604020202020204" pitchFamily="34" charset="0"/>
              </a:rPr>
              <a:t>）收集器是当今收集器领域最前沿成果之一。</a:t>
            </a:r>
            <a:r>
              <a:rPr lang="en-US" altLang="x-none" sz="1860" dirty="0">
                <a:latin typeface="Courier New" panose="02070309020205020404" charset="0"/>
                <a:ea typeface="微软雅黑" panose="020B0503020204020204" pitchFamily="34" charset="-122"/>
                <a:sym typeface="Arial" panose="020B0604020202020204" pitchFamily="34" charset="0"/>
              </a:rPr>
              <a:t>2004</a:t>
            </a:r>
            <a:r>
              <a:rPr lang="zh-CN" altLang="en-US" sz="1860" dirty="0">
                <a:latin typeface="Courier New" panose="02070309020205020404" charset="0"/>
                <a:ea typeface="微软雅黑" panose="020B0503020204020204" pitchFamily="34" charset="-122"/>
                <a:sym typeface="Arial" panose="020B0604020202020204" pitchFamily="34" charset="0"/>
              </a:rPr>
              <a:t>年</a:t>
            </a:r>
            <a:r>
              <a:rPr lang="en-US" altLang="x-none" sz="1860" dirty="0">
                <a:latin typeface="Courier New" panose="02070309020205020404" charset="0"/>
                <a:ea typeface="微软雅黑" panose="020B0503020204020204" pitchFamily="34" charset="-122"/>
                <a:sym typeface="Arial" panose="020B0604020202020204" pitchFamily="34" charset="0"/>
              </a:rPr>
              <a:t>sun</a:t>
            </a:r>
            <a:r>
              <a:rPr lang="zh-CN" altLang="en-US" sz="1860" dirty="0">
                <a:latin typeface="Courier New" panose="02070309020205020404" charset="0"/>
                <a:ea typeface="微软雅黑" panose="020B0503020204020204" pitchFamily="34" charset="-122"/>
                <a:sym typeface="Arial" panose="020B0604020202020204" pitchFamily="34" charset="0"/>
              </a:rPr>
              <a:t>发表第一篇</a:t>
            </a:r>
            <a:r>
              <a:rPr lang="en-US" altLang="x-none" sz="1860" dirty="0">
                <a:latin typeface="Courier New" panose="02070309020205020404" charset="0"/>
                <a:ea typeface="微软雅黑" panose="020B0503020204020204" pitchFamily="34" charset="-122"/>
                <a:sym typeface="Arial" panose="020B0604020202020204" pitchFamily="34" charset="0"/>
              </a:rPr>
              <a:t>G1</a:t>
            </a:r>
            <a:r>
              <a:rPr lang="zh-CN" altLang="en-US" sz="1860" dirty="0">
                <a:latin typeface="Courier New" panose="02070309020205020404" charset="0"/>
                <a:ea typeface="微软雅黑" panose="020B0503020204020204" pitchFamily="34" charset="-122"/>
                <a:sym typeface="Arial" panose="020B0604020202020204" pitchFamily="34" charset="0"/>
              </a:rPr>
              <a:t>论文，</a:t>
            </a:r>
            <a:r>
              <a:rPr lang="en-US" altLang="x-none" sz="1860" dirty="0">
                <a:latin typeface="Courier New" panose="02070309020205020404" charset="0"/>
                <a:ea typeface="微软雅黑" panose="020B0503020204020204" pitchFamily="34" charset="-122"/>
                <a:sym typeface="Arial" panose="020B0604020202020204" pitchFamily="34" charset="0"/>
              </a:rPr>
              <a:t>10</a:t>
            </a:r>
            <a:r>
              <a:rPr lang="zh-CN" altLang="en-US" sz="1860" dirty="0">
                <a:latin typeface="Courier New" panose="02070309020205020404" charset="0"/>
                <a:ea typeface="微软雅黑" panose="020B0503020204020204" pitchFamily="34" charset="-122"/>
                <a:sym typeface="Arial" panose="020B0604020202020204" pitchFamily="34" charset="0"/>
              </a:rPr>
              <a:t>年后才开发出</a:t>
            </a:r>
            <a:r>
              <a:rPr lang="en-US" altLang="x-none" sz="1860" dirty="0">
                <a:latin typeface="Courier New" panose="02070309020205020404" charset="0"/>
                <a:ea typeface="微软雅黑" panose="020B0503020204020204" pitchFamily="34" charset="-122"/>
                <a:sym typeface="Arial" panose="020B0604020202020204" pitchFamily="34" charset="0"/>
              </a:rPr>
              <a:t>G1</a:t>
            </a:r>
            <a:r>
              <a:rPr lang="zh-CN" altLang="en-US" sz="1860" dirty="0">
                <a:latin typeface="Courier New" panose="02070309020205020404" charset="0"/>
                <a:ea typeface="微软雅黑" panose="020B0503020204020204" pitchFamily="34" charset="-122"/>
                <a:sym typeface="Arial" panose="020B0604020202020204" pitchFamily="34" charset="0"/>
              </a:rPr>
              <a:t>的商用版本。</a:t>
            </a:r>
          </a:p>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hotspot</a:t>
            </a:r>
            <a:r>
              <a:rPr lang="zh-CN" altLang="en-US" sz="1860" dirty="0">
                <a:latin typeface="Courier New" panose="02070309020205020404" charset="0"/>
                <a:ea typeface="微软雅黑" panose="020B0503020204020204" pitchFamily="34" charset="-122"/>
                <a:sym typeface="Arial" panose="020B0604020202020204" pitchFamily="34" charset="0"/>
              </a:rPr>
              <a:t>开发团队赋予它的使命：未来替调</a:t>
            </a:r>
            <a:r>
              <a:rPr lang="en-US" altLang="x-none" sz="1860" dirty="0">
                <a:latin typeface="Courier New" panose="02070309020205020404" charset="0"/>
                <a:ea typeface="微软雅黑" panose="020B0503020204020204" pitchFamily="34" charset="-122"/>
                <a:sym typeface="Arial" panose="020B0604020202020204" pitchFamily="34" charset="0"/>
              </a:rPr>
              <a:t>CMS</a:t>
            </a:r>
            <a:r>
              <a:rPr lang="zh-CN" altLang="en-US" sz="1860" dirty="0">
                <a:latin typeface="Courier New" panose="02070309020205020404" charset="0"/>
                <a:ea typeface="微软雅黑" panose="020B0503020204020204" pitchFamily="34" charset="-122"/>
                <a:sym typeface="Arial" panose="020B0604020202020204" pitchFamily="34" charset="0"/>
              </a:rPr>
              <a:t>收集器。</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特点：</a:t>
            </a:r>
          </a:p>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1</a:t>
            </a:r>
            <a:r>
              <a:rPr lang="zh-CN" altLang="en-US" sz="1860" dirty="0">
                <a:latin typeface="Courier New" panose="02070309020205020404" charset="0"/>
                <a:ea typeface="微软雅黑" panose="020B0503020204020204" pitchFamily="34" charset="-122"/>
                <a:sym typeface="Arial" panose="020B0604020202020204" pitchFamily="34" charset="0"/>
              </a:rPr>
              <a:t>、</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并行与并发</a:t>
            </a:r>
            <a:r>
              <a:rPr lang="zh-CN" altLang="en-US" sz="1860" dirty="0">
                <a:latin typeface="Courier New" panose="02070309020205020404" charset="0"/>
                <a:ea typeface="微软雅黑" panose="020B0503020204020204" pitchFamily="34" charset="-122"/>
                <a:sym typeface="Arial" panose="020B0604020202020204" pitchFamily="34" charset="0"/>
              </a:rPr>
              <a:t>：利用多</a:t>
            </a:r>
            <a:r>
              <a:rPr lang="en-US" altLang="x-none" sz="1860" dirty="0">
                <a:latin typeface="Courier New" panose="02070309020205020404" charset="0"/>
                <a:ea typeface="微软雅黑" panose="020B0503020204020204" pitchFamily="34" charset="-122"/>
                <a:sym typeface="Arial" panose="020B0604020202020204" pitchFamily="34" charset="0"/>
              </a:rPr>
              <a:t>cpu</a:t>
            </a:r>
            <a:r>
              <a:rPr lang="zh-CN" altLang="en-US" sz="1860" dirty="0">
                <a:latin typeface="Courier New" panose="02070309020205020404" charset="0"/>
                <a:ea typeface="微软雅黑" panose="020B0503020204020204" pitchFamily="34" charset="-122"/>
                <a:sym typeface="Arial" panose="020B0604020202020204" pitchFamily="34" charset="0"/>
              </a:rPr>
              <a:t>缩短</a:t>
            </a:r>
            <a:r>
              <a:rPr lang="en-US" altLang="x-none" sz="1860" dirty="0">
                <a:latin typeface="Courier New" panose="02070309020205020404" charset="0"/>
                <a:ea typeface="微软雅黑" panose="020B0503020204020204" pitchFamily="34" charset="-122"/>
                <a:sym typeface="Arial" panose="020B0604020202020204" pitchFamily="34" charset="0"/>
              </a:rPr>
              <a:t>stop-the-world</a:t>
            </a:r>
            <a:r>
              <a:rPr lang="zh-CN" altLang="en-US" sz="1860" dirty="0">
                <a:latin typeface="Courier New" panose="02070309020205020404" charset="0"/>
                <a:ea typeface="微软雅黑" panose="020B0503020204020204" pitchFamily="34" charset="-122"/>
                <a:sym typeface="Arial" panose="020B0604020202020204" pitchFamily="34" charset="0"/>
              </a:rPr>
              <a:t>的时间，使用并发方式解决其它收集器需要停顿的</a:t>
            </a:r>
            <a:r>
              <a:rPr lang="en-US" altLang="x-none" sz="1860" dirty="0">
                <a:latin typeface="Courier New" panose="02070309020205020404" charset="0"/>
                <a:ea typeface="微软雅黑" panose="020B0503020204020204" pitchFamily="34" charset="-122"/>
                <a:sym typeface="Arial" panose="020B0604020202020204" pitchFamily="34" charset="0"/>
              </a:rPr>
              <a:t>gc</a:t>
            </a:r>
            <a:r>
              <a:rPr lang="zh-CN" altLang="en-US" sz="1860" dirty="0">
                <a:latin typeface="Courier New" panose="02070309020205020404" charset="0"/>
                <a:ea typeface="微软雅黑" panose="020B0503020204020204" pitchFamily="34" charset="-122"/>
                <a:sym typeface="Arial" panose="020B0604020202020204" pitchFamily="34" charset="0"/>
              </a:rPr>
              <a:t>动作。</a:t>
            </a:r>
          </a:p>
          <a:p>
            <a:pPr marL="342900" indent="-342900">
              <a:buClr>
                <a:srgbClr val="0070C0"/>
              </a:buClr>
              <a:buFont typeface="Wingdings" panose="05000000000000000000" pitchFamily="2" charset="2"/>
              <a:buChar char="Ø"/>
            </a:pPr>
            <a:endParaRPr lang="en-US" altLang="x-none"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2</a:t>
            </a:r>
            <a:r>
              <a:rPr lang="zh-CN" altLang="en-US" sz="1860" dirty="0">
                <a:latin typeface="Courier New" panose="02070309020205020404" charset="0"/>
                <a:ea typeface="微软雅黑" panose="020B0503020204020204" pitchFamily="34" charset="-122"/>
                <a:sym typeface="Arial" panose="020B0604020202020204" pitchFamily="34" charset="0"/>
              </a:rPr>
              <a:t>、</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分代收集</a:t>
            </a:r>
            <a:r>
              <a:rPr lang="zh-CN" altLang="en-US" sz="1860" dirty="0">
                <a:latin typeface="Courier New" panose="02070309020205020404" charset="0"/>
                <a:ea typeface="微软雅黑" panose="020B0503020204020204" pitchFamily="34" charset="-122"/>
                <a:sym typeface="Arial" panose="020B0604020202020204" pitchFamily="34" charset="0"/>
              </a:rPr>
              <a:t>：新老代收集区分对待。</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3</a:t>
            </a:r>
            <a:r>
              <a:rPr lang="zh-CN" altLang="en-US" sz="1860" dirty="0">
                <a:latin typeface="Courier New" panose="02070309020205020404" charset="0"/>
                <a:ea typeface="微软雅黑" panose="020B0503020204020204" pitchFamily="34" charset="-122"/>
                <a:sym typeface="Arial" panose="020B0604020202020204" pitchFamily="34" charset="0"/>
              </a:rPr>
              <a:t>、</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空间整合</a:t>
            </a:r>
            <a:r>
              <a:rPr lang="zh-CN" altLang="en-US" sz="1860" dirty="0">
                <a:latin typeface="Courier New" panose="02070309020205020404" charset="0"/>
                <a:ea typeface="微软雅黑" panose="020B0503020204020204" pitchFamily="34" charset="-122"/>
                <a:sym typeface="Arial" panose="020B0604020202020204" pitchFamily="34" charset="0"/>
              </a:rPr>
              <a:t>：</a:t>
            </a:r>
            <a:r>
              <a:rPr lang="en-US" altLang="x-none" sz="1860" dirty="0">
                <a:latin typeface="Courier New" panose="02070309020205020404" charset="0"/>
                <a:ea typeface="微软雅黑" panose="020B0503020204020204" pitchFamily="34" charset="-122"/>
                <a:sym typeface="Arial" panose="020B0604020202020204" pitchFamily="34" charset="0"/>
              </a:rPr>
              <a:t>G1</a:t>
            </a:r>
            <a:r>
              <a:rPr lang="zh-CN" altLang="en-US" sz="1860" dirty="0">
                <a:latin typeface="Courier New" panose="02070309020205020404" charset="0"/>
                <a:ea typeface="微软雅黑" panose="020B0503020204020204" pitchFamily="34" charset="-122"/>
                <a:sym typeface="Arial" panose="020B0604020202020204" pitchFamily="34" charset="0"/>
              </a:rPr>
              <a:t>从整理看是基于标记</a:t>
            </a:r>
            <a:r>
              <a:rPr lang="en-US" altLang="x-none" sz="1860" dirty="0">
                <a:latin typeface="Courier New" panose="02070309020205020404" charset="0"/>
                <a:ea typeface="微软雅黑" panose="020B0503020204020204" pitchFamily="34" charset="-122"/>
                <a:sym typeface="Arial" panose="020B0604020202020204" pitchFamily="34" charset="0"/>
              </a:rPr>
              <a:t>-</a:t>
            </a:r>
            <a:r>
              <a:rPr lang="zh-CN" altLang="en-US" sz="1860" dirty="0">
                <a:latin typeface="Courier New" panose="02070309020205020404" charset="0"/>
                <a:ea typeface="微软雅黑" panose="020B0503020204020204" pitchFamily="34" charset="-122"/>
                <a:sym typeface="Arial" panose="020B0604020202020204" pitchFamily="34" charset="0"/>
              </a:rPr>
              <a:t>整理，但是局部看是基于复制算法实现的，不会产生碎片。</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4</a:t>
            </a:r>
            <a:r>
              <a:rPr lang="zh-CN" altLang="en-US" sz="1860" dirty="0">
                <a:latin typeface="Courier New" panose="02070309020205020404" charset="0"/>
                <a:ea typeface="微软雅黑" panose="020B0503020204020204" pitchFamily="34" charset="-122"/>
                <a:sym typeface="Arial" panose="020B0604020202020204" pitchFamily="34" charset="0"/>
              </a:rPr>
              <a:t>、</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可预测的停顿</a:t>
            </a:r>
            <a:r>
              <a:rPr lang="zh-CN" altLang="en-US" sz="1860" dirty="0">
                <a:latin typeface="Courier New" panose="02070309020205020404" charset="0"/>
                <a:ea typeface="微软雅黑" panose="020B0503020204020204" pitchFamily="34" charset="-122"/>
                <a:sym typeface="Arial" panose="020B0604020202020204" pitchFamily="34" charset="0"/>
              </a:rPr>
              <a:t>：能够让使用者指定在</a:t>
            </a:r>
            <a:r>
              <a:rPr lang="en-US" altLang="x-none" sz="1860" dirty="0">
                <a:latin typeface="Courier New" panose="02070309020205020404" charset="0"/>
                <a:ea typeface="微软雅黑" panose="020B0503020204020204" pitchFamily="34" charset="-122"/>
                <a:sym typeface="Arial" panose="020B0604020202020204" pitchFamily="34" charset="0"/>
              </a:rPr>
              <a:t>M</a:t>
            </a:r>
            <a:r>
              <a:rPr lang="zh-CN" altLang="en-US" sz="1860" dirty="0">
                <a:latin typeface="Courier New" panose="02070309020205020404" charset="0"/>
                <a:ea typeface="微软雅黑" panose="020B0503020204020204" pitchFamily="34" charset="-122"/>
                <a:sym typeface="Arial" panose="020B0604020202020204" pitchFamily="34" charset="0"/>
              </a:rPr>
              <a:t>毫秒的时间片段上，消耗在垃圾回收的时间不得超过</a:t>
            </a:r>
            <a:r>
              <a:rPr lang="en-US" altLang="x-none" sz="1860" dirty="0">
                <a:latin typeface="Courier New" panose="02070309020205020404" charset="0"/>
                <a:ea typeface="微软雅黑" panose="020B0503020204020204" pitchFamily="34" charset="-122"/>
                <a:sym typeface="Arial" panose="020B0604020202020204" pitchFamily="34" charset="0"/>
              </a:rPr>
              <a:t>N</a:t>
            </a:r>
            <a:r>
              <a:rPr lang="zh-CN" altLang="en-US" sz="1860" dirty="0">
                <a:latin typeface="Courier New" panose="02070309020205020404" charset="0"/>
                <a:ea typeface="微软雅黑" panose="020B0503020204020204" pitchFamily="34" charset="-122"/>
                <a:sym typeface="Arial" panose="020B0604020202020204" pitchFamily="34" charset="0"/>
              </a:rPr>
              <a:t>毫秒。</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过程：初始标记、并发标记、最终标记、筛选回放。前三个和</a:t>
            </a:r>
            <a:r>
              <a:rPr lang="en-US" altLang="x-none" sz="1860" dirty="0">
                <a:latin typeface="Courier New" panose="02070309020205020404" charset="0"/>
                <a:ea typeface="微软雅黑" panose="020B0503020204020204" pitchFamily="34" charset="-122"/>
                <a:sym typeface="Arial" panose="020B0604020202020204" pitchFamily="34" charset="0"/>
              </a:rPr>
              <a:t>CMS</a:t>
            </a:r>
            <a:r>
              <a:rPr lang="zh-CN" altLang="en-US" sz="1860" dirty="0">
                <a:latin typeface="Courier New" panose="02070309020205020404" charset="0"/>
                <a:ea typeface="微软雅黑" panose="020B0503020204020204" pitchFamily="34" charset="-122"/>
                <a:sym typeface="Arial" panose="020B0604020202020204" pitchFamily="34" charset="0"/>
              </a:rPr>
              <a:t>一致，筛选回放是根据用户设置的停顿目标来选择</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回收价值最高</a:t>
            </a:r>
            <a:r>
              <a:rPr lang="zh-CN" altLang="en-US" sz="1860" dirty="0">
                <a:latin typeface="Courier New" panose="02070309020205020404" charset="0"/>
                <a:ea typeface="微软雅黑" panose="020B0503020204020204" pitchFamily="34" charset="-122"/>
                <a:sym typeface="Arial" panose="020B0604020202020204" pitchFamily="34" charset="0"/>
              </a:rPr>
              <a:t>的进行回收。</a:t>
            </a:r>
          </a:p>
          <a:p>
            <a:pPr marL="342900" indent="-342900">
              <a:buClr>
                <a:srgbClr val="0070C0"/>
              </a:buClr>
              <a:buFont typeface="Wingdings" panose="05000000000000000000" pitchFamily="2" charset="2"/>
              <a:buChar char="Ø"/>
            </a:pP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381000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七、</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JVM</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分析工具</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-jps</a:t>
            </a:r>
            <a:endParaRPr lang="en-US" altLang="zh-CN"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876935" y="2084705"/>
            <a:ext cx="10294620" cy="3952240"/>
          </a:xfrm>
          <a:prstGeom prst="rect">
            <a:avLst/>
          </a:prstGeom>
          <a:noFill/>
        </p:spPr>
        <p:txBody>
          <a:bodyPr wrap="square" rtlCol="0">
            <a:spAutoFit/>
          </a:bodyPr>
          <a:lstStyle/>
          <a:p>
            <a:pPr marL="342900" indent="-342900">
              <a:lnSpc>
                <a:spcPct val="150000"/>
              </a:lnSpc>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jps:Java Virtual Machine Process Status Tool</a:t>
            </a:r>
          </a:p>
          <a:p>
            <a:pPr marL="342900" indent="-342900">
              <a:lnSpc>
                <a:spcPct val="150000"/>
              </a:lnSpc>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http://docs.oracle.com/javase/1.5.0/docs/tooldocs/share/jps.html</a:t>
            </a:r>
          </a:p>
          <a:p>
            <a:pPr marL="342900" indent="-342900">
              <a:lnSpc>
                <a:spcPct val="150000"/>
              </a:lnSpc>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jps [ options ] [ hostid ]</a:t>
            </a:r>
          </a:p>
          <a:p>
            <a:pPr marL="800100" lvl="1" indent="-342900">
              <a:lnSpc>
                <a:spcPct val="150000"/>
              </a:lnSpc>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-q 只显示pid，不显示class名称,jar文件名和传递给main 方法的参数</a:t>
            </a:r>
          </a:p>
          <a:p>
            <a:pPr marL="800100" lvl="1" indent="-342900">
              <a:lnSpc>
                <a:spcPct val="150000"/>
              </a:lnSpc>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-m -m 输出传递给main 方法的参数，在嵌入式jvm上可能是null</a:t>
            </a:r>
          </a:p>
          <a:p>
            <a:pPr marL="800100" lvl="1" indent="-342900">
              <a:lnSpc>
                <a:spcPct val="150000"/>
              </a:lnSpc>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-l 输出应用程序main class的完整package名 或者 应用程序的jar文件完整路径名</a:t>
            </a:r>
          </a:p>
          <a:p>
            <a:pPr marL="800100" lvl="1" indent="-342900">
              <a:lnSpc>
                <a:spcPct val="150000"/>
              </a:lnSpc>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-v 输出传递给JVM的参数</a:t>
            </a:r>
          </a:p>
          <a:p>
            <a:pPr marL="342900" indent="-342900">
              <a:lnSpc>
                <a:spcPct val="150000"/>
              </a:lnSpc>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jps host</a:t>
            </a:r>
          </a:p>
          <a:p>
            <a:pPr marL="342900" indent="-342900">
              <a:lnSpc>
                <a:spcPct val="150000"/>
              </a:lnSpc>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查看host的jps情况（前提：host提供jstatd服务）</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445008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七、</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jvm</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分析工具</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-jstatd</a:t>
            </a:r>
            <a:endParaRPr lang="en-US" altLang="zh-CN"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876935" y="2084705"/>
            <a:ext cx="10294620" cy="4095115"/>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jstatd：Virtual Machine jstat Daemon</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http://docs.oracle.com/javase/1.5.0/docs/tooldocs/share/jstatd.html</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jstatd [ options ]</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启动jvm监控服务。它是一个基于rmi（远程接口调用）的应用，向远程机器提供本机jvm应用程序的信息。默认端口1099。-p指定端口。</a:t>
            </a:r>
            <a:endParaRPr lang="en-US" altLang="zh-CN"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实例：jstatd -J-Djava.security.policy=my.policy </a:t>
            </a:r>
            <a:r>
              <a:rPr lang="en-US" altLang="zh-CN" sz="1860" dirty="0">
                <a:latin typeface="Courier New" panose="02070309020205020404" charset="0"/>
                <a:ea typeface="微软雅黑" panose="020B0503020204020204" pitchFamily="34" charset="-122"/>
                <a:sym typeface="Arial" panose="020B0604020202020204" pitchFamily="34" charset="0"/>
              </a:rPr>
              <a:t>&amp;</a:t>
            </a:r>
          </a:p>
          <a:p>
            <a:pPr marL="800100" lvl="1"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my.policy文件需要自己建立，内如如下：</a:t>
            </a:r>
          </a:p>
          <a:p>
            <a:pPr marL="800100" lvl="1"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800100" lvl="1"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grant codebase "file:${java.home}/../lib/tools.jar" { permission java.security.AllPermission; };</a:t>
            </a:r>
          </a:p>
          <a:p>
            <a:pPr marL="800100" lvl="1"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这是安全策略文件，因为jdk对jvm做了jaas（Java验证和授权API）的安全检测，所以我们必须设置一些策略，使得jstatd被允许作网络操作;</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423672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七、</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JVM</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分析工具</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-jmap1</a:t>
            </a:r>
            <a:endParaRPr lang="en-US" altLang="zh-CN"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876935" y="2084705"/>
            <a:ext cx="10294620" cy="3808730"/>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Memory Map 观察运行中的jvm物理内存的占用情况。</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官方地址：http://docs.oracle.com/javase/1.5.0/docs/tooldocs/share/jmap.html</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jmap [ option ] pid</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pid   进程号（常用）</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参数如下：</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-heap：打印jvm heap的情况</a:t>
            </a:r>
            <a:r>
              <a:rPr lang="en-US" altLang="x-none" sz="1860" dirty="0">
                <a:latin typeface="Courier New" panose="02070309020205020404" charset="0"/>
                <a:ea typeface="微软雅黑" panose="020B0503020204020204" pitchFamily="34" charset="-122"/>
                <a:sym typeface="Arial" panose="020B0604020202020204" pitchFamily="34" charset="0"/>
              </a:rPr>
              <a:t>(</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垃圾收集器类型</a:t>
            </a:r>
            <a:r>
              <a:rPr lang="en-US" altLang="x-none" sz="1860" dirty="0">
                <a:latin typeface="Courier New" panose="02070309020205020404" charset="0"/>
                <a:ea typeface="微软雅黑" panose="020B0503020204020204" pitchFamily="34" charset="-122"/>
                <a:sym typeface="Arial" panose="020B0604020202020204" pitchFamily="34" charset="0"/>
              </a:rPr>
              <a:t>)</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-histo：打印jvm heap的直方图。其输出信息包括类名，对象数量，对象占用大小。</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-histo：live ：同上，但是只打印存活对象的情况</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-permstat：打印permanent generation heap（方法区）情况</a:t>
            </a:r>
          </a:p>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-finalizerinfo</a:t>
            </a:r>
            <a:r>
              <a:rPr lang="zh-CN" altLang="en-US" sz="1860" dirty="0">
                <a:latin typeface="Courier New" panose="02070309020205020404" charset="0"/>
                <a:ea typeface="微软雅黑" panose="020B0503020204020204" pitchFamily="34" charset="-122"/>
                <a:sym typeface="Arial" panose="020B0604020202020204" pitchFamily="34" charset="0"/>
              </a:rPr>
              <a:t>：打印正等候回收的对象信息</a:t>
            </a:r>
            <a:endParaRPr lang="zh-CN" altLang="en-US" sz="1865" dirty="0">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4236720" cy="521970"/>
          </a:xfrm>
          <a:prstGeom prst="rect">
            <a:avLst/>
          </a:prstGeom>
          <a:noFill/>
          <a:ln w="9525">
            <a:noFill/>
            <a:miter lim="800000"/>
          </a:ln>
        </p:spPr>
        <p:txBody>
          <a:bodyPr wrap="none">
            <a:spAutoFit/>
          </a:bodyPr>
          <a:lstStyle/>
          <a:p>
            <a:pPr lvl="0" algn="l" fontAlgn="t"/>
            <a:r>
              <a:rPr lang="zh-CN" altLang="en-US" sz="2800">
                <a:effectLst>
                  <a:outerShdw blurRad="38100" dist="38100" dir="2700000">
                    <a:srgbClr val="C0C0C0"/>
                  </a:outerShdw>
                </a:effectLst>
                <a:latin typeface="Courier New" panose="02070309020205020404" charset="0"/>
                <a:ea typeface="楷体_GB2312" charset="0"/>
                <a:sym typeface="楷体_GB2312" charset="0"/>
              </a:rPr>
              <a:t>七、</a:t>
            </a:r>
            <a:r>
              <a:rPr lang="en-US" altLang="zh-CN" sz="2800">
                <a:effectLst>
                  <a:outerShdw blurRad="38100" dist="38100" dir="2700000">
                    <a:srgbClr val="C0C0C0"/>
                  </a:outerShdw>
                </a:effectLst>
                <a:latin typeface="Courier New" panose="02070309020205020404" charset="0"/>
                <a:ea typeface="楷体_GB2312" charset="0"/>
                <a:sym typeface="楷体_GB2312" charset="0"/>
              </a:rPr>
              <a:t>JVM</a:t>
            </a:r>
            <a:r>
              <a:rPr lang="zh-CN" altLang="en-US" sz="2800">
                <a:effectLst>
                  <a:outerShdw blurRad="38100" dist="38100" dir="2700000">
                    <a:srgbClr val="C0C0C0"/>
                  </a:outerShdw>
                </a:effectLst>
                <a:latin typeface="Courier New" panose="02070309020205020404" charset="0"/>
                <a:ea typeface="楷体_GB2312" charset="0"/>
                <a:sym typeface="楷体_GB2312" charset="0"/>
              </a:rPr>
              <a:t>分析工具</a:t>
            </a:r>
            <a:r>
              <a:rPr lang="en-US" altLang="zh-CN" sz="2800">
                <a:effectLst>
                  <a:outerShdw blurRad="38100" dist="38100" dir="2700000">
                    <a:srgbClr val="C0C0C0"/>
                  </a:outerShdw>
                </a:effectLst>
                <a:latin typeface="Courier New" panose="02070309020205020404" charset="0"/>
                <a:ea typeface="楷体_GB2312" charset="0"/>
                <a:sym typeface="楷体_GB2312" charset="0"/>
              </a:rPr>
              <a:t>-jmap2</a:t>
            </a:r>
            <a:endParaRPr lang="zh-CN" altLang="en-US" sz="2800" b="1" dirty="0">
              <a:solidFill>
                <a:srgbClr val="F06730"/>
              </a:solidFill>
              <a:latin typeface="Courier New" panose="02070309020205020404" charset="0"/>
              <a:ea typeface="微软雅黑" panose="020B0503020204020204" pitchFamily="34" charset="-122"/>
              <a:sym typeface="+mn-ea"/>
            </a:endParaRPr>
          </a:p>
        </p:txBody>
      </p:sp>
      <p:sp>
        <p:nvSpPr>
          <p:cNvPr id="7" name="文本框 6"/>
          <p:cNvSpPr txBox="1"/>
          <p:nvPr/>
        </p:nvSpPr>
        <p:spPr>
          <a:xfrm>
            <a:off x="876935" y="2084705"/>
            <a:ext cx="10294620" cy="4095115"/>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用jmap把进程内存使用情况dump到文件中，再用jhat分析查看。jmap进行dump命令格式如下：</a:t>
            </a:r>
          </a:p>
          <a:p>
            <a:pPr marL="342900" indent="-342900">
              <a:buClr>
                <a:srgbClr val="0070C0"/>
              </a:buClr>
              <a:buFont typeface="Wingdings" panose="05000000000000000000" pitchFamily="2" charset="2"/>
              <a:buChar char="Ø"/>
            </a:pP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jmap -dump:format=b,file=dumpFileName pid</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jmap -dump:format=b,file=4574.heap20151215  4574</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Dumping heap to 4574.heap20151215</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Heap dump file created</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   dump出来的文件可以用MAT、VisualVM等工具查看，这里用jhat查看：</a:t>
            </a:r>
          </a:p>
          <a:p>
            <a:pPr marL="342900" indent="-342900">
              <a:buClr>
                <a:srgbClr val="0070C0"/>
              </a:buClr>
              <a:buFont typeface="Wingdings" panose="05000000000000000000" pitchFamily="2" charset="2"/>
              <a:buChar char="Ø"/>
            </a:pP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jhat -port 9998 /tmp/dump.dat</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注意如果Dump文件太大，可能需要加上-J-Xmx512m这种参数指定最大堆内存，即jhat -J-Xmx512m -port 9998 /tmp/dump.dat。然后就可以在浏览器中输入主机地址:9998查看了。 </a:t>
            </a:r>
          </a:p>
          <a:p>
            <a:pPr marL="342900" indent="-342900">
              <a:buClr>
                <a:srgbClr val="0070C0"/>
              </a:buClr>
              <a:buFont typeface="Wingdings" panose="05000000000000000000" pitchFamily="2" charset="2"/>
              <a:buChar char="Ø"/>
            </a:pP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注意：-J-Xmx512m中间没有空格。</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423672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七、</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JVM</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分析工具</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-jinfo</a:t>
            </a:r>
            <a:endParaRPr lang="en-US" altLang="zh-CN"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876935" y="2084705"/>
            <a:ext cx="10294620" cy="4380865"/>
          </a:xfrm>
          <a:prstGeom prst="rect">
            <a:avLst/>
          </a:prstGeom>
          <a:noFill/>
        </p:spPr>
        <p:txBody>
          <a:bodyPr wrap="square" rtlCol="0">
            <a:spAutoFit/>
          </a:bodyPr>
          <a:lstStyle/>
          <a:p>
            <a:pPr marL="342900" indent="-342900">
              <a:lnSpc>
                <a:spcPct val="150000"/>
              </a:lnSpc>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Configuration Info</a:t>
            </a:r>
          </a:p>
          <a:p>
            <a:pPr marL="342900" indent="-342900">
              <a:lnSpc>
                <a:spcPct val="150000"/>
              </a:lnSpc>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官方地址：http://docs.oracle.com/javase/1.5.0/docs/tooldocs/share/jinfo.html</a:t>
            </a:r>
          </a:p>
          <a:p>
            <a:pPr marL="342900" indent="-342900">
              <a:lnSpc>
                <a:spcPct val="150000"/>
              </a:lnSpc>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jinfo [ option ] pid</a:t>
            </a:r>
          </a:p>
          <a:p>
            <a:pPr marL="342900" indent="-342900">
              <a:lnSpc>
                <a:spcPct val="150000"/>
              </a:lnSpc>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pid   进程号</a:t>
            </a:r>
          </a:p>
          <a:p>
            <a:pPr marL="342900" indent="-342900">
              <a:lnSpc>
                <a:spcPct val="150000"/>
              </a:lnSpc>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参数如下：</a:t>
            </a:r>
          </a:p>
          <a:p>
            <a:pPr marL="342900" indent="-342900">
              <a:lnSpc>
                <a:spcPct val="150000"/>
              </a:lnSpc>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no option  打印命令行参数和系统属性</a:t>
            </a:r>
          </a:p>
          <a:p>
            <a:pPr marL="342900" indent="-342900">
              <a:lnSpc>
                <a:spcPct val="150000"/>
              </a:lnSpc>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-flags  打印命令行参数</a:t>
            </a:r>
          </a:p>
          <a:p>
            <a:pPr marL="342900" indent="-342900">
              <a:lnSpc>
                <a:spcPct val="150000"/>
              </a:lnSpc>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-sysprops  打印系统属性</a:t>
            </a:r>
          </a:p>
          <a:p>
            <a:pPr marL="342900" indent="-342900">
              <a:lnSpc>
                <a:spcPct val="150000"/>
              </a:lnSpc>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-h  帮助</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466344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七、</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JVM</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分析工具</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-jstack1</a:t>
            </a:r>
            <a:endParaRPr lang="en-US" altLang="zh-CN"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876935" y="2084705"/>
            <a:ext cx="10294620" cy="4095115"/>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jstack:Stack Trace</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http://docs.oracle.com/javase/1.5.0/docs/tooldocs/share/jstack.html</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jstack能得到运行java程序的java stack和native stack的信息。可以轻松得知当前线程的运行情况</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jstack [ option ] pid</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 option ] 参数如下</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-l长列表. 打印关于锁的附加信息,例如属于java.util.concurrent的ownable synchronizers列表.</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-m打印java和native c/c++框架的所有栈信息.</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466344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七、</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JVM</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分析工具</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-jstack2</a:t>
            </a:r>
            <a:endParaRPr lang="en-US" altLang="zh-CN"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876935" y="2084705"/>
            <a:ext cx="10294620" cy="4095115"/>
          </a:xfrm>
          <a:prstGeom prst="rect">
            <a:avLst/>
          </a:prstGeom>
          <a:noFill/>
        </p:spPr>
        <p:txBody>
          <a:bodyPr wrap="square" rtlCol="0">
            <a:spAutoFit/>
          </a:bodyPr>
          <a:lstStyle/>
          <a:p>
            <a:pPr marL="342900" indent="-342900">
              <a:buClr>
                <a:srgbClr val="0070C0"/>
              </a:buClr>
              <a:buFont typeface="Wingdings" panose="05000000000000000000" charset="0"/>
              <a:buChar char=""/>
            </a:pPr>
            <a:r>
              <a:rPr lang="zh-CN" altLang="en-US" sz="1860" dirty="0">
                <a:latin typeface="Courier New" panose="02070309020205020404" charset="0"/>
                <a:ea typeface="微软雅黑" panose="020B0503020204020204" pitchFamily="34" charset="-122"/>
                <a:sym typeface="Arial" panose="020B0604020202020204" pitchFamily="34" charset="0"/>
              </a:rPr>
              <a:t>tid指Java Thread id。nid指native线程的id。prio是线程优先级。[0x00007fd4f8684000]是线程栈起始地址</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dump 文件里，值得关注的线程状态有：</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 死锁，Deadlock（重点关注）</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 等待资源，Waiting on condition（重点关注）</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 等待获取监视器，Waiting on monitor entry（重点关注）</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 阻塞，Blocked（重点关注） </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 执行中，Runnable  </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 暂停，Suspended</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 对象等待中，Object.wait() 或 TIMED_WAITING</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 停止，Parked</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035" y="1092200"/>
            <a:ext cx="3870960" cy="460375"/>
          </a:xfrm>
          <a:prstGeom prst="rect">
            <a:avLst/>
          </a:prstGeom>
          <a:noFill/>
          <a:ln w="9525">
            <a:noFill/>
            <a:miter lim="800000"/>
          </a:ln>
        </p:spPr>
        <p:txBody>
          <a:bodyPr wrap="square">
            <a:spAutoFit/>
          </a:bodyPr>
          <a:lstStyle/>
          <a:p>
            <a:pPr algn="l"/>
            <a:r>
              <a:rPr lang="zh-CN" altLang="zh-CN" sz="2400" b="1">
                <a:solidFill>
                  <a:srgbClr val="F06730"/>
                </a:solidFill>
                <a:latin typeface="微软雅黑" panose="020B0503020204020204" pitchFamily="34" charset="-122"/>
                <a:ea typeface="微软雅黑" panose="020B0503020204020204" pitchFamily="34" charset="-122"/>
              </a:rPr>
              <a:t>一、</a:t>
            </a:r>
            <a:r>
              <a:rPr lang="en-US" altLang="zh-CN" sz="2400" b="1">
                <a:solidFill>
                  <a:srgbClr val="F06730"/>
                </a:solidFill>
                <a:latin typeface="微软雅黑" panose="020B0503020204020204" pitchFamily="34" charset="-122"/>
                <a:ea typeface="微软雅黑" panose="020B0503020204020204" pitchFamily="34" charset="-122"/>
              </a:rPr>
              <a:t>JVM</a:t>
            </a:r>
            <a:r>
              <a:rPr lang="zh-CN" altLang="en-US" sz="2400" b="1">
                <a:solidFill>
                  <a:srgbClr val="F06730"/>
                </a:solidFill>
                <a:latin typeface="微软雅黑" panose="020B0503020204020204" pitchFamily="34" charset="-122"/>
                <a:ea typeface="微软雅黑" panose="020B0503020204020204" pitchFamily="34" charset="-122"/>
              </a:rPr>
              <a:t>简介</a:t>
            </a:r>
          </a:p>
        </p:txBody>
      </p:sp>
      <p:sp>
        <p:nvSpPr>
          <p:cNvPr id="2" name="文本框 1"/>
          <p:cNvSpPr txBox="1"/>
          <p:nvPr/>
        </p:nvSpPr>
        <p:spPr>
          <a:xfrm>
            <a:off x="906145" y="1784350"/>
            <a:ext cx="10534650" cy="3692525"/>
          </a:xfrm>
          <a:prstGeom prst="rect">
            <a:avLst/>
          </a:prstGeom>
          <a:noFill/>
        </p:spPr>
        <p:txBody>
          <a:bodyPr wrap="square" rtlCol="0">
            <a:spAutoFit/>
          </a:bodyPr>
          <a:lstStyle/>
          <a:p>
            <a:pPr marL="344805" indent="-342900">
              <a:buClr>
                <a:srgbClr val="0070C0"/>
              </a:buClr>
              <a:buFont typeface="Wingdings" panose="05000000000000000000" pitchFamily="2" charset="2"/>
              <a:buChar char="Ø"/>
            </a:pPr>
            <a:r>
              <a:rPr lang="zh-CN" altLang="en-US" dirty="0">
                <a:latin typeface="Courier New" panose="02070309020205020404" charset="0"/>
                <a:ea typeface="微软雅黑" panose="020B0503020204020204" pitchFamily="34" charset="-122"/>
                <a:sym typeface="Arial" panose="020B0604020202020204" pitchFamily="34" charset="0"/>
              </a:rPr>
              <a:t>J</a:t>
            </a:r>
            <a:r>
              <a:rPr lang="en-US" altLang="zh-CN" dirty="0">
                <a:latin typeface="Courier New" panose="02070309020205020404" charset="0"/>
                <a:ea typeface="微软雅黑" panose="020B0503020204020204" pitchFamily="34" charset="-122"/>
                <a:sym typeface="Arial" panose="020B0604020202020204" pitchFamily="34" charset="0"/>
              </a:rPr>
              <a:t>VM</a:t>
            </a:r>
            <a:r>
              <a:rPr lang="zh-CN" altLang="en-US" dirty="0">
                <a:latin typeface="Courier New" panose="02070309020205020404" charset="0"/>
                <a:ea typeface="微软雅黑" panose="020B0503020204020204" pitchFamily="34" charset="-122"/>
                <a:sym typeface="Arial" panose="020B0604020202020204" pitchFamily="34" charset="0"/>
              </a:rPr>
              <a:t>英文全称：Java Virtual Machine（Java虚拟机）。</a:t>
            </a:r>
          </a:p>
          <a:p>
            <a:pPr marL="344805" indent="-342900">
              <a:buClr>
                <a:srgbClr val="0070C0"/>
              </a:buClr>
              <a:buFont typeface="Wingdings" panose="05000000000000000000" pitchFamily="2" charset="2"/>
              <a:buChar char="Ø"/>
            </a:pPr>
            <a:endParaRPr lang="zh-CN" altLang="en-US" dirty="0">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r>
              <a:rPr lang="zh-CN" altLang="en-US" dirty="0">
                <a:latin typeface="Courier New" panose="02070309020205020404" charset="0"/>
                <a:ea typeface="微软雅黑" panose="020B0503020204020204" pitchFamily="34" charset="-122"/>
                <a:sym typeface="Arial" panose="020B0604020202020204" pitchFamily="34" charset="0"/>
              </a:rPr>
              <a:t>虚拟机：通过软件来模拟出来的具有完整的硬件系统功能的、运行在完全隔离的环境中的完整的计算机系统。例如：在人工的草原养殖场模拟真实的草原环境，你们家里的小池塘模拟真实的海洋环境。J</a:t>
            </a:r>
            <a:r>
              <a:rPr lang="en-US" altLang="zh-CN" dirty="0">
                <a:latin typeface="Courier New" panose="02070309020205020404" charset="0"/>
                <a:ea typeface="微软雅黑" panose="020B0503020204020204" pitchFamily="34" charset="-122"/>
                <a:sym typeface="Arial" panose="020B0604020202020204" pitchFamily="34" charset="0"/>
              </a:rPr>
              <a:t>VM</a:t>
            </a:r>
            <a:r>
              <a:rPr lang="zh-CN" altLang="en-US" dirty="0">
                <a:solidFill>
                  <a:srgbClr val="FF0000"/>
                </a:solidFill>
                <a:latin typeface="Courier New" panose="02070309020205020404" charset="0"/>
                <a:ea typeface="微软雅黑" panose="020B0503020204020204" pitchFamily="34" charset="-122"/>
                <a:sym typeface="Arial" panose="020B0604020202020204" pitchFamily="34" charset="0"/>
              </a:rPr>
              <a:t>世界观：</a:t>
            </a:r>
            <a:r>
              <a:rPr lang="en-US" altLang="x-none" dirty="0">
                <a:solidFill>
                  <a:srgbClr val="FF0000"/>
                </a:solidFill>
                <a:latin typeface="Courier New" panose="02070309020205020404" charset="0"/>
                <a:ea typeface="微软雅黑" panose="020B0503020204020204" pitchFamily="34" charset="-122"/>
                <a:sym typeface="Arial" panose="020B0604020202020204" pitchFamily="34" charset="0"/>
              </a:rPr>
              <a:t>java</a:t>
            </a:r>
            <a:r>
              <a:rPr lang="zh-CN" altLang="en-US" dirty="0">
                <a:solidFill>
                  <a:srgbClr val="FF0000"/>
                </a:solidFill>
                <a:latin typeface="Courier New" panose="02070309020205020404" charset="0"/>
                <a:ea typeface="微软雅黑" panose="020B0503020204020204" pitchFamily="34" charset="-122"/>
                <a:sym typeface="Arial" panose="020B0604020202020204" pitchFamily="34" charset="0"/>
              </a:rPr>
              <a:t>对象在</a:t>
            </a:r>
            <a:r>
              <a:rPr lang="en-US" altLang="x-none" dirty="0">
                <a:solidFill>
                  <a:srgbClr val="FF0000"/>
                </a:solidFill>
                <a:latin typeface="Courier New" panose="02070309020205020404" charset="0"/>
                <a:ea typeface="微软雅黑" panose="020B0503020204020204" pitchFamily="34" charset="-122"/>
                <a:sym typeface="Arial" panose="020B0604020202020204" pitchFamily="34" charset="0"/>
              </a:rPr>
              <a:t>jvm</a:t>
            </a:r>
            <a:r>
              <a:rPr lang="zh-CN" altLang="en-US" dirty="0">
                <a:solidFill>
                  <a:srgbClr val="FF0000"/>
                </a:solidFill>
                <a:latin typeface="Courier New" panose="02070309020205020404" charset="0"/>
                <a:ea typeface="微软雅黑" panose="020B0503020204020204" pitchFamily="34" charset="-122"/>
                <a:sym typeface="Arial" panose="020B0604020202020204" pitchFamily="34" charset="0"/>
              </a:rPr>
              <a:t>里的生老病死。</a:t>
            </a:r>
          </a:p>
          <a:p>
            <a:pPr marL="344805" indent="-342900">
              <a:buClr>
                <a:srgbClr val="0070C0"/>
              </a:buClr>
              <a:buFont typeface="Wingdings" panose="05000000000000000000" pitchFamily="2" charset="2"/>
              <a:buChar char="Ø"/>
            </a:pPr>
            <a:endParaRPr lang="zh-CN" altLang="en-US" dirty="0">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r>
              <a:rPr lang="zh-CN" altLang="en-US" dirty="0">
                <a:latin typeface="Courier New" panose="02070309020205020404" charset="0"/>
                <a:ea typeface="微软雅黑" panose="020B0503020204020204" pitchFamily="34" charset="-122"/>
                <a:sym typeface="Arial" panose="020B0604020202020204" pitchFamily="34" charset="0"/>
              </a:rPr>
              <a:t>J</a:t>
            </a:r>
            <a:r>
              <a:rPr lang="en-US" altLang="zh-CN" dirty="0">
                <a:latin typeface="Courier New" panose="02070309020205020404" charset="0"/>
                <a:ea typeface="微软雅黑" panose="020B0503020204020204" pitchFamily="34" charset="-122"/>
                <a:sym typeface="Arial" panose="020B0604020202020204" pitchFamily="34" charset="0"/>
              </a:rPr>
              <a:t>VM</a:t>
            </a:r>
            <a:r>
              <a:rPr lang="zh-CN" altLang="en-US" dirty="0">
                <a:latin typeface="Courier New" panose="02070309020205020404" charset="0"/>
                <a:ea typeface="微软雅黑" panose="020B0503020204020204" pitchFamily="34" charset="-122"/>
                <a:sym typeface="Arial" panose="020B0604020202020204" pitchFamily="34" charset="0"/>
              </a:rPr>
              <a:t>一样也是通过在实际的计算机中软件虚构出来的，用来模拟一套完整的运行平台。</a:t>
            </a:r>
          </a:p>
          <a:p>
            <a:pPr marL="344805" indent="-342900">
              <a:buClr>
                <a:srgbClr val="0070C0"/>
              </a:buClr>
              <a:buFont typeface="Wingdings" panose="05000000000000000000" pitchFamily="2" charset="2"/>
              <a:buChar char="Ø"/>
            </a:pPr>
            <a:endParaRPr lang="zh-CN" altLang="en-US" dirty="0">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r>
              <a:rPr lang="zh-CN" altLang="en-US" dirty="0">
                <a:latin typeface="Courier New" panose="02070309020205020404" charset="0"/>
                <a:ea typeface="微软雅黑" panose="020B0503020204020204" pitchFamily="34" charset="-122"/>
                <a:sym typeface="Arial" panose="020B0604020202020204" pitchFamily="34" charset="0"/>
              </a:rPr>
              <a:t>Java的</a:t>
            </a:r>
            <a:r>
              <a:rPr lang="zh-CN" altLang="en-US" dirty="0">
                <a:solidFill>
                  <a:srgbClr val="FF0000"/>
                </a:solidFill>
                <a:latin typeface="Courier New" panose="02070309020205020404" charset="0"/>
                <a:ea typeface="微软雅黑" panose="020B0503020204020204" pitchFamily="34" charset="-122"/>
                <a:sym typeface="Arial" panose="020B0604020202020204" pitchFamily="34" charset="0"/>
              </a:rPr>
              <a:t>一次编写处处运行</a:t>
            </a:r>
            <a:r>
              <a:rPr lang="zh-CN" altLang="en-US" dirty="0">
                <a:latin typeface="Courier New" panose="02070309020205020404" charset="0"/>
                <a:ea typeface="微软雅黑" panose="020B0503020204020204" pitchFamily="34" charset="-122"/>
                <a:sym typeface="Arial" panose="020B0604020202020204" pitchFamily="34" charset="0"/>
              </a:rPr>
              <a:t>：是指在一段代码可以在不同的平台运行，这就归功于J</a:t>
            </a:r>
            <a:r>
              <a:rPr lang="en-US" altLang="zh-CN" dirty="0">
                <a:latin typeface="Courier New" panose="02070309020205020404" charset="0"/>
                <a:ea typeface="微软雅黑" panose="020B0503020204020204" pitchFamily="34" charset="-122"/>
                <a:sym typeface="Arial" panose="020B0604020202020204" pitchFamily="34" charset="0"/>
              </a:rPr>
              <a:t>VM</a:t>
            </a:r>
            <a:r>
              <a:rPr lang="zh-CN" altLang="en-US" dirty="0">
                <a:latin typeface="Courier New" panose="02070309020205020404" charset="0"/>
                <a:ea typeface="微软雅黑" panose="020B0503020204020204" pitchFamily="34" charset="-122"/>
                <a:sym typeface="Arial" panose="020B0604020202020204" pitchFamily="34" charset="0"/>
              </a:rPr>
              <a:t>。</a:t>
            </a:r>
          </a:p>
          <a:p>
            <a:pPr marL="344805" indent="-342900">
              <a:buClr>
                <a:srgbClr val="0070C0"/>
              </a:buClr>
              <a:buFont typeface="Wingdings" panose="05000000000000000000" pitchFamily="2" charset="2"/>
              <a:buChar char="Ø"/>
            </a:pPr>
            <a:endParaRPr lang="zh-CN" altLang="en-US" dirty="0">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r>
              <a:rPr lang="zh-CN" altLang="en-US" dirty="0">
                <a:latin typeface="Courier New" panose="02070309020205020404" charset="0"/>
                <a:ea typeface="微软雅黑" panose="020B0503020204020204" pitchFamily="34" charset="-122"/>
                <a:sym typeface="Arial" panose="020B0604020202020204" pitchFamily="34" charset="0"/>
              </a:rPr>
              <a:t>作为java编译器和os之间的虚拟解释器，J</a:t>
            </a:r>
            <a:r>
              <a:rPr lang="en-US" altLang="zh-CN" dirty="0">
                <a:latin typeface="Courier New" panose="02070309020205020404" charset="0"/>
                <a:ea typeface="微软雅黑" panose="020B0503020204020204" pitchFamily="34" charset="-122"/>
                <a:sym typeface="Arial" panose="020B0604020202020204" pitchFamily="34" charset="0"/>
              </a:rPr>
              <a:t>VM</a:t>
            </a:r>
            <a:r>
              <a:rPr lang="zh-CN" altLang="en-US" dirty="0">
                <a:latin typeface="Courier New" panose="02070309020205020404" charset="0"/>
                <a:ea typeface="微软雅黑" panose="020B0503020204020204" pitchFamily="34" charset="-122"/>
                <a:sym typeface="Arial" panose="020B0604020202020204" pitchFamily="34" charset="0"/>
              </a:rPr>
              <a:t>根据不同的os，将java编译后的目标代码（字节码）解释成不同os可以运行的机器指令，所以说：有了J</a:t>
            </a:r>
            <a:r>
              <a:rPr lang="en-US" altLang="zh-CN" dirty="0">
                <a:latin typeface="Courier New" panose="02070309020205020404" charset="0"/>
                <a:ea typeface="微软雅黑" panose="020B0503020204020204" pitchFamily="34" charset="-122"/>
                <a:sym typeface="Arial" panose="020B0604020202020204" pitchFamily="34" charset="0"/>
              </a:rPr>
              <a:t>VM</a:t>
            </a:r>
            <a:r>
              <a:rPr lang="zh-CN" altLang="en-US" dirty="0">
                <a:latin typeface="Courier New" panose="02070309020205020404" charset="0"/>
                <a:ea typeface="微软雅黑" panose="020B0503020204020204" pitchFamily="34" charset="-122"/>
                <a:sym typeface="Arial" panose="020B0604020202020204" pitchFamily="34" charset="0"/>
              </a:rPr>
              <a:t>之后呢，java语言在不同平台上运行时不需要重新编译。一次编写，处处运行！</a:t>
            </a:r>
            <a:endParaRPr lang="zh-CN" altLang="en-US">
              <a:latin typeface="Courier New" panose="02070309020205020404" charset="0"/>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423672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七、</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JVM</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分析工具</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a:t>
            </a:r>
            <a:r>
              <a:rPr lang="en-US" altLang="zh-CN" sz="280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Arial" panose="020B0604020202020204" pitchFamily="34" charset="0"/>
              </a:rPr>
              <a:t>jstat</a:t>
            </a:r>
            <a:endParaRPr lang="en-US" altLang="zh-CN" sz="2800" b="1" dirty="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Arial" panose="020B0604020202020204" pitchFamily="34" charset="0"/>
            </a:endParaRPr>
          </a:p>
        </p:txBody>
      </p:sp>
      <p:sp>
        <p:nvSpPr>
          <p:cNvPr id="7" name="文本框 6"/>
          <p:cNvSpPr txBox="1"/>
          <p:nvPr/>
        </p:nvSpPr>
        <p:spPr>
          <a:xfrm>
            <a:off x="937895" y="2205990"/>
            <a:ext cx="10082530" cy="3524250"/>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jstat: Java Virtual Machine Statistics Monitoring Tool</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http://docs.oracle.com/javase/1.5.0/docs/tooldocs/share/jstat.html</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 Usage: jstat -help|-options</a:t>
            </a:r>
          </a:p>
          <a:p>
            <a:pPr>
              <a:buClr>
                <a:srgbClr val="0070C0"/>
              </a:buClr>
              <a:buFont typeface="Wingdings" panose="05000000000000000000" pitchFamily="2" charset="2"/>
            </a:pPr>
            <a:r>
              <a:rPr lang="zh-CN" altLang="en-US" sz="1860" dirty="0">
                <a:latin typeface="Courier New" panose="02070309020205020404" charset="0"/>
                <a:ea typeface="微软雅黑" panose="020B0503020204020204" pitchFamily="34" charset="-122"/>
                <a:sym typeface="Arial" panose="020B0604020202020204" pitchFamily="34" charset="0"/>
              </a:rPr>
              <a:t>   jstat -&lt;option&gt; [-t] [-h&lt;lines&gt;] &lt;</a:t>
            </a:r>
            <a:r>
              <a:rPr lang="en-US" altLang="zh-CN" sz="1860" dirty="0">
                <a:latin typeface="Courier New" panose="02070309020205020404" charset="0"/>
                <a:ea typeface="微软雅黑" panose="020B0503020204020204" pitchFamily="34" charset="-122"/>
                <a:sym typeface="Arial" panose="020B0604020202020204" pitchFamily="34" charset="0"/>
              </a:rPr>
              <a:t>p</a:t>
            </a:r>
            <a:r>
              <a:rPr lang="zh-CN" altLang="en-US" sz="1860" dirty="0">
                <a:latin typeface="Courier New" panose="02070309020205020404" charset="0"/>
                <a:ea typeface="微软雅黑" panose="020B0503020204020204" pitchFamily="34" charset="-122"/>
                <a:sym typeface="Arial" panose="020B0604020202020204" pitchFamily="34" charset="0"/>
              </a:rPr>
              <a:t>id&gt; [&lt;interva[s|ms]&gt; [&lt;count&gt;]]</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参数解释：</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Options — 选项，我们一般使用 -gcutil </a:t>
            </a:r>
            <a:r>
              <a:rPr lang="en-US" altLang="x-none" sz="1860" dirty="0">
                <a:latin typeface="Courier New" panose="02070309020205020404" charset="0"/>
                <a:ea typeface="微软雅黑" panose="020B0503020204020204" pitchFamily="34" charset="-122"/>
                <a:sym typeface="Arial" panose="020B0604020202020204" pitchFamily="34" charset="0"/>
              </a:rPr>
              <a:t>/-gc </a:t>
            </a:r>
            <a:r>
              <a:rPr lang="zh-CN" altLang="en-US" sz="1860" dirty="0">
                <a:latin typeface="Courier New" panose="02070309020205020404" charset="0"/>
                <a:ea typeface="微软雅黑" panose="020B0503020204020204" pitchFamily="34" charset="-122"/>
                <a:sym typeface="Arial" panose="020B0604020202020204" pitchFamily="34" charset="0"/>
              </a:rPr>
              <a:t>查看gc情况</a:t>
            </a:r>
          </a:p>
          <a:p>
            <a:pPr marL="342900" indent="-342900">
              <a:buClr>
                <a:srgbClr val="0070C0"/>
              </a:buClr>
              <a:buFont typeface="Wingdings" panose="05000000000000000000" pitchFamily="2" charset="2"/>
              <a:buChar char="Ø"/>
            </a:pPr>
            <a:r>
              <a:rPr lang="en-US" altLang="zh-CN" sz="1860" dirty="0">
                <a:latin typeface="Courier New" panose="02070309020205020404" charset="0"/>
                <a:ea typeface="微软雅黑" panose="020B0503020204020204" pitchFamily="34" charset="-122"/>
                <a:sym typeface="Arial" panose="020B0604020202020204" pitchFamily="34" charset="0"/>
              </a:rPr>
              <a:t>p</a:t>
            </a:r>
            <a:r>
              <a:rPr lang="zh-CN" altLang="en-US" sz="1860" dirty="0">
                <a:latin typeface="Courier New" panose="02070309020205020404" charset="0"/>
                <a:ea typeface="微软雅黑" panose="020B0503020204020204" pitchFamily="34" charset="-122"/>
                <a:sym typeface="Arial" panose="020B0604020202020204" pitchFamily="34" charset="0"/>
              </a:rPr>
              <a:t>id      — VM的进程号，即当前运行的java进程号</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interval[s|ms]  ——  间隔时间，单位为秒或者毫秒，默认为ms。必须是正整型。</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count     — 打印次数，如果缺省则打印无数次</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例如：jstat -gc 4645 500 10  表示查看进程号为4645的gc 每500ms打印一次  共打印10次</a:t>
            </a:r>
          </a:p>
          <a:p>
            <a:pPr marL="342900" indent="-342900">
              <a:buClr>
                <a:srgbClr val="0070C0"/>
              </a:buClr>
              <a:buFont typeface="Wingdings" panose="05000000000000000000" pitchFamily="2" charset="2"/>
              <a:buChar char="Ø"/>
            </a:pP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423672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七、</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JVM</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分析工具</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a:t>
            </a:r>
            <a:r>
              <a:rPr lang="en-US" altLang="zh-CN" sz="280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Arial" panose="020B0604020202020204" pitchFamily="34" charset="0"/>
              </a:rPr>
              <a:t>jstat</a:t>
            </a:r>
            <a:endParaRPr lang="en-US" altLang="zh-CN" sz="2800" b="1" dirty="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Arial" panose="020B0604020202020204" pitchFamily="34" charset="0"/>
            </a:endParaRPr>
          </a:p>
        </p:txBody>
      </p:sp>
      <p:sp>
        <p:nvSpPr>
          <p:cNvPr id="7" name="文本框 6"/>
          <p:cNvSpPr txBox="1"/>
          <p:nvPr/>
        </p:nvSpPr>
        <p:spPr>
          <a:xfrm>
            <a:off x="948690" y="1932940"/>
            <a:ext cx="10294620" cy="4246245"/>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zh-CN" altLang="en-US" sz="1800" dirty="0">
                <a:latin typeface="Courier New" panose="02070309020205020404" charset="0"/>
                <a:ea typeface="微软雅黑" panose="020B0503020204020204" pitchFamily="34" charset="-122"/>
                <a:sym typeface="Arial" panose="020B0604020202020204" pitchFamily="34" charset="0"/>
              </a:rPr>
              <a:t>S0C：年轻代中第一个survivor（幸存区）的容量 (字节)</a:t>
            </a:r>
          </a:p>
          <a:p>
            <a:pPr marL="342900" indent="-342900">
              <a:buClr>
                <a:srgbClr val="0070C0"/>
              </a:buClr>
              <a:buFont typeface="Wingdings" panose="05000000000000000000" pitchFamily="2" charset="2"/>
              <a:buChar char="Ø"/>
            </a:pPr>
            <a:r>
              <a:rPr lang="zh-CN" altLang="en-US" sz="1800" dirty="0">
                <a:latin typeface="Courier New" panose="02070309020205020404" charset="0"/>
                <a:ea typeface="微软雅黑" panose="020B0503020204020204" pitchFamily="34" charset="-122"/>
                <a:sym typeface="Arial" panose="020B0604020202020204" pitchFamily="34" charset="0"/>
              </a:rPr>
              <a:t>S1C：年轻代中第二个survivor（幸存区）的容量 (字节)</a:t>
            </a:r>
          </a:p>
          <a:p>
            <a:pPr marL="342900" indent="-342900">
              <a:buClr>
                <a:srgbClr val="0070C0"/>
              </a:buClr>
              <a:buFont typeface="Wingdings" panose="05000000000000000000" pitchFamily="2" charset="2"/>
              <a:buChar char="Ø"/>
            </a:pPr>
            <a:r>
              <a:rPr lang="zh-CN" altLang="en-US" sz="1800" dirty="0">
                <a:latin typeface="Courier New" panose="02070309020205020404" charset="0"/>
                <a:ea typeface="微软雅黑" panose="020B0503020204020204" pitchFamily="34" charset="-122"/>
                <a:sym typeface="Arial" panose="020B0604020202020204" pitchFamily="34" charset="0"/>
              </a:rPr>
              <a:t>S0U：年轻代中第一个survivor（幸存区）目前已使用空间 (字节)</a:t>
            </a:r>
          </a:p>
          <a:p>
            <a:pPr marL="342900" indent="-342900">
              <a:buClr>
                <a:srgbClr val="0070C0"/>
              </a:buClr>
              <a:buFont typeface="Wingdings" panose="05000000000000000000" pitchFamily="2" charset="2"/>
              <a:buChar char="Ø"/>
            </a:pPr>
            <a:r>
              <a:rPr lang="zh-CN" altLang="en-US" sz="1800" dirty="0">
                <a:latin typeface="Courier New" panose="02070309020205020404" charset="0"/>
                <a:ea typeface="微软雅黑" panose="020B0503020204020204" pitchFamily="34" charset="-122"/>
                <a:sym typeface="Arial" panose="020B0604020202020204" pitchFamily="34" charset="0"/>
              </a:rPr>
              <a:t>S1U：年轻代中第二个survivor（幸存区）目前已使用空间 (字节)</a:t>
            </a:r>
          </a:p>
          <a:p>
            <a:pPr marL="342900" indent="-342900">
              <a:buClr>
                <a:srgbClr val="0070C0"/>
              </a:buClr>
              <a:buFont typeface="Wingdings" panose="05000000000000000000" pitchFamily="2" charset="2"/>
              <a:buChar char="Ø"/>
            </a:pPr>
            <a:r>
              <a:rPr lang="zh-CN" altLang="en-US" sz="1800" dirty="0">
                <a:latin typeface="Courier New" panose="02070309020205020404" charset="0"/>
                <a:ea typeface="微软雅黑" panose="020B0503020204020204" pitchFamily="34" charset="-122"/>
                <a:sym typeface="Arial" panose="020B0604020202020204" pitchFamily="34" charset="0"/>
              </a:rPr>
              <a:t>EC：年轻代中Eden（伊甸园）的容量 (字节)</a:t>
            </a:r>
          </a:p>
          <a:p>
            <a:pPr marL="342900" indent="-342900">
              <a:buClr>
                <a:srgbClr val="0070C0"/>
              </a:buClr>
              <a:buFont typeface="Wingdings" panose="05000000000000000000" pitchFamily="2" charset="2"/>
              <a:buChar char="Ø"/>
            </a:pPr>
            <a:r>
              <a:rPr lang="zh-CN" altLang="en-US" sz="1800" dirty="0">
                <a:latin typeface="Courier New" panose="02070309020205020404" charset="0"/>
                <a:ea typeface="微软雅黑" panose="020B0503020204020204" pitchFamily="34" charset="-122"/>
                <a:sym typeface="Arial" panose="020B0604020202020204" pitchFamily="34" charset="0"/>
              </a:rPr>
              <a:t>EU：年轻代中Eden（伊甸园）目前已使用空间 (字节)</a:t>
            </a:r>
          </a:p>
          <a:p>
            <a:pPr marL="342900" indent="-342900">
              <a:buClr>
                <a:srgbClr val="0070C0"/>
              </a:buClr>
              <a:buFont typeface="Wingdings" panose="05000000000000000000" pitchFamily="2" charset="2"/>
              <a:buChar char="Ø"/>
            </a:pPr>
            <a:r>
              <a:rPr lang="zh-CN" altLang="en-US" sz="1800" dirty="0">
                <a:latin typeface="Courier New" panose="02070309020205020404" charset="0"/>
                <a:ea typeface="微软雅黑" panose="020B0503020204020204" pitchFamily="34" charset="-122"/>
                <a:sym typeface="Arial" panose="020B0604020202020204" pitchFamily="34" charset="0"/>
              </a:rPr>
              <a:t>OC：Old代的容量 (字节)</a:t>
            </a:r>
          </a:p>
          <a:p>
            <a:pPr marL="342900" indent="-342900">
              <a:buClr>
                <a:srgbClr val="0070C0"/>
              </a:buClr>
              <a:buFont typeface="Wingdings" panose="05000000000000000000" pitchFamily="2" charset="2"/>
              <a:buChar char="Ø"/>
            </a:pPr>
            <a:r>
              <a:rPr lang="zh-CN" altLang="en-US" sz="1800" dirty="0">
                <a:latin typeface="Courier New" panose="02070309020205020404" charset="0"/>
                <a:ea typeface="微软雅黑" panose="020B0503020204020204" pitchFamily="34" charset="-122"/>
                <a:sym typeface="Arial" panose="020B0604020202020204" pitchFamily="34" charset="0"/>
              </a:rPr>
              <a:t>OU：Old代目前已使用空间 (字节)</a:t>
            </a:r>
          </a:p>
          <a:p>
            <a:pPr marL="342900" indent="-342900">
              <a:buClr>
                <a:srgbClr val="0070C0"/>
              </a:buClr>
              <a:buFont typeface="Wingdings" panose="05000000000000000000" pitchFamily="2" charset="2"/>
              <a:buChar char="Ø"/>
            </a:pPr>
            <a:r>
              <a:rPr lang="zh-CN" altLang="en-US" sz="1800" dirty="0">
                <a:latin typeface="Courier New" panose="02070309020205020404" charset="0"/>
                <a:ea typeface="微软雅黑" panose="020B0503020204020204" pitchFamily="34" charset="-122"/>
                <a:sym typeface="Arial" panose="020B0604020202020204" pitchFamily="34" charset="0"/>
              </a:rPr>
              <a:t>PC：Perm(持久代)的容量 (字节)</a:t>
            </a:r>
          </a:p>
          <a:p>
            <a:pPr marL="342900" indent="-342900">
              <a:buClr>
                <a:srgbClr val="0070C0"/>
              </a:buClr>
              <a:buFont typeface="Wingdings" panose="05000000000000000000" pitchFamily="2" charset="2"/>
              <a:buChar char="Ø"/>
            </a:pPr>
            <a:r>
              <a:rPr lang="zh-CN" altLang="en-US" sz="1800" dirty="0">
                <a:latin typeface="Courier New" panose="02070309020205020404" charset="0"/>
                <a:ea typeface="微软雅黑" panose="020B0503020204020204" pitchFamily="34" charset="-122"/>
                <a:sym typeface="Arial" panose="020B0604020202020204" pitchFamily="34" charset="0"/>
              </a:rPr>
              <a:t>PU：Perm(持久代)目前已使用空间 (字节)</a:t>
            </a:r>
          </a:p>
          <a:p>
            <a:pPr marL="342900" indent="-342900">
              <a:buClr>
                <a:srgbClr val="0070C0"/>
              </a:buClr>
              <a:buFont typeface="Wingdings" panose="05000000000000000000" pitchFamily="2" charset="2"/>
              <a:buChar char="Ø"/>
            </a:pPr>
            <a:r>
              <a:rPr lang="zh-CN" altLang="en-US" sz="1800" dirty="0">
                <a:solidFill>
                  <a:srgbClr val="FF0000"/>
                </a:solidFill>
                <a:latin typeface="Courier New" panose="02070309020205020404" charset="0"/>
                <a:ea typeface="微软雅黑" panose="020B0503020204020204" pitchFamily="34" charset="-122"/>
                <a:sym typeface="Arial" panose="020B0604020202020204" pitchFamily="34" charset="0"/>
              </a:rPr>
              <a:t>YGC：从应用程序启动到采样时年轻代中gc次数</a:t>
            </a:r>
          </a:p>
          <a:p>
            <a:pPr marL="342900" indent="-342900">
              <a:buClr>
                <a:srgbClr val="0070C0"/>
              </a:buClr>
              <a:buFont typeface="Wingdings" panose="05000000000000000000" pitchFamily="2" charset="2"/>
              <a:buChar char="Ø"/>
            </a:pPr>
            <a:r>
              <a:rPr lang="zh-CN" altLang="en-US" sz="1800" dirty="0">
                <a:solidFill>
                  <a:srgbClr val="FF0000"/>
                </a:solidFill>
                <a:latin typeface="Courier New" panose="02070309020205020404" charset="0"/>
                <a:ea typeface="微软雅黑" panose="020B0503020204020204" pitchFamily="34" charset="-122"/>
                <a:sym typeface="Arial" panose="020B0604020202020204" pitchFamily="34" charset="0"/>
              </a:rPr>
              <a:t>YGCT：从应用程序启动到采样时年轻代中gc所用时间(s)</a:t>
            </a:r>
          </a:p>
          <a:p>
            <a:pPr marL="342900" indent="-342900">
              <a:buClr>
                <a:srgbClr val="0070C0"/>
              </a:buClr>
              <a:buFont typeface="Wingdings" panose="05000000000000000000" pitchFamily="2" charset="2"/>
              <a:buChar char="Ø"/>
            </a:pPr>
            <a:r>
              <a:rPr lang="zh-CN" altLang="en-US" sz="1800" dirty="0">
                <a:solidFill>
                  <a:srgbClr val="FF0000"/>
                </a:solidFill>
                <a:latin typeface="Courier New" panose="02070309020205020404" charset="0"/>
                <a:ea typeface="微软雅黑" panose="020B0503020204020204" pitchFamily="34" charset="-122"/>
                <a:sym typeface="Arial" panose="020B0604020202020204" pitchFamily="34" charset="0"/>
              </a:rPr>
              <a:t>FGC：从应用程序启动到采样时old代(全gc)gc次数</a:t>
            </a:r>
          </a:p>
          <a:p>
            <a:pPr marL="342900" indent="-342900">
              <a:buClr>
                <a:srgbClr val="0070C0"/>
              </a:buClr>
              <a:buFont typeface="Wingdings" panose="05000000000000000000" pitchFamily="2" charset="2"/>
              <a:buChar char="Ø"/>
            </a:pPr>
            <a:r>
              <a:rPr lang="zh-CN" altLang="en-US" sz="1800" dirty="0">
                <a:solidFill>
                  <a:srgbClr val="FF0000"/>
                </a:solidFill>
                <a:latin typeface="Courier New" panose="02070309020205020404" charset="0"/>
                <a:ea typeface="微软雅黑" panose="020B0503020204020204" pitchFamily="34" charset="-122"/>
                <a:sym typeface="Arial" panose="020B0604020202020204" pitchFamily="34" charset="0"/>
              </a:rPr>
              <a:t>FGCT：从应用程序启动到采样时old代(全gc)gc所用时间(s)</a:t>
            </a:r>
          </a:p>
          <a:p>
            <a:pPr marL="342900" indent="-342900">
              <a:buClr>
                <a:srgbClr val="0070C0"/>
              </a:buClr>
              <a:buFont typeface="Wingdings" panose="05000000000000000000" pitchFamily="2" charset="2"/>
              <a:buChar char="Ø"/>
            </a:pPr>
            <a:r>
              <a:rPr lang="zh-CN" altLang="en-US" sz="1800" dirty="0">
                <a:solidFill>
                  <a:srgbClr val="FF0000"/>
                </a:solidFill>
                <a:latin typeface="Courier New" panose="02070309020205020404" charset="0"/>
                <a:ea typeface="微软雅黑" panose="020B0503020204020204" pitchFamily="34" charset="-122"/>
                <a:sym typeface="Arial" panose="020B0604020202020204" pitchFamily="34" charset="0"/>
              </a:rPr>
              <a:t>GCT：从应用程序启动到采样时gc用的总时间(s</a:t>
            </a:r>
            <a:r>
              <a:rPr lang="en-US" altLang="x-none" sz="1800" dirty="0">
                <a:solidFill>
                  <a:srgbClr val="FF0000"/>
                </a:solidFill>
                <a:latin typeface="Courier New" panose="02070309020205020404" charset="0"/>
                <a:ea typeface="微软雅黑" panose="020B0503020204020204" pitchFamily="34" charset="-122"/>
                <a:sym typeface="Arial" panose="020B0604020202020204" pitchFamily="34" charset="0"/>
              </a:rPr>
              <a:t>)</a:t>
            </a:r>
            <a:endParaRPr lang="zh-CN" altLang="en-US" sz="1800">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76487" y="925618"/>
            <a:ext cx="423672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七、</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JVM</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分析工具</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a:t>
            </a:r>
            <a:r>
              <a:rPr lang="en-US" altLang="zh-CN" sz="280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Arial" panose="020B0604020202020204" pitchFamily="34" charset="0"/>
              </a:rPr>
              <a:t>jstat</a:t>
            </a:r>
            <a:endParaRPr lang="zh-CN" altLang="en-US" sz="2800" b="1" dirty="0">
              <a:solidFill>
                <a:srgbClr val="F06730"/>
              </a:solidFill>
              <a:latin typeface="Courier New" panose="02070309020205020404" charset="0"/>
              <a:ea typeface="微软雅黑" panose="020B0503020204020204" pitchFamily="34" charset="-122"/>
              <a:sym typeface="+mn-ea"/>
            </a:endParaRPr>
          </a:p>
        </p:txBody>
      </p:sp>
      <p:sp>
        <p:nvSpPr>
          <p:cNvPr id="7" name="文本框 6"/>
          <p:cNvSpPr txBox="1"/>
          <p:nvPr/>
        </p:nvSpPr>
        <p:spPr>
          <a:xfrm>
            <a:off x="948690" y="1447800"/>
            <a:ext cx="10294620" cy="5323205"/>
          </a:xfrm>
          <a:prstGeom prst="rect">
            <a:avLst/>
          </a:prstGeom>
          <a:noFill/>
        </p:spPr>
        <p:txBody>
          <a:bodyPr wrap="square" rtlCol="0">
            <a:spAutoFit/>
          </a:bodyPr>
          <a:lstStyle/>
          <a:p>
            <a:pPr marL="285750" indent="-285750">
              <a:buClr>
                <a:srgbClr val="0070C0"/>
              </a:buClr>
              <a:buFont typeface="Wingdings" panose="05000000000000000000" pitchFamily="2" charset="2"/>
              <a:buChar char="Ø"/>
            </a:pPr>
            <a:r>
              <a:rPr lang="zh-CN" altLang="en-US" sz="1700" dirty="0">
                <a:latin typeface="Courier New" panose="02070309020205020404" charset="0"/>
                <a:ea typeface="微软雅黑" panose="020B0503020204020204" pitchFamily="34" charset="-122"/>
                <a:sym typeface="Arial" panose="020B0604020202020204" pitchFamily="34" charset="0"/>
              </a:rPr>
              <a:t>jstat </a:t>
            </a:r>
            <a:r>
              <a:rPr lang="zh-CN" altLang="en-US" sz="1700">
                <a:latin typeface="Courier New" panose="02070309020205020404" charset="0"/>
                <a:sym typeface="Arial" panose="020B0604020202020204" pitchFamily="34" charset="0"/>
              </a:rPr>
              <a:t>-gccapacity </a:t>
            </a:r>
            <a:r>
              <a:rPr lang="en-US" altLang="zh-CN" sz="1700">
                <a:latin typeface="Courier New" panose="02070309020205020404" charset="0"/>
                <a:sym typeface="Arial" panose="020B0604020202020204" pitchFamily="34" charset="0"/>
              </a:rPr>
              <a:t>pid</a:t>
            </a:r>
            <a:endParaRPr lang="zh-CN" altLang="en-US" sz="1700" dirty="0">
              <a:latin typeface="Courier New" panose="02070309020205020404" charset="0"/>
              <a:ea typeface="微软雅黑" panose="020B0503020204020204" pitchFamily="34" charset="-122"/>
              <a:sym typeface="Arial" panose="020B0604020202020204" pitchFamily="34" charset="0"/>
            </a:endParaRPr>
          </a:p>
          <a:p>
            <a:pPr marL="285750" indent="-285750">
              <a:buClr>
                <a:srgbClr val="0070C0"/>
              </a:buClr>
              <a:buFont typeface="Wingdings" panose="05000000000000000000" pitchFamily="2" charset="2"/>
              <a:buChar char="Ø"/>
            </a:pPr>
            <a:r>
              <a:rPr lang="zh-CN" altLang="en-US" sz="1700" dirty="0">
                <a:latin typeface="Courier New" panose="02070309020205020404" charset="0"/>
                <a:ea typeface="微软雅黑" panose="020B0503020204020204" pitchFamily="34" charset="-122"/>
                <a:sym typeface="Arial" panose="020B0604020202020204" pitchFamily="34" charset="0"/>
              </a:rPr>
              <a:t>NGCMN：年轻代(young)中初始化(最小)的大小 (字节)</a:t>
            </a:r>
          </a:p>
          <a:p>
            <a:pPr marL="285750" indent="-285750">
              <a:buClr>
                <a:srgbClr val="0070C0"/>
              </a:buClr>
              <a:buFont typeface="Wingdings" panose="05000000000000000000" pitchFamily="2" charset="2"/>
              <a:buChar char="Ø"/>
            </a:pPr>
            <a:r>
              <a:rPr lang="zh-CN" altLang="en-US" sz="1700" dirty="0">
                <a:latin typeface="Courier New" panose="02070309020205020404" charset="0"/>
                <a:ea typeface="微软雅黑" panose="020B0503020204020204" pitchFamily="34" charset="-122"/>
                <a:sym typeface="Arial" panose="020B0604020202020204" pitchFamily="34" charset="0"/>
              </a:rPr>
              <a:t>NGCMX：年轻代(young)的最大容量 (字节)</a:t>
            </a:r>
          </a:p>
          <a:p>
            <a:pPr marL="285750" indent="-285750">
              <a:buClr>
                <a:srgbClr val="0070C0"/>
              </a:buClr>
              <a:buFont typeface="Wingdings" panose="05000000000000000000" pitchFamily="2" charset="2"/>
              <a:buChar char="Ø"/>
            </a:pPr>
            <a:r>
              <a:rPr lang="zh-CN" altLang="en-US" sz="1700" dirty="0">
                <a:latin typeface="Courier New" panose="02070309020205020404" charset="0"/>
                <a:ea typeface="微软雅黑" panose="020B0503020204020204" pitchFamily="34" charset="-122"/>
                <a:sym typeface="Arial" panose="020B0604020202020204" pitchFamily="34" charset="0"/>
              </a:rPr>
              <a:t>NGC：年轻代(young)中当前的容量 (字节)</a:t>
            </a:r>
          </a:p>
          <a:p>
            <a:pPr marL="285750" indent="-285750">
              <a:buClr>
                <a:srgbClr val="0070C0"/>
              </a:buClr>
              <a:buFont typeface="Wingdings" panose="05000000000000000000" pitchFamily="2" charset="2"/>
              <a:buChar char="Ø"/>
            </a:pPr>
            <a:r>
              <a:rPr lang="zh-CN" altLang="en-US" sz="1700" dirty="0">
                <a:latin typeface="Courier New" panose="02070309020205020404" charset="0"/>
                <a:ea typeface="微软雅黑" panose="020B0503020204020204" pitchFamily="34" charset="-122"/>
                <a:sym typeface="Arial" panose="020B0604020202020204" pitchFamily="34" charset="0"/>
              </a:rPr>
              <a:t>OGCMN：old代中初始化(最小)的大小 (字节) </a:t>
            </a:r>
          </a:p>
          <a:p>
            <a:pPr marL="285750" indent="-285750">
              <a:buClr>
                <a:srgbClr val="0070C0"/>
              </a:buClr>
              <a:buFont typeface="Wingdings" panose="05000000000000000000" pitchFamily="2" charset="2"/>
              <a:buChar char="Ø"/>
            </a:pPr>
            <a:r>
              <a:rPr lang="zh-CN" altLang="en-US" sz="1700" dirty="0">
                <a:latin typeface="Courier New" panose="02070309020205020404" charset="0"/>
                <a:ea typeface="微软雅黑" panose="020B0503020204020204" pitchFamily="34" charset="-122"/>
                <a:sym typeface="Arial" panose="020B0604020202020204" pitchFamily="34" charset="0"/>
              </a:rPr>
              <a:t>OGCMX：old代的最大容量 (字节)</a:t>
            </a:r>
          </a:p>
          <a:p>
            <a:pPr marL="285750" indent="-285750">
              <a:buClr>
                <a:srgbClr val="0070C0"/>
              </a:buClr>
              <a:buFont typeface="Wingdings" panose="05000000000000000000" pitchFamily="2" charset="2"/>
              <a:buChar char="Ø"/>
            </a:pPr>
            <a:r>
              <a:rPr lang="zh-CN" altLang="en-US" sz="1700" dirty="0">
                <a:latin typeface="Courier New" panose="02070309020205020404" charset="0"/>
                <a:ea typeface="微软雅黑" panose="020B0503020204020204" pitchFamily="34" charset="-122"/>
                <a:sym typeface="Arial" panose="020B0604020202020204" pitchFamily="34" charset="0"/>
              </a:rPr>
              <a:t>OGC：old代当前新生成的容量 (字节)</a:t>
            </a:r>
          </a:p>
          <a:p>
            <a:pPr marL="285750" indent="-285750">
              <a:buClr>
                <a:srgbClr val="0070C0"/>
              </a:buClr>
              <a:buFont typeface="Wingdings" panose="05000000000000000000" pitchFamily="2" charset="2"/>
              <a:buChar char="Ø"/>
            </a:pPr>
            <a:r>
              <a:rPr lang="zh-CN" altLang="en-US" sz="1700" dirty="0">
                <a:latin typeface="Courier New" panose="02070309020205020404" charset="0"/>
                <a:ea typeface="微软雅黑" panose="020B0503020204020204" pitchFamily="34" charset="-122"/>
                <a:sym typeface="Arial" panose="020B0604020202020204" pitchFamily="34" charset="0"/>
              </a:rPr>
              <a:t>PGCMN：perm代中初始化(最小)的大小 (字节) </a:t>
            </a:r>
          </a:p>
          <a:p>
            <a:pPr marL="285750" indent="-285750">
              <a:buClr>
                <a:srgbClr val="0070C0"/>
              </a:buClr>
              <a:buFont typeface="Wingdings" panose="05000000000000000000" pitchFamily="2" charset="2"/>
              <a:buChar char="Ø"/>
            </a:pPr>
            <a:r>
              <a:rPr lang="zh-CN" altLang="en-US" sz="1700" dirty="0">
                <a:latin typeface="Courier New" panose="02070309020205020404" charset="0"/>
                <a:ea typeface="微软雅黑" panose="020B0503020204020204" pitchFamily="34" charset="-122"/>
                <a:sym typeface="Arial" panose="020B0604020202020204" pitchFamily="34" charset="0"/>
              </a:rPr>
              <a:t>PGCMX：perm代的最大容量 (字节)   </a:t>
            </a:r>
          </a:p>
          <a:p>
            <a:pPr marL="285750" indent="-285750">
              <a:buClr>
                <a:srgbClr val="0070C0"/>
              </a:buClr>
              <a:buFont typeface="Wingdings" panose="05000000000000000000" pitchFamily="2" charset="2"/>
              <a:buChar char="Ø"/>
            </a:pPr>
            <a:r>
              <a:rPr lang="zh-CN" altLang="en-US" sz="1700" dirty="0">
                <a:latin typeface="Courier New" panose="02070309020205020404" charset="0"/>
                <a:ea typeface="微软雅黑" panose="020B0503020204020204" pitchFamily="34" charset="-122"/>
                <a:sym typeface="Arial" panose="020B0604020202020204" pitchFamily="34" charset="0"/>
              </a:rPr>
              <a:t>PGC：perm代当前新生成的容量 (字节)</a:t>
            </a:r>
          </a:p>
          <a:p>
            <a:pPr marL="285750" indent="-285750">
              <a:buClr>
                <a:srgbClr val="0070C0"/>
              </a:buClr>
              <a:buFont typeface="Wingdings" panose="05000000000000000000" pitchFamily="2" charset="2"/>
              <a:buChar char="Ø"/>
            </a:pPr>
            <a:r>
              <a:rPr lang="zh-CN" altLang="en-US" sz="1700" dirty="0">
                <a:latin typeface="Courier New" panose="02070309020205020404" charset="0"/>
                <a:ea typeface="微软雅黑" panose="020B0503020204020204" pitchFamily="34" charset="-122"/>
                <a:sym typeface="Arial" panose="020B0604020202020204" pitchFamily="34" charset="0"/>
              </a:rPr>
              <a:t>S0：年轻代中第一个survivor（幸存区）已使用的占当前容量百分比</a:t>
            </a:r>
          </a:p>
          <a:p>
            <a:pPr marL="285750" indent="-285750">
              <a:buClr>
                <a:srgbClr val="0070C0"/>
              </a:buClr>
              <a:buFont typeface="Wingdings" panose="05000000000000000000" pitchFamily="2" charset="2"/>
              <a:buChar char="Ø"/>
            </a:pPr>
            <a:r>
              <a:rPr lang="zh-CN" altLang="en-US" sz="1700" dirty="0">
                <a:latin typeface="Courier New" panose="02070309020205020404" charset="0"/>
                <a:ea typeface="微软雅黑" panose="020B0503020204020204" pitchFamily="34" charset="-122"/>
                <a:sym typeface="Arial" panose="020B0604020202020204" pitchFamily="34" charset="0"/>
              </a:rPr>
              <a:t>S1：年轻代中第二个survivor（幸存区）已使用的占当前容量百分比</a:t>
            </a:r>
          </a:p>
          <a:p>
            <a:pPr marL="285750" indent="-285750">
              <a:buClr>
                <a:srgbClr val="0070C0"/>
              </a:buClr>
              <a:buFont typeface="Wingdings" panose="05000000000000000000" pitchFamily="2" charset="2"/>
              <a:buChar char="Ø"/>
            </a:pPr>
            <a:r>
              <a:rPr lang="zh-CN" altLang="en-US" sz="1700" dirty="0">
                <a:latin typeface="Courier New" panose="02070309020205020404" charset="0"/>
                <a:ea typeface="微软雅黑" panose="020B0503020204020204" pitchFamily="34" charset="-122"/>
                <a:sym typeface="Arial" panose="020B0604020202020204" pitchFamily="34" charset="0"/>
              </a:rPr>
              <a:t>E：年轻代中Eden（伊甸园）已使用的占当前容量百分比</a:t>
            </a:r>
          </a:p>
          <a:p>
            <a:pPr marL="285750" indent="-285750">
              <a:buClr>
                <a:srgbClr val="0070C0"/>
              </a:buClr>
              <a:buFont typeface="Wingdings" panose="05000000000000000000" pitchFamily="2" charset="2"/>
              <a:buChar char="Ø"/>
            </a:pPr>
            <a:r>
              <a:rPr lang="zh-CN" altLang="en-US" sz="1700" dirty="0">
                <a:latin typeface="Courier New" panose="02070309020205020404" charset="0"/>
                <a:ea typeface="微软雅黑" panose="020B0503020204020204" pitchFamily="34" charset="-122"/>
                <a:sym typeface="Arial" panose="020B0604020202020204" pitchFamily="34" charset="0"/>
              </a:rPr>
              <a:t>O：old代已使用的占当前容量百分比</a:t>
            </a:r>
          </a:p>
          <a:p>
            <a:pPr marL="285750" indent="-285750">
              <a:buClr>
                <a:srgbClr val="0070C0"/>
              </a:buClr>
              <a:buFont typeface="Wingdings" panose="05000000000000000000" pitchFamily="2" charset="2"/>
              <a:buChar char="Ø"/>
            </a:pPr>
            <a:r>
              <a:rPr lang="zh-CN" altLang="en-US" sz="1700" dirty="0">
                <a:latin typeface="Courier New" panose="02070309020205020404" charset="0"/>
                <a:ea typeface="微软雅黑" panose="020B0503020204020204" pitchFamily="34" charset="-122"/>
                <a:sym typeface="Arial" panose="020B0604020202020204" pitchFamily="34" charset="0"/>
              </a:rPr>
              <a:t>S0CMX：年轻代中第一个survivor（幸存区）的最大容量 (字节)</a:t>
            </a:r>
          </a:p>
          <a:p>
            <a:pPr marL="285750" indent="-285750">
              <a:buClr>
                <a:srgbClr val="0070C0"/>
              </a:buClr>
              <a:buFont typeface="Wingdings" panose="05000000000000000000" pitchFamily="2" charset="2"/>
              <a:buChar char="Ø"/>
            </a:pPr>
            <a:r>
              <a:rPr lang="zh-CN" altLang="en-US" sz="1700" dirty="0">
                <a:latin typeface="Courier New" panose="02070309020205020404" charset="0"/>
                <a:ea typeface="微软雅黑" panose="020B0503020204020204" pitchFamily="34" charset="-122"/>
                <a:sym typeface="Arial" panose="020B0604020202020204" pitchFamily="34" charset="0"/>
              </a:rPr>
              <a:t>S1CMX ：年轻代中第二个survivor（幸存区）的最大容量 (字节)</a:t>
            </a:r>
          </a:p>
          <a:p>
            <a:pPr marL="285750" indent="-285750">
              <a:buClr>
                <a:srgbClr val="0070C0"/>
              </a:buClr>
              <a:buFont typeface="Wingdings" panose="05000000000000000000" pitchFamily="2" charset="2"/>
              <a:buChar char="Ø"/>
            </a:pPr>
            <a:r>
              <a:rPr lang="zh-CN" altLang="en-US" sz="1700" dirty="0">
                <a:latin typeface="Courier New" panose="02070309020205020404" charset="0"/>
                <a:ea typeface="微软雅黑" panose="020B0503020204020204" pitchFamily="34" charset="-122"/>
                <a:sym typeface="Arial" panose="020B0604020202020204" pitchFamily="34" charset="0"/>
              </a:rPr>
              <a:t>ECMX：年轻代中Eden（伊甸园）的最大容量 (字节)</a:t>
            </a:r>
          </a:p>
          <a:p>
            <a:pPr marL="285750" indent="-285750">
              <a:buClr>
                <a:srgbClr val="0070C0"/>
              </a:buClr>
              <a:buFont typeface="Wingdings" panose="05000000000000000000" pitchFamily="2" charset="2"/>
              <a:buChar char="Ø"/>
            </a:pPr>
            <a:r>
              <a:rPr lang="zh-CN" altLang="en-US" sz="1700" dirty="0">
                <a:latin typeface="Courier New" panose="02070309020205020404" charset="0"/>
                <a:ea typeface="微软雅黑" panose="020B0503020204020204" pitchFamily="34" charset="-122"/>
                <a:sym typeface="Arial" panose="020B0604020202020204" pitchFamily="34" charset="0"/>
              </a:rPr>
              <a:t>DSS：当前需要survivor（幸存区）的容量 (字节)（Eden区已满）</a:t>
            </a:r>
          </a:p>
          <a:p>
            <a:pPr marL="285750" indent="-285750">
              <a:buClr>
                <a:srgbClr val="0070C0"/>
              </a:buClr>
              <a:buFont typeface="Wingdings" panose="05000000000000000000" pitchFamily="2" charset="2"/>
              <a:buChar char="Ø"/>
            </a:pPr>
            <a:r>
              <a:rPr lang="zh-CN" altLang="en-US" sz="1700" dirty="0">
                <a:latin typeface="Courier New" panose="02070309020205020404" charset="0"/>
                <a:ea typeface="微软雅黑" panose="020B0503020204020204" pitchFamily="34" charset="-122"/>
                <a:sym typeface="Arial" panose="020B0604020202020204" pitchFamily="34" charset="0"/>
              </a:rPr>
              <a:t>TT： 持有次数限制</a:t>
            </a:r>
          </a:p>
          <a:p>
            <a:pPr marL="285750" indent="-285750">
              <a:buClr>
                <a:srgbClr val="0070C0"/>
              </a:buClr>
              <a:buFont typeface="Wingdings" panose="05000000000000000000" pitchFamily="2" charset="2"/>
              <a:buChar char="Ø"/>
            </a:pPr>
            <a:r>
              <a:rPr lang="zh-CN" altLang="en-US" sz="1700" dirty="0">
                <a:latin typeface="Courier New" panose="02070309020205020404" charset="0"/>
                <a:ea typeface="微软雅黑" panose="020B0503020204020204" pitchFamily="34" charset="-122"/>
                <a:sym typeface="Arial" panose="020B0604020202020204" pitchFamily="34" charset="0"/>
              </a:rPr>
              <a:t>MTT ： 最大持有次数限制</a:t>
            </a:r>
            <a:endParaRPr lang="zh-CN" altLang="en-US" sz="1700">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4876800" cy="521970"/>
          </a:xfrm>
          <a:prstGeom prst="rect">
            <a:avLst/>
          </a:prstGeom>
          <a:noFill/>
          <a:ln w="9525">
            <a:noFill/>
            <a:miter lim="800000"/>
          </a:ln>
        </p:spPr>
        <p:txBody>
          <a:bodyPr wrap="none">
            <a:spAutoFit/>
          </a:bodyPr>
          <a:lstStyle/>
          <a:p>
            <a:pPr lvl="0" algn="l" fontAlgn="t"/>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七、</a:t>
            </a:r>
            <a:r>
              <a:rPr lang="en-US" altLang="zh-CN"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JVM</a:t>
            </a:r>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分析工具-</a:t>
            </a:r>
            <a:r>
              <a:rPr lang="zh-CN" altLang="en-US" sz="2800" dirty="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Arial" panose="020B0604020202020204" pitchFamily="34" charset="0"/>
              </a:rPr>
              <a:t>j</a:t>
            </a:r>
            <a:r>
              <a:rPr lang="en-US" altLang="x-none" sz="2800" dirty="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Arial" panose="020B0604020202020204" pitchFamily="34" charset="0"/>
              </a:rPr>
              <a:t>console</a:t>
            </a:r>
            <a:endParaRPr lang="en-US" altLang="x-none" sz="2800" b="1" dirty="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Arial" panose="020B0604020202020204" pitchFamily="34" charset="0"/>
            </a:endParaRPr>
          </a:p>
        </p:txBody>
      </p:sp>
      <p:sp>
        <p:nvSpPr>
          <p:cNvPr id="7" name="文本框 6"/>
          <p:cNvSpPr txBox="1"/>
          <p:nvPr/>
        </p:nvSpPr>
        <p:spPr>
          <a:xfrm>
            <a:off x="876935" y="1748790"/>
            <a:ext cx="10294620" cy="4799965"/>
          </a:xfrm>
          <a:prstGeom prst="rect">
            <a:avLst/>
          </a:prstGeom>
          <a:noFill/>
        </p:spPr>
        <p:txBody>
          <a:bodyPr wrap="square" rtlCol="0">
            <a:spAutoFit/>
          </a:bodyPr>
          <a:lstStyle/>
          <a:p>
            <a:pPr marL="285750" indent="-285750">
              <a:buClr>
                <a:srgbClr val="0070C0"/>
              </a:buClr>
              <a:buFont typeface="Wingdings" panose="05000000000000000000" pitchFamily="2" charset="2"/>
              <a:buChar char="Ø"/>
            </a:pPr>
            <a:r>
              <a:rPr lang="zh-CN" altLang="en-US" sz="1800" dirty="0">
                <a:latin typeface="Courier New" panose="02070309020205020404" charset="0"/>
                <a:ea typeface="微软雅黑" panose="020B0503020204020204" pitchFamily="34" charset="-122"/>
                <a:sym typeface="Arial" panose="020B0604020202020204" pitchFamily="34" charset="0"/>
              </a:rPr>
              <a:t>可视化的</a:t>
            </a:r>
            <a:r>
              <a:rPr lang="en-US" altLang="x-none" sz="1800" dirty="0">
                <a:latin typeface="Courier New" panose="02070309020205020404" charset="0"/>
                <a:ea typeface="微软雅黑" panose="020B0503020204020204" pitchFamily="34" charset="-122"/>
                <a:sym typeface="Arial" panose="020B0604020202020204" pitchFamily="34" charset="0"/>
              </a:rPr>
              <a:t>jvm</a:t>
            </a:r>
            <a:r>
              <a:rPr lang="zh-CN" altLang="en-US" sz="1800" dirty="0">
                <a:latin typeface="Courier New" panose="02070309020205020404" charset="0"/>
                <a:ea typeface="微软雅黑" panose="020B0503020204020204" pitchFamily="34" charset="-122"/>
                <a:sym typeface="Arial" panose="020B0604020202020204" pitchFamily="34" charset="0"/>
              </a:rPr>
              <a:t>监控软件。</a:t>
            </a:r>
          </a:p>
          <a:p>
            <a:pPr marL="285750" indent="-285750">
              <a:buClr>
                <a:srgbClr val="0070C0"/>
              </a:buClr>
              <a:buFont typeface="Wingdings" panose="05000000000000000000" pitchFamily="2" charset="2"/>
              <a:buChar char="Ø"/>
            </a:pPr>
            <a:endParaRPr lang="zh-CN" altLang="en-US" sz="1800" dirty="0">
              <a:latin typeface="Courier New" panose="02070309020205020404" charset="0"/>
              <a:ea typeface="微软雅黑" panose="020B0503020204020204" pitchFamily="34" charset="-122"/>
              <a:sym typeface="Arial" panose="020B0604020202020204" pitchFamily="34" charset="0"/>
            </a:endParaRPr>
          </a:p>
          <a:p>
            <a:pPr marL="285750" indent="-285750">
              <a:buClr>
                <a:srgbClr val="0070C0"/>
              </a:buClr>
              <a:buFont typeface="Wingdings" panose="05000000000000000000" pitchFamily="2" charset="2"/>
              <a:buChar char="Ø"/>
            </a:pPr>
            <a:r>
              <a:rPr lang="zh-CN" altLang="en-US" sz="1800" dirty="0">
                <a:latin typeface="Courier New" panose="02070309020205020404" charset="0"/>
                <a:ea typeface="微软雅黑" panose="020B0503020204020204" pitchFamily="34" charset="-122"/>
                <a:sym typeface="Arial" panose="020B0604020202020204" pitchFamily="34" charset="0"/>
              </a:rPr>
              <a:t>可以监控本地或者远程进程。</a:t>
            </a:r>
          </a:p>
          <a:p>
            <a:pPr marL="285750" indent="-285750">
              <a:buClr>
                <a:srgbClr val="0070C0"/>
              </a:buClr>
              <a:buFont typeface="Wingdings" panose="05000000000000000000" pitchFamily="2" charset="2"/>
              <a:buChar char="Ø"/>
            </a:pPr>
            <a:endParaRPr lang="zh-CN" altLang="en-US" sz="1800" dirty="0">
              <a:latin typeface="Courier New" panose="02070309020205020404" charset="0"/>
              <a:ea typeface="微软雅黑" panose="020B0503020204020204" pitchFamily="34" charset="-122"/>
              <a:sym typeface="Arial" panose="020B0604020202020204" pitchFamily="34" charset="0"/>
            </a:endParaRPr>
          </a:p>
          <a:p>
            <a:pPr marL="285750" indent="-285750">
              <a:buClr>
                <a:srgbClr val="0070C0"/>
              </a:buClr>
              <a:buFont typeface="Wingdings" panose="05000000000000000000" pitchFamily="2" charset="2"/>
              <a:buChar char="Ø"/>
            </a:pPr>
            <a:r>
              <a:rPr lang="zh-CN" altLang="en-US" sz="1800" dirty="0">
                <a:latin typeface="Courier New" panose="02070309020205020404" charset="0"/>
                <a:ea typeface="微软雅黑" panose="020B0503020204020204" pitchFamily="34" charset="-122"/>
                <a:sym typeface="Arial" panose="020B0604020202020204" pitchFamily="34" charset="0"/>
              </a:rPr>
              <a:t>主要包括：概览、内存、线程、类、</a:t>
            </a:r>
            <a:r>
              <a:rPr lang="en-US" altLang="x-none" sz="1800" dirty="0">
                <a:latin typeface="Courier New" panose="02070309020205020404" charset="0"/>
                <a:ea typeface="微软雅黑" panose="020B0503020204020204" pitchFamily="34" charset="-122"/>
                <a:sym typeface="Arial" panose="020B0604020202020204" pitchFamily="34" charset="0"/>
              </a:rPr>
              <a:t>VM</a:t>
            </a:r>
            <a:r>
              <a:rPr lang="zh-CN" altLang="en-US" sz="1800" dirty="0">
                <a:latin typeface="Courier New" panose="02070309020205020404" charset="0"/>
                <a:ea typeface="微软雅黑" panose="020B0503020204020204" pitchFamily="34" charset="-122"/>
                <a:sym typeface="Arial" panose="020B0604020202020204" pitchFamily="34" charset="0"/>
              </a:rPr>
              <a:t>概要、</a:t>
            </a:r>
            <a:r>
              <a:rPr lang="en-US" altLang="x-none" sz="1800" dirty="0">
                <a:latin typeface="Courier New" panose="02070309020205020404" charset="0"/>
                <a:ea typeface="微软雅黑" panose="020B0503020204020204" pitchFamily="34" charset="-122"/>
                <a:sym typeface="Arial" panose="020B0604020202020204" pitchFamily="34" charset="0"/>
              </a:rPr>
              <a:t>MBean</a:t>
            </a:r>
            <a:r>
              <a:rPr lang="zh-CN" altLang="en-US" sz="1800" dirty="0">
                <a:latin typeface="Courier New" panose="02070309020205020404" charset="0"/>
                <a:ea typeface="微软雅黑" panose="020B0503020204020204" pitchFamily="34" charset="-122"/>
                <a:sym typeface="Arial" panose="020B0604020202020204" pitchFamily="34" charset="0"/>
              </a:rPr>
              <a:t>选项卡。</a:t>
            </a:r>
          </a:p>
          <a:p>
            <a:pPr marL="285750" indent="-285750">
              <a:buClr>
                <a:srgbClr val="0070C0"/>
              </a:buClr>
              <a:buFont typeface="Wingdings" panose="05000000000000000000" pitchFamily="2" charset="2"/>
              <a:buChar char="Ø"/>
            </a:pPr>
            <a:endParaRPr lang="zh-CN" altLang="en-US" sz="1800" dirty="0">
              <a:latin typeface="Courier New" panose="02070309020205020404" charset="0"/>
              <a:ea typeface="微软雅黑" panose="020B0503020204020204" pitchFamily="34" charset="-122"/>
              <a:sym typeface="Arial" panose="020B0604020202020204" pitchFamily="34" charset="0"/>
            </a:endParaRPr>
          </a:p>
          <a:p>
            <a:pPr marL="285750" indent="-285750">
              <a:buClr>
                <a:srgbClr val="0070C0"/>
              </a:buClr>
              <a:buFont typeface="Wingdings" panose="05000000000000000000" pitchFamily="2" charset="2"/>
              <a:buChar char="Ø"/>
            </a:pPr>
            <a:r>
              <a:rPr lang="zh-CN" altLang="en-US" sz="1800" dirty="0">
                <a:latin typeface="Courier New" panose="02070309020205020404" charset="0"/>
                <a:ea typeface="微软雅黑" panose="020B0503020204020204" pitchFamily="34" charset="-122"/>
                <a:sym typeface="Arial" panose="020B0604020202020204" pitchFamily="34" charset="0"/>
              </a:rPr>
              <a:t>概览选项卡：呈现四幅图表：主要包括堆内存使用量、类、线程、</a:t>
            </a:r>
            <a:r>
              <a:rPr lang="en-US" altLang="x-none" sz="1800" dirty="0">
                <a:latin typeface="Courier New" panose="02070309020205020404" charset="0"/>
                <a:ea typeface="微软雅黑" panose="020B0503020204020204" pitchFamily="34" charset="-122"/>
                <a:sym typeface="Arial" panose="020B0604020202020204" pitchFamily="34" charset="0"/>
              </a:rPr>
              <a:t>CPU</a:t>
            </a:r>
            <a:r>
              <a:rPr lang="zh-CN" altLang="en-US" sz="1800" dirty="0">
                <a:latin typeface="Courier New" panose="02070309020205020404" charset="0"/>
                <a:ea typeface="微软雅黑" panose="020B0503020204020204" pitchFamily="34" charset="-122"/>
                <a:sym typeface="Arial" panose="020B0604020202020204" pitchFamily="34" charset="0"/>
              </a:rPr>
              <a:t>占有率。</a:t>
            </a:r>
          </a:p>
          <a:p>
            <a:pPr marL="285750" indent="-285750">
              <a:buClr>
                <a:srgbClr val="0070C0"/>
              </a:buClr>
              <a:buFont typeface="Wingdings" panose="05000000000000000000" pitchFamily="2" charset="2"/>
              <a:buChar char="Ø"/>
            </a:pPr>
            <a:endParaRPr lang="zh-CN" altLang="en-US" sz="1800" dirty="0">
              <a:latin typeface="Courier New" panose="02070309020205020404" charset="0"/>
              <a:ea typeface="微软雅黑" panose="020B0503020204020204" pitchFamily="34" charset="-122"/>
              <a:sym typeface="Arial" panose="020B0604020202020204" pitchFamily="34" charset="0"/>
            </a:endParaRPr>
          </a:p>
          <a:p>
            <a:pPr marL="285750" indent="-285750">
              <a:buClr>
                <a:srgbClr val="0070C0"/>
              </a:buClr>
              <a:buFont typeface="Wingdings" panose="05000000000000000000" pitchFamily="2" charset="2"/>
              <a:buChar char="Ø"/>
            </a:pPr>
            <a:r>
              <a:rPr lang="zh-CN" altLang="en-US" sz="1800" dirty="0">
                <a:latin typeface="Courier New" panose="02070309020205020404" charset="0"/>
                <a:ea typeface="微软雅黑" panose="020B0503020204020204" pitchFamily="34" charset="-122"/>
                <a:sym typeface="Arial" panose="020B0604020202020204" pitchFamily="34" charset="0"/>
              </a:rPr>
              <a:t>内存选项卡：包含堆内、非堆、内存池的使用量图表和详细信息。相当于</a:t>
            </a:r>
            <a:r>
              <a:rPr lang="en-US" altLang="x-none" sz="1800" dirty="0">
                <a:latin typeface="Courier New" panose="02070309020205020404" charset="0"/>
                <a:ea typeface="微软雅黑" panose="020B0503020204020204" pitchFamily="34" charset="-122"/>
                <a:sym typeface="Arial" panose="020B0604020202020204" pitchFamily="34" charset="0"/>
              </a:rPr>
              <a:t>jstat</a:t>
            </a:r>
            <a:r>
              <a:rPr lang="zh-CN" altLang="en-US" sz="1800" dirty="0">
                <a:latin typeface="Courier New" panose="02070309020205020404" charset="0"/>
                <a:ea typeface="微软雅黑" panose="020B0503020204020204" pitchFamily="34" charset="-122"/>
                <a:sym typeface="Arial" panose="020B0604020202020204" pitchFamily="34" charset="0"/>
              </a:rPr>
              <a:t>命令。</a:t>
            </a:r>
          </a:p>
          <a:p>
            <a:pPr marL="285750" indent="-285750">
              <a:buClr>
                <a:srgbClr val="0070C0"/>
              </a:buClr>
              <a:buFont typeface="Wingdings" panose="05000000000000000000" pitchFamily="2" charset="2"/>
              <a:buChar char="Ø"/>
            </a:pPr>
            <a:endParaRPr lang="zh-CN" altLang="en-US" sz="1800" dirty="0">
              <a:latin typeface="Courier New" panose="02070309020205020404" charset="0"/>
              <a:ea typeface="微软雅黑" panose="020B0503020204020204" pitchFamily="34" charset="-122"/>
              <a:sym typeface="Arial" panose="020B0604020202020204" pitchFamily="34" charset="0"/>
            </a:endParaRPr>
          </a:p>
          <a:p>
            <a:pPr marL="285750" indent="-285750">
              <a:buClr>
                <a:srgbClr val="0070C0"/>
              </a:buClr>
              <a:buFont typeface="Wingdings" panose="05000000000000000000" pitchFamily="2" charset="2"/>
              <a:buChar char="Ø"/>
            </a:pPr>
            <a:r>
              <a:rPr lang="zh-CN" altLang="en-US" sz="1800" dirty="0">
                <a:latin typeface="Courier New" panose="02070309020205020404" charset="0"/>
                <a:ea typeface="微软雅黑" panose="020B0503020204020204" pitchFamily="34" charset="-122"/>
                <a:sym typeface="Arial" panose="020B0604020202020204" pitchFamily="34" charset="0"/>
              </a:rPr>
              <a:t>线程选项卡：显示所有的线程的信息和图表。相当于</a:t>
            </a:r>
            <a:r>
              <a:rPr lang="en-US" altLang="x-none" sz="1800" dirty="0">
                <a:latin typeface="Courier New" panose="02070309020205020404" charset="0"/>
                <a:ea typeface="微软雅黑" panose="020B0503020204020204" pitchFamily="34" charset="-122"/>
                <a:sym typeface="Arial" panose="020B0604020202020204" pitchFamily="34" charset="0"/>
              </a:rPr>
              <a:t>jstack</a:t>
            </a:r>
          </a:p>
          <a:p>
            <a:pPr marL="285750" indent="-285750">
              <a:buClr>
                <a:srgbClr val="0070C0"/>
              </a:buClr>
              <a:buFont typeface="Wingdings" panose="05000000000000000000" pitchFamily="2" charset="2"/>
              <a:buChar char="Ø"/>
            </a:pPr>
            <a:endParaRPr lang="en-US" altLang="x-none" sz="1800" dirty="0">
              <a:latin typeface="Courier New" panose="02070309020205020404" charset="0"/>
              <a:ea typeface="微软雅黑" panose="020B0503020204020204" pitchFamily="34" charset="-122"/>
              <a:sym typeface="Arial" panose="020B0604020202020204" pitchFamily="34" charset="0"/>
            </a:endParaRPr>
          </a:p>
          <a:p>
            <a:pPr marL="285750" indent="-285750">
              <a:buClr>
                <a:srgbClr val="0070C0"/>
              </a:buClr>
              <a:buFont typeface="Wingdings" panose="05000000000000000000" pitchFamily="2" charset="2"/>
              <a:buChar char="Ø"/>
            </a:pPr>
            <a:r>
              <a:rPr lang="zh-CN" altLang="en-US" sz="1800" dirty="0">
                <a:latin typeface="Courier New" panose="02070309020205020404" charset="0"/>
                <a:ea typeface="微软雅黑" panose="020B0503020204020204" pitchFamily="34" charset="-122"/>
                <a:sym typeface="Arial" panose="020B0604020202020204" pitchFamily="34" charset="0"/>
              </a:rPr>
              <a:t>类选项卡：加载的类的信息。</a:t>
            </a:r>
          </a:p>
          <a:p>
            <a:pPr marL="285750" indent="-285750">
              <a:buClr>
                <a:srgbClr val="0070C0"/>
              </a:buClr>
              <a:buFont typeface="Wingdings" panose="05000000000000000000" pitchFamily="2" charset="2"/>
              <a:buChar char="Ø"/>
            </a:pPr>
            <a:endParaRPr lang="zh-CN" altLang="en-US" sz="1800" dirty="0">
              <a:latin typeface="Courier New" panose="02070309020205020404" charset="0"/>
              <a:ea typeface="微软雅黑" panose="020B0503020204020204" pitchFamily="34" charset="-122"/>
              <a:sym typeface="Arial" panose="020B0604020202020204" pitchFamily="34" charset="0"/>
            </a:endParaRPr>
          </a:p>
          <a:p>
            <a:pPr marL="285750" indent="-285750">
              <a:buClr>
                <a:srgbClr val="0070C0"/>
              </a:buClr>
              <a:buFont typeface="Wingdings" panose="05000000000000000000" pitchFamily="2" charset="2"/>
              <a:buChar char="Ø"/>
            </a:pPr>
            <a:r>
              <a:rPr lang="en-US" altLang="x-none" sz="1800" dirty="0">
                <a:latin typeface="Courier New" panose="02070309020205020404" charset="0"/>
                <a:ea typeface="微软雅黑" panose="020B0503020204020204" pitchFamily="34" charset="-122"/>
                <a:sym typeface="Arial" panose="020B0604020202020204" pitchFamily="34" charset="0"/>
              </a:rPr>
              <a:t>Vm</a:t>
            </a:r>
            <a:r>
              <a:rPr lang="zh-CN" altLang="en-US" sz="1800" dirty="0">
                <a:latin typeface="Courier New" panose="02070309020205020404" charset="0"/>
                <a:ea typeface="微软雅黑" panose="020B0503020204020204" pitchFamily="34" charset="-122"/>
                <a:sym typeface="Arial" panose="020B0604020202020204" pitchFamily="34" charset="0"/>
              </a:rPr>
              <a:t>概要：</a:t>
            </a:r>
            <a:r>
              <a:rPr lang="en-US" altLang="x-none" sz="1800" dirty="0">
                <a:latin typeface="Courier New" panose="02070309020205020404" charset="0"/>
                <a:ea typeface="微软雅黑" panose="020B0503020204020204" pitchFamily="34" charset="-122"/>
                <a:sym typeface="Arial" panose="020B0604020202020204" pitchFamily="34" charset="0"/>
              </a:rPr>
              <a:t>VM</a:t>
            </a:r>
            <a:r>
              <a:rPr lang="zh-CN" altLang="en-US" sz="1800" dirty="0">
                <a:latin typeface="Courier New" panose="02070309020205020404" charset="0"/>
                <a:ea typeface="微软雅黑" panose="020B0503020204020204" pitchFamily="34" charset="-122"/>
                <a:sym typeface="Arial" panose="020B0604020202020204" pitchFamily="34" charset="0"/>
              </a:rPr>
              <a:t>的概要信息包括堆大小，垃圾收集信息、</a:t>
            </a:r>
            <a:r>
              <a:rPr lang="en-US" altLang="x-none" sz="1800" dirty="0">
                <a:latin typeface="Courier New" panose="02070309020205020404" charset="0"/>
                <a:ea typeface="微软雅黑" panose="020B0503020204020204" pitchFamily="34" charset="-122"/>
                <a:sym typeface="Arial" panose="020B0604020202020204" pitchFamily="34" charset="0"/>
              </a:rPr>
              <a:t>vm</a:t>
            </a:r>
            <a:r>
              <a:rPr lang="zh-CN" altLang="en-US" sz="1800" dirty="0">
                <a:latin typeface="Courier New" panose="02070309020205020404" charset="0"/>
                <a:ea typeface="微软雅黑" panose="020B0503020204020204" pitchFamily="34" charset="-122"/>
                <a:sym typeface="Arial" panose="020B0604020202020204" pitchFamily="34" charset="0"/>
              </a:rPr>
              <a:t>参数等。</a:t>
            </a:r>
          </a:p>
          <a:p>
            <a:pPr marL="285750" indent="-285750">
              <a:buClr>
                <a:srgbClr val="0070C0"/>
              </a:buClr>
              <a:buFont typeface="Wingdings" panose="05000000000000000000" pitchFamily="2" charset="2"/>
              <a:buChar char="Ø"/>
            </a:pPr>
            <a:endParaRPr lang="zh-CN" altLang="en-US" sz="1800" dirty="0">
              <a:latin typeface="Courier New" panose="02070309020205020404" charset="0"/>
              <a:ea typeface="微软雅黑" panose="020B0503020204020204" pitchFamily="34" charset="-122"/>
              <a:sym typeface="Arial" panose="020B0604020202020204" pitchFamily="34" charset="0"/>
            </a:endParaRPr>
          </a:p>
          <a:p>
            <a:pPr marL="285750" indent="-285750">
              <a:buClr>
                <a:srgbClr val="0070C0"/>
              </a:buClr>
              <a:buFont typeface="Wingdings" panose="05000000000000000000" pitchFamily="2" charset="2"/>
              <a:buChar char="Ø"/>
            </a:pPr>
            <a:r>
              <a:rPr lang="en-US" altLang="x-none" sz="1800" dirty="0">
                <a:latin typeface="Courier New" panose="02070309020205020404" charset="0"/>
                <a:ea typeface="微软雅黑" panose="020B0503020204020204" pitchFamily="34" charset="-122"/>
                <a:sym typeface="Arial" panose="020B0604020202020204" pitchFamily="34" charset="0"/>
              </a:rPr>
              <a:t>Mbean</a:t>
            </a:r>
            <a:r>
              <a:rPr lang="zh-CN" altLang="en-US" sz="1800" dirty="0">
                <a:latin typeface="Courier New" panose="02070309020205020404" charset="0"/>
                <a:ea typeface="微软雅黑" panose="020B0503020204020204" pitchFamily="34" charset="-122"/>
                <a:sym typeface="Arial" panose="020B0604020202020204" pitchFamily="34" charset="0"/>
              </a:rPr>
              <a:t>选项：</a:t>
            </a:r>
            <a:r>
              <a:rPr lang="en-US" altLang="x-none" sz="1800" dirty="0">
                <a:latin typeface="Courier New" panose="02070309020205020404" charset="0"/>
                <a:ea typeface="微软雅黑" panose="020B0503020204020204" pitchFamily="34" charset="-122"/>
                <a:sym typeface="Arial" panose="020B0604020202020204" pitchFamily="34" charset="0"/>
              </a:rPr>
              <a:t>m</a:t>
            </a:r>
            <a:r>
              <a:rPr lang="zh-CN" altLang="en-US" sz="1800" dirty="0">
                <a:latin typeface="Courier New" panose="02070309020205020404" charset="0"/>
                <a:ea typeface="微软雅黑" panose="020B0503020204020204" pitchFamily="34" charset="-122"/>
                <a:sym typeface="Arial" panose="020B0604020202020204" pitchFamily="34" charset="0"/>
              </a:rPr>
              <a:t>anaged beans ，被管理的</a:t>
            </a:r>
            <a:r>
              <a:rPr lang="en-US" altLang="x-none" sz="1800" dirty="0">
                <a:latin typeface="Courier New" panose="02070309020205020404" charset="0"/>
                <a:ea typeface="微软雅黑" panose="020B0503020204020204" pitchFamily="34" charset="-122"/>
                <a:sym typeface="Arial" panose="020B0604020202020204" pitchFamily="34" charset="0"/>
              </a:rPr>
              <a:t>beans</a:t>
            </a:r>
            <a:endParaRPr lang="en-US" altLang="zh-CN" sz="1800">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556745" y="1105051"/>
            <a:ext cx="5303520" cy="521970"/>
          </a:xfrm>
          <a:prstGeom prst="rect">
            <a:avLst/>
          </a:prstGeom>
          <a:noFill/>
          <a:ln w="9525">
            <a:noFill/>
            <a:miter lim="800000"/>
          </a:ln>
        </p:spPr>
        <p:txBody>
          <a:bodyPr wrap="none">
            <a:spAutoFit/>
          </a:bodyPr>
          <a:lstStyle/>
          <a:p>
            <a:pPr lvl="0" algn="l" fontAlgn="t"/>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七、</a:t>
            </a:r>
            <a:r>
              <a:rPr lang="en-US" altLang="zh-CN"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JVM</a:t>
            </a:r>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分析工具-</a:t>
            </a:r>
            <a:r>
              <a:rPr lang="en-US" altLang="x-none" sz="2800" dirty="0" err="1">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jvisualvm</a:t>
            </a:r>
            <a:endParaRPr lang="en-US" altLang="x-none"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876935" y="2084705"/>
            <a:ext cx="10294620" cy="3808730"/>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多合一故障处理工具</a:t>
            </a:r>
          </a:p>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visual vm</a:t>
            </a:r>
            <a:r>
              <a:rPr lang="zh-CN" altLang="en-US" sz="1860" dirty="0">
                <a:latin typeface="Courier New" panose="02070309020205020404" charset="0"/>
                <a:ea typeface="微软雅黑" panose="020B0503020204020204" pitchFamily="34" charset="-122"/>
                <a:sym typeface="Arial" panose="020B0604020202020204" pitchFamily="34" charset="0"/>
              </a:rPr>
              <a:t>是迄今为止，</a:t>
            </a:r>
            <a:r>
              <a:rPr lang="en-US" altLang="x-none" sz="1860" dirty="0">
                <a:latin typeface="Courier New" panose="02070309020205020404" charset="0"/>
                <a:ea typeface="微软雅黑" panose="020B0503020204020204" pitchFamily="34" charset="-122"/>
                <a:sym typeface="Arial" panose="020B0604020202020204" pitchFamily="34" charset="0"/>
              </a:rPr>
              <a:t>jdk</a:t>
            </a:r>
            <a:r>
              <a:rPr lang="zh-CN" altLang="en-US" sz="1860" dirty="0">
                <a:latin typeface="Courier New" panose="02070309020205020404" charset="0"/>
                <a:ea typeface="微软雅黑" panose="020B0503020204020204" pitchFamily="34" charset="-122"/>
                <a:sym typeface="Arial" panose="020B0604020202020204" pitchFamily="34" charset="0"/>
              </a:rPr>
              <a:t>发布的功能最强大的运行监视和故障处理程序。可以查看本地和远程的的状态。</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优点：不需要被监控的程序基于特殊的</a:t>
            </a:r>
            <a:r>
              <a:rPr lang="en-US" altLang="x-none" sz="1860" dirty="0">
                <a:latin typeface="Courier New" panose="02070309020205020404" charset="0"/>
                <a:ea typeface="微软雅黑" panose="020B0503020204020204" pitchFamily="34" charset="-122"/>
                <a:sym typeface="Arial" panose="020B0604020202020204" pitchFamily="34" charset="0"/>
              </a:rPr>
              <a:t>Agent</a:t>
            </a:r>
            <a:r>
              <a:rPr lang="zh-CN" altLang="en-US" sz="1860" dirty="0">
                <a:latin typeface="Courier New" panose="02070309020205020404" charset="0"/>
                <a:ea typeface="微软雅黑" panose="020B0503020204020204" pitchFamily="34" charset="-122"/>
                <a:sym typeface="Arial" panose="020B0604020202020204" pitchFamily="34" charset="0"/>
              </a:rPr>
              <a:t>运行，因此他对应用程序的实际性能影响很小，这样他可以直接运行在生产环境中。这是其它监视工具比如：</a:t>
            </a:r>
            <a:r>
              <a:rPr lang="en-US" altLang="x-none" sz="1860" dirty="0">
                <a:latin typeface="Courier New" panose="02070309020205020404" charset="0"/>
                <a:ea typeface="微软雅黑" panose="020B0503020204020204" pitchFamily="34" charset="-122"/>
                <a:sym typeface="Arial" panose="020B0604020202020204" pitchFamily="34" charset="0"/>
              </a:rPr>
              <a:t>jprofile</a:t>
            </a:r>
            <a:r>
              <a:rPr lang="zh-CN" altLang="en-US" sz="1860" dirty="0">
                <a:latin typeface="Courier New" panose="02070309020205020404" charset="0"/>
                <a:ea typeface="微软雅黑" panose="020B0503020204020204" pitchFamily="34" charset="-122"/>
                <a:sym typeface="Arial" panose="020B0604020202020204" pitchFamily="34" charset="0"/>
              </a:rPr>
              <a:t>、</a:t>
            </a:r>
            <a:r>
              <a:rPr lang="en-US" altLang="x-none" sz="1860" dirty="0">
                <a:latin typeface="Courier New" panose="02070309020205020404" charset="0"/>
                <a:ea typeface="微软雅黑" panose="020B0503020204020204" pitchFamily="34" charset="-122"/>
                <a:sym typeface="Arial" panose="020B0604020202020204" pitchFamily="34" charset="0"/>
              </a:rPr>
              <a:t>yourkit</a:t>
            </a:r>
            <a:r>
              <a:rPr lang="zh-CN" altLang="en-US" sz="1860" dirty="0">
                <a:latin typeface="Courier New" panose="02070309020205020404" charset="0"/>
                <a:ea typeface="微软雅黑" panose="020B0503020204020204" pitchFamily="34" charset="-122"/>
                <a:sym typeface="Arial" panose="020B0604020202020204" pitchFamily="34" charset="0"/>
              </a:rPr>
              <a:t>无法与之相比的。</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visualvm.exe</a:t>
            </a: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主要特点：</a:t>
            </a:r>
          </a:p>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1</a:t>
            </a:r>
            <a:r>
              <a:rPr lang="zh-CN" altLang="en-US" sz="1860" dirty="0">
                <a:latin typeface="Courier New" panose="02070309020205020404" charset="0"/>
                <a:ea typeface="微软雅黑" panose="020B0503020204020204" pitchFamily="34" charset="-122"/>
                <a:sym typeface="Arial" panose="020B0604020202020204" pitchFamily="34" charset="0"/>
              </a:rPr>
              <a:t>、插件安装。</a:t>
            </a:r>
          </a:p>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2</a:t>
            </a:r>
            <a:r>
              <a:rPr lang="zh-CN" altLang="en-US" sz="1860" dirty="0">
                <a:latin typeface="Courier New" panose="02070309020205020404" charset="0"/>
                <a:ea typeface="微软雅黑" panose="020B0503020204020204" pitchFamily="34" charset="-122"/>
                <a:sym typeface="Arial" panose="020B0604020202020204" pitchFamily="34" charset="0"/>
              </a:rPr>
              <a:t>、生成、浏览堆转储快照和线程快照。</a:t>
            </a:r>
          </a:p>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3</a:t>
            </a:r>
            <a:r>
              <a:rPr lang="zh-CN" altLang="en-US" sz="1860" dirty="0">
                <a:latin typeface="Courier New" panose="02070309020205020404" charset="0"/>
                <a:ea typeface="微软雅黑" panose="020B0503020204020204" pitchFamily="34" charset="-122"/>
                <a:sym typeface="Arial" panose="020B0604020202020204" pitchFamily="34" charset="0"/>
              </a:rPr>
              <a:t>、抽样器和profiler中分析程序性能。</a:t>
            </a:r>
          </a:p>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4</a:t>
            </a:r>
            <a:r>
              <a:rPr lang="zh-CN" altLang="en-US" sz="1860" dirty="0">
                <a:latin typeface="Courier New" panose="02070309020205020404" charset="0"/>
                <a:ea typeface="微软雅黑" panose="020B0503020204020204" pitchFamily="34" charset="-122"/>
                <a:sym typeface="Arial" panose="020B0604020202020204" pitchFamily="34" charset="0"/>
              </a:rPr>
              <a:t>、</a:t>
            </a:r>
            <a:r>
              <a:rPr lang="en-US" altLang="x-none" sz="1860" dirty="0">
                <a:latin typeface="Courier New" panose="02070309020205020404" charset="0"/>
                <a:ea typeface="微软雅黑" panose="020B0503020204020204" pitchFamily="34" charset="-122"/>
                <a:sym typeface="Arial" panose="020B0604020202020204" pitchFamily="34" charset="0"/>
              </a:rPr>
              <a:t>BTrace</a:t>
            </a:r>
            <a:r>
              <a:rPr lang="zh-CN" altLang="en-US" sz="1860" dirty="0">
                <a:latin typeface="Courier New" panose="02070309020205020404" charset="0"/>
                <a:ea typeface="微软雅黑" panose="020B0503020204020204" pitchFamily="34" charset="-122"/>
                <a:sym typeface="Arial" panose="020B0604020202020204" pitchFamily="34" charset="0"/>
              </a:rPr>
              <a:t>插件动态日志跟踪。</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3810000" cy="521970"/>
          </a:xfrm>
          <a:prstGeom prst="rect">
            <a:avLst/>
          </a:prstGeom>
          <a:noFill/>
          <a:ln w="9525">
            <a:noFill/>
            <a:miter lim="800000"/>
          </a:ln>
        </p:spPr>
        <p:txBody>
          <a:bodyPr wrap="none">
            <a:spAutoFit/>
          </a:bodyPr>
          <a:lstStyle/>
          <a:p>
            <a:pPr lvl="0" algn="l" fontAlgn="t"/>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七、</a:t>
            </a:r>
            <a:r>
              <a:rPr lang="en-US" altLang="zh-CN"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JVM</a:t>
            </a:r>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分析工具-</a:t>
            </a:r>
            <a:r>
              <a:rPr lang="en-US" altLang="x-none"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jmx</a:t>
            </a:r>
            <a:endParaRPr lang="en-US" altLang="x-none"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786130" y="1766570"/>
            <a:ext cx="10294620" cy="4769485"/>
          </a:xfrm>
          <a:prstGeom prst="rect">
            <a:avLst/>
          </a:prstGeom>
          <a:noFill/>
        </p:spPr>
        <p:txBody>
          <a:bodyPr wrap="square" rtlCol="0">
            <a:spAutoFit/>
          </a:bodyPr>
          <a:lstStyle/>
          <a:p>
            <a:pPr marL="1905" indent="-344805">
              <a:lnSpc>
                <a:spcPct val="100000"/>
              </a:lnSpc>
              <a:buNone/>
            </a:pPr>
            <a:r>
              <a:rPr lang="zh-CN" altLang="en-US" sz="1600" dirty="0">
                <a:latin typeface="Courier New" panose="02070309020205020404" charset="0"/>
                <a:ea typeface="微软雅黑" panose="020B0503020204020204" pitchFamily="34" charset="-122"/>
                <a:sym typeface="Arial" panose="020B0604020202020204" pitchFamily="34" charset="0"/>
              </a:rPr>
              <a:t>JMX（Java Management Extensions，即Java管理扩展）是一个为应用程序、设备、系统等植入管理功能的框架。</a:t>
            </a:r>
          </a:p>
          <a:p>
            <a:pPr marL="1905" indent="-344805">
              <a:lnSpc>
                <a:spcPct val="100000"/>
              </a:lnSpc>
              <a:buNone/>
            </a:pPr>
            <a:r>
              <a:rPr lang="zh-CN" altLang="en-US" sz="1600" dirty="0">
                <a:latin typeface="Courier New" panose="02070309020205020404" charset="0"/>
                <a:ea typeface="微软雅黑" panose="020B0503020204020204" pitchFamily="34" charset="-122"/>
                <a:sym typeface="Arial" panose="020B0604020202020204" pitchFamily="34" charset="0"/>
              </a:rPr>
              <a:t>开启</a:t>
            </a:r>
            <a:r>
              <a:rPr lang="en-US" altLang="x-none" sz="1600" dirty="0">
                <a:latin typeface="Courier New" panose="02070309020205020404" charset="0"/>
                <a:ea typeface="微软雅黑" panose="020B0503020204020204" pitchFamily="34" charset="-122"/>
                <a:sym typeface="Arial" panose="020B0604020202020204" pitchFamily="34" charset="0"/>
              </a:rPr>
              <a:t>jmx</a:t>
            </a:r>
            <a:r>
              <a:rPr lang="zh-CN" altLang="en-US" sz="1600" dirty="0">
                <a:latin typeface="Courier New" panose="02070309020205020404" charset="0"/>
                <a:ea typeface="微软雅黑" panose="020B0503020204020204" pitchFamily="34" charset="-122"/>
                <a:sym typeface="Arial" panose="020B0604020202020204" pitchFamily="34" charset="0"/>
              </a:rPr>
              <a:t>：</a:t>
            </a:r>
          </a:p>
          <a:p>
            <a:pPr marL="1905" indent="-344805">
              <a:lnSpc>
                <a:spcPct val="100000"/>
              </a:lnSpc>
              <a:buNone/>
            </a:pPr>
            <a:r>
              <a:rPr lang="zh-CN" altLang="en-US" sz="1600" dirty="0">
                <a:latin typeface="Courier New" panose="02070309020205020404" charset="0"/>
                <a:ea typeface="微软雅黑" panose="020B0503020204020204" pitchFamily="34" charset="-122"/>
                <a:sym typeface="Arial" panose="020B0604020202020204" pitchFamily="34" charset="0"/>
              </a:rPr>
              <a:t>无需验证的配置：</a:t>
            </a:r>
          </a:p>
          <a:p>
            <a:pPr marL="1905" indent="-344805">
              <a:lnSpc>
                <a:spcPct val="100000"/>
              </a:lnSpc>
              <a:buNone/>
            </a:pPr>
            <a:r>
              <a:rPr lang="zh-CN" altLang="en-US" sz="1600" dirty="0">
                <a:latin typeface="Courier New" panose="02070309020205020404" charset="0"/>
                <a:ea typeface="微软雅黑" panose="020B0503020204020204" pitchFamily="34" charset="-122"/>
                <a:sym typeface="Arial" panose="020B0604020202020204" pitchFamily="34" charset="0"/>
              </a:rPr>
              <a:t>-Dcom.sun.management.jmxremote </a:t>
            </a:r>
          </a:p>
          <a:p>
            <a:pPr marL="1905" indent="-344805">
              <a:lnSpc>
                <a:spcPct val="100000"/>
              </a:lnSpc>
              <a:buNone/>
            </a:pPr>
            <a:r>
              <a:rPr lang="zh-CN" altLang="en-US" sz="1600" dirty="0">
                <a:latin typeface="Courier New" panose="02070309020205020404" charset="0"/>
                <a:ea typeface="微软雅黑" panose="020B0503020204020204" pitchFamily="34" charset="-122"/>
                <a:sym typeface="Arial" panose="020B0604020202020204" pitchFamily="34" charset="0"/>
              </a:rPr>
              <a:t>-Dcom.sun.management.jmxremote.authenticate=false </a:t>
            </a:r>
          </a:p>
          <a:p>
            <a:pPr marL="1905" indent="-344805">
              <a:lnSpc>
                <a:spcPct val="100000"/>
              </a:lnSpc>
              <a:buNone/>
            </a:pPr>
            <a:r>
              <a:rPr lang="zh-CN" altLang="en-US" sz="1600" dirty="0">
                <a:latin typeface="Courier New" panose="02070309020205020404" charset="0"/>
                <a:ea typeface="微软雅黑" panose="020B0503020204020204" pitchFamily="34" charset="-122"/>
                <a:sym typeface="Arial" panose="020B0604020202020204" pitchFamily="34" charset="0"/>
              </a:rPr>
              <a:t>-Dcom.sun.management.jmxremote.port=1234 </a:t>
            </a:r>
          </a:p>
          <a:p>
            <a:pPr marL="1905" indent="-344805">
              <a:lnSpc>
                <a:spcPct val="100000"/>
              </a:lnSpc>
              <a:buNone/>
            </a:pPr>
            <a:r>
              <a:rPr lang="zh-CN" altLang="en-US" sz="1600" dirty="0">
                <a:latin typeface="Courier New" panose="02070309020205020404" charset="0"/>
                <a:ea typeface="微软雅黑" panose="020B0503020204020204" pitchFamily="34" charset="-122"/>
                <a:sym typeface="Arial" panose="020B0604020202020204" pitchFamily="34" charset="0"/>
              </a:rPr>
              <a:t>-Dcom.sun.management.jmxremote.ssl=false</a:t>
            </a:r>
          </a:p>
          <a:p>
            <a:pPr marL="1905" indent="-344805">
              <a:lnSpc>
                <a:spcPct val="100000"/>
              </a:lnSpc>
              <a:buNone/>
            </a:pPr>
            <a:r>
              <a:rPr lang="zh-CN" altLang="en-US" sz="1600" dirty="0">
                <a:latin typeface="Courier New" panose="02070309020205020404" charset="0"/>
                <a:ea typeface="微软雅黑" panose="020B0503020204020204" pitchFamily="34" charset="-122"/>
                <a:sym typeface="Arial" panose="020B0604020202020204" pitchFamily="34" charset="0"/>
              </a:rPr>
              <a:t>将-Dcom.sun.management.jmxremote.authenticate=false 去掉就是需要验证信息即：登录名和密码：验证用户的配置文件在</a:t>
            </a:r>
            <a:r>
              <a:rPr lang="en-US" altLang="x-none" sz="1600" dirty="0">
                <a:latin typeface="Courier New" panose="02070309020205020404" charset="0"/>
                <a:ea typeface="微软雅黑" panose="020B0503020204020204" pitchFamily="34" charset="-122"/>
                <a:sym typeface="Arial" panose="020B0604020202020204" pitchFamily="34" charset="0"/>
              </a:rPr>
              <a:t>$JAVA_HOME/</a:t>
            </a:r>
            <a:r>
              <a:rPr lang="zh-CN" altLang="en-US" sz="1600" dirty="0">
                <a:latin typeface="Courier New" panose="02070309020205020404" charset="0"/>
                <a:ea typeface="微软雅黑" panose="020B0503020204020204" pitchFamily="34" charset="-122"/>
                <a:sym typeface="Arial" panose="020B0604020202020204" pitchFamily="34" charset="0"/>
              </a:rPr>
              <a:t>jre/lib/management/jmxremote.password</a:t>
            </a:r>
          </a:p>
          <a:p>
            <a:pPr marL="1905" indent="-344805">
              <a:lnSpc>
                <a:spcPct val="100000"/>
              </a:lnSpc>
              <a:buNone/>
            </a:pPr>
            <a:r>
              <a:rPr lang="zh-CN" altLang="en-US" sz="1600" dirty="0">
                <a:latin typeface="Courier New" panose="02070309020205020404" charset="0"/>
                <a:ea typeface="微软雅黑" panose="020B0503020204020204" pitchFamily="34" charset="-122"/>
                <a:sym typeface="Arial" panose="020B0604020202020204" pitchFamily="34" charset="0"/>
              </a:rPr>
              <a:t>默认有一个</a:t>
            </a:r>
            <a:r>
              <a:rPr lang="en-US" altLang="x-none" sz="1600" dirty="0">
                <a:latin typeface="Courier New" panose="02070309020205020404" charset="0"/>
                <a:ea typeface="微软雅黑" panose="020B0503020204020204" pitchFamily="34" charset="-122"/>
                <a:sym typeface="Arial" panose="020B0604020202020204" pitchFamily="34" charset="0"/>
              </a:rPr>
              <a:t>$JAVA_HOME</a:t>
            </a:r>
            <a:r>
              <a:rPr lang="zh-CN" altLang="en-US" sz="1600" dirty="0">
                <a:latin typeface="Courier New" panose="02070309020205020404" charset="0"/>
                <a:ea typeface="微软雅黑" panose="020B0503020204020204" pitchFamily="34" charset="-122"/>
                <a:sym typeface="Arial" panose="020B0604020202020204" pitchFamily="34" charset="0"/>
              </a:rPr>
              <a:t>/jre/lib/management/jmxremote.password</a:t>
            </a:r>
            <a:r>
              <a:rPr lang="en-US" altLang="x-none" sz="1600" dirty="0">
                <a:latin typeface="Courier New" panose="02070309020205020404" charset="0"/>
                <a:ea typeface="微软雅黑" panose="020B0503020204020204" pitchFamily="34" charset="-122"/>
                <a:sym typeface="Arial" panose="020B0604020202020204" pitchFamily="34" charset="0"/>
              </a:rPr>
              <a:t>.template</a:t>
            </a:r>
          </a:p>
          <a:p>
            <a:pPr marL="1905" indent="-344805">
              <a:lnSpc>
                <a:spcPct val="100000"/>
              </a:lnSpc>
              <a:buNone/>
            </a:pPr>
            <a:r>
              <a:rPr lang="zh-CN" altLang="en-US" sz="1600" dirty="0">
                <a:latin typeface="Courier New" panose="02070309020205020404" charset="0"/>
                <a:ea typeface="微软雅黑" panose="020B0503020204020204" pitchFamily="34" charset="-122"/>
                <a:sym typeface="Arial" panose="020B0604020202020204" pitchFamily="34" charset="0"/>
              </a:rPr>
              <a:t>修改下即可。</a:t>
            </a:r>
          </a:p>
          <a:p>
            <a:pPr marL="1905" indent="-344805">
              <a:lnSpc>
                <a:spcPct val="100000"/>
              </a:lnSpc>
              <a:buNone/>
            </a:pPr>
            <a:r>
              <a:rPr lang="zh-CN" altLang="en-US" sz="1600" dirty="0">
                <a:latin typeface="Courier New" panose="02070309020205020404" charset="0"/>
                <a:ea typeface="微软雅黑" panose="020B0503020204020204" pitchFamily="34" charset="-122"/>
                <a:sym typeface="Arial" panose="020B0604020202020204" pitchFamily="34" charset="0"/>
              </a:rPr>
              <a:t>jmxremote.password</a:t>
            </a:r>
            <a:r>
              <a:rPr lang="en-US" altLang="x-none" sz="1600" dirty="0">
                <a:latin typeface="Courier New" panose="02070309020205020404" charset="0"/>
                <a:ea typeface="微软雅黑" panose="020B0503020204020204" pitchFamily="34" charset="-122"/>
                <a:sym typeface="Arial" panose="020B0604020202020204" pitchFamily="34" charset="0"/>
              </a:rPr>
              <a:t>.template</a:t>
            </a:r>
            <a:r>
              <a:rPr lang="zh-CN" altLang="en-US" sz="1600" dirty="0">
                <a:latin typeface="Courier New" panose="02070309020205020404" charset="0"/>
                <a:ea typeface="微软雅黑" panose="020B0503020204020204" pitchFamily="34" charset="-122"/>
                <a:sym typeface="Arial" panose="020B0604020202020204" pitchFamily="34" charset="0"/>
              </a:rPr>
              <a:t>默认是只读权限。</a:t>
            </a:r>
          </a:p>
          <a:p>
            <a:pPr marL="1905" indent="-344805">
              <a:lnSpc>
                <a:spcPct val="100000"/>
              </a:lnSpc>
              <a:buNone/>
            </a:pPr>
            <a:r>
              <a:rPr lang="zh-CN" altLang="en-US" sz="1600" dirty="0">
                <a:latin typeface="Courier New" panose="02070309020205020404" charset="0"/>
                <a:ea typeface="微软雅黑" panose="020B0503020204020204" pitchFamily="34" charset="-122"/>
                <a:sym typeface="Arial" panose="020B0604020202020204" pitchFamily="34" charset="0"/>
              </a:rPr>
              <a:t>并更改为可写的权限 </a:t>
            </a:r>
            <a:r>
              <a:rPr lang="en-US" altLang="x-none" sz="1600" dirty="0">
                <a:latin typeface="Courier New" panose="02070309020205020404" charset="0"/>
                <a:ea typeface="微软雅黑" panose="020B0503020204020204" pitchFamily="34" charset="-122"/>
                <a:sym typeface="Arial" panose="020B0604020202020204" pitchFamily="34" charset="0"/>
              </a:rPr>
              <a:t>chmod a+w </a:t>
            </a:r>
            <a:r>
              <a:rPr lang="zh-CN" altLang="en-US" sz="1600" dirty="0">
                <a:solidFill>
                  <a:srgbClr val="FF0000"/>
                </a:solidFill>
                <a:latin typeface="Courier New" panose="02070309020205020404" charset="0"/>
                <a:ea typeface="微软雅黑" panose="020B0503020204020204" pitchFamily="34" charset="-122"/>
                <a:sym typeface="Arial" panose="020B0604020202020204" pitchFamily="34" charset="0"/>
              </a:rPr>
              <a:t>jmxremote.password</a:t>
            </a:r>
          </a:p>
          <a:p>
            <a:pPr marL="1905" indent="-344805">
              <a:lnSpc>
                <a:spcPct val="100000"/>
              </a:lnSpc>
              <a:buNone/>
            </a:pPr>
            <a:r>
              <a:rPr lang="zh-CN" altLang="en-US" sz="1600" dirty="0">
                <a:latin typeface="Courier New" panose="02070309020205020404" charset="0"/>
                <a:ea typeface="微软雅黑" panose="020B0503020204020204" pitchFamily="34" charset="-122"/>
                <a:sym typeface="Arial" panose="020B0604020202020204" pitchFamily="34" charset="0"/>
              </a:rPr>
              <a:t>修改后把jmxremote.password的读权限取消 </a:t>
            </a:r>
            <a:r>
              <a:rPr lang="en-US" altLang="x-none" sz="1600" dirty="0">
                <a:latin typeface="Courier New" panose="02070309020205020404" charset="0"/>
                <a:ea typeface="微软雅黑" panose="020B0503020204020204" pitchFamily="34" charset="-122"/>
                <a:sym typeface="Arial" panose="020B0604020202020204" pitchFamily="34" charset="0"/>
              </a:rPr>
              <a:t>a-r </a:t>
            </a:r>
            <a:r>
              <a:rPr lang="zh-CN" altLang="en-US" sz="1600" dirty="0">
                <a:latin typeface="Courier New" panose="02070309020205020404" charset="0"/>
                <a:ea typeface="微软雅黑" panose="020B0503020204020204" pitchFamily="34" charset="-122"/>
                <a:sym typeface="Arial" panose="020B0604020202020204" pitchFamily="34" charset="0"/>
              </a:rPr>
              <a:t>。否则会提示：Error: Password file read access must be restricted: </a:t>
            </a:r>
          </a:p>
          <a:p>
            <a:pPr marL="1905" indent="-344805">
              <a:lnSpc>
                <a:spcPct val="100000"/>
              </a:lnSpc>
              <a:buNone/>
            </a:pPr>
            <a:r>
              <a:rPr lang="zh-CN" altLang="en-US" sz="1600" dirty="0">
                <a:solidFill>
                  <a:srgbClr val="FF0000"/>
                </a:solidFill>
                <a:latin typeface="Courier New" panose="02070309020205020404" charset="0"/>
                <a:ea typeface="微软雅黑" panose="020B0503020204020204" pitchFamily="34" charset="-122"/>
                <a:sym typeface="Arial" panose="020B0604020202020204" pitchFamily="34" charset="0"/>
              </a:rPr>
              <a:t>management/jmxremote.access配置下权限。</a:t>
            </a:r>
          </a:p>
          <a:p>
            <a:pPr marL="1905" indent="-344805">
              <a:lnSpc>
                <a:spcPct val="100000"/>
              </a:lnSpc>
              <a:buNone/>
            </a:pPr>
            <a:r>
              <a:rPr lang="zh-CN" altLang="en-US" sz="1600" dirty="0">
                <a:latin typeface="Courier New" panose="02070309020205020404" charset="0"/>
                <a:ea typeface="微软雅黑" panose="020B0503020204020204" pitchFamily="34" charset="-122"/>
                <a:sym typeface="Arial" panose="020B0604020202020204" pitchFamily="34" charset="0"/>
              </a:rPr>
              <a:t>连接时指定</a:t>
            </a:r>
            <a:r>
              <a:rPr lang="en-US" altLang="x-none" sz="1600" dirty="0">
                <a:latin typeface="Courier New" panose="02070309020205020404" charset="0"/>
                <a:ea typeface="微软雅黑" panose="020B0503020204020204" pitchFamily="34" charset="-122"/>
                <a:sym typeface="Arial" panose="020B0604020202020204" pitchFamily="34" charset="0"/>
              </a:rPr>
              <a:t>ip</a:t>
            </a:r>
            <a:r>
              <a:rPr lang="zh-CN" altLang="en-US" sz="1600" dirty="0">
                <a:latin typeface="Courier New" panose="02070309020205020404" charset="0"/>
                <a:ea typeface="微软雅黑" panose="020B0503020204020204" pitchFamily="34" charset="-122"/>
                <a:sym typeface="Arial" panose="020B0604020202020204" pitchFamily="34" charset="0"/>
              </a:rPr>
              <a:t>：端口和</a:t>
            </a:r>
            <a:r>
              <a:rPr lang="en-US" altLang="x-none" sz="1600" dirty="0">
                <a:latin typeface="Courier New" panose="02070309020205020404" charset="0"/>
                <a:ea typeface="微软雅黑" panose="020B0503020204020204" pitchFamily="34" charset="-122"/>
                <a:sym typeface="Arial" panose="020B0604020202020204" pitchFamily="34" charset="0"/>
              </a:rPr>
              <a:t>jmx</a:t>
            </a:r>
            <a:r>
              <a:rPr lang="zh-CN" altLang="en-US" sz="1600" dirty="0">
                <a:latin typeface="Courier New" panose="02070309020205020404" charset="0"/>
                <a:ea typeface="微软雅黑" panose="020B0503020204020204" pitchFamily="34" charset="-122"/>
                <a:sym typeface="Arial" panose="020B0604020202020204" pitchFamily="34" charset="0"/>
              </a:rPr>
              <a:t>连接即可。</a:t>
            </a:r>
          </a:p>
          <a:p>
            <a:pPr marL="1905" indent="-344805">
              <a:lnSpc>
                <a:spcPct val="100000"/>
              </a:lnSpc>
              <a:buNone/>
            </a:pPr>
            <a:r>
              <a:rPr lang="zh-CN" altLang="en-US" sz="1600" dirty="0">
                <a:latin typeface="Courier New" panose="02070309020205020404" charset="0"/>
                <a:ea typeface="微软雅黑" panose="020B0503020204020204" pitchFamily="34" charset="-122"/>
                <a:sym typeface="Arial" panose="020B0604020202020204" pitchFamily="34" charset="0"/>
              </a:rPr>
              <a:t>远程的线程dump可以dump查看，堆的dump是需要从远程拉到本地来查看。</a:t>
            </a:r>
            <a:endParaRPr lang="zh-CN" altLang="en-US" sz="1600">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5588000" cy="521970"/>
          </a:xfrm>
          <a:prstGeom prst="rect">
            <a:avLst/>
          </a:prstGeom>
          <a:noFill/>
          <a:ln w="9525">
            <a:noFill/>
            <a:miter lim="800000"/>
          </a:ln>
        </p:spPr>
        <p:txBody>
          <a:bodyPr wrap="none">
            <a:spAutoFit/>
          </a:bodyPr>
          <a:lstStyle/>
          <a:p>
            <a:pPr lvl="0" algn="l" fontAlgn="t"/>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七、</a:t>
            </a:r>
            <a:r>
              <a:rPr lang="en-US" altLang="x-none"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jconsole</a:t>
            </a:r>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和</a:t>
            </a:r>
            <a:r>
              <a:rPr lang="en-US" altLang="x-none"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jvisualvm</a:t>
            </a:r>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远程</a:t>
            </a:r>
            <a:endParaRPr lang="zh-CN" altLang="en-US"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786130" y="1766570"/>
            <a:ext cx="10294620" cy="2061210"/>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en-US" altLang="x-none" sz="1600" dirty="0">
                <a:latin typeface="Courier New" panose="02070309020205020404" charset="0"/>
                <a:ea typeface="微软雅黑" panose="020B0503020204020204" pitchFamily="34" charset="-122"/>
                <a:sym typeface="Arial" panose="020B0604020202020204" pitchFamily="34" charset="0"/>
              </a:rPr>
              <a:t>jconsole:</a:t>
            </a:r>
          </a:p>
          <a:p>
            <a:pPr marL="342900" indent="-342900">
              <a:buClr>
                <a:srgbClr val="0070C0"/>
              </a:buClr>
              <a:buFont typeface="Wingdings" panose="05000000000000000000" pitchFamily="2" charset="2"/>
              <a:buChar char="Ø"/>
            </a:pPr>
            <a:endParaRPr lang="en-US" altLang="x-none" sz="160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600" dirty="0">
                <a:latin typeface="Courier New" panose="02070309020205020404" charset="0"/>
                <a:ea typeface="微软雅黑" panose="020B0503020204020204" pitchFamily="34" charset="-122"/>
                <a:sym typeface="Arial" panose="020B0604020202020204" pitchFamily="34" charset="0"/>
              </a:rPr>
              <a:t>在连接界面有显示本地连接或者远程连接</a:t>
            </a:r>
            <a:r>
              <a:rPr lang="en-US" altLang="x-none" sz="1600" dirty="0">
                <a:latin typeface="Courier New" panose="02070309020205020404" charset="0"/>
                <a:ea typeface="微软雅黑" panose="020B0503020204020204" pitchFamily="34" charset="-122"/>
                <a:sym typeface="Arial" panose="020B0604020202020204" pitchFamily="34" charset="0"/>
              </a:rPr>
              <a:t>,</a:t>
            </a:r>
            <a:r>
              <a:rPr lang="zh-CN" altLang="en-US" sz="1600" dirty="0">
                <a:latin typeface="Courier New" panose="02070309020205020404" charset="0"/>
                <a:ea typeface="微软雅黑" panose="020B0503020204020204" pitchFamily="34" charset="-122"/>
                <a:sym typeface="Arial" panose="020B0604020202020204" pitchFamily="34" charset="0"/>
              </a:rPr>
              <a:t>输入相应的主机名和</a:t>
            </a:r>
            <a:r>
              <a:rPr lang="en-US" altLang="x-none" sz="1600" dirty="0">
                <a:latin typeface="Courier New" panose="02070309020205020404" charset="0"/>
                <a:ea typeface="微软雅黑" panose="020B0503020204020204" pitchFamily="34" charset="-122"/>
                <a:sym typeface="Arial" panose="020B0604020202020204" pitchFamily="34" charset="0"/>
              </a:rPr>
              <a:t>jmx</a:t>
            </a:r>
            <a:r>
              <a:rPr lang="zh-CN" altLang="en-US" sz="1600" dirty="0">
                <a:latin typeface="Courier New" panose="02070309020205020404" charset="0"/>
                <a:ea typeface="微软雅黑" panose="020B0503020204020204" pitchFamily="34" charset="-122"/>
                <a:sym typeface="Arial" panose="020B0604020202020204" pitchFamily="34" charset="0"/>
              </a:rPr>
              <a:t>的端口号即可。</a:t>
            </a:r>
          </a:p>
          <a:p>
            <a:pPr marL="342900" indent="-342900">
              <a:buClr>
                <a:srgbClr val="0070C0"/>
              </a:buClr>
              <a:buFont typeface="Wingdings" panose="05000000000000000000" pitchFamily="2" charset="2"/>
              <a:buChar char="Ø"/>
            </a:pPr>
            <a:endParaRPr lang="zh-CN" altLang="en-US" sz="160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en-US" altLang="x-none" sz="1600" dirty="0">
                <a:latin typeface="Courier New" panose="02070309020205020404" charset="0"/>
                <a:ea typeface="微软雅黑" panose="020B0503020204020204" pitchFamily="34" charset="-122"/>
                <a:sym typeface="Arial" panose="020B0604020202020204" pitchFamily="34" charset="0"/>
              </a:rPr>
              <a:t>jvisualvm</a:t>
            </a:r>
            <a:r>
              <a:rPr lang="zh-CN" altLang="en-US" sz="1600" dirty="0">
                <a:latin typeface="Courier New" panose="02070309020205020404" charset="0"/>
                <a:ea typeface="微软雅黑" panose="020B0503020204020204" pitchFamily="34" charset="-122"/>
                <a:sym typeface="Arial" panose="020B0604020202020204" pitchFamily="34" charset="0"/>
              </a:rPr>
              <a:t>：</a:t>
            </a:r>
          </a:p>
          <a:p>
            <a:pPr marL="342900" indent="-342900">
              <a:buClr>
                <a:srgbClr val="0070C0"/>
              </a:buClr>
              <a:buFont typeface="Wingdings" panose="05000000000000000000" pitchFamily="2" charset="2"/>
              <a:buChar char="Ø"/>
            </a:pPr>
            <a:endParaRPr lang="zh-CN" altLang="en-US" sz="160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600" dirty="0">
                <a:latin typeface="Courier New" panose="02070309020205020404" charset="0"/>
                <a:ea typeface="微软雅黑" panose="020B0503020204020204" pitchFamily="34" charset="-122"/>
                <a:sym typeface="Arial" panose="020B0604020202020204" pitchFamily="34" charset="0"/>
              </a:rPr>
              <a:t>在远程的选项添加计算机，然后右键添加</a:t>
            </a:r>
            <a:r>
              <a:rPr lang="en-US" altLang="x-none" sz="1600" dirty="0">
                <a:latin typeface="Courier New" panose="02070309020205020404" charset="0"/>
                <a:ea typeface="微软雅黑" panose="020B0503020204020204" pitchFamily="34" charset="-122"/>
                <a:sym typeface="Arial" panose="020B0604020202020204" pitchFamily="34" charset="0"/>
              </a:rPr>
              <a:t>jmx</a:t>
            </a:r>
            <a:r>
              <a:rPr lang="zh-CN" altLang="en-US" sz="1600" dirty="0">
                <a:latin typeface="Courier New" panose="02070309020205020404" charset="0"/>
                <a:ea typeface="微软雅黑" panose="020B0503020204020204" pitchFamily="34" charset="-122"/>
                <a:sym typeface="Arial" panose="020B0604020202020204" pitchFamily="34" charset="0"/>
              </a:rPr>
              <a:t>连接或者</a:t>
            </a:r>
            <a:r>
              <a:rPr lang="en-US" altLang="x-none" sz="1600" dirty="0">
                <a:latin typeface="Courier New" panose="02070309020205020404" charset="0"/>
                <a:ea typeface="微软雅黑" panose="020B0503020204020204" pitchFamily="34" charset="-122"/>
                <a:sym typeface="Arial" panose="020B0604020202020204" pitchFamily="34" charset="0"/>
              </a:rPr>
              <a:t>jstatd</a:t>
            </a:r>
            <a:r>
              <a:rPr lang="zh-CN" altLang="en-US" sz="1600" dirty="0">
                <a:latin typeface="Courier New" panose="02070309020205020404" charset="0"/>
                <a:ea typeface="微软雅黑" panose="020B0503020204020204" pitchFamily="34" charset="-122"/>
                <a:sym typeface="Arial" panose="020B0604020202020204" pitchFamily="34" charset="0"/>
              </a:rPr>
              <a:t>连接。</a:t>
            </a:r>
          </a:p>
          <a:p>
            <a:pPr marL="342900" indent="-342900">
              <a:buClr>
                <a:srgbClr val="0070C0"/>
              </a:buClr>
              <a:buFont typeface="Wingdings" panose="05000000000000000000" pitchFamily="2" charset="2"/>
              <a:buChar char="Ø"/>
            </a:pPr>
            <a:endParaRPr lang="zh-CN" altLang="en-US" sz="1600">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3"/>
          <p:cNvSpPr txBox="1">
            <a:spLocks noChangeArrowheads="1"/>
          </p:cNvSpPr>
          <p:nvPr/>
        </p:nvSpPr>
        <p:spPr bwMode="auto">
          <a:xfrm>
            <a:off x="661247" y="1091988"/>
            <a:ext cx="4023360" cy="521970"/>
          </a:xfrm>
          <a:prstGeom prst="rect">
            <a:avLst/>
          </a:prstGeom>
          <a:noFill/>
          <a:ln w="9525">
            <a:noFill/>
            <a:miter lim="800000"/>
          </a:ln>
        </p:spPr>
        <p:txBody>
          <a:bodyPr wrap="none">
            <a:spAutoFit/>
          </a:bodyPr>
          <a:lstStyle/>
          <a:p>
            <a:pPr lvl="0" algn="l" fontAlgn="t"/>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八、</a:t>
            </a:r>
            <a:r>
              <a:rPr lang="en-US" altLang="x-none"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jvm</a:t>
            </a:r>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常用的优化参数</a:t>
            </a:r>
            <a:endParaRPr lang="zh-CN" altLang="en-US"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3" name="文本框 2"/>
          <p:cNvSpPr txBox="1"/>
          <p:nvPr/>
        </p:nvSpPr>
        <p:spPr>
          <a:xfrm>
            <a:off x="786130" y="1766570"/>
            <a:ext cx="10431145" cy="4523105"/>
          </a:xfrm>
          <a:prstGeom prst="rect">
            <a:avLst/>
          </a:prstGeom>
          <a:noFill/>
        </p:spPr>
        <p:txBody>
          <a:bodyPr wrap="square" rtlCol="0">
            <a:spAutoFit/>
          </a:bodyPr>
          <a:lstStyle/>
          <a:p>
            <a:pPr marL="1905" indent="-344805">
              <a:lnSpc>
                <a:spcPct val="100000"/>
              </a:lnSpc>
              <a:buNone/>
            </a:pPr>
            <a:r>
              <a:rPr lang="en-US" altLang="x-none" sz="1600" dirty="0">
                <a:solidFill>
                  <a:schemeClr val="tx1"/>
                </a:solidFill>
                <a:latin typeface="Courier New" panose="02070309020205020404" charset="0"/>
                <a:ea typeface="微软雅黑" panose="020B0503020204020204" pitchFamily="34" charset="-122"/>
                <a:sym typeface="Arial" panose="020B0604020202020204" pitchFamily="34" charset="0"/>
              </a:rPr>
              <a:t>Java1.7的jvm参数查看一下官方网站。</a:t>
            </a:r>
          </a:p>
          <a:p>
            <a:pPr marL="1905" indent="-344805">
              <a:lnSpc>
                <a:spcPct val="100000"/>
              </a:lnSpc>
              <a:buNone/>
            </a:pPr>
            <a:r>
              <a:rPr lang="en-US" altLang="x-none" sz="1600" dirty="0">
                <a:solidFill>
                  <a:schemeClr val="tx1"/>
                </a:solidFill>
                <a:latin typeface="Courier New" panose="02070309020205020404" charset="0"/>
                <a:ea typeface="微软雅黑" panose="020B0503020204020204" pitchFamily="34" charset="-122"/>
                <a:sym typeface="Arial" panose="020B0604020202020204" pitchFamily="34" charset="0"/>
              </a:rPr>
              <a:t>http://docs.oracle.com/javase/7/docs/technotes/tools/windows/java.html</a:t>
            </a:r>
          </a:p>
          <a:p>
            <a:pPr marL="1905" indent="-344805">
              <a:lnSpc>
                <a:spcPct val="100000"/>
              </a:lnSpc>
              <a:buNone/>
            </a:pPr>
            <a:r>
              <a:rPr lang="en-US" altLang="x-none" sz="1600" dirty="0">
                <a:solidFill>
                  <a:schemeClr val="tx1"/>
                </a:solidFill>
                <a:latin typeface="Courier New" panose="02070309020205020404" charset="0"/>
                <a:ea typeface="微软雅黑" panose="020B0503020204020204" pitchFamily="34" charset="-122"/>
                <a:sym typeface="Arial" panose="020B0604020202020204" pitchFamily="34" charset="0"/>
              </a:rPr>
              <a:t>Java1.8</a:t>
            </a:r>
          </a:p>
          <a:p>
            <a:pPr marL="1905" indent="-344805">
              <a:lnSpc>
                <a:spcPct val="100000"/>
              </a:lnSpc>
              <a:buNone/>
            </a:pPr>
            <a:r>
              <a:rPr lang="en-US" altLang="x-none" sz="1600" dirty="0">
                <a:solidFill>
                  <a:schemeClr val="tx1"/>
                </a:solidFill>
                <a:latin typeface="Courier New" panose="02070309020205020404" charset="0"/>
                <a:ea typeface="微软雅黑" panose="020B0503020204020204" pitchFamily="34" charset="-122"/>
                <a:sym typeface="Arial" panose="020B0604020202020204" pitchFamily="34" charset="0"/>
              </a:rPr>
              <a:t>http://docs.oracle.com/javase/8/docs/technotes/tools/windows/java.html</a:t>
            </a:r>
          </a:p>
          <a:p>
            <a:pPr marL="1905" indent="-344805">
              <a:lnSpc>
                <a:spcPct val="100000"/>
              </a:lnSpc>
              <a:buNone/>
            </a:pPr>
            <a:r>
              <a:rPr lang="en-US" altLang="x-none" sz="1600" dirty="0">
                <a:solidFill>
                  <a:schemeClr val="tx1"/>
                </a:solidFill>
                <a:latin typeface="Courier New" panose="02070309020205020404" charset="0"/>
                <a:ea typeface="微软雅黑" panose="020B0503020204020204" pitchFamily="34" charset="-122"/>
                <a:sym typeface="Arial" panose="020B0604020202020204" pitchFamily="34" charset="0"/>
              </a:rPr>
              <a:t>Hotspotvm知识查看一下官方网站。</a:t>
            </a:r>
          </a:p>
          <a:p>
            <a:pPr marL="1905" indent="-344805">
              <a:lnSpc>
                <a:spcPct val="100000"/>
              </a:lnSpc>
              <a:buNone/>
            </a:pPr>
            <a:r>
              <a:rPr lang="en-US" altLang="x-none" sz="1600" dirty="0">
                <a:solidFill>
                  <a:schemeClr val="tx1"/>
                </a:solidFill>
                <a:latin typeface="Courier New" panose="02070309020205020404" charset="0"/>
                <a:ea typeface="微软雅黑" panose="020B0503020204020204" pitchFamily="34" charset="-122"/>
                <a:sym typeface="Arial" panose="020B0604020202020204" pitchFamily="34" charset="0"/>
              </a:rPr>
              <a:t>http://www.oracle.com/technetwork/java/javase/tech/index-jsp-136373.html</a:t>
            </a:r>
          </a:p>
          <a:p>
            <a:pPr marL="1905" indent="-344805">
              <a:lnSpc>
                <a:spcPct val="100000"/>
              </a:lnSpc>
              <a:buNone/>
            </a:pPr>
            <a:r>
              <a:rPr lang="zh-CN" altLang="en-US" sz="1600" dirty="0">
                <a:solidFill>
                  <a:schemeClr val="tx1"/>
                </a:solidFill>
                <a:latin typeface="Courier New" panose="02070309020205020404" charset="0"/>
                <a:ea typeface="微软雅黑" panose="020B0503020204020204" pitchFamily="34" charset="-122"/>
                <a:sym typeface="Arial" panose="020B0604020202020204" pitchFamily="34" charset="0"/>
              </a:rPr>
              <a:t>主要的参数是：堆的大小、栈的大小、新生代和老年代的比值、新生代中</a:t>
            </a:r>
            <a:r>
              <a:rPr lang="en-US" altLang="x-none" sz="1600" dirty="0">
                <a:solidFill>
                  <a:schemeClr val="tx1"/>
                </a:solidFill>
                <a:latin typeface="Courier New" panose="02070309020205020404" charset="0"/>
                <a:ea typeface="微软雅黑" panose="020B0503020204020204" pitchFamily="34" charset="-122"/>
                <a:sym typeface="Arial" panose="020B0604020202020204" pitchFamily="34" charset="0"/>
              </a:rPr>
              <a:t>eden</a:t>
            </a:r>
            <a:r>
              <a:rPr lang="zh-CN" altLang="en-US" sz="1600" dirty="0">
                <a:solidFill>
                  <a:schemeClr val="tx1"/>
                </a:solidFill>
                <a:latin typeface="Courier New" panose="02070309020205020404" charset="0"/>
                <a:ea typeface="微软雅黑" panose="020B0503020204020204" pitchFamily="34" charset="-122"/>
                <a:sym typeface="Arial" panose="020B0604020202020204" pitchFamily="34" charset="0"/>
              </a:rPr>
              <a:t>和</a:t>
            </a:r>
            <a:r>
              <a:rPr lang="en-US" altLang="x-none" sz="1600" dirty="0">
                <a:solidFill>
                  <a:schemeClr val="tx1"/>
                </a:solidFill>
                <a:latin typeface="Courier New" panose="02070309020205020404" charset="0"/>
                <a:ea typeface="微软雅黑" panose="020B0503020204020204" pitchFamily="34" charset="-122"/>
                <a:sym typeface="Arial" panose="020B0604020202020204" pitchFamily="34" charset="0"/>
              </a:rPr>
              <a:t>s0</a:t>
            </a:r>
            <a:r>
              <a:rPr lang="zh-CN" altLang="en-US" sz="1600" dirty="0">
                <a:solidFill>
                  <a:schemeClr val="tx1"/>
                </a:solidFill>
                <a:latin typeface="Courier New" panose="02070309020205020404" charset="0"/>
                <a:ea typeface="微软雅黑" panose="020B0503020204020204" pitchFamily="34" charset="-122"/>
                <a:sym typeface="Arial" panose="020B0604020202020204" pitchFamily="34" charset="0"/>
              </a:rPr>
              <a:t>、</a:t>
            </a:r>
            <a:r>
              <a:rPr lang="en-US" altLang="x-none" sz="1600" dirty="0">
                <a:solidFill>
                  <a:schemeClr val="tx1"/>
                </a:solidFill>
                <a:latin typeface="Courier New" panose="02070309020205020404" charset="0"/>
                <a:ea typeface="微软雅黑" panose="020B0503020204020204" pitchFamily="34" charset="-122"/>
                <a:sym typeface="Arial" panose="020B0604020202020204" pitchFamily="34" charset="0"/>
              </a:rPr>
              <a:t>s1</a:t>
            </a:r>
            <a:r>
              <a:rPr lang="zh-CN" altLang="en-US" sz="1600" dirty="0">
                <a:solidFill>
                  <a:schemeClr val="tx1"/>
                </a:solidFill>
                <a:latin typeface="Courier New" panose="02070309020205020404" charset="0"/>
                <a:ea typeface="微软雅黑" panose="020B0503020204020204" pitchFamily="34" charset="-122"/>
                <a:sym typeface="Arial" panose="020B0604020202020204" pitchFamily="34" charset="0"/>
              </a:rPr>
              <a:t>的比值。</a:t>
            </a:r>
          </a:p>
          <a:p>
            <a:pPr marL="1905" indent="-344805">
              <a:lnSpc>
                <a:spcPct val="100000"/>
              </a:lnSpc>
              <a:buNone/>
            </a:pPr>
            <a:r>
              <a:rPr lang="zh-CN" altLang="en-US" sz="1600" dirty="0">
                <a:solidFill>
                  <a:schemeClr val="tx1"/>
                </a:solidFill>
                <a:latin typeface="Courier New" panose="02070309020205020404" charset="0"/>
                <a:ea typeface="微软雅黑" panose="020B0503020204020204" pitchFamily="34" charset="-122"/>
                <a:sym typeface="Arial" panose="020B0604020202020204" pitchFamily="34" charset="0"/>
              </a:rPr>
              <a:t>-Xms:初始堆大小，默认是物理内存的1/64。默认(MinHeapFreeRatio参数可以调整)空余堆内存小于40%时，JVM就会增大堆直到--Xmx的最大限制。例如：-Xms 20m。</a:t>
            </a:r>
          </a:p>
          <a:p>
            <a:pPr marL="1905" indent="-344805">
              <a:lnSpc>
                <a:spcPct val="100000"/>
              </a:lnSpc>
              <a:buNone/>
            </a:pPr>
            <a:r>
              <a:rPr lang="zh-CN" altLang="en-US" sz="1600" dirty="0">
                <a:solidFill>
                  <a:schemeClr val="tx1"/>
                </a:solidFill>
                <a:latin typeface="Courier New" panose="02070309020205020404" charset="0"/>
                <a:ea typeface="微软雅黑" panose="020B0503020204020204" pitchFamily="34" charset="-122"/>
                <a:sym typeface="Arial" panose="020B0604020202020204" pitchFamily="34" charset="0"/>
              </a:rPr>
              <a:t>-Xmx:最大堆大小。默认是物理内存的1/4  默认(MaxHeapFreeRatio参数可以调整)空余堆内存大于70%时，JVM会减少堆直到 -Xms的最小限制。</a:t>
            </a:r>
          </a:p>
          <a:p>
            <a:pPr marL="1905" indent="-344805">
              <a:lnSpc>
                <a:spcPct val="100000"/>
              </a:lnSpc>
              <a:buNone/>
            </a:pPr>
            <a:r>
              <a:rPr lang="zh-CN" altLang="en-US" sz="1600" dirty="0">
                <a:solidFill>
                  <a:schemeClr val="tx1"/>
                </a:solidFill>
                <a:latin typeface="Courier New" panose="02070309020205020404" charset="0"/>
                <a:ea typeface="微软雅黑" panose="020B0503020204020204" pitchFamily="34" charset="-122"/>
                <a:sym typeface="Arial" panose="020B0604020202020204" pitchFamily="34" charset="0"/>
              </a:rPr>
              <a:t>-XX:NewSize=n：设置年轻代大小（初始值）。 </a:t>
            </a:r>
          </a:p>
          <a:p>
            <a:pPr marL="1905" indent="-344805">
              <a:lnSpc>
                <a:spcPct val="100000"/>
              </a:lnSpc>
              <a:buNone/>
            </a:pPr>
            <a:r>
              <a:rPr lang="zh-CN" altLang="en-US" sz="1600" dirty="0">
                <a:solidFill>
                  <a:schemeClr val="tx1"/>
                </a:solidFill>
                <a:latin typeface="Courier New" panose="02070309020205020404" charset="0"/>
                <a:ea typeface="微软雅黑" panose="020B0503020204020204" pitchFamily="34" charset="-122"/>
                <a:sym typeface="Arial" panose="020B0604020202020204" pitchFamily="34" charset="0"/>
              </a:rPr>
              <a:t>-XX:MaxNewSize：设置年轻代最大值。</a:t>
            </a:r>
          </a:p>
          <a:p>
            <a:pPr marL="1905" indent="-344805">
              <a:lnSpc>
                <a:spcPct val="100000"/>
              </a:lnSpc>
              <a:buNone/>
            </a:pPr>
            <a:r>
              <a:rPr lang="zh-CN" altLang="en-US" sz="1600" dirty="0">
                <a:solidFill>
                  <a:schemeClr val="tx1"/>
                </a:solidFill>
                <a:latin typeface="Courier New" panose="02070309020205020404" charset="0"/>
                <a:ea typeface="微软雅黑" panose="020B0503020204020204" pitchFamily="34" charset="-122"/>
                <a:sym typeface="Arial" panose="020B0604020202020204" pitchFamily="34" charset="0"/>
              </a:rPr>
              <a:t>-XX:NewRatio=n:设置年轻代和年老代的比值。</a:t>
            </a:r>
          </a:p>
          <a:p>
            <a:pPr marL="1905" indent="-344805">
              <a:lnSpc>
                <a:spcPct val="100000"/>
              </a:lnSpc>
              <a:buNone/>
            </a:pPr>
            <a:r>
              <a:rPr lang="zh-CN" altLang="en-US" sz="1600" dirty="0">
                <a:solidFill>
                  <a:schemeClr val="tx1"/>
                </a:solidFill>
                <a:latin typeface="Courier New" panose="02070309020205020404" charset="0"/>
                <a:ea typeface="微软雅黑" panose="020B0503020204020204" pitchFamily="34" charset="-122"/>
                <a:sym typeface="Arial" panose="020B0604020202020204" pitchFamily="34" charset="0"/>
              </a:rPr>
              <a:t>-XX:SurvivorRatio=n:年轻代中Eden区与两个Survivor区的比值。</a:t>
            </a:r>
          </a:p>
          <a:p>
            <a:pPr marL="1905" indent="-344805">
              <a:lnSpc>
                <a:spcPct val="100000"/>
              </a:lnSpc>
              <a:buNone/>
            </a:pPr>
            <a:r>
              <a:rPr lang="zh-CN" altLang="en-US" sz="1600" dirty="0">
                <a:solidFill>
                  <a:schemeClr val="tx1"/>
                </a:solidFill>
                <a:latin typeface="Courier New" panose="02070309020205020404" charset="0"/>
                <a:ea typeface="微软雅黑" panose="020B0503020204020204" pitchFamily="34" charset="-122"/>
                <a:sym typeface="Arial" panose="020B0604020202020204" pitchFamily="34" charset="0"/>
              </a:rPr>
              <a:t>-XX:PermSize（1.8之后改为MetaspaceSize）  设置持久代(perm gen)初始值，默认是物理内存的1/64。</a:t>
            </a:r>
          </a:p>
          <a:p>
            <a:pPr marL="1905" indent="-344805">
              <a:lnSpc>
                <a:spcPct val="100000"/>
              </a:lnSpc>
              <a:buNone/>
            </a:pPr>
            <a:r>
              <a:rPr lang="zh-CN" altLang="en-US" sz="1600" dirty="0">
                <a:solidFill>
                  <a:schemeClr val="tx1"/>
                </a:solidFill>
                <a:latin typeface="Courier New" panose="02070309020205020404" charset="0"/>
                <a:ea typeface="微软雅黑" panose="020B0503020204020204" pitchFamily="34" charset="-122"/>
                <a:sym typeface="Arial" panose="020B0604020202020204" pitchFamily="34" charset="0"/>
              </a:rPr>
              <a:t>-XX:MaxPermSize=n:（1.8之后改为MaxMetaspaceSize）设置最大持久代大小。</a:t>
            </a:r>
          </a:p>
          <a:p>
            <a:pPr marL="1905" indent="-344805">
              <a:lnSpc>
                <a:spcPct val="100000"/>
              </a:lnSpc>
              <a:buNone/>
            </a:pPr>
            <a:r>
              <a:rPr lang="zh-CN" altLang="en-US" sz="1600" dirty="0">
                <a:solidFill>
                  <a:schemeClr val="tx1"/>
                </a:solidFill>
                <a:latin typeface="Courier New" panose="02070309020205020404" charset="0"/>
                <a:ea typeface="微软雅黑" panose="020B0503020204020204" pitchFamily="34" charset="-122"/>
                <a:sym typeface="Arial" panose="020B0604020202020204" pitchFamily="34" charset="0"/>
              </a:rPr>
              <a:t>-Xss：每个线程的堆栈大小。</a:t>
            </a: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2000" cy="6858000"/>
          </a:xfrm>
          <a:prstGeom prst="rect">
            <a:avLst/>
          </a:prstGeom>
          <a:solidFill>
            <a:schemeClr val="tx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45058" name="组合 5"/>
          <p:cNvGrpSpPr/>
          <p:nvPr/>
        </p:nvGrpSpPr>
        <p:grpSpPr>
          <a:xfrm>
            <a:off x="3190875" y="1354138"/>
            <a:ext cx="6140450" cy="2616716"/>
            <a:chOff x="0" y="0"/>
            <a:chExt cx="6140925" cy="2617000"/>
          </a:xfrm>
        </p:grpSpPr>
        <p:sp>
          <p:nvSpPr>
            <p:cNvPr id="45059" name="文本框 6"/>
            <p:cNvSpPr/>
            <p:nvPr/>
          </p:nvSpPr>
          <p:spPr>
            <a:xfrm>
              <a:off x="0" y="1510075"/>
              <a:ext cx="4968240" cy="1106925"/>
            </a:xfrm>
            <a:prstGeom prst="rect">
              <a:avLst/>
            </a:prstGeom>
            <a:noFill/>
            <a:ln w="9525">
              <a:noFill/>
            </a:ln>
          </p:spPr>
          <p:txBody>
            <a:bodyPr anchor="t">
              <a:spAutoFit/>
            </a:bodyPr>
            <a:lstStyle/>
            <a:p>
              <a:pPr algn="ctr"/>
              <a:r>
                <a:rPr lang="en-US" altLang="zh-CN" sz="6600" b="1" dirty="0">
                  <a:solidFill>
                    <a:schemeClr val="bg1"/>
                  </a:solidFill>
                  <a:latin typeface="Courier New" panose="02070309020205020404" charset="0"/>
                  <a:ea typeface="微软雅黑" panose="020B0503020204020204" pitchFamily="34" charset="-122"/>
                  <a:sym typeface="Roboto Th"/>
                </a:rPr>
                <a:t>THANKS</a:t>
              </a:r>
            </a:p>
          </p:txBody>
        </p:sp>
        <p:sp>
          <p:nvSpPr>
            <p:cNvPr id="45060" name="Freeform 5"/>
            <p:cNvSpPr/>
            <p:nvPr/>
          </p:nvSpPr>
          <p:spPr>
            <a:xfrm>
              <a:off x="4074000" y="0"/>
              <a:ext cx="2066925" cy="1820863"/>
            </a:xfrm>
            <a:custGeom>
              <a:avLst/>
              <a:gdLst/>
              <a:ahLst/>
              <a:cxnLst>
                <a:cxn ang="0">
                  <a:pos x="28" y="44"/>
                </a:cxn>
                <a:cxn ang="0">
                  <a:pos x="18" y="42"/>
                </a:cxn>
                <a:cxn ang="0">
                  <a:pos x="4" y="49"/>
                </a:cxn>
                <a:cxn ang="0">
                  <a:pos x="7" y="37"/>
                </a:cxn>
                <a:cxn ang="0">
                  <a:pos x="0" y="22"/>
                </a:cxn>
                <a:cxn ang="0">
                  <a:pos x="28" y="0"/>
                </a:cxn>
                <a:cxn ang="0">
                  <a:pos x="56" y="22"/>
                </a:cxn>
                <a:cxn ang="0">
                  <a:pos x="28" y="44"/>
                </a:cxn>
              </a:cxnLst>
              <a:rect l="0" t="0" r="0" b="0"/>
              <a:pathLst>
                <a:path w="56" h="49">
                  <a:moveTo>
                    <a:pt x="28" y="44"/>
                  </a:moveTo>
                  <a:cubicBezTo>
                    <a:pt x="24" y="44"/>
                    <a:pt x="21" y="43"/>
                    <a:pt x="18" y="42"/>
                  </a:cubicBezTo>
                  <a:cubicBezTo>
                    <a:pt x="14" y="45"/>
                    <a:pt x="9" y="49"/>
                    <a:pt x="4" y="49"/>
                  </a:cubicBezTo>
                  <a:cubicBezTo>
                    <a:pt x="6" y="46"/>
                    <a:pt x="7" y="41"/>
                    <a:pt x="7" y="37"/>
                  </a:cubicBezTo>
                  <a:cubicBezTo>
                    <a:pt x="3" y="33"/>
                    <a:pt x="0" y="28"/>
                    <a:pt x="0" y="22"/>
                  </a:cubicBezTo>
                  <a:cubicBezTo>
                    <a:pt x="0" y="10"/>
                    <a:pt x="13" y="0"/>
                    <a:pt x="28" y="0"/>
                  </a:cubicBezTo>
                  <a:cubicBezTo>
                    <a:pt x="43" y="0"/>
                    <a:pt x="56" y="10"/>
                    <a:pt x="56" y="22"/>
                  </a:cubicBezTo>
                  <a:cubicBezTo>
                    <a:pt x="56" y="34"/>
                    <a:pt x="43" y="44"/>
                    <a:pt x="28" y="44"/>
                  </a:cubicBezTo>
                  <a:close/>
                </a:path>
              </a:pathLst>
            </a:custGeom>
            <a:noFill/>
            <a:ln w="9525" cap="flat" cmpd="sng">
              <a:solidFill>
                <a:schemeClr val="bg1"/>
              </a:solidFill>
              <a:prstDash val="solid"/>
              <a:round/>
              <a:headEnd type="none" w="med" len="med"/>
              <a:tailEnd type="none" w="med" len="med"/>
            </a:ln>
          </p:spPr>
          <p:txBody>
            <a:bodyPr/>
            <a:lstStyle/>
            <a:p>
              <a:endParaRPr lang="zh-CN" altLang="en-US"/>
            </a:p>
          </p:txBody>
        </p:sp>
        <p:sp>
          <p:nvSpPr>
            <p:cNvPr id="45061" name="文本框 8"/>
            <p:cNvSpPr/>
            <p:nvPr/>
          </p:nvSpPr>
          <p:spPr>
            <a:xfrm>
              <a:off x="4194490" y="556488"/>
              <a:ext cx="1825943" cy="706832"/>
            </a:xfrm>
            <a:prstGeom prst="rect">
              <a:avLst/>
            </a:prstGeom>
            <a:noFill/>
            <a:ln w="9525">
              <a:noFill/>
            </a:ln>
          </p:spPr>
          <p:txBody>
            <a:bodyPr anchor="t">
              <a:spAutoFit/>
            </a:bodyPr>
            <a:lstStyle/>
            <a:p>
              <a:pPr algn="ctr"/>
              <a:r>
                <a:rPr lang="en-US" altLang="zh-CN" sz="4000" b="1" dirty="0">
                  <a:solidFill>
                    <a:schemeClr val="bg1"/>
                  </a:solidFill>
                  <a:latin typeface="Courier New" panose="02070309020205020404" charset="0"/>
                  <a:ea typeface="微软雅黑" panose="020B0503020204020204" pitchFamily="34" charset="-122"/>
                  <a:sym typeface="Roboto Th"/>
                </a:rPr>
                <a:t>2018</a:t>
              </a:r>
              <a:endParaRPr lang="zh-CN" altLang="en-US" sz="4000" b="1" dirty="0">
                <a:solidFill>
                  <a:schemeClr val="bg1"/>
                </a:solidFill>
                <a:latin typeface="Courier New" panose="02070309020205020404" charset="0"/>
                <a:ea typeface="微软雅黑" panose="020B0503020204020204" pitchFamily="34" charset="-122"/>
                <a:sym typeface="Roboto Th"/>
              </a:endParaRPr>
            </a:p>
          </p:txBody>
        </p:sp>
      </p:grpSp>
      <p:sp>
        <p:nvSpPr>
          <p:cNvPr id="45062" name="矩形 9"/>
          <p:cNvSpPr/>
          <p:nvPr/>
        </p:nvSpPr>
        <p:spPr>
          <a:xfrm>
            <a:off x="3576638" y="3971925"/>
            <a:ext cx="4195762" cy="46038"/>
          </a:xfrm>
          <a:prstGeom prst="rect">
            <a:avLst/>
          </a:prstGeom>
          <a:solidFill>
            <a:srgbClr val="FFFFFF"/>
          </a:solidFill>
          <a:ln w="9525">
            <a:noFill/>
          </a:ln>
        </p:spPr>
        <p:txBody>
          <a:bodyPr lIns="91422" tIns="45711" rIns="91422" bIns="45711" anchor="ctr"/>
          <a:lstStyle/>
          <a:p>
            <a:pPr algn="ctr"/>
            <a:endParaRPr lang="zh-CN" altLang="en-US"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8" name="直角三角形 7"/>
          <p:cNvSpPr/>
          <p:nvPr/>
        </p:nvSpPr>
        <p:spPr>
          <a:xfrm rot="16200000">
            <a:off x="7200900" y="2130425"/>
            <a:ext cx="7121525" cy="2860675"/>
          </a:xfrm>
          <a:prstGeom prst="rtTriangle">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rtlCol="0"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5065" name="矩形 64"/>
          <p:cNvSpPr/>
          <p:nvPr/>
        </p:nvSpPr>
        <p:spPr>
          <a:xfrm>
            <a:off x="1149350" y="4017963"/>
            <a:ext cx="9050338" cy="829945"/>
          </a:xfrm>
          <a:prstGeom prst="rect">
            <a:avLst/>
          </a:prstGeom>
          <a:noFill/>
          <a:ln w="9525">
            <a:noFill/>
          </a:ln>
        </p:spPr>
        <p:txBody>
          <a:bodyPr anchor="t">
            <a:spAutoFit/>
          </a:bodyPr>
          <a:lstStyle/>
          <a:p>
            <a:pPr algn="ctr">
              <a:lnSpc>
                <a:spcPct val="150000"/>
              </a:lnSpc>
              <a:buFont typeface="Arial" panose="020B0604020202020204" pitchFamily="34" charset="0"/>
            </a:pPr>
            <a:r>
              <a:rPr lang="en-US" altLang="zh-CN" sz="1600" dirty="0">
                <a:solidFill>
                  <a:schemeClr val="bg1"/>
                </a:solidFill>
                <a:latin typeface="Courier New" panose="02070309020205020404" charset="0"/>
                <a:ea typeface="微软雅黑" panose="020B0503020204020204" pitchFamily="34" charset="-122"/>
              </a:rPr>
              <a:t> </a:t>
            </a:r>
            <a:r>
              <a:rPr lang="en-US" altLang="zh-CN" sz="1600" dirty="0">
                <a:solidFill>
                  <a:srgbClr val="F06730"/>
                </a:solidFill>
                <a:latin typeface="Courier New" panose="02070309020205020404" charset="0"/>
                <a:ea typeface="微软雅黑" panose="020B0503020204020204" pitchFamily="34" charset="-122"/>
              </a:rPr>
              <a:t>Add up everything what you like and everything what you want </a:t>
            </a:r>
          </a:p>
          <a:p>
            <a:pPr>
              <a:lnSpc>
                <a:spcPct val="150000"/>
              </a:lnSpc>
              <a:buFont typeface="Arial" panose="020B0604020202020204" pitchFamily="34" charset="0"/>
            </a:pPr>
            <a:r>
              <a:rPr lang="zh-CN" altLang="en-US" sz="1600" dirty="0">
                <a:solidFill>
                  <a:srgbClr val="F06730"/>
                </a:solidFill>
                <a:latin typeface="Courier New" panose="02070309020205020404" charset="0"/>
                <a:ea typeface="微软雅黑" panose="020B0503020204020204" pitchFamily="34" charset="-122"/>
              </a:rPr>
              <a:t>                                                梦想，要比昨天走的更远</a:t>
            </a:r>
          </a:p>
        </p:txBody>
      </p:sp>
      <p:sp>
        <p:nvSpPr>
          <p:cNvPr id="3" name="文本框 2"/>
          <p:cNvSpPr txBox="1"/>
          <p:nvPr/>
        </p:nvSpPr>
        <p:spPr>
          <a:xfrm>
            <a:off x="4326255" y="4841875"/>
            <a:ext cx="2880360" cy="368300"/>
          </a:xfrm>
          <a:prstGeom prst="rect">
            <a:avLst/>
          </a:prstGeom>
          <a:noFill/>
        </p:spPr>
        <p:txBody>
          <a:bodyPr wrap="none" rtlCol="0">
            <a:spAutoFit/>
          </a:bodyPr>
          <a:lstStyle/>
          <a:p>
            <a:pPr algn="l"/>
            <a:r>
              <a:rPr kumimoji="1">
                <a:solidFill>
                  <a:srgbClr val="FFFFFF"/>
                </a:solidFill>
                <a:latin typeface="Courier New" panose="02070309020205020404" charset="0"/>
                <a:ea typeface="微软雅黑" panose="020B0503020204020204" pitchFamily="34" charset="-122"/>
                <a:sym typeface="+mn-ea"/>
              </a:rPr>
              <a:t>本课程版权归</a:t>
            </a:r>
            <a:r>
              <a:rPr kumimoji="1" lang="en-US">
                <a:solidFill>
                  <a:srgbClr val="FFFFFF"/>
                </a:solidFill>
                <a:latin typeface="Courier New" panose="02070309020205020404" charset="0"/>
                <a:ea typeface="微软雅黑" panose="020B0503020204020204" pitchFamily="34" charset="-122"/>
                <a:sym typeface="+mn-ea"/>
              </a:rPr>
              <a:t>OLD</a:t>
            </a:r>
            <a:r>
              <a:rPr kumimoji="1" lang="zh-CN" altLang="en-US">
                <a:solidFill>
                  <a:srgbClr val="FFFFFF"/>
                </a:solidFill>
                <a:latin typeface="Courier New" panose="02070309020205020404" charset="0"/>
                <a:ea typeface="微软雅黑" panose="020B0503020204020204" pitchFamily="34" charset="-122"/>
                <a:sym typeface="+mn-ea"/>
              </a:rPr>
              <a:t>李</a:t>
            </a:r>
            <a:r>
              <a:rPr kumimoji="1">
                <a:solidFill>
                  <a:srgbClr val="FFFFFF"/>
                </a:solidFill>
                <a:latin typeface="Courier New" panose="02070309020205020404" charset="0"/>
                <a:ea typeface="微软雅黑" panose="020B0503020204020204" pitchFamily="34" charset="-122"/>
                <a:sym typeface="+mn-ea"/>
              </a:rPr>
              <a:t>所拥有</a:t>
            </a:r>
            <a:endParaRPr lang="zh-CN" altLang="en-US">
              <a:latin typeface="Courier New" panose="02070309020205020404" charset="0"/>
            </a:endParaRPr>
          </a:p>
        </p:txBody>
      </p:sp>
    </p:spTree>
    <p:custDataLst>
      <p:tags r:id="rId1"/>
    </p:custData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2255520" cy="460375"/>
          </a:xfrm>
          <a:prstGeom prst="rect">
            <a:avLst/>
          </a:prstGeom>
          <a:noFill/>
          <a:ln w="9525">
            <a:noFill/>
            <a:miter lim="800000"/>
          </a:ln>
        </p:spPr>
        <p:txBody>
          <a:bodyPr wrap="none">
            <a:spAutoFit/>
          </a:bodyPr>
          <a:lstStyle/>
          <a:p>
            <a:pPr algn="l"/>
            <a:r>
              <a:rPr lang="zh-CN" altLang="en-US" sz="2400" b="1">
                <a:solidFill>
                  <a:srgbClr val="F06730"/>
                </a:solidFill>
                <a:latin typeface="Courier New" panose="02070309020205020404" charset="0"/>
                <a:ea typeface="微软雅黑" panose="020B0503020204020204" pitchFamily="34" charset="-122"/>
              </a:rPr>
              <a:t>二、</a:t>
            </a:r>
            <a:r>
              <a:rPr lang="en-US" altLang="zh-CN" sz="2400" b="1">
                <a:solidFill>
                  <a:srgbClr val="F06730"/>
                </a:solidFill>
                <a:latin typeface="Courier New" panose="02070309020205020404" charset="0"/>
                <a:ea typeface="微软雅黑" panose="020B0503020204020204" pitchFamily="34" charset="-122"/>
              </a:rPr>
              <a:t>JVM</a:t>
            </a:r>
            <a:r>
              <a:rPr lang="zh-CN" altLang="en-US" sz="2400" b="1">
                <a:solidFill>
                  <a:srgbClr val="F06730"/>
                </a:solidFill>
                <a:latin typeface="Courier New" panose="02070309020205020404" charset="0"/>
                <a:ea typeface="微软雅黑" panose="020B0503020204020204" pitchFamily="34" charset="-122"/>
              </a:rPr>
              <a:t>发展史</a:t>
            </a:r>
          </a:p>
        </p:txBody>
      </p:sp>
      <p:sp>
        <p:nvSpPr>
          <p:cNvPr id="7" name="文本框 6"/>
          <p:cNvSpPr txBox="1"/>
          <p:nvPr/>
        </p:nvSpPr>
        <p:spPr>
          <a:xfrm>
            <a:off x="661035" y="2084705"/>
            <a:ext cx="8895715" cy="2950845"/>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从1996年初Sun公司发布的JDK 1.0中所包含的Sun Classic VM至今有很多jvm；</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本次详细介绍下跟我们有关的虚拟机</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None/>
            </a:pPr>
            <a:r>
              <a:rPr lang="en-US" altLang="zh-CN" sz="1860" dirty="0">
                <a:latin typeface="Courier New" panose="02070309020205020404" charset="0"/>
                <a:ea typeface="微软雅黑" panose="020B0503020204020204" pitchFamily="34" charset="-122"/>
                <a:sym typeface="Arial" panose="020B0604020202020204" pitchFamily="34" charset="0"/>
              </a:rPr>
              <a:t>	</a:t>
            </a:r>
            <a:r>
              <a:rPr lang="zh-CN" altLang="en-US" sz="1860" dirty="0">
                <a:latin typeface="Courier New" panose="02070309020205020404" charset="0"/>
                <a:ea typeface="微软雅黑" panose="020B0503020204020204" pitchFamily="34" charset="-122"/>
                <a:sym typeface="Arial" panose="020B0604020202020204" pitchFamily="34" charset="0"/>
              </a:rPr>
              <a:t>01、Sun Classic</a:t>
            </a:r>
          </a:p>
          <a:p>
            <a:pPr marL="342900" indent="-342900">
              <a:buClr>
                <a:srgbClr val="0070C0"/>
              </a:buClr>
              <a:buFont typeface="Wingdings" panose="05000000000000000000" pitchFamily="2" charset="2"/>
              <a:buNone/>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None/>
            </a:pPr>
            <a:r>
              <a:rPr lang="en-US" altLang="zh-CN" sz="1860" dirty="0">
                <a:latin typeface="Courier New" panose="02070309020205020404" charset="0"/>
                <a:ea typeface="微软雅黑" panose="020B0503020204020204" pitchFamily="34" charset="-122"/>
                <a:sym typeface="Arial" panose="020B0604020202020204" pitchFamily="34" charset="0"/>
              </a:rPr>
              <a:t>	</a:t>
            </a:r>
            <a:r>
              <a:rPr lang="zh-CN" altLang="en-US" sz="1860" dirty="0">
                <a:latin typeface="Courier New" panose="02070309020205020404" charset="0"/>
                <a:ea typeface="微软雅黑" panose="020B0503020204020204" pitchFamily="34" charset="-122"/>
                <a:sym typeface="Arial" panose="020B0604020202020204" pitchFamily="34" charset="0"/>
              </a:rPr>
              <a:t>02、Exact VM</a:t>
            </a:r>
          </a:p>
          <a:p>
            <a:pPr marL="342900" indent="-342900">
              <a:buClr>
                <a:srgbClr val="0070C0"/>
              </a:buClr>
              <a:buFont typeface="Wingdings" panose="05000000000000000000" pitchFamily="2" charset="2"/>
              <a:buNone/>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None/>
            </a:pPr>
            <a:r>
              <a:rPr lang="en-US" altLang="zh-CN" sz="1860" dirty="0">
                <a:latin typeface="Courier New" panose="02070309020205020404" charset="0"/>
                <a:ea typeface="微软雅黑" panose="020B0503020204020204" pitchFamily="34" charset="-122"/>
                <a:sym typeface="Arial" panose="020B0604020202020204" pitchFamily="34" charset="0"/>
              </a:rPr>
              <a:t>	</a:t>
            </a:r>
            <a:r>
              <a:rPr lang="zh-CN" altLang="en-US" sz="1860" dirty="0">
                <a:latin typeface="Courier New" panose="02070309020205020404" charset="0"/>
                <a:ea typeface="微软雅黑" panose="020B0503020204020204" pitchFamily="34" charset="-122"/>
                <a:sym typeface="Arial" panose="020B0604020202020204" pitchFamily="34" charset="0"/>
              </a:rPr>
              <a:t>03、Sun HotSpot VM </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035" y="1092200"/>
            <a:ext cx="5714365" cy="460375"/>
          </a:xfrm>
          <a:prstGeom prst="rect">
            <a:avLst/>
          </a:prstGeom>
          <a:noFill/>
          <a:ln w="9525">
            <a:noFill/>
            <a:miter lim="800000"/>
          </a:ln>
        </p:spPr>
        <p:txBody>
          <a:bodyPr wrap="square">
            <a:spAutoFit/>
          </a:bodyPr>
          <a:lstStyle/>
          <a:p>
            <a:pPr lvl="0" fontAlgn="t"/>
            <a:r>
              <a:rPr lang="zh-CN" altLang="en-US" sz="24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二、</a:t>
            </a:r>
            <a:r>
              <a:rPr lang="en-US" altLang="zh-CN" sz="24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JVM</a:t>
            </a:r>
            <a:r>
              <a:rPr lang="zh-CN" altLang="en-US" sz="24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发展史</a:t>
            </a:r>
            <a:r>
              <a:rPr lang="en-US" altLang="zh-CN" sz="24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-Sun Classic</a:t>
            </a:r>
            <a:endParaRPr lang="en-US" altLang="zh-CN" sz="2400" b="1">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1043305" y="1739900"/>
            <a:ext cx="9559925" cy="4095115"/>
          </a:xfrm>
          <a:prstGeom prst="rect">
            <a:avLst/>
          </a:prstGeom>
          <a:noFill/>
        </p:spPr>
        <p:txBody>
          <a:bodyPr wrap="square" rtlCol="0">
            <a:spAutoFit/>
          </a:bodyPr>
          <a:lstStyle/>
          <a:p>
            <a:pPr marL="344805" indent="-342900">
              <a:buClr>
                <a:srgbClr val="0070C0"/>
              </a:buClr>
              <a:buFont typeface="Wingdings" panose="05000000000000000000" pitchFamily="2" charset="2"/>
              <a:buChar char="Ø"/>
            </a:pP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世界上第一款商用Java虚拟机</a:t>
            </a: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1996年1月23日，Sun公司发布JDK 1.0，Java语言首次拥有了商用的正式运行环境，这个JDK中所带的虚拟机就是Classic VM。不过</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只能使用纯解释器方式</a:t>
            </a:r>
            <a:r>
              <a:rPr lang="zh-CN" altLang="en-US" sz="1860" dirty="0">
                <a:latin typeface="Courier New" panose="02070309020205020404" charset="0"/>
                <a:ea typeface="微软雅黑" panose="020B0503020204020204" pitchFamily="34" charset="-122"/>
                <a:sym typeface="Arial" panose="020B0604020202020204" pitchFamily="34" charset="0"/>
              </a:rPr>
              <a:t>来执行Java代码，如果要使用JIT编译器(JIT Compiler(Just-in-time Compiler) 即时编译器)，就要使用第三方外挂，一旦使用了JIT编译器，JIT编译器就完全接管了虚拟机的执行系统，解释器便不再工作了。</a:t>
            </a:r>
          </a:p>
          <a:p>
            <a:pPr marL="344805"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 Classic VM (build JDK-1.2.2-001, green threads, sunwjit) </a:t>
            </a:r>
          </a:p>
          <a:p>
            <a:pPr marL="344805" indent="-342900">
              <a:buClr>
                <a:srgbClr val="0070C0"/>
              </a:buClr>
              <a:buFont typeface="Wingdings" panose="05000000000000000000" pitchFamily="2" charset="2"/>
              <a:buChar char="Ø"/>
            </a:pPr>
            <a:endPar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如果使用即时编译器就不得不对每一个方法、每一行代码都进行编译，而无论它们执行的频率是否具有编译的价值。基于程序响应时间的压力，这些编译器根本</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不敢应用编译耗时稍高的优化技术。</a:t>
            </a:r>
            <a:r>
              <a:rPr lang="zh-CN" altLang="en-US" sz="1860" dirty="0">
                <a:latin typeface="Courier New" panose="02070309020205020404" charset="0"/>
                <a:ea typeface="微软雅黑" panose="020B0503020204020204" pitchFamily="34" charset="-122"/>
                <a:sym typeface="Arial" panose="020B0604020202020204" pitchFamily="34" charset="0"/>
              </a:rPr>
              <a:t>有的时候一些代码的编译时间比执行时间还要长。</a:t>
            </a:r>
          </a:p>
          <a:p>
            <a:pPr marL="344805"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因此这个阶段的虚拟机即使使用了编译器，执行效率也和传统的C/C++程序有很大差距，“</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Java语言很慢</a:t>
            </a:r>
            <a:r>
              <a:rPr lang="zh-CN" altLang="en-US" sz="1860" dirty="0">
                <a:latin typeface="Courier New" panose="02070309020205020404" charset="0"/>
                <a:ea typeface="微软雅黑" panose="020B0503020204020204" pitchFamily="34" charset="-122"/>
                <a:sym typeface="Arial" panose="020B0604020202020204" pitchFamily="34" charset="0"/>
              </a:rPr>
              <a:t>”的形象就是在这时候开始在用户心中树立起来的。</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923713"/>
            <a:ext cx="452120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二、</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JVM</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发展史</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-Exact VM</a:t>
            </a:r>
            <a:endParaRPr lang="en-US" altLang="zh-CN" sz="2800" b="1">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661035" y="1530350"/>
            <a:ext cx="10845800" cy="5077460"/>
          </a:xfrm>
          <a:prstGeom prst="rect">
            <a:avLst/>
          </a:prstGeom>
          <a:noFill/>
        </p:spPr>
        <p:txBody>
          <a:bodyPr wrap="square" rtlCol="0">
            <a:spAutoFit/>
          </a:bodyPr>
          <a:lstStyle/>
          <a:p>
            <a:pPr marL="344805" indent="-342900">
              <a:buClr>
                <a:srgbClr val="0070C0"/>
              </a:buClr>
              <a:buFont typeface="Wingdings" panose="05000000000000000000" pitchFamily="2" charset="2"/>
              <a:buChar char="Ø"/>
            </a:pPr>
            <a:r>
              <a:rPr lang="zh-CN" altLang="en-US" sz="1800" dirty="0">
                <a:latin typeface="Courier New" panose="02070309020205020404" charset="0"/>
                <a:ea typeface="微软雅黑" panose="020B0503020204020204" pitchFamily="34" charset="-122"/>
                <a:sym typeface="Arial" panose="020B0604020202020204" pitchFamily="34" charset="0"/>
              </a:rPr>
              <a:t>JDK 1.2时，曾在Solaris平台上发布过一款名为</a:t>
            </a:r>
            <a:r>
              <a:rPr lang="zh-CN" altLang="en-US" sz="1800" dirty="0">
                <a:solidFill>
                  <a:srgbClr val="FF0000"/>
                </a:solidFill>
                <a:latin typeface="Courier New" panose="02070309020205020404" charset="0"/>
                <a:ea typeface="微软雅黑" panose="020B0503020204020204" pitchFamily="34" charset="-122"/>
                <a:sym typeface="Arial" panose="020B0604020202020204" pitchFamily="34" charset="0"/>
              </a:rPr>
              <a:t>Exact VM</a:t>
            </a:r>
            <a:r>
              <a:rPr lang="zh-CN" altLang="en-US" sz="1800" dirty="0">
                <a:latin typeface="Courier New" panose="02070309020205020404" charset="0"/>
                <a:ea typeface="微软雅黑" panose="020B0503020204020204" pitchFamily="34" charset="-122"/>
                <a:sym typeface="Arial" panose="020B0604020202020204" pitchFamily="34" charset="0"/>
              </a:rPr>
              <a:t>的虚拟机，它的执行系统已经具备现代高性能虚拟机的雏形：如支持</a:t>
            </a:r>
            <a:r>
              <a:rPr lang="zh-CN" altLang="en-US" sz="1800" dirty="0">
                <a:solidFill>
                  <a:srgbClr val="FF0000"/>
                </a:solidFill>
                <a:latin typeface="Courier New" panose="02070309020205020404" charset="0"/>
                <a:ea typeface="微软雅黑" panose="020B0503020204020204" pitchFamily="34" charset="-122"/>
                <a:sym typeface="Arial" panose="020B0604020202020204" pitchFamily="34" charset="0"/>
              </a:rPr>
              <a:t>编译器与解释器</a:t>
            </a:r>
            <a:r>
              <a:rPr lang="zh-CN" altLang="en-US" sz="1800" dirty="0">
                <a:latin typeface="Courier New" panose="02070309020205020404" charset="0"/>
                <a:ea typeface="微软雅黑" panose="020B0503020204020204" pitchFamily="34" charset="-122"/>
                <a:sym typeface="Arial" panose="020B0604020202020204" pitchFamily="34" charset="0"/>
              </a:rPr>
              <a:t>混合工作模式。</a:t>
            </a:r>
          </a:p>
          <a:p>
            <a:pPr marL="344805" indent="-342900">
              <a:buClr>
                <a:srgbClr val="0070C0"/>
              </a:buClr>
              <a:buFont typeface="Wingdings" panose="05000000000000000000" pitchFamily="2" charset="2"/>
              <a:buChar char="Ø"/>
            </a:pPr>
            <a:endParaRPr lang="zh-CN" altLang="en-US" sz="1800" dirty="0">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r>
              <a:rPr lang="zh-CN" altLang="en-US" sz="1800" dirty="0">
                <a:latin typeface="Courier New" panose="02070309020205020404" charset="0"/>
                <a:ea typeface="微软雅黑" panose="020B0503020204020204" pitchFamily="34" charset="-122"/>
                <a:sym typeface="Arial" panose="020B0604020202020204" pitchFamily="34" charset="0"/>
              </a:rPr>
              <a:t>Exact VM因它使用</a:t>
            </a:r>
            <a:r>
              <a:rPr lang="zh-CN" altLang="en-US" sz="1800" dirty="0">
                <a:solidFill>
                  <a:srgbClr val="FF0000"/>
                </a:solidFill>
                <a:latin typeface="Courier New" panose="02070309020205020404" charset="0"/>
                <a:ea typeface="微软雅黑" panose="020B0503020204020204" pitchFamily="34" charset="-122"/>
                <a:sym typeface="Arial" panose="020B0604020202020204" pitchFamily="34" charset="0"/>
              </a:rPr>
              <a:t>准确式内存管理</a:t>
            </a:r>
            <a:r>
              <a:rPr lang="zh-CN" altLang="en-US" sz="1800" dirty="0">
                <a:latin typeface="Courier New" panose="02070309020205020404" charset="0"/>
                <a:ea typeface="微软雅黑" panose="020B0503020204020204" pitchFamily="34" charset="-122"/>
                <a:sym typeface="Arial" panose="020B0604020202020204" pitchFamily="34" charset="0"/>
              </a:rPr>
              <a:t>（Exact Memory Management，也可以叫Non-Conservative/Accurate Memory Management）而得名。</a:t>
            </a:r>
          </a:p>
          <a:p>
            <a:pPr marL="344805" indent="-342900">
              <a:buClr>
                <a:srgbClr val="0070C0"/>
              </a:buClr>
              <a:buFont typeface="Wingdings" panose="05000000000000000000" pitchFamily="2" charset="2"/>
              <a:buChar char="Ø"/>
            </a:pPr>
            <a:endParaRPr lang="zh-CN" altLang="en-US" sz="1800" dirty="0">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r>
              <a:rPr lang="zh-CN" altLang="en-US" sz="1800" dirty="0">
                <a:latin typeface="Courier New" panose="02070309020205020404" charset="0"/>
                <a:ea typeface="微软雅黑" panose="020B0503020204020204" pitchFamily="34" charset="-122"/>
                <a:sym typeface="Arial" panose="020B0604020202020204" pitchFamily="34" charset="0"/>
              </a:rPr>
              <a:t>虚拟机可以知道内存中某个位置的数据具体是什么类型。譬如内存中有一个32位的整数123456，它到底是一个reference类型指向123456的内存地址还是一个数值为123456的整数，</a:t>
            </a:r>
            <a:r>
              <a:rPr lang="zh-CN" altLang="en-US" sz="1800" dirty="0">
                <a:solidFill>
                  <a:srgbClr val="FF0000"/>
                </a:solidFill>
                <a:latin typeface="Courier New" panose="02070309020205020404" charset="0"/>
                <a:ea typeface="微软雅黑" panose="020B0503020204020204" pitchFamily="34" charset="-122"/>
                <a:sym typeface="Arial" panose="020B0604020202020204" pitchFamily="34" charset="0"/>
              </a:rPr>
              <a:t>虚拟机将有能力分辨出来</a:t>
            </a:r>
            <a:r>
              <a:rPr lang="zh-CN" altLang="en-US" sz="1800" dirty="0">
                <a:latin typeface="Courier New" panose="02070309020205020404" charset="0"/>
                <a:ea typeface="微软雅黑" panose="020B0503020204020204" pitchFamily="34" charset="-122"/>
                <a:sym typeface="Arial" panose="020B0604020202020204" pitchFamily="34" charset="0"/>
              </a:rPr>
              <a:t>，这样才能在GC（垃圾收集）的时候准确判断堆上的数据是否还</a:t>
            </a:r>
            <a:r>
              <a:rPr lang="zh-CN" altLang="en-US" sz="1800" dirty="0">
                <a:solidFill>
                  <a:srgbClr val="FF0000"/>
                </a:solidFill>
                <a:latin typeface="Courier New" panose="02070309020205020404" charset="0"/>
                <a:ea typeface="微软雅黑" panose="020B0503020204020204" pitchFamily="34" charset="-122"/>
                <a:sym typeface="Arial" panose="020B0604020202020204" pitchFamily="34" charset="0"/>
              </a:rPr>
              <a:t>可能被使用</a:t>
            </a:r>
            <a:r>
              <a:rPr lang="zh-CN" altLang="en-US" sz="1800" dirty="0">
                <a:latin typeface="Courier New" panose="02070309020205020404" charset="0"/>
                <a:ea typeface="微软雅黑" panose="020B0503020204020204" pitchFamily="34" charset="-122"/>
                <a:sym typeface="Arial" panose="020B0604020202020204" pitchFamily="34" charset="0"/>
              </a:rPr>
              <a:t>。</a:t>
            </a:r>
          </a:p>
          <a:p>
            <a:pPr marL="344805" indent="-342900">
              <a:buClr>
                <a:srgbClr val="0070C0"/>
              </a:buClr>
              <a:buFont typeface="Wingdings" panose="05000000000000000000" pitchFamily="2" charset="2"/>
              <a:buChar char="Ø"/>
            </a:pPr>
            <a:endParaRPr lang="zh-CN" altLang="en-US" sz="1800" dirty="0">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r>
              <a:rPr lang="zh-CN" altLang="en-US" sz="1800" dirty="0">
                <a:latin typeface="Courier New" panose="02070309020205020404" charset="0"/>
                <a:ea typeface="微软雅黑" panose="020B0503020204020204" pitchFamily="34" charset="-122"/>
                <a:sym typeface="Arial" panose="020B0604020202020204" pitchFamily="34" charset="0"/>
              </a:rPr>
              <a:t>由于使用了准确式内存管理，Exact VM可以抛弃以前Classic VM基于handle的对象查找方式每次定位对象都少了一次间接查找的开销，提升执行性能。</a:t>
            </a:r>
          </a:p>
          <a:p>
            <a:pPr marL="344805" indent="-342900">
              <a:buClr>
                <a:srgbClr val="0070C0"/>
              </a:buClr>
              <a:buFont typeface="Wingdings" panose="05000000000000000000" pitchFamily="2" charset="2"/>
              <a:buChar char="Ø"/>
            </a:pPr>
            <a:endParaRPr lang="zh-CN" altLang="en-US" sz="1800" dirty="0">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r>
              <a:rPr lang="zh-CN" altLang="en-US" sz="1800" dirty="0">
                <a:latin typeface="Courier New" panose="02070309020205020404" charset="0"/>
                <a:ea typeface="微软雅黑" panose="020B0503020204020204" pitchFamily="34" charset="-122"/>
                <a:sym typeface="Arial" panose="020B0604020202020204" pitchFamily="34" charset="0"/>
              </a:rPr>
              <a:t>基于</a:t>
            </a:r>
            <a:r>
              <a:rPr lang="en-US" altLang="x-none" sz="1800" dirty="0">
                <a:latin typeface="Courier New" panose="02070309020205020404" charset="0"/>
                <a:ea typeface="微软雅黑" panose="020B0503020204020204" pitchFamily="34" charset="-122"/>
                <a:sym typeface="Arial" panose="020B0604020202020204" pitchFamily="34" charset="0"/>
              </a:rPr>
              <a:t>handle(</a:t>
            </a:r>
            <a:r>
              <a:rPr lang="zh-CN" altLang="en-US" sz="1800" dirty="0">
                <a:latin typeface="Courier New" panose="02070309020205020404" charset="0"/>
                <a:ea typeface="微软雅黑" panose="020B0503020204020204" pitchFamily="34" charset="-122"/>
                <a:sym typeface="Arial" panose="020B0604020202020204" pitchFamily="34" charset="0"/>
              </a:rPr>
              <a:t>句柄</a:t>
            </a:r>
            <a:r>
              <a:rPr lang="en-US" altLang="x-none" sz="1800" dirty="0">
                <a:latin typeface="Courier New" panose="02070309020205020404" charset="0"/>
                <a:ea typeface="微软雅黑" panose="020B0503020204020204" pitchFamily="34" charset="-122"/>
                <a:sym typeface="Arial" panose="020B0604020202020204" pitchFamily="34" charset="0"/>
              </a:rPr>
              <a:t>)</a:t>
            </a:r>
            <a:r>
              <a:rPr lang="zh-CN" altLang="en-US" sz="1800" dirty="0">
                <a:latin typeface="Courier New" panose="02070309020205020404" charset="0"/>
                <a:ea typeface="微软雅黑" panose="020B0503020204020204" pitchFamily="34" charset="-122"/>
                <a:sym typeface="Arial" panose="020B0604020202020204" pitchFamily="34" charset="0"/>
              </a:rPr>
              <a:t>的对象查找：当</a:t>
            </a:r>
            <a:r>
              <a:rPr lang="en-US" altLang="x-none" sz="1800" dirty="0">
                <a:latin typeface="Courier New" panose="02070309020205020404" charset="0"/>
                <a:ea typeface="微软雅黑" panose="020B0503020204020204" pitchFamily="34" charset="-122"/>
                <a:sym typeface="Arial" panose="020B0604020202020204" pitchFamily="34" charset="0"/>
              </a:rPr>
              <a:t>123456</a:t>
            </a:r>
            <a:r>
              <a:rPr lang="zh-CN" altLang="en-US" sz="1800" dirty="0">
                <a:latin typeface="Courier New" panose="02070309020205020404" charset="0"/>
                <a:ea typeface="微软雅黑" panose="020B0503020204020204" pitchFamily="34" charset="-122"/>
                <a:sym typeface="Arial" panose="020B0604020202020204" pitchFamily="34" charset="0"/>
              </a:rPr>
              <a:t>指向的对象经过一次垃圾回收后，内存地址需要重新规整。内存地址发生了变化为</a:t>
            </a:r>
            <a:r>
              <a:rPr lang="en-US" altLang="x-none" sz="1800" dirty="0">
                <a:latin typeface="Courier New" panose="02070309020205020404" charset="0"/>
                <a:ea typeface="微软雅黑" panose="020B0503020204020204" pitchFamily="34" charset="-122"/>
                <a:sym typeface="Arial" panose="020B0604020202020204" pitchFamily="34" charset="0"/>
              </a:rPr>
              <a:t>654321</a:t>
            </a:r>
            <a:r>
              <a:rPr lang="zh-CN" altLang="en-US" sz="1800" dirty="0">
                <a:latin typeface="Courier New" panose="02070309020205020404" charset="0"/>
                <a:ea typeface="微软雅黑" panose="020B0503020204020204" pitchFamily="34" charset="-122"/>
                <a:sym typeface="Arial" panose="020B0604020202020204" pitchFamily="34" charset="0"/>
              </a:rPr>
              <a:t>，不能将内存中所有的值为</a:t>
            </a:r>
            <a:r>
              <a:rPr lang="en-US" altLang="x-none" sz="1800" dirty="0">
                <a:latin typeface="Courier New" panose="02070309020205020404" charset="0"/>
                <a:ea typeface="微软雅黑" panose="020B0503020204020204" pitchFamily="34" charset="-122"/>
                <a:sym typeface="Arial" panose="020B0604020202020204" pitchFamily="34" charset="0"/>
              </a:rPr>
              <a:t>123456</a:t>
            </a:r>
            <a:r>
              <a:rPr lang="zh-CN" altLang="en-US" sz="1800" dirty="0">
                <a:latin typeface="Courier New" panose="02070309020205020404" charset="0"/>
                <a:ea typeface="微软雅黑" panose="020B0503020204020204" pitchFamily="34" charset="-122"/>
                <a:sym typeface="Arial" panose="020B0604020202020204" pitchFamily="34" charset="0"/>
              </a:rPr>
              <a:t>数据都改为</a:t>
            </a:r>
            <a:r>
              <a:rPr lang="en-US" altLang="x-none" sz="1800" dirty="0">
                <a:latin typeface="Courier New" panose="02070309020205020404" charset="0"/>
                <a:ea typeface="微软雅黑" panose="020B0503020204020204" pitchFamily="34" charset="-122"/>
                <a:sym typeface="Arial" panose="020B0604020202020204" pitchFamily="34" charset="0"/>
              </a:rPr>
              <a:t>654321</a:t>
            </a:r>
            <a:r>
              <a:rPr lang="zh-CN" altLang="en-US" sz="1800" dirty="0">
                <a:latin typeface="Courier New" panose="02070309020205020404" charset="0"/>
                <a:ea typeface="微软雅黑" panose="020B0503020204020204" pitchFamily="34" charset="-122"/>
                <a:sym typeface="Arial" panose="020B0604020202020204" pitchFamily="34" charset="0"/>
              </a:rPr>
              <a:t>。使用句柄来管理对象内存地址的变动，所以定位对象时先去句柄查下实际的地址再去查找对象本身的属性。类似于对象的户口变更登记册。</a:t>
            </a:r>
          </a:p>
          <a:p>
            <a:pPr marL="344805" indent="-342900">
              <a:buClr>
                <a:srgbClr val="0070C0"/>
              </a:buClr>
              <a:buFont typeface="Wingdings" panose="05000000000000000000" pitchFamily="2" charset="2"/>
              <a:buChar char="Ø"/>
            </a:pPr>
            <a:r>
              <a:rPr lang="zh-CN" altLang="en-US" sz="1800" dirty="0">
                <a:latin typeface="Courier New" panose="02070309020205020404" charset="0"/>
                <a:ea typeface="微软雅黑" panose="020B0503020204020204" pitchFamily="34" charset="-122"/>
                <a:sym typeface="Arial" panose="020B0604020202020204" pitchFamily="34" charset="0"/>
              </a:rPr>
              <a:t>句柄可以理解为：引用的引用。指针的指针。</a:t>
            </a:r>
            <a:endParaRPr lang="zh-CN" altLang="en-US" sz="1800">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661035" y="2084705"/>
            <a:ext cx="10309860" cy="3237230"/>
          </a:xfrm>
          <a:prstGeom prst="rect">
            <a:avLst/>
          </a:prstGeom>
          <a:noFill/>
        </p:spPr>
        <p:txBody>
          <a:bodyPr wrap="square" rtlCol="0">
            <a:spAutoFit/>
          </a:bodyPr>
          <a:lstStyle/>
          <a:p>
            <a:pPr marL="344805"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Sun Classic / Exact VM的生命周期</a:t>
            </a:r>
          </a:p>
          <a:p>
            <a:pPr marL="344805"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虽然Exact VM的技术相对Classic VM来说先进了许多，但是在商业应用上只存在了很短暂的时间就被更为优秀的HotSpot VM所取代，甚至还没有来得及发布Windows和Linux平台下的商用版本。</a:t>
            </a:r>
          </a:p>
          <a:p>
            <a:pPr marL="344805"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而Classic VM的生命周期则相对长了许多，它在</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JDK 1.2之前</a:t>
            </a:r>
            <a:r>
              <a:rPr lang="zh-CN" altLang="en-US" sz="1860" dirty="0">
                <a:latin typeface="Courier New" panose="02070309020205020404" charset="0"/>
                <a:ea typeface="微软雅黑" panose="020B0503020204020204" pitchFamily="34" charset="-122"/>
                <a:sym typeface="Arial" panose="020B0604020202020204" pitchFamily="34" charset="0"/>
              </a:rPr>
              <a:t>是Sun JDK中唯一的虚拟机，在JDK </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1.2</a:t>
            </a:r>
            <a:r>
              <a:rPr lang="zh-CN" altLang="en-US" sz="1860" dirty="0">
                <a:latin typeface="Courier New" panose="02070309020205020404" charset="0"/>
                <a:ea typeface="微软雅黑" panose="020B0503020204020204" pitchFamily="34" charset="-122"/>
                <a:sym typeface="Arial" panose="020B0604020202020204" pitchFamily="34" charset="0"/>
              </a:rPr>
              <a:t>时，它与HotSpot VM并存，但默认使用的是Classic VM（用户可用java -hotspot参数切换至HotSpot VM），而在JDK </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1.3</a:t>
            </a:r>
            <a:r>
              <a:rPr lang="zh-CN" altLang="en-US" sz="1860" dirty="0">
                <a:latin typeface="Courier New" panose="02070309020205020404" charset="0"/>
                <a:ea typeface="微软雅黑" panose="020B0503020204020204" pitchFamily="34" charset="-122"/>
                <a:sym typeface="Arial" panose="020B0604020202020204" pitchFamily="34" charset="0"/>
              </a:rPr>
              <a:t>时，HotSpot VM成为默认虚拟机，但Classic VM仍作为虚拟机的“备用选择”发布（使用java -classic参数切换），直到JDK </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1.4</a:t>
            </a:r>
            <a:r>
              <a:rPr lang="zh-CN" altLang="en-US" sz="1860" dirty="0">
                <a:latin typeface="Courier New" panose="02070309020205020404" charset="0"/>
                <a:ea typeface="微软雅黑" panose="020B0503020204020204" pitchFamily="34" charset="-122"/>
                <a:sym typeface="Arial" panose="020B0604020202020204" pitchFamily="34" charset="0"/>
              </a:rPr>
              <a:t>的时候，Classic VM才完全退出商用虚拟机的历史舞台</a:t>
            </a:r>
            <a:endParaRPr lang="zh-CN" altLang="en-US" sz="1865">
              <a:solidFill>
                <a:srgbClr val="000000"/>
              </a:solidFill>
              <a:latin typeface="Courier New" panose="02070309020205020404" charset="0"/>
              <a:ea typeface="微软雅黑" panose="020B0503020204020204" pitchFamily="34" charset="-122"/>
              <a:sym typeface="+mn-ea"/>
            </a:endParaRPr>
          </a:p>
        </p:txBody>
      </p:sp>
      <p:sp>
        <p:nvSpPr>
          <p:cNvPr id="2" name="文本框 83"/>
          <p:cNvSpPr txBox="1">
            <a:spLocks noChangeArrowheads="1"/>
          </p:cNvSpPr>
          <p:nvPr/>
        </p:nvSpPr>
        <p:spPr bwMode="auto">
          <a:xfrm>
            <a:off x="661247" y="923713"/>
            <a:ext cx="388112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二、</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JVM</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发展史</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-SC/EV</a:t>
            </a:r>
            <a:endParaRPr lang="en-US" altLang="zh-CN" sz="2800" b="1">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0-#ppt_w/2"/>
                                          </p:val>
                                        </p:tav>
                                        <p:tav tm="100000">
                                          <p:val>
                                            <p:strVal val="#ppt_x"/>
                                          </p:val>
                                        </p:tav>
                                      </p:tavLst>
                                    </p:anim>
                                    <p:anim calcmode="lin" valueType="num">
                                      <p:cBhvr additive="base">
                                        <p:cTn id="11"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4998720" cy="460375"/>
          </a:xfrm>
          <a:prstGeom prst="rect">
            <a:avLst/>
          </a:prstGeom>
          <a:noFill/>
          <a:ln w="9525">
            <a:noFill/>
            <a:miter lim="800000"/>
          </a:ln>
        </p:spPr>
        <p:txBody>
          <a:bodyPr wrap="none">
            <a:spAutoFit/>
          </a:bodyPr>
          <a:lstStyle/>
          <a:p>
            <a:pPr lvl="0" algn="l" fontAlgn="t"/>
            <a:r>
              <a:rPr lang="zh-CN" altLang="en-US" sz="24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二、</a:t>
            </a:r>
            <a:r>
              <a:rPr lang="en-US" altLang="zh-CN" sz="240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rPr>
              <a:t>JVM</a:t>
            </a:r>
            <a:r>
              <a:rPr lang="zh-CN" altLang="en-US" sz="24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发展史</a:t>
            </a:r>
            <a:r>
              <a:rPr lang="en-US" altLang="zh-CN" sz="24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-Sun HotSpot VM</a:t>
            </a:r>
            <a:endParaRPr lang="en-US" altLang="zh-CN" sz="2400" b="1">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2" name="文本框 1"/>
          <p:cNvSpPr txBox="1"/>
          <p:nvPr/>
        </p:nvSpPr>
        <p:spPr>
          <a:xfrm>
            <a:off x="863600" y="2286635"/>
            <a:ext cx="10350500" cy="3415030"/>
          </a:xfrm>
          <a:prstGeom prst="rect">
            <a:avLst/>
          </a:prstGeom>
          <a:noFill/>
        </p:spPr>
        <p:txBody>
          <a:bodyPr wrap="square" rtlCol="0">
            <a:spAutoFit/>
          </a:bodyPr>
          <a:lstStyle/>
          <a:p>
            <a:pPr marL="344805" indent="-342900">
              <a:buClr>
                <a:srgbClr val="0070C0"/>
              </a:buClr>
              <a:buFont typeface="Wingdings" panose="05000000000000000000" pitchFamily="2" charset="2"/>
              <a:buChar char="Ø"/>
            </a:pPr>
            <a:r>
              <a:rPr lang="en-US" altLang="x-none" dirty="0">
                <a:latin typeface="Courier New" panose="02070309020205020404" charset="0"/>
                <a:ea typeface="微软雅黑" panose="020B0503020204020204" pitchFamily="34" charset="-122"/>
                <a:sym typeface="Arial" panose="020B0604020202020204" pitchFamily="34" charset="0"/>
              </a:rPr>
              <a:t>hotspot vm  </a:t>
            </a:r>
            <a:r>
              <a:rPr lang="zh-CN" altLang="en-US" dirty="0">
                <a:latin typeface="Courier New" panose="02070309020205020404" charset="0"/>
                <a:ea typeface="微软雅黑" panose="020B0503020204020204" pitchFamily="34" charset="-122"/>
                <a:sym typeface="Arial" panose="020B0604020202020204" pitchFamily="34" charset="0"/>
              </a:rPr>
              <a:t>是Sun JDK和OpenJDK中所带的虚拟机，也是目前使用范围最广的Java虚拟机</a:t>
            </a:r>
          </a:p>
          <a:p>
            <a:pPr marL="344805" indent="-342900">
              <a:buClr>
                <a:srgbClr val="0070C0"/>
              </a:buClr>
              <a:buFont typeface="Wingdings" panose="05000000000000000000" pitchFamily="2" charset="2"/>
              <a:buChar char="Ø"/>
            </a:pPr>
            <a:endParaRPr lang="zh-CN" altLang="en-US" dirty="0">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r>
              <a:rPr lang="zh-CN" altLang="en-US" dirty="0">
                <a:latin typeface="Courier New" panose="02070309020205020404" charset="0"/>
                <a:ea typeface="微软雅黑" panose="020B0503020204020204" pitchFamily="34" charset="-122"/>
                <a:sym typeface="Arial" panose="020B0604020202020204" pitchFamily="34" charset="0"/>
              </a:rPr>
              <a:t>最初并非由Sun公司开发，而是由一家名为“Longview Technologies”的小公司设计的；Sun公司注意到了这款虚拟机在JIT编译上有许多优秀的理念和实际效果，在1997年收购了Longview Technologies公司，从而获得了HotSpot VM。</a:t>
            </a:r>
          </a:p>
          <a:p>
            <a:pPr marL="344805" indent="-342900">
              <a:buClr>
                <a:srgbClr val="0070C0"/>
              </a:buClr>
              <a:buFont typeface="Wingdings" panose="05000000000000000000" pitchFamily="2" charset="2"/>
              <a:buChar char="Ø"/>
            </a:pPr>
            <a:endParaRPr lang="zh-CN" altLang="en-US" dirty="0">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r>
              <a:rPr lang="en-US" altLang="x-none" dirty="0">
                <a:latin typeface="Courier New" panose="02070309020205020404" charset="0"/>
                <a:ea typeface="微软雅黑" panose="020B0503020204020204" pitchFamily="34" charset="-122"/>
                <a:sym typeface="Arial" panose="020B0604020202020204" pitchFamily="34" charset="0"/>
              </a:rPr>
              <a:t>oracle</a:t>
            </a:r>
            <a:r>
              <a:rPr lang="zh-CN" altLang="en-US" dirty="0">
                <a:latin typeface="Courier New" panose="02070309020205020404" charset="0"/>
                <a:ea typeface="微软雅黑" panose="020B0503020204020204" pitchFamily="34" charset="-122"/>
                <a:sym typeface="Arial" panose="020B0604020202020204" pitchFamily="34" charset="0"/>
              </a:rPr>
              <a:t>收购了</a:t>
            </a:r>
            <a:r>
              <a:rPr lang="en-US" altLang="x-none" dirty="0">
                <a:latin typeface="Courier New" panose="02070309020205020404" charset="0"/>
                <a:ea typeface="微软雅黑" panose="020B0503020204020204" pitchFamily="34" charset="-122"/>
                <a:sym typeface="Arial" panose="020B0604020202020204" pitchFamily="34" charset="0"/>
              </a:rPr>
              <a:t>SUN</a:t>
            </a:r>
            <a:r>
              <a:rPr lang="zh-CN" altLang="en-US" dirty="0">
                <a:latin typeface="Courier New" panose="02070309020205020404" charset="0"/>
                <a:ea typeface="微软雅黑" panose="020B0503020204020204" pitchFamily="34" charset="-122"/>
                <a:sym typeface="Arial" panose="020B0604020202020204" pitchFamily="34" charset="0"/>
              </a:rPr>
              <a:t>，获得了HotSpot VM。</a:t>
            </a:r>
            <a:endParaRPr lang="en-US" altLang="x-none" dirty="0">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endParaRPr lang="zh-CN" altLang="en-US" dirty="0">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r>
              <a:rPr lang="zh-CN" altLang="en-US" dirty="0">
                <a:latin typeface="Courier New" panose="02070309020205020404" charset="0"/>
                <a:ea typeface="微软雅黑" panose="020B0503020204020204" pitchFamily="34" charset="-122"/>
                <a:sym typeface="Arial" panose="020B0604020202020204" pitchFamily="34" charset="0"/>
              </a:rPr>
              <a:t>HotSpot VM既继承了Sun之前两款商用虚拟机的优点（如前面提到的</a:t>
            </a:r>
            <a:r>
              <a:rPr lang="zh-CN" altLang="en-US" dirty="0">
                <a:solidFill>
                  <a:srgbClr val="D8090F"/>
                </a:solidFill>
                <a:latin typeface="Courier New" panose="02070309020205020404" charset="0"/>
                <a:ea typeface="微软雅黑" panose="020B0503020204020204" pitchFamily="34" charset="-122"/>
                <a:sym typeface="Arial" panose="020B0604020202020204" pitchFamily="34" charset="0"/>
              </a:rPr>
              <a:t>准确式内存管理</a:t>
            </a:r>
            <a:r>
              <a:rPr lang="zh-CN" altLang="en-US" dirty="0">
                <a:latin typeface="Courier New" panose="02070309020205020404" charset="0"/>
                <a:ea typeface="微软雅黑" panose="020B0503020204020204" pitchFamily="34" charset="-122"/>
                <a:sym typeface="Arial" panose="020B0604020202020204" pitchFamily="34" charset="0"/>
              </a:rPr>
              <a:t>），也有许多自己新的技术优势，如它名称中的HotSpot指的就是它的</a:t>
            </a:r>
            <a:r>
              <a:rPr lang="zh-CN" altLang="en-US" dirty="0">
                <a:solidFill>
                  <a:srgbClr val="FF0000"/>
                </a:solidFill>
                <a:latin typeface="Courier New" panose="02070309020205020404" charset="0"/>
                <a:ea typeface="微软雅黑" panose="020B0503020204020204" pitchFamily="34" charset="-122"/>
                <a:sym typeface="Arial" panose="020B0604020202020204" pitchFamily="34" charset="0"/>
              </a:rPr>
              <a:t>热点代码探测技术</a:t>
            </a:r>
            <a:r>
              <a:rPr lang="zh-CN" altLang="en-US" dirty="0">
                <a:latin typeface="Courier New" panose="02070309020205020404" charset="0"/>
                <a:ea typeface="微软雅黑" panose="020B0503020204020204" pitchFamily="34" charset="-122"/>
                <a:sym typeface="Arial" panose="020B0604020202020204" pitchFamily="34" charset="0"/>
              </a:rPr>
              <a:t>。</a:t>
            </a:r>
          </a:p>
          <a:p>
            <a:pPr marL="344805" indent="-342900">
              <a:buClr>
                <a:srgbClr val="0070C0"/>
              </a:buClr>
              <a:buFont typeface="Wingdings" panose="05000000000000000000" pitchFamily="2" charset="2"/>
              <a:buChar char="Ø"/>
            </a:pPr>
            <a:endParaRPr lang="zh-CN" altLang="en-US" dirty="0">
              <a:latin typeface="Courier New" panose="02070309020205020404" charset="0"/>
              <a:ea typeface="微软雅黑" panose="020B0503020204020204" pitchFamily="34" charset="-122"/>
              <a:sym typeface="Arial" panose="020B0604020202020204" pitchFamily="34" charset="0"/>
            </a:endParaRPr>
          </a:p>
          <a:p>
            <a:endParaRPr lang="zh-CN" altLang="en-US">
              <a:latin typeface="Courier New" panose="02070309020205020404" charset="0"/>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846"/>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846"/>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 name="KSO_WM_TAG_VERSION" val="1.0"/>
  <p:tag name="KSO_WM_TEMPLATE_THUMBS_INDEX" val="1、9、12、16、19、22"/>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3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3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4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4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4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4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4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5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heme/theme1.xml><?xml version="1.0" encoding="utf-8"?>
<a:theme xmlns:a="http://schemas.openxmlformats.org/drawingml/2006/main" name="自定义设计方案">
  <a:themeElements>
    <a:clrScheme name="自定义 207">
      <a:dk1>
        <a:srgbClr val="000000"/>
      </a:dk1>
      <a:lt1>
        <a:srgbClr val="FFFFFF"/>
      </a:lt1>
      <a:dk2>
        <a:srgbClr val="1CADE4"/>
      </a:dk2>
      <a:lt2>
        <a:srgbClr val="DFE3E5"/>
      </a:lt2>
      <a:accent1>
        <a:srgbClr val="1CADE4"/>
      </a:accent1>
      <a:accent2>
        <a:srgbClr val="2683C6"/>
      </a:accent2>
      <a:accent3>
        <a:srgbClr val="27CED7"/>
      </a:accent3>
      <a:accent4>
        <a:srgbClr val="42BA97"/>
      </a:accent4>
      <a:accent5>
        <a:srgbClr val="3E8853"/>
      </a:accent5>
      <a:accent6>
        <a:srgbClr val="FFFFFF"/>
      </a:accent6>
      <a:hlink>
        <a:srgbClr val="6EAC1C"/>
      </a:hlink>
      <a:folHlink>
        <a:srgbClr val="B26B0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TotalTime>
  <Words>7658</Words>
  <Application>Microsoft Office PowerPoint</Application>
  <PresentationFormat>宽屏</PresentationFormat>
  <Paragraphs>524</Paragraphs>
  <Slides>48</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48</vt:i4>
      </vt:variant>
    </vt:vector>
  </HeadingPairs>
  <TitlesOfParts>
    <vt:vector size="55" baseType="lpstr">
      <vt:lpstr>楷体_GB2312</vt:lpstr>
      <vt:lpstr>微软雅黑</vt:lpstr>
      <vt:lpstr>Arial</vt:lpstr>
      <vt:lpstr>Calibri</vt:lpstr>
      <vt:lpstr>Courier New</vt:lpstr>
      <vt:lpstr>Wingdings</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lex A</dc:creator>
  <cp:lastModifiedBy>苗</cp:lastModifiedBy>
  <cp:revision>272</cp:revision>
  <dcterms:created xsi:type="dcterms:W3CDTF">2015-07-23T06:41:00Z</dcterms:created>
  <dcterms:modified xsi:type="dcterms:W3CDTF">2019-07-30T09:41:40Z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