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13" r:id="rId3"/>
    <p:sldId id="314" r:id="rId4"/>
    <p:sldId id="357" r:id="rId6"/>
    <p:sldId id="372" r:id="rId7"/>
    <p:sldId id="467" r:id="rId8"/>
    <p:sldId id="408" r:id="rId9"/>
    <p:sldId id="407" r:id="rId10"/>
    <p:sldId id="373" r:id="rId11"/>
    <p:sldId id="409" r:id="rId12"/>
    <p:sldId id="389" r:id="rId13"/>
    <p:sldId id="374" r:id="rId14"/>
    <p:sldId id="376" r:id="rId15"/>
    <p:sldId id="377" r:id="rId16"/>
    <p:sldId id="378" r:id="rId17"/>
    <p:sldId id="379" r:id="rId18"/>
    <p:sldId id="367" r:id="rId19"/>
    <p:sldId id="380" r:id="rId20"/>
    <p:sldId id="381" r:id="rId21"/>
    <p:sldId id="390" r:id="rId22"/>
    <p:sldId id="383" r:id="rId23"/>
    <p:sldId id="465" r:id="rId24"/>
    <p:sldId id="466" r:id="rId25"/>
    <p:sldId id="384" r:id="rId26"/>
    <p:sldId id="385" r:id="rId27"/>
    <p:sldId id="410" r:id="rId28"/>
    <p:sldId id="411" r:id="rId29"/>
    <p:sldId id="412" r:id="rId30"/>
    <p:sldId id="520" r:id="rId31"/>
    <p:sldId id="521" r:id="rId32"/>
    <p:sldId id="522" r:id="rId33"/>
    <p:sldId id="415" r:id="rId34"/>
    <p:sldId id="416" r:id="rId35"/>
    <p:sldId id="417" r:id="rId36"/>
    <p:sldId id="418" r:id="rId37"/>
    <p:sldId id="438" r:id="rId38"/>
    <p:sldId id="439" r:id="rId39"/>
    <p:sldId id="440" r:id="rId40"/>
    <p:sldId id="441" r:id="rId41"/>
    <p:sldId id="442" r:id="rId42"/>
    <p:sldId id="443" r:id="rId43"/>
    <p:sldId id="445" r:id="rId44"/>
    <p:sldId id="446" r:id="rId45"/>
    <p:sldId id="447" r:id="rId46"/>
    <p:sldId id="448" r:id="rId47"/>
    <p:sldId id="449" r:id="rId48"/>
    <p:sldId id="450" r:id="rId49"/>
    <p:sldId id="451" r:id="rId50"/>
    <p:sldId id="452" r:id="rId51"/>
    <p:sldId id="453" r:id="rId52"/>
    <p:sldId id="454" r:id="rId53"/>
    <p:sldId id="455" r:id="rId54"/>
    <p:sldId id="456" r:id="rId55"/>
    <p:sldId id="388" r:id="rId56"/>
    <p:sldId id="457" r:id="rId57"/>
    <p:sldId id="458" r:id="rId58"/>
    <p:sldId id="459" r:id="rId59"/>
    <p:sldId id="460" r:id="rId60"/>
    <p:sldId id="369" r:id="rId61"/>
    <p:sldId id="370" r:id="rId62"/>
    <p:sldId id="321" r:id="rId6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0000"/>
    <a:srgbClr val="950000"/>
    <a:srgbClr val="8C0000"/>
    <a:srgbClr val="005DA2"/>
    <a:srgbClr val="FFC400"/>
    <a:srgbClr val="EEF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 autoAdjust="0"/>
    <p:restoredTop sz="95192" autoAdjust="0"/>
  </p:normalViewPr>
  <p:slideViewPr>
    <p:cSldViewPr snapToGrid="0">
      <p:cViewPr varScale="1">
        <p:scale>
          <a:sx n="136" d="100"/>
          <a:sy n="136" d="100"/>
        </p:scale>
        <p:origin x="448" y="192"/>
      </p:cViewPr>
      <p:guideLst>
        <p:guide orient="horz" pos="1927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A30B3-A6F1-472C-BB49-DFE8D82D6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E8FEA-3AC9-4DE1-B0CA-FA2A2FC791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bootstrap.servers=bigdata01:9092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# specify the compression codec for all data generated: none, gzip, snappy, lz4</a:t>
            </a:r>
            <a:endParaRPr lang="zh-CN" altLang="en-US" dirty="0"/>
          </a:p>
          <a:p>
            <a:r>
              <a:rPr lang="zh-CN" altLang="en-US" dirty="0"/>
              <a:t>compression.type=none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# name of the partitioner class for partitioning events; default partition spreads data randomly</a:t>
            </a:r>
            <a:endParaRPr lang="zh-CN" altLang="en-US" dirty="0"/>
          </a:p>
          <a:p>
            <a:r>
              <a:rPr lang="zh-CN" altLang="en-US" dirty="0"/>
              <a:t>#partitioner.class=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# the maximum amount of time the client will wait for the response of a request</a:t>
            </a:r>
            <a:endParaRPr lang="zh-CN" altLang="en-US" dirty="0"/>
          </a:p>
          <a:p>
            <a:r>
              <a:rPr lang="zh-CN" altLang="en-US" dirty="0"/>
              <a:t>#request.timeout.ms=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# how long `KafkaProducer.send` and `KafkaProducer.partitionsFor` will block for</a:t>
            </a:r>
            <a:endParaRPr lang="zh-CN" altLang="en-US" dirty="0"/>
          </a:p>
          <a:p>
            <a:r>
              <a:rPr lang="zh-CN" altLang="en-US" dirty="0"/>
              <a:t>#max.block.ms=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# the producer will wait for up to the given delay to allow other records to be sent so that the sends can be batched together</a:t>
            </a:r>
            <a:endParaRPr lang="zh-CN" altLang="en-US" dirty="0"/>
          </a:p>
          <a:p>
            <a:r>
              <a:rPr lang="zh-CN" altLang="en-US" dirty="0"/>
              <a:t>#linger.ms=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# the maximum size of a request in bytes</a:t>
            </a:r>
            <a:endParaRPr lang="zh-CN" altLang="en-US" dirty="0"/>
          </a:p>
          <a:p>
            <a:r>
              <a:rPr lang="zh-CN" altLang="en-US" dirty="0"/>
              <a:t>#max.request.size=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# the default batch size in bytes when batching multiple records sent to a partition</a:t>
            </a:r>
            <a:endParaRPr lang="zh-CN" altLang="en-US" dirty="0"/>
          </a:p>
          <a:p>
            <a:r>
              <a:rPr lang="zh-CN" altLang="en-US" dirty="0"/>
              <a:t>#batch.size=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# the total bytes of memory the producer can use to buffer records waiting to be sent to the server</a:t>
            </a:r>
            <a:endParaRPr lang="zh-CN" altLang="en-US" dirty="0"/>
          </a:p>
          <a:p>
            <a:r>
              <a:rPr lang="zh-CN" altLang="en-US" dirty="0"/>
              <a:t>#buffer.memory=</a:t>
            </a:r>
            <a:endParaRPr lang="zh-CN" altLang="en-US" dirty="0"/>
          </a:p>
          <a:p>
            <a:r>
              <a:rPr lang="zh-CN" altLang="en-US" dirty="0"/>
              <a:t>key.serializer=org.apache.kafka.common.serialization.IntegerSerializer</a:t>
            </a:r>
            <a:endParaRPr lang="zh-CN" altLang="en-US" dirty="0"/>
          </a:p>
          <a:p>
            <a:r>
              <a:rPr lang="zh-CN" altLang="en-US" dirty="0"/>
              <a:t>value.serializer=org.apache.kafka.common.serialization.StringSerializer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bootstrap.servers=bigdata01:9092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# consumer group id</a:t>
            </a:r>
            <a:endParaRPr lang="zh-CN" altLang="en-US" dirty="0"/>
          </a:p>
          <a:p>
            <a:r>
              <a:rPr lang="zh-CN" altLang="en-US" dirty="0"/>
              <a:t>group.id=test-consumer-group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# What to do when there is no initial offset in Kafka or if the current</a:t>
            </a:r>
            <a:endParaRPr lang="zh-CN" altLang="en-US" dirty="0"/>
          </a:p>
          <a:p>
            <a:r>
              <a:rPr lang="zh-CN" altLang="en-US" dirty="0"/>
              <a:t># offset does not exist any more on the server: latest, earliest, none</a:t>
            </a:r>
            <a:endParaRPr lang="zh-CN" altLang="en-US" dirty="0"/>
          </a:p>
          <a:p>
            <a:r>
              <a:rPr lang="zh-CN" altLang="en-US" dirty="0"/>
              <a:t>auto.offset.reset=earliest</a:t>
            </a:r>
            <a:endParaRPr lang="zh-CN" altLang="en-US" dirty="0"/>
          </a:p>
          <a:p>
            <a:r>
              <a:rPr lang="zh-CN" altLang="en-US" dirty="0"/>
              <a:t>key.deserializer=org.apache.kafka.common.serialization.IntegerDeserializer</a:t>
            </a:r>
            <a:endParaRPr lang="zh-CN" altLang="en-US" dirty="0"/>
          </a:p>
          <a:p>
            <a:r>
              <a:rPr lang="zh-CN" altLang="en-US" dirty="0"/>
              <a:t>value.deserializer=org.apache.kafka.common.serialization.StringDeserializer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#########################################################</a:t>
            </a:r>
            <a:endParaRPr lang="zh-CN" altLang="en-US" dirty="0"/>
          </a:p>
          <a:p>
            <a:r>
              <a:rPr lang="zh-CN" altLang="en-US" dirty="0"/>
              <a:t>##</a:t>
            </a:r>
            <a:endParaRPr lang="zh-CN" altLang="en-US" dirty="0"/>
          </a:p>
          <a:p>
            <a:r>
              <a:rPr lang="zh-CN" altLang="en-US" dirty="0"/>
              <a:t>##主要作用是监听文件中的新增数据，采集到数据之后，打印在控制台</a:t>
            </a:r>
            <a:endParaRPr lang="zh-CN" altLang="en-US" dirty="0"/>
          </a:p>
          <a:p>
            <a:r>
              <a:rPr lang="zh-CN" altLang="en-US" dirty="0"/>
              <a:t>##    注意：Flume agent的运行，主要就是配置source channel sink</a:t>
            </a:r>
            <a:endParaRPr lang="zh-CN" altLang="en-US" dirty="0"/>
          </a:p>
          <a:p>
            <a:r>
              <a:rPr lang="zh-CN" altLang="en-US" dirty="0"/>
              <a:t>##  下面的a1就是agent的代号，source叫r1 channel叫c1 sink叫k1</a:t>
            </a:r>
            <a:endParaRPr lang="zh-CN" altLang="en-US" dirty="0"/>
          </a:p>
          <a:p>
            <a:r>
              <a:rPr lang="zh-CN" altLang="en-US" dirty="0"/>
              <a:t>#########################################################</a:t>
            </a:r>
            <a:endParaRPr lang="zh-CN" altLang="en-US" dirty="0"/>
          </a:p>
          <a:p>
            <a:r>
              <a:rPr lang="zh-CN" altLang="en-US" dirty="0"/>
              <a:t>a1.sources = r1</a:t>
            </a:r>
            <a:endParaRPr lang="zh-CN" altLang="en-US" dirty="0"/>
          </a:p>
          <a:p>
            <a:r>
              <a:rPr lang="zh-CN" altLang="en-US" dirty="0"/>
              <a:t>a1.sinks = k1</a:t>
            </a:r>
            <a:endParaRPr lang="zh-CN" altLang="en-US" dirty="0"/>
          </a:p>
          <a:p>
            <a:r>
              <a:rPr lang="zh-CN" altLang="en-US" dirty="0"/>
              <a:t>a1.channels = c1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#对于source的配置描述 监听文件中的新增数据 exec</a:t>
            </a:r>
            <a:endParaRPr lang="zh-CN" altLang="en-US" dirty="0"/>
          </a:p>
          <a:p>
            <a:r>
              <a:rPr lang="zh-CN" altLang="en-US" dirty="0"/>
              <a:t>a1.sources.r1.type = </a:t>
            </a:r>
            <a:r>
              <a:rPr lang="en-US" altLang="zh-CN" dirty="0"/>
              <a:t>netcat</a:t>
            </a:r>
            <a:endParaRPr lang="zh-CN" altLang="en-US" dirty="0"/>
          </a:p>
          <a:p>
            <a:r>
              <a:rPr lang="zh-CN" altLang="en-US" dirty="0"/>
              <a:t>a1.sources.r1.</a:t>
            </a:r>
            <a:r>
              <a:rPr lang="en-US" altLang="zh-CN" dirty="0"/>
              <a:t>host</a:t>
            </a:r>
            <a:r>
              <a:rPr lang="zh-CN" altLang="en-US" dirty="0"/>
              <a:t>  = </a:t>
            </a:r>
            <a:r>
              <a:rPr lang="en-US" altLang="zh-CN" dirty="0"/>
              <a:t>bigdata01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a1.sources.r1.</a:t>
            </a:r>
            <a:r>
              <a:rPr lang="en-US" altLang="zh-CN" dirty="0">
                <a:sym typeface="+mn-ea"/>
              </a:rPr>
              <a:t>port</a:t>
            </a:r>
            <a:r>
              <a:rPr lang="zh-CN" altLang="en-US" dirty="0">
                <a:sym typeface="+mn-ea"/>
              </a:rPr>
              <a:t>  = </a:t>
            </a:r>
            <a:r>
              <a:rPr lang="en-US" altLang="zh-CN" dirty="0">
                <a:sym typeface="+mn-ea"/>
              </a:rPr>
              <a:t>44444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#对于sink的配置描述 使用kafka日志做数据的消费</a:t>
            </a:r>
            <a:endParaRPr lang="zh-CN" altLang="en-US" dirty="0"/>
          </a:p>
          <a:p>
            <a:r>
              <a:rPr lang="zh-CN" altLang="en-US" dirty="0"/>
              <a:t>a1.sinks.k1.type = org.apache.flume.sink.kafka.KafkaSink</a:t>
            </a:r>
            <a:endParaRPr lang="zh-CN" altLang="en-US" dirty="0"/>
          </a:p>
          <a:p>
            <a:r>
              <a:rPr lang="zh-CN" altLang="en-US" dirty="0"/>
              <a:t>a1.sinks.k1.kafka.bootstrap.servers = bigdata01:9092,bigdata02:9092,bigdata03:9092</a:t>
            </a:r>
            <a:endParaRPr lang="zh-CN" altLang="en-US" dirty="0"/>
          </a:p>
          <a:p>
            <a:r>
              <a:rPr lang="zh-CN" altLang="en-US" dirty="0"/>
              <a:t>a1.sinks.k1.kafka.topic = sqoop</a:t>
            </a:r>
            <a:endParaRPr lang="zh-CN" altLang="en-US" dirty="0"/>
          </a:p>
          <a:p>
            <a:r>
              <a:rPr lang="zh-CN" altLang="en-US" dirty="0"/>
              <a:t>a1.sinks.k1.kafka.flumeBatchSize = 1000</a:t>
            </a:r>
            <a:endParaRPr lang="zh-CN" altLang="en-US" dirty="0"/>
          </a:p>
          <a:p>
            <a:r>
              <a:rPr lang="zh-CN" altLang="en-US" dirty="0"/>
              <a:t>a1.sinks.k1.kafka.producer.acks = 1</a:t>
            </a:r>
            <a:endParaRPr lang="zh-CN" altLang="en-US" dirty="0"/>
          </a:p>
          <a:p>
            <a:r>
              <a:rPr lang="zh-CN" altLang="en-US" dirty="0"/>
              <a:t>a1.sinks.k1.kafka.producer.linger.ms = 1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#对于channel的配置描述 使用文件做数据的临时缓存 这种的安全性要高</a:t>
            </a:r>
            <a:endParaRPr lang="zh-CN" altLang="en-US" dirty="0"/>
          </a:p>
          <a:p>
            <a:r>
              <a:rPr lang="zh-CN" altLang="en-US" dirty="0"/>
              <a:t>a1.channels.c1.type = memory</a:t>
            </a:r>
            <a:endParaRPr lang="zh-CN" altLang="en-US" dirty="0"/>
          </a:p>
          <a:p>
            <a:r>
              <a:rPr lang="zh-CN" altLang="en-US" dirty="0"/>
              <a:t>a1.channels.c1.capacity = 10000</a:t>
            </a:r>
            <a:endParaRPr lang="zh-CN" altLang="en-US" dirty="0"/>
          </a:p>
          <a:p>
            <a:r>
              <a:rPr lang="zh-CN" altLang="en-US" dirty="0"/>
              <a:t>a1.channels.c1.transactionCapacity = 1000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#通过channel c1将source r1和sink k1关联起来</a:t>
            </a:r>
            <a:endParaRPr lang="zh-CN" altLang="en-US" dirty="0"/>
          </a:p>
          <a:p>
            <a:r>
              <a:rPr lang="zh-CN" altLang="en-US" dirty="0"/>
              <a:t>a1.sources.r1.channels = c1</a:t>
            </a:r>
            <a:endParaRPr lang="zh-CN" altLang="en-US" dirty="0"/>
          </a:p>
          <a:p>
            <a:r>
              <a:rPr lang="zh-CN" altLang="en-US" dirty="0"/>
              <a:t>a1.sinks.k1.channel = c1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、查询和维护管理员命令之包含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6</a:t>
            </a:r>
            <a:r>
              <a:rPr lang="zh-CN" altLang="en-US" dirty="0"/>
              <a:t>，即不会和</a:t>
            </a:r>
            <a:r>
              <a:rPr lang="en-US" altLang="zh-CN" dirty="0"/>
              <a:t>Leader</a:t>
            </a:r>
            <a:r>
              <a:rPr lang="zh-CN" altLang="en-US" dirty="0"/>
              <a:t>打交道，响应是及时响应。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Create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、</a:t>
            </a:r>
            <a:r>
              <a:rPr lang="en-US" altLang="zh-CN" dirty="0"/>
              <a:t>SetACL</a:t>
            </a:r>
            <a:r>
              <a:rPr lang="zh-CN" altLang="en-US" dirty="0"/>
              <a:t>、</a:t>
            </a:r>
            <a:r>
              <a:rPr lang="en-US" altLang="zh-CN" dirty="0"/>
              <a:t>SetData</a:t>
            </a:r>
            <a:r>
              <a:rPr lang="zh-CN" altLang="en-US" dirty="0"/>
              <a:t>、</a:t>
            </a:r>
            <a:r>
              <a:rPr lang="en-US" altLang="zh-CN" dirty="0"/>
              <a:t>CreateSession</a:t>
            </a:r>
            <a:r>
              <a:rPr lang="zh-CN" altLang="en-US" dirty="0"/>
              <a:t>、</a:t>
            </a:r>
            <a:r>
              <a:rPr lang="en-US" altLang="zh-CN" dirty="0"/>
              <a:t>CloseSession</a:t>
            </a:r>
            <a:r>
              <a:rPr lang="zh-CN" altLang="en-US" dirty="0"/>
              <a:t>等命令要经过上图的六个过程。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Client</a:t>
            </a:r>
            <a:r>
              <a:rPr lang="zh-CN" altLang="en-US" dirty="0"/>
              <a:t>与</a:t>
            </a:r>
            <a:r>
              <a:rPr lang="en-US" altLang="zh-CN" dirty="0"/>
              <a:t>Follower</a:t>
            </a:r>
            <a:r>
              <a:rPr lang="zh-CN" altLang="en-US" dirty="0"/>
              <a:t>之间采用</a:t>
            </a:r>
            <a:r>
              <a:rPr lang="en-US" altLang="zh-CN" dirty="0"/>
              <a:t>NIO</a:t>
            </a:r>
            <a:r>
              <a:rPr lang="zh-CN" altLang="en-US" dirty="0"/>
              <a:t>通信，</a:t>
            </a:r>
            <a:r>
              <a:rPr lang="en-US" altLang="zh-CN" dirty="0"/>
              <a:t>Leader</a:t>
            </a:r>
            <a:r>
              <a:rPr lang="zh-CN" altLang="en-US" dirty="0"/>
              <a:t>与</a:t>
            </a:r>
            <a:r>
              <a:rPr lang="en-US" altLang="zh-CN" dirty="0"/>
              <a:t>Follower</a:t>
            </a:r>
            <a:r>
              <a:rPr lang="zh-CN" altLang="en-US" dirty="0"/>
              <a:t>之间采用的是</a:t>
            </a:r>
            <a:r>
              <a:rPr lang="en-US" altLang="zh-CN" dirty="0"/>
              <a:t>TCP/IP</a:t>
            </a:r>
            <a:r>
              <a:rPr lang="zh-CN" altLang="en-US" dirty="0"/>
              <a:t>模式。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E8FEA-3AC9-4DE1-B0CA-FA2A2FC791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8781" y="796669"/>
            <a:ext cx="6722931" cy="38119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4784"/>
            <a:ext cx="9144000" cy="1067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3"/>
          <a:stretch>
            <a:fillRect/>
          </a:stretch>
        </p:blipFill>
        <p:spPr>
          <a:xfrm>
            <a:off x="669636" y="0"/>
            <a:ext cx="847436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719138"/>
          </a:xfrm>
        </p:spPr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r>
              <a:rPr lang="zh-CN" altLang="en-US" dirty="0"/>
              <a:t>休息一下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2">
              <a:rPr lang="zh-CN" alt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4C8F7-A70A-426E-995D-C2C85B841D3E}" type="datetime2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84D56-7FB2-49C7-9683-8F9A92A4F7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2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8.xml"/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7968" y="1245398"/>
            <a:ext cx="78690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i="1" dirty="0" smtClean="0">
                <a:latin typeface="Courier New" panose="02070309020205020404" charset="0"/>
                <a:ea typeface="楷体" panose="02010609060101010101" pitchFamily="49" charset="-122"/>
                <a:sym typeface="+mn-ea"/>
              </a:rPr>
              <a:t>Spark</a:t>
            </a:r>
            <a:r>
              <a:rPr lang="zh-CN" altLang="en-US" sz="2800" b="1" i="1" dirty="0" smtClean="0">
                <a:latin typeface="Courier New" panose="02070309020205020404" charset="0"/>
                <a:ea typeface="楷体" panose="02010609060101010101" pitchFamily="49" charset="-122"/>
                <a:sym typeface="+mn-ea"/>
              </a:rPr>
              <a:t>企业级实战</a:t>
            </a:r>
            <a:br>
              <a:rPr lang="en-US" altLang="zh-CN" sz="2800" b="1" i="1" dirty="0" smtClean="0">
                <a:latin typeface="Courier New" panose="02070309020205020404" charset="0"/>
                <a:ea typeface="楷体" panose="02010609060101010101" pitchFamily="49" charset="-122"/>
                <a:sym typeface="+mn-ea"/>
              </a:rPr>
            </a:br>
            <a:r>
              <a:rPr lang="zh-CN" altLang="en-US" sz="2800" b="1" i="1" dirty="0" smtClean="0">
                <a:latin typeface="Courier New" panose="02070309020205020404" charset="0"/>
                <a:ea typeface="楷体" panose="02010609060101010101" pitchFamily="49" charset="-122"/>
                <a:sym typeface="+mn-ea"/>
              </a:rPr>
              <a:t>从入门到精通</a:t>
            </a:r>
            <a:endParaRPr lang="zh-CN" altLang="en-US" sz="2800" b="1" i="1" dirty="0" smtClean="0">
              <a:latin typeface="Courier New" panose="02070309020205020404" charset="0"/>
              <a:ea typeface="楷体" panose="02010609060101010101" pitchFamily="49" charset="-122"/>
              <a:sym typeface="+mn-ea"/>
            </a:endParaRPr>
          </a:p>
          <a:p>
            <a:pPr algn="ctr"/>
            <a:r>
              <a:rPr lang="en-US" altLang="zh-CN" sz="2800" dirty="0" smtClean="0">
                <a:solidFill>
                  <a:schemeClr val="accent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Kafka</a:t>
            </a:r>
            <a:r>
              <a:rPr lang="zh-CN" altLang="zh-CN" sz="2800" dirty="0" smtClean="0">
                <a:solidFill>
                  <a:schemeClr val="accent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实战指南</a:t>
            </a:r>
            <a:endParaRPr lang="zh-CN" altLang="en-US" sz="5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40580" y="2601934"/>
            <a:ext cx="20628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服务 </a:t>
            </a:r>
            <a:r>
              <a:rPr lang="en-US" altLang="zh-CN" dirty="0" smtClean="0">
                <a:solidFill>
                  <a:schemeClr val="accent1"/>
                </a:solidFill>
                <a:latin typeface="+mn-ea"/>
              </a:rPr>
              <a:t>· 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管理</a:t>
            </a:r>
            <a:endParaRPr lang="zh-CN" altLang="en-US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320175" y="2746706"/>
            <a:ext cx="108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746505" y="2746706"/>
            <a:ext cx="108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589187" y="3374111"/>
            <a:ext cx="206284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2019.08   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en-US" altLang="zh-CN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endParaRPr lang="zh-CN" altLang="en-US" sz="16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994" y="207434"/>
            <a:ext cx="2242286" cy="6060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78835" y="3037205"/>
            <a:ext cx="23876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讲师：李慧声</a:t>
            </a:r>
            <a:endParaRPr lang="zh-CN" altLang="en-US" sz="1600" dirty="0" smtClean="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6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6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6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6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grpSp>
          <p:nvGrpSpPr>
            <p:cNvPr id="27" name="组合 8"/>
            <p:cNvGrpSpPr/>
            <p:nvPr/>
          </p:nvGrpSpPr>
          <p:grpSpPr bwMode="auto">
            <a:xfrm>
              <a:off x="0" y="447289"/>
              <a:ext cx="9144000" cy="978943"/>
              <a:chOff x="4554659" y="848727"/>
              <a:chExt cx="3478170" cy="483859"/>
            </a:xfrm>
            <a:solidFill>
              <a:srgbClr val="950000"/>
            </a:solidFill>
          </p:grpSpPr>
          <p:sp>
            <p:nvSpPr>
              <p:cNvPr id="31" name="矩形 30"/>
              <p:cNvSpPr/>
              <p:nvPr/>
            </p:nvSpPr>
            <p:spPr>
              <a:xfrm>
                <a:off x="4554659" y="848727"/>
                <a:ext cx="3478170" cy="483859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TextBox 8"/>
              <p:cNvSpPr txBox="1">
                <a:spLocks noChangeArrowheads="1"/>
              </p:cNvSpPr>
              <p:nvPr/>
            </p:nvSpPr>
            <p:spPr bwMode="auto">
              <a:xfrm>
                <a:off x="6039031" y="983930"/>
                <a:ext cx="1962682" cy="222151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</a:rPr>
                  <a:t>Kafka</a:t>
                </a:r>
                <a:r>
                  <a:rPr lang="zh-CN" altLang="en-US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</a:rPr>
                  <a:t>核心概念</a:t>
                </a:r>
                <a:endParaRPr lang="zh-CN" altLang="en-US" sz="2200" b="1" dirty="0" smtClean="0">
                  <a:solidFill>
                    <a:srgbClr val="FFFFFF"/>
                  </a:solidFill>
                  <a:latin typeface="Courier New" panose="02070309020205020404" charset="0"/>
                  <a:cs typeface="Courier New" panose="02070309020205020404" charset="0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721995" y="1348740"/>
            <a:ext cx="775144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sz="1400" b="0">
                <a:latin typeface="Courier New" panose="02070309020205020404" charset="0"/>
              </a:rPr>
              <a:t>一个MQ需要哪些部分？生产、消费、消息类别、存储等等。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buNone/>
            </a:pPr>
            <a:r>
              <a:rPr lang="zh-CN" altLang="en-US" sz="1400" b="0">
                <a:latin typeface="Courier New" panose="02070309020205020404" charset="0"/>
              </a:rPr>
              <a:t>   对于kafka而言，kafka服务就像是一个大的水池。不断的生产、存储、消费着各种类别的消息。那么kafka由何组成呢？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buNone/>
            </a:pPr>
            <a:r>
              <a:rPr lang="en-US" altLang="zh-CN" sz="1400" b="0">
                <a:latin typeface="Courier New" panose="02070309020205020404" charset="0"/>
              </a:rPr>
              <a:t>&gt; </a:t>
            </a:r>
            <a:r>
              <a:rPr lang="zh-CN" altLang="en-US" sz="1400" b="0">
                <a:latin typeface="Courier New" panose="02070309020205020404" charset="0"/>
              </a:rPr>
              <a:t>Kafka服务：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buNone/>
            </a:pPr>
            <a:r>
              <a:rPr lang="zh-CN" altLang="en-US" sz="1400" b="0">
                <a:latin typeface="Courier New" panose="02070309020205020404" charset="0"/>
              </a:rPr>
              <a:t>  </a:t>
            </a:r>
            <a:r>
              <a:rPr lang="en-US" altLang="zh-CN" sz="1400" b="0">
                <a:latin typeface="Courier New" panose="02070309020205020404" charset="0"/>
              </a:rPr>
              <a:t>&gt; </a:t>
            </a:r>
            <a:r>
              <a:rPr lang="zh-CN" altLang="en-US" sz="1400" b="0">
                <a:latin typeface="Courier New" panose="02070309020205020404" charset="0"/>
              </a:rPr>
              <a:t>Topic：主题，Kafka处理的消息的不同分类。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buNone/>
            </a:pPr>
            <a:r>
              <a:rPr lang="zh-CN" altLang="en-US" sz="1400" b="0">
                <a:latin typeface="Courier New" panose="02070309020205020404" charset="0"/>
              </a:rPr>
              <a:t>  </a:t>
            </a:r>
            <a:r>
              <a:rPr lang="en-US" altLang="zh-CN" sz="1400" b="0">
                <a:latin typeface="Courier New" panose="02070309020205020404" charset="0"/>
              </a:rPr>
              <a:t>&gt; </a:t>
            </a:r>
            <a:r>
              <a:rPr lang="zh-CN" altLang="en-US" sz="1400" b="0">
                <a:latin typeface="Courier New" panose="02070309020205020404" charset="0"/>
              </a:rPr>
              <a:t>Broker：消息服务器代理，Kafka集群中的一个kafka服务节点称为一个broker，主要存储消息数据。存在硬盘中。每个topic都是有分区的。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buNone/>
            </a:pPr>
            <a:r>
              <a:rPr lang="zh-CN" altLang="en-US" sz="1400" b="0">
                <a:latin typeface="Courier New" panose="02070309020205020404" charset="0"/>
              </a:rPr>
              <a:t>  </a:t>
            </a:r>
            <a:r>
              <a:rPr lang="en-US" altLang="zh-CN" sz="1400" b="0">
                <a:latin typeface="Courier New" panose="02070309020205020404" charset="0"/>
              </a:rPr>
              <a:t>&gt; </a:t>
            </a:r>
            <a:r>
              <a:rPr lang="zh-CN" altLang="en-US" sz="1400" b="0">
                <a:latin typeface="Courier New" panose="02070309020205020404" charset="0"/>
              </a:rPr>
              <a:t>Partition：Topic物理上的分组，一个topic在broker中被分为1个或者多个partition，分区在创建topic的时候指定。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buNone/>
            </a:pPr>
            <a:r>
              <a:rPr lang="zh-CN" altLang="en-US" sz="1400" b="0">
                <a:latin typeface="Courier New" panose="02070309020205020404" charset="0"/>
              </a:rPr>
              <a:t>  </a:t>
            </a:r>
            <a:r>
              <a:rPr lang="en-US" altLang="zh-CN" sz="1400" b="0">
                <a:latin typeface="Courier New" panose="02070309020205020404" charset="0"/>
              </a:rPr>
              <a:t>&gt; </a:t>
            </a:r>
            <a:r>
              <a:rPr lang="zh-CN" altLang="en-US" sz="1400" b="0">
                <a:latin typeface="Courier New" panose="02070309020205020404" charset="0"/>
              </a:rPr>
              <a:t>Message：消息，是通信的基本单位，每个消息都属于一个partition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buNone/>
            </a:pPr>
            <a:r>
              <a:rPr lang="en-US" altLang="zh-CN" sz="1400" b="0">
                <a:latin typeface="Courier New" panose="02070309020205020404" charset="0"/>
              </a:rPr>
              <a:t>&gt; </a:t>
            </a:r>
            <a:r>
              <a:rPr lang="zh-CN" altLang="en-US" sz="1400" b="0">
                <a:latin typeface="Courier New" panose="02070309020205020404" charset="0"/>
              </a:rPr>
              <a:t>Kafka服务相关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buNone/>
            </a:pPr>
            <a:r>
              <a:rPr lang="zh-CN" altLang="en-US" sz="1400" b="0">
                <a:latin typeface="Courier New" panose="02070309020205020404" charset="0"/>
              </a:rPr>
              <a:t>  </a:t>
            </a:r>
            <a:r>
              <a:rPr lang="en-US" altLang="zh-CN" sz="1400" b="0">
                <a:latin typeface="Courier New" panose="02070309020205020404" charset="0"/>
              </a:rPr>
              <a:t>&gt; </a:t>
            </a:r>
            <a:r>
              <a:rPr lang="zh-CN" altLang="en-US" sz="1400" b="0">
                <a:latin typeface="Courier New" panose="02070309020205020404" charset="0"/>
              </a:rPr>
              <a:t>Producer：消息和数据的生产者，向Kafka的一个topic发布消息。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buNone/>
            </a:pPr>
            <a:r>
              <a:rPr lang="zh-CN" altLang="en-US" sz="1400" b="0">
                <a:latin typeface="Courier New" panose="02070309020205020404" charset="0"/>
              </a:rPr>
              <a:t>  </a:t>
            </a:r>
            <a:r>
              <a:rPr lang="en-US" altLang="zh-CN" sz="1400" b="0">
                <a:latin typeface="Courier New" panose="02070309020205020404" charset="0"/>
              </a:rPr>
              <a:t>&gt; </a:t>
            </a:r>
            <a:r>
              <a:rPr lang="zh-CN" altLang="en-US" sz="1400" b="0">
                <a:latin typeface="Courier New" panose="02070309020205020404" charset="0"/>
              </a:rPr>
              <a:t>Consumer：消息和数据的消费者，定于topic并处理其发布的消息。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buNone/>
            </a:pPr>
            <a:r>
              <a:rPr lang="zh-CN" altLang="en-US" sz="1400" b="0">
                <a:latin typeface="Courier New" panose="02070309020205020404" charset="0"/>
              </a:rPr>
              <a:t>  </a:t>
            </a:r>
            <a:r>
              <a:rPr lang="en-US" altLang="zh-CN" sz="1400" b="0">
                <a:latin typeface="Courier New" panose="02070309020205020404" charset="0"/>
              </a:rPr>
              <a:t>&gt; </a:t>
            </a:r>
            <a:r>
              <a:rPr lang="zh-CN" altLang="en-US" sz="1400" b="0">
                <a:latin typeface="Courier New" panose="02070309020205020404" charset="0"/>
              </a:rPr>
              <a:t>Zookeeper：协调kafka的正常运行。</a:t>
            </a:r>
            <a:endParaRPr lang="zh-CN" altLang="en-US" sz="1400" b="0">
              <a:latin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grpSp>
          <p:nvGrpSpPr>
            <p:cNvPr id="27" name="组合 8"/>
            <p:cNvGrpSpPr/>
            <p:nvPr/>
          </p:nvGrpSpPr>
          <p:grpSpPr bwMode="auto">
            <a:xfrm>
              <a:off x="0" y="447289"/>
              <a:ext cx="9144000" cy="978943"/>
              <a:chOff x="4554659" y="848727"/>
              <a:chExt cx="3478170" cy="483859"/>
            </a:xfrm>
            <a:solidFill>
              <a:srgbClr val="950000"/>
            </a:solidFill>
          </p:grpSpPr>
          <p:sp>
            <p:nvSpPr>
              <p:cNvPr id="31" name="矩形 30"/>
              <p:cNvSpPr/>
              <p:nvPr/>
            </p:nvSpPr>
            <p:spPr>
              <a:xfrm>
                <a:off x="4554659" y="848727"/>
                <a:ext cx="3478170" cy="483859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TextBox 8"/>
              <p:cNvSpPr txBox="1">
                <a:spLocks noChangeArrowheads="1"/>
              </p:cNvSpPr>
              <p:nvPr/>
            </p:nvSpPr>
            <p:spPr bwMode="auto">
              <a:xfrm>
                <a:off x="6039031" y="983930"/>
                <a:ext cx="1962682" cy="222151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Kafka</a:t>
                </a:r>
                <a:r>
                  <a:rPr lang="zh-CN" altLang="en-US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安装</a:t>
                </a:r>
                <a:r>
                  <a:rPr lang="en-US" altLang="zh-CN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——</a:t>
                </a:r>
                <a:r>
                  <a:rPr lang="zh-CN" altLang="en-US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单机</a:t>
                </a:r>
                <a:endParaRPr lang="zh-CN" altLang="en-US" sz="2200" b="1" dirty="0" smtClean="0">
                  <a:solidFill>
                    <a:srgbClr val="FFFFFF"/>
                  </a:solidFill>
                  <a:latin typeface="Courier New" panose="02070309020205020404" charset="0"/>
                  <a:cs typeface="Courier New" panose="02070309020205020404" charset="0"/>
                  <a:sym typeface="+mn-ea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349885" y="1611630"/>
            <a:ext cx="8703945" cy="3215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解压：  </a:t>
            </a:r>
            <a:r>
              <a:rPr lang="en-US" altLang="zh-CN" sz="1400" b="0">
                <a:latin typeface="Courier New" panose="02070309020205020404" charset="0"/>
              </a:rPr>
              <a:t>~</a:t>
            </a:r>
            <a:r>
              <a:rPr lang="zh-CN" altLang="en-US" sz="1400" b="0">
                <a:latin typeface="Courier New" panose="02070309020205020404" charset="0"/>
              </a:rPr>
              <a:t>]</a:t>
            </a:r>
            <a:r>
              <a:rPr lang="en-US" altLang="zh-CN" sz="1400" b="0">
                <a:latin typeface="Courier New" panose="02070309020205020404" charset="0"/>
              </a:rPr>
              <a:t>$</a:t>
            </a:r>
            <a:r>
              <a:rPr lang="zh-CN" altLang="en-US" sz="1400" b="0">
                <a:latin typeface="Courier New" panose="02070309020205020404" charset="0"/>
              </a:rPr>
              <a:t> tar -zxvf soft/kafka_2.1</a:t>
            </a:r>
            <a:r>
              <a:rPr lang="en-US" altLang="zh-CN" sz="1400" b="0">
                <a:latin typeface="Courier New" panose="02070309020205020404" charset="0"/>
              </a:rPr>
              <a:t>1</a:t>
            </a:r>
            <a:r>
              <a:rPr lang="zh-CN" altLang="en-US" sz="1400" b="0">
                <a:latin typeface="Courier New" panose="02070309020205020404" charset="0"/>
              </a:rPr>
              <a:t>-</a:t>
            </a:r>
            <a:r>
              <a:rPr lang="en-US" altLang="zh-CN" sz="1400" b="0">
                <a:latin typeface="Courier New" panose="02070309020205020404" charset="0"/>
              </a:rPr>
              <a:t>1.1</a:t>
            </a:r>
            <a:r>
              <a:rPr lang="zh-CN" altLang="en-US" sz="1400" b="0">
                <a:latin typeface="Courier New" panose="02070309020205020404" charset="0"/>
              </a:rPr>
              <a:t>.1.tgz </a:t>
            </a:r>
            <a:r>
              <a:rPr lang="en-US" altLang="zh-CN" sz="1400" b="0">
                <a:latin typeface="Courier New" panose="02070309020205020404" charset="0"/>
              </a:rPr>
              <a:t>-C app/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重命名：</a:t>
            </a:r>
            <a:r>
              <a:rPr lang="en-US" altLang="zh-CN" sz="1400" b="0">
                <a:latin typeface="Courier New" panose="02070309020205020404" charset="0"/>
              </a:rPr>
              <a:t>app</a:t>
            </a:r>
            <a:r>
              <a:rPr lang="zh-CN" altLang="en-US" sz="1400">
                <a:latin typeface="Courier New" panose="02070309020205020404" charset="0"/>
                <a:sym typeface="+mn-ea"/>
              </a:rPr>
              <a:t>]</a:t>
            </a:r>
            <a:r>
              <a:rPr lang="en-US" altLang="zh-CN" sz="1400">
                <a:latin typeface="Courier New" panose="02070309020205020404" charset="0"/>
                <a:sym typeface="+mn-ea"/>
              </a:rPr>
              <a:t>$</a:t>
            </a:r>
            <a:r>
              <a:rPr lang="zh-CN" altLang="en-US" sz="1400" b="0">
                <a:latin typeface="Courier New" panose="02070309020205020404" charset="0"/>
              </a:rPr>
              <a:t> mv kafka_2.11-1.1.1    kafka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添加</a:t>
            </a:r>
            <a:r>
              <a:rPr lang="zh-CN" altLang="en-US" sz="1400" b="0">
                <a:latin typeface="Courier New" panose="02070309020205020404" charset="0"/>
                <a:sym typeface="+mn-ea"/>
              </a:rPr>
              <a:t>KAFKA_HOME</a:t>
            </a:r>
            <a:r>
              <a:rPr lang="zh-CN" altLang="en-US" sz="1400" b="0">
                <a:latin typeface="Courier New" panose="02070309020205020404" charset="0"/>
              </a:rPr>
              <a:t>至环境变量：</a:t>
            </a:r>
            <a:r>
              <a:rPr lang="en-US" altLang="zh-CN" sz="1400" b="0">
                <a:latin typeface="Courier New" panose="02070309020205020404" charset="0"/>
              </a:rPr>
              <a:t>~/.bash_</a:t>
            </a:r>
            <a:r>
              <a:rPr lang="zh-CN" altLang="en-US" sz="1400" b="0">
                <a:latin typeface="Courier New" panose="02070309020205020404" charset="0"/>
              </a:rPr>
              <a:t>profile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buNone/>
            </a:pPr>
            <a:r>
              <a:rPr lang="zh-CN" altLang="en-US" sz="1400" b="0">
                <a:latin typeface="Courier New" panose="02070309020205020404" charset="0"/>
              </a:rPr>
              <a:t>启动kafka-server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buNone/>
            </a:pPr>
            <a:r>
              <a:rPr lang="zh-CN" altLang="en-US" sz="1400" b="0">
                <a:latin typeface="Courier New" panose="02070309020205020404" charset="0"/>
              </a:rPr>
              <a:t>  配置相关参数：$KAFKA_HOME/config/server.properties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buNone/>
            </a:pPr>
            <a:r>
              <a:rPr lang="zh-CN" altLang="en-US" sz="1400" b="0">
                <a:latin typeface="Courier New" panose="02070309020205020404" charset="0"/>
              </a:rPr>
              <a:t>  主要参数：broker.id、port、log.dirs、zookeeper.connect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buNone/>
            </a:pPr>
            <a:r>
              <a:rPr lang="zh-CN" altLang="en-US" sz="1400" b="0">
                <a:latin typeface="Courier New" panose="02070309020205020404" charset="0"/>
              </a:rPr>
              <a:t>	broker.id=</a:t>
            </a:r>
            <a:r>
              <a:rPr lang="en-US" altLang="zh-CN" sz="1400" b="0">
                <a:latin typeface="Courier New" panose="02070309020205020404" charset="0"/>
              </a:rPr>
              <a:t>1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buNone/>
            </a:pPr>
            <a:r>
              <a:rPr lang="zh-CN" altLang="en-US" sz="1400" b="0">
                <a:latin typeface="Courier New" panose="02070309020205020404" charset="0"/>
              </a:rPr>
              <a:t>	log.dirs=/</a:t>
            </a:r>
            <a:r>
              <a:rPr lang="en-US" altLang="zh-CN" sz="1400" b="0">
                <a:latin typeface="Courier New" panose="02070309020205020404" charset="0"/>
              </a:rPr>
              <a:t>home/bigdata</a:t>
            </a:r>
            <a:r>
              <a:rPr lang="zh-CN" altLang="en-US" sz="1400" b="0">
                <a:latin typeface="Courier New" panose="02070309020205020404" charset="0"/>
              </a:rPr>
              <a:t>/logs/</a:t>
            </a:r>
            <a:r>
              <a:rPr lang="en-US" altLang="zh-CN" sz="1400" b="0">
                <a:latin typeface="Courier New" panose="02070309020205020404" charset="0"/>
              </a:rPr>
              <a:t>kafka/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buNone/>
            </a:pPr>
            <a:r>
              <a:rPr lang="zh-CN" altLang="en-US" sz="1400" b="0">
                <a:latin typeface="Courier New" panose="02070309020205020404" charset="0"/>
              </a:rPr>
              <a:t>	zookeeper.connect=</a:t>
            </a:r>
            <a:r>
              <a:rPr lang="en-US" altLang="zh-CN" sz="1400" b="0">
                <a:latin typeface="Courier New" panose="02070309020205020404" charset="0"/>
              </a:rPr>
              <a:t>bigdata01</a:t>
            </a:r>
            <a:r>
              <a:rPr lang="zh-CN" altLang="en-US" sz="1400" b="0">
                <a:latin typeface="Courier New" panose="02070309020205020404" charset="0"/>
              </a:rPr>
              <a:t>:2181,</a:t>
            </a:r>
            <a:r>
              <a:rPr lang="en-US" altLang="zh-CN" sz="1400">
                <a:latin typeface="Courier New" panose="02070309020205020404" charset="0"/>
                <a:sym typeface="+mn-ea"/>
              </a:rPr>
              <a:t>bigdata02</a:t>
            </a:r>
            <a:r>
              <a:rPr lang="zh-CN" altLang="en-US" sz="1400" b="0">
                <a:latin typeface="Courier New" panose="02070309020205020404" charset="0"/>
              </a:rPr>
              <a:t>:2181,</a:t>
            </a:r>
            <a:r>
              <a:rPr lang="en-US" altLang="zh-CN" sz="1400">
                <a:latin typeface="Courier New" panose="02070309020205020404" charset="0"/>
                <a:sym typeface="+mn-ea"/>
              </a:rPr>
              <a:t>bigdata01</a:t>
            </a:r>
            <a:r>
              <a:rPr lang="zh-CN" altLang="en-US" sz="1400" b="0">
                <a:latin typeface="Courier New" panose="02070309020205020404" charset="0"/>
              </a:rPr>
              <a:t>:2181</a:t>
            </a:r>
            <a:r>
              <a:rPr lang="en-US" altLang="zh-CN" sz="1400" b="0">
                <a:latin typeface="Courier New" panose="02070309020205020404" charset="0"/>
              </a:rPr>
              <a:t>/kafka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buNone/>
            </a:pPr>
            <a:r>
              <a:rPr lang="zh-CN" altLang="en-US" sz="1400" b="0">
                <a:latin typeface="Courier New" panose="02070309020205020404" charset="0"/>
              </a:rPr>
              <a:t>启动：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buNone/>
            </a:pPr>
            <a:r>
              <a:rPr lang="zh-CN" altLang="en-US" sz="1400" b="0">
                <a:latin typeface="Courier New" panose="02070309020205020404" charset="0"/>
              </a:rPr>
              <a:t>   $KAFKA_HOME/bin/kafka-server-start.sh </a:t>
            </a:r>
            <a:r>
              <a:rPr lang="en-US" altLang="zh-CN" sz="1400" b="0">
                <a:latin typeface="Courier New" panose="02070309020205020404" charset="0"/>
              </a:rPr>
              <a:t>-daemon </a:t>
            </a:r>
            <a:r>
              <a:rPr lang="zh-CN" altLang="en-US" sz="1400" b="0">
                <a:latin typeface="Courier New" panose="02070309020205020404" charset="0"/>
              </a:rPr>
              <a:t>$KAFKA_HOME/ config/server.properties 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buNone/>
            </a:pPr>
            <a:r>
              <a:rPr lang="zh-CN" altLang="en-US" sz="1400" b="0">
                <a:latin typeface="Courier New" panose="02070309020205020404" charset="0"/>
              </a:rPr>
              <a:t>查看日志：more </a:t>
            </a:r>
            <a:r>
              <a:rPr lang="zh-CN" altLang="en-US" sz="1400">
                <a:latin typeface="Courier New" panose="02070309020205020404" charset="0"/>
                <a:sym typeface="+mn-ea"/>
              </a:rPr>
              <a:t>/</a:t>
            </a:r>
            <a:r>
              <a:rPr lang="en-US" altLang="zh-CN" sz="1400">
                <a:latin typeface="Courier New" panose="02070309020205020404" charset="0"/>
                <a:sym typeface="+mn-ea"/>
              </a:rPr>
              <a:t>home/bigdata</a:t>
            </a:r>
            <a:r>
              <a:rPr lang="zh-CN" altLang="en-US" sz="1400">
                <a:latin typeface="Courier New" panose="02070309020205020404" charset="0"/>
                <a:sym typeface="+mn-ea"/>
              </a:rPr>
              <a:t>/logs</a:t>
            </a:r>
            <a:r>
              <a:rPr lang="en-US" altLang="zh-CN" sz="1400" b="0">
                <a:latin typeface="Courier New" panose="02070309020205020404" charset="0"/>
              </a:rPr>
              <a:t>/kafka</a:t>
            </a:r>
            <a:r>
              <a:rPr lang="zh-CN" altLang="en-US" sz="1400" b="0">
                <a:latin typeface="Courier New" panose="02070309020205020404" charset="0"/>
              </a:rPr>
              <a:t>/kafka-server.log</a:t>
            </a:r>
            <a:endParaRPr lang="zh-CN" altLang="en-US" sz="1400" b="0">
              <a:latin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grpSp>
          <p:nvGrpSpPr>
            <p:cNvPr id="27" name="组合 8"/>
            <p:cNvGrpSpPr/>
            <p:nvPr/>
          </p:nvGrpSpPr>
          <p:grpSpPr bwMode="auto">
            <a:xfrm>
              <a:off x="0" y="447289"/>
              <a:ext cx="9144000" cy="978943"/>
              <a:chOff x="4554659" y="848727"/>
              <a:chExt cx="3478170" cy="483859"/>
            </a:xfrm>
            <a:solidFill>
              <a:srgbClr val="950000"/>
            </a:solidFill>
          </p:grpSpPr>
          <p:sp>
            <p:nvSpPr>
              <p:cNvPr id="31" name="矩形 30"/>
              <p:cNvSpPr/>
              <p:nvPr/>
            </p:nvSpPr>
            <p:spPr>
              <a:xfrm>
                <a:off x="4554659" y="848727"/>
                <a:ext cx="3478170" cy="483859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TextBox 8"/>
              <p:cNvSpPr txBox="1">
                <a:spLocks noChangeArrowheads="1"/>
              </p:cNvSpPr>
              <p:nvPr/>
            </p:nvSpPr>
            <p:spPr bwMode="auto">
              <a:xfrm>
                <a:off x="6039031" y="983930"/>
                <a:ext cx="1962682" cy="222151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Kafka</a:t>
                </a:r>
                <a:r>
                  <a:rPr lang="zh-CN" altLang="en-US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安装</a:t>
                </a:r>
                <a:r>
                  <a:rPr lang="en-US" altLang="zh-CN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——</a:t>
                </a:r>
                <a:r>
                  <a:rPr lang="en-US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Cluster</a:t>
                </a:r>
                <a:endParaRPr lang="en-US" sz="2200" b="1" dirty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332105" y="1243330"/>
            <a:ext cx="8354695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Kafka集群中，没有主节点和从节点之分。搭建起来也是非常容易。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   只需要将单机中搭建好的节点拷贝scp到其他节点上，</a:t>
            </a:r>
            <a:r>
              <a:rPr lang="zh-CN" altLang="en-US" sz="1400">
                <a:latin typeface="Courier New" panose="02070309020205020404" charset="0"/>
              </a:rPr>
              <a:t>注意不要把日志数据拷贝到另外的机器上。</a:t>
            </a:r>
            <a:endParaRPr lang="zh-CN" altLang="en-US" sz="140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   scp -r kafka/ </a:t>
            </a:r>
            <a:r>
              <a:rPr lang="en-US" altLang="zh-CN" sz="1400" b="0">
                <a:latin typeface="Courier New" panose="02070309020205020404" charset="0"/>
              </a:rPr>
              <a:t>bigdata</a:t>
            </a:r>
            <a:r>
              <a:rPr lang="zh-CN" altLang="en-US" sz="1400" b="0">
                <a:latin typeface="Courier New" panose="02070309020205020404" charset="0"/>
              </a:rPr>
              <a:t>@</a:t>
            </a:r>
            <a:r>
              <a:rPr lang="en-US" altLang="zh-CN" sz="1400">
                <a:latin typeface="Courier New" panose="02070309020205020404" charset="0"/>
                <a:sym typeface="+mn-ea"/>
              </a:rPr>
              <a:t>bigdata02</a:t>
            </a:r>
            <a:r>
              <a:rPr lang="zh-CN" altLang="en-US" sz="1400" b="0">
                <a:latin typeface="Courier New" panose="02070309020205020404" charset="0"/>
              </a:rPr>
              <a:t>:/</a:t>
            </a:r>
            <a:r>
              <a:rPr lang="en-US" altLang="zh-CN" sz="1400" b="0">
                <a:latin typeface="Courier New" panose="02070309020205020404" charset="0"/>
              </a:rPr>
              <a:t>home</a:t>
            </a:r>
            <a:r>
              <a:rPr lang="zh-CN" altLang="en-US" sz="1400" b="0">
                <a:latin typeface="Courier New" panose="02070309020205020404" charset="0"/>
              </a:rPr>
              <a:t>/</a:t>
            </a:r>
            <a:r>
              <a:rPr lang="en-US" altLang="zh-CN" sz="1200" b="0">
                <a:latin typeface="Courier New" panose="02070309020205020404" charset="0"/>
              </a:rPr>
              <a:t>bigdata/app</a:t>
            </a:r>
            <a:endParaRPr lang="en-US" altLang="zh-CN" sz="12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   scp -r kafka/ </a:t>
            </a:r>
            <a:r>
              <a:rPr lang="en-US" altLang="zh-CN" sz="1400">
                <a:latin typeface="Courier New" panose="02070309020205020404" charset="0"/>
                <a:sym typeface="+mn-ea"/>
              </a:rPr>
              <a:t>bigdata</a:t>
            </a:r>
            <a:r>
              <a:rPr lang="zh-CN" altLang="en-US" sz="1400">
                <a:latin typeface="Courier New" panose="02070309020205020404" charset="0"/>
                <a:sym typeface="+mn-ea"/>
              </a:rPr>
              <a:t>@</a:t>
            </a:r>
            <a:r>
              <a:rPr lang="en-US" altLang="zh-CN" sz="1400">
                <a:latin typeface="Courier New" panose="02070309020205020404" charset="0"/>
                <a:sym typeface="+mn-ea"/>
              </a:rPr>
              <a:t>bigdata03</a:t>
            </a:r>
            <a:r>
              <a:rPr lang="zh-CN" altLang="en-US" sz="1400">
                <a:latin typeface="Courier New" panose="02070309020205020404" charset="0"/>
                <a:sym typeface="+mn-ea"/>
              </a:rPr>
              <a:t>:/</a:t>
            </a:r>
            <a:r>
              <a:rPr lang="en-US" altLang="zh-CN" sz="1400">
                <a:latin typeface="Courier New" panose="02070309020205020404" charset="0"/>
                <a:sym typeface="+mn-ea"/>
              </a:rPr>
              <a:t>home</a:t>
            </a:r>
            <a:r>
              <a:rPr lang="zh-CN" altLang="en-US" sz="1400">
                <a:latin typeface="Courier New" panose="02070309020205020404" charset="0"/>
                <a:sym typeface="+mn-ea"/>
              </a:rPr>
              <a:t>/</a:t>
            </a:r>
            <a:r>
              <a:rPr lang="en-US" altLang="zh-CN" sz="1400">
                <a:latin typeface="Courier New" panose="02070309020205020404" charset="0"/>
                <a:sym typeface="+mn-ea"/>
              </a:rPr>
              <a:t>bigdata/app</a:t>
            </a:r>
            <a:endParaRPr lang="en-US" altLang="zh-CN" sz="1200" b="0">
              <a:latin typeface="Courier New" panose="02070309020205020404" charset="0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   修改$KAFKA_HOME/config/server.properties中的broker.id为</a:t>
            </a:r>
            <a:r>
              <a:rPr lang="en-US" sz="1400" b="0">
                <a:latin typeface="Courier New" panose="02070309020205020404" charset="0"/>
              </a:rPr>
              <a:t>2</a:t>
            </a:r>
            <a:r>
              <a:rPr lang="zh-CN" altLang="en-US" sz="1400" b="0">
                <a:latin typeface="Courier New" panose="02070309020205020404" charset="0"/>
              </a:rPr>
              <a:t>,</a:t>
            </a:r>
            <a:r>
              <a:rPr lang="en-US" altLang="zh-CN" sz="1200" b="0">
                <a:latin typeface="Courier New" panose="02070309020205020404" charset="0"/>
              </a:rPr>
              <a:t>3</a:t>
            </a:r>
            <a:endParaRPr lang="en-US" altLang="zh-CN" sz="12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   在每台节点上启动所有的kafka节点：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200" b="0">
                <a:latin typeface="Courier New" panose="02070309020205020404" charset="0"/>
              </a:rPr>
              <a:t>    $KAFKA_HOME/bin/zookeeper-server-start.sh </a:t>
            </a:r>
            <a:r>
              <a:rPr lang="en-US" altLang="zh-CN" sz="1200" b="0">
                <a:latin typeface="Courier New" panose="02070309020205020404" charset="0"/>
              </a:rPr>
              <a:t>-daemon </a:t>
            </a:r>
            <a:r>
              <a:rPr lang="zh-CN" altLang="en-US" sz="1200" b="0">
                <a:latin typeface="Courier New" panose="02070309020205020404" charset="0"/>
              </a:rPr>
              <a:t>$KAFKA_HOME/</a:t>
            </a:r>
            <a:endParaRPr lang="zh-CN" altLang="en-US" sz="12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200" b="0">
                <a:latin typeface="Courier New" panose="02070309020205020404" charset="0"/>
              </a:rPr>
              <a:t>config/zookeeper.properties </a:t>
            </a:r>
            <a:endParaRPr lang="zh-CN" altLang="en-US" sz="1200" b="0">
              <a:latin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grpSp>
          <p:nvGrpSpPr>
            <p:cNvPr id="27" name="组合 8"/>
            <p:cNvGrpSpPr/>
            <p:nvPr/>
          </p:nvGrpSpPr>
          <p:grpSpPr bwMode="auto">
            <a:xfrm>
              <a:off x="0" y="447289"/>
              <a:ext cx="9144000" cy="978943"/>
              <a:chOff x="4554659" y="848727"/>
              <a:chExt cx="3478170" cy="483859"/>
            </a:xfrm>
            <a:solidFill>
              <a:srgbClr val="950000"/>
            </a:solidFill>
          </p:grpSpPr>
          <p:sp>
            <p:nvSpPr>
              <p:cNvPr id="31" name="矩形 30"/>
              <p:cNvSpPr/>
              <p:nvPr/>
            </p:nvSpPr>
            <p:spPr>
              <a:xfrm>
                <a:off x="4554659" y="848727"/>
                <a:ext cx="3478170" cy="483859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TextBox 8"/>
              <p:cNvSpPr txBox="1">
                <a:spLocks noChangeArrowheads="1"/>
              </p:cNvSpPr>
              <p:nvPr/>
            </p:nvSpPr>
            <p:spPr bwMode="auto">
              <a:xfrm>
                <a:off x="6039031" y="983930"/>
                <a:ext cx="1962682" cy="222151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</a:rPr>
                  <a:t>kafka</a:t>
                </a:r>
                <a:r>
                  <a:rPr lang="zh-CN" altLang="en-US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</a:rPr>
                  <a:t>操作</a:t>
                </a:r>
                <a:r>
                  <a:rPr lang="en-US" altLang="zh-CN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</a:rPr>
                  <a:t>——topic</a:t>
                </a:r>
                <a:endParaRPr lang="en-US" altLang="zh-CN" sz="2200" b="1" dirty="0" smtClean="0">
                  <a:solidFill>
                    <a:srgbClr val="FFFFFF"/>
                  </a:solidFill>
                  <a:latin typeface="Courier New" panose="02070309020205020404" charset="0"/>
                  <a:cs typeface="Courier New" panose="02070309020205020404" charset="0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5122" name="内容占位符 5122"/>
          <p:cNvSpPr/>
          <p:nvPr>
            <p:ph idx="1"/>
          </p:nvPr>
        </p:nvSpPr>
        <p:spPr>
          <a:xfrm>
            <a:off x="238760" y="1267460"/>
            <a:ext cx="8896350" cy="3747135"/>
          </a:xfrm>
        </p:spPr>
        <p:txBody>
          <a:bodyPr anchor="t">
            <a:normAutofit lnSpcReduction="10000"/>
          </a:bodyPr>
          <a:p>
            <a:pPr marL="285750" indent="-285750">
              <a:buClr>
                <a:srgbClr val="0070C0"/>
              </a:buClr>
              <a:buFont typeface="Wingdings" panose="05000000000000000000" charset="0"/>
              <a:buChar char="Ø"/>
            </a:pPr>
            <a:r>
              <a:rPr lang="zh-CN" altLang="en-US" sz="1200" dirty="0">
                <a:latin typeface="Courier New" panose="02070309020205020404" charset="0"/>
              </a:rPr>
              <a:t>增：新增一个topic："</a:t>
            </a:r>
            <a:r>
              <a:rPr lang="en-US" altLang="zh-CN" sz="1200" dirty="0">
                <a:latin typeface="Courier New" panose="02070309020205020404" charset="0"/>
              </a:rPr>
              <a:t>kafka</a:t>
            </a:r>
            <a:r>
              <a:rPr lang="zh-CN" altLang="en-US" sz="1200" dirty="0">
                <a:latin typeface="Courier New" panose="02070309020205020404" charset="0"/>
              </a:rPr>
              <a:t>"，为它分配一个分区，保存一个副本</a:t>
            </a:r>
            <a:endParaRPr lang="zh-CN" altLang="en-US" sz="1200" dirty="0">
              <a:latin typeface="Courier New" panose="02070309020205020404" charset="0"/>
            </a:endParaRPr>
          </a:p>
          <a:p>
            <a:pPr marL="0" indent="0">
              <a:buClr>
                <a:srgbClr val="0070C0"/>
              </a:buClr>
              <a:buFont typeface="Wingdings" panose="05000000000000000000" charset="0"/>
              <a:buNone/>
            </a:pPr>
            <a:r>
              <a:rPr sz="1200" dirty="0">
                <a:latin typeface="Courier New" panose="02070309020205020404" charset="0"/>
              </a:rPr>
              <a:t>   bin/kafka-topics.sh --create --topic kafka --zookeeper </a:t>
            </a:r>
            <a:r>
              <a:rPr lang="en-US" sz="1200" dirty="0">
                <a:latin typeface="Courier New" panose="02070309020205020404" charset="0"/>
              </a:rPr>
              <a:t>bigdata01</a:t>
            </a:r>
            <a:r>
              <a:rPr sz="1200" dirty="0">
                <a:latin typeface="Courier New" panose="02070309020205020404" charset="0"/>
              </a:rPr>
              <a:t>:2181</a:t>
            </a:r>
            <a:r>
              <a:rPr lang="en-US" sz="1200" dirty="0">
                <a:latin typeface="Courier New" panose="02070309020205020404" charset="0"/>
              </a:rPr>
              <a:t>/kafka</a:t>
            </a:r>
            <a:r>
              <a:rPr sz="1200" dirty="0">
                <a:latin typeface="Courier New" panose="02070309020205020404" charset="0"/>
              </a:rPr>
              <a:t> --partitions 3 --replication-factor 2</a:t>
            </a:r>
            <a:endParaRPr sz="1200" dirty="0">
              <a:latin typeface="Courier New" panose="02070309020205020404" charset="0"/>
            </a:endParaRPr>
          </a:p>
          <a:p>
            <a:pPr marL="0" indent="0">
              <a:buClr>
                <a:srgbClr val="0070C0"/>
              </a:buClr>
              <a:buFont typeface="Wingdings" panose="05000000000000000000" charset="0"/>
              <a:buNone/>
            </a:pPr>
            <a:r>
              <a:rPr lang="en-US" altLang="zh-CN" sz="1200" dirty="0">
                <a:latin typeface="Courier New" panose="02070309020205020404" charset="0"/>
              </a:rPr>
              <a:t>#######</a:t>
            </a:r>
            <a:r>
              <a:rPr lang="zh-CN" altLang="en-US" sz="1200" dirty="0">
                <a:latin typeface="Courier New" panose="02070309020205020404" charset="0"/>
              </a:rPr>
              <a:t>replication-factor不能大于</a:t>
            </a:r>
            <a:r>
              <a:rPr lang="en-US" altLang="zh-CN" sz="1200" dirty="0">
                <a:latin typeface="Courier New" panose="02070309020205020404" charset="0"/>
              </a:rPr>
              <a:t>broker</a:t>
            </a:r>
            <a:r>
              <a:rPr lang="zh-CN" altLang="en-US" sz="1200" dirty="0">
                <a:latin typeface="Courier New" panose="02070309020205020404" charset="0"/>
              </a:rPr>
              <a:t>数</a:t>
            </a:r>
            <a:endParaRPr lang="zh-CN" altLang="en-US" sz="1200" dirty="0">
              <a:latin typeface="Courier New" panose="02070309020205020404" charset="0"/>
            </a:endParaRPr>
          </a:p>
          <a:p>
            <a:pPr marL="0" indent="0"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sz="1200" dirty="0">
                <a:latin typeface="Courier New" panose="02070309020205020404" charset="0"/>
              </a:rPr>
              <a:t>   bin/kafka-topics.sh --create --zookeeper </a:t>
            </a:r>
            <a:r>
              <a:rPr lang="en-US" sz="1200" dirty="0">
                <a:latin typeface="Courier New" panose="02070309020205020404" charset="0"/>
                <a:sym typeface="+mn-ea"/>
              </a:rPr>
              <a:t>bigdata01</a:t>
            </a:r>
            <a:r>
              <a:rPr sz="1200" dirty="0">
                <a:latin typeface="Courier New" panose="02070309020205020404" charset="0"/>
                <a:sym typeface="+mn-ea"/>
              </a:rPr>
              <a:t>:2181</a:t>
            </a:r>
            <a:r>
              <a:rPr lang="en-US" sz="1200" dirty="0">
                <a:latin typeface="Courier New" panose="02070309020205020404" charset="0"/>
                <a:sym typeface="+mn-ea"/>
              </a:rPr>
              <a:t>/kafka</a:t>
            </a:r>
            <a:r>
              <a:rPr lang="en-US" altLang="zh-CN" sz="1200" dirty="0">
                <a:latin typeface="Courier New" panose="02070309020205020404" charset="0"/>
                <a:sym typeface="+mn-ea"/>
              </a:rPr>
              <a:t> </a:t>
            </a:r>
            <a:r>
              <a:rPr lang="zh-CN" altLang="en-US" sz="1200" dirty="0">
                <a:latin typeface="Courier New" panose="02070309020205020404" charset="0"/>
              </a:rPr>
              <a:t>--replication-factor 1 --partitions </a:t>
            </a:r>
            <a:r>
              <a:rPr lang="en-US" altLang="zh-CN" sz="1200" dirty="0">
                <a:latin typeface="Courier New" panose="02070309020205020404" charset="0"/>
              </a:rPr>
              <a:t>3</a:t>
            </a:r>
            <a:r>
              <a:rPr lang="zh-CN" altLang="en-US" sz="1200" dirty="0">
                <a:latin typeface="Courier New" panose="02070309020205020404" charset="0"/>
              </a:rPr>
              <a:t> --topic world</a:t>
            </a:r>
            <a:endParaRPr lang="zh-CN" altLang="en-US" sz="1200" dirty="0">
              <a:latin typeface="Courier New" panose="02070309020205020404" charset="0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charset="0"/>
              <a:buChar char="Ø"/>
            </a:pPr>
            <a:r>
              <a:rPr lang="zh-CN" altLang="en-US" sz="1200" dirty="0">
                <a:latin typeface="Courier New" panose="02070309020205020404" charset="0"/>
              </a:rPr>
              <a:t>查：查询</a:t>
            </a:r>
            <a:r>
              <a:rPr lang="en-US" altLang="zh-CN" sz="1200" dirty="0">
                <a:latin typeface="Courier New" panose="02070309020205020404" charset="0"/>
              </a:rPr>
              <a:t>kafka</a:t>
            </a:r>
            <a:r>
              <a:rPr lang="zh-CN" altLang="en-US" sz="1200" dirty="0">
                <a:latin typeface="Courier New" panose="02070309020205020404" charset="0"/>
              </a:rPr>
              <a:t>的信息【不加</a:t>
            </a:r>
            <a:r>
              <a:rPr lang="en-US" altLang="zh-CN" sz="1200" dirty="0">
                <a:latin typeface="Courier New" panose="02070309020205020404" charset="0"/>
              </a:rPr>
              <a:t>topic</a:t>
            </a:r>
            <a:r>
              <a:rPr lang="zh-CN" altLang="en-US" sz="1200" dirty="0">
                <a:latin typeface="Courier New" panose="02070309020205020404" charset="0"/>
              </a:rPr>
              <a:t>是查询所有的</a:t>
            </a:r>
            <a:r>
              <a:rPr lang="en-US" altLang="zh-CN" sz="1200" dirty="0">
                <a:latin typeface="Courier New" panose="02070309020205020404" charset="0"/>
              </a:rPr>
              <a:t>topic</a:t>
            </a:r>
            <a:r>
              <a:rPr lang="zh-CN" altLang="en-US" sz="1200" dirty="0">
                <a:latin typeface="Courier New" panose="02070309020205020404" charset="0"/>
              </a:rPr>
              <a:t>的详情】</a:t>
            </a:r>
            <a:endParaRPr lang="zh-CN" altLang="en-US" sz="1200" dirty="0">
              <a:latin typeface="Courier New" panose="02070309020205020404" charset="0"/>
            </a:endParaRPr>
          </a:p>
          <a:p>
            <a:pPr marL="0" indent="0"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sz="1200" dirty="0">
                <a:latin typeface="Courier New" panose="02070309020205020404" charset="0"/>
              </a:rPr>
              <a:t>  bin/kafka-topics.sh --describe --zookeeper </a:t>
            </a:r>
            <a:r>
              <a:rPr lang="en-US" sz="1200" dirty="0">
                <a:latin typeface="Courier New" panose="02070309020205020404" charset="0"/>
                <a:sym typeface="+mn-ea"/>
              </a:rPr>
              <a:t>bigdata01</a:t>
            </a:r>
            <a:r>
              <a:rPr sz="1200" dirty="0">
                <a:latin typeface="Courier New" panose="02070309020205020404" charset="0"/>
                <a:sym typeface="+mn-ea"/>
              </a:rPr>
              <a:t>:2181</a:t>
            </a:r>
            <a:r>
              <a:rPr lang="en-US" sz="1200" dirty="0">
                <a:latin typeface="Courier New" panose="02070309020205020404" charset="0"/>
                <a:sym typeface="+mn-ea"/>
              </a:rPr>
              <a:t>/kafka</a:t>
            </a:r>
            <a:r>
              <a:rPr lang="zh-CN" altLang="en-US" sz="1200" dirty="0">
                <a:latin typeface="Courier New" panose="02070309020205020404" charset="0"/>
              </a:rPr>
              <a:t> --topic </a:t>
            </a:r>
            <a:r>
              <a:rPr lang="en-US" altLang="zh-CN" sz="1200" dirty="0">
                <a:latin typeface="Courier New" panose="02070309020205020404" charset="0"/>
              </a:rPr>
              <a:t>kafka</a:t>
            </a:r>
            <a:endParaRPr lang="en-US" altLang="zh-CN" sz="1200" dirty="0">
              <a:latin typeface="Courier New" panose="02070309020205020404" charset="0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charset="0"/>
              <a:buChar char="Ø"/>
            </a:pPr>
            <a:r>
              <a:rPr lang="zh-CN" altLang="en-US" sz="1200" dirty="0">
                <a:latin typeface="Courier New" panose="02070309020205020404" charset="0"/>
              </a:rPr>
              <a:t>所有可以使用的topic</a:t>
            </a:r>
            <a:endParaRPr lang="zh-CN" altLang="en-US" sz="1200" dirty="0">
              <a:latin typeface="Courier New" panose="02070309020205020404" charset="0"/>
            </a:endParaRPr>
          </a:p>
          <a:p>
            <a:pPr marL="0" indent="0">
              <a:buClr>
                <a:srgbClr val="0070C0"/>
              </a:buClr>
              <a:buFont typeface="Wingdings" panose="05000000000000000000" charset="0"/>
              <a:buNone/>
            </a:pPr>
            <a:r>
              <a:rPr sz="1200" dirty="0">
                <a:latin typeface="Courier New" panose="02070309020205020404" charset="0"/>
              </a:rPr>
              <a:t>   bin/kafka-topics.sh --list --zookeeper </a:t>
            </a:r>
            <a:r>
              <a:rPr lang="en-US" sz="1200" dirty="0">
                <a:latin typeface="Courier New" panose="02070309020205020404" charset="0"/>
                <a:sym typeface="+mn-ea"/>
              </a:rPr>
              <a:t>bigdata01</a:t>
            </a:r>
            <a:r>
              <a:rPr sz="1200" dirty="0">
                <a:latin typeface="Courier New" panose="02070309020205020404" charset="0"/>
                <a:sym typeface="+mn-ea"/>
              </a:rPr>
              <a:t>:2181</a:t>
            </a:r>
            <a:r>
              <a:rPr lang="en-US" sz="1200" dirty="0">
                <a:latin typeface="Courier New" panose="02070309020205020404" charset="0"/>
                <a:sym typeface="+mn-ea"/>
              </a:rPr>
              <a:t>/kafka</a:t>
            </a:r>
            <a:endParaRPr sz="1200" dirty="0">
              <a:latin typeface="Courier New" panose="02070309020205020404" charset="0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charset="0"/>
              <a:buChar char="Ø"/>
            </a:pPr>
            <a:r>
              <a:rPr lang="zh-CN" altLang="en-US" sz="1200" dirty="0">
                <a:latin typeface="Courier New" panose="02070309020205020404" charset="0"/>
              </a:rPr>
              <a:t>改：修改hello为2个分区   alter:修改partition数（只能增加）</a:t>
            </a:r>
            <a:endParaRPr lang="en-US" altLang="zh-CN" sz="1200" dirty="0">
              <a:latin typeface="Courier New" panose="02070309020205020404" charset="0"/>
            </a:endParaRPr>
          </a:p>
          <a:p>
            <a:pPr marL="0" indent="0"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sz="1200" dirty="0">
                <a:latin typeface="Courier New" panose="02070309020205020404" charset="0"/>
              </a:rPr>
              <a:t>   bin/kafka-topics.sh --alter --zookeeper </a:t>
            </a:r>
            <a:r>
              <a:rPr lang="en-US" sz="1200" dirty="0">
                <a:latin typeface="Courier New" panose="02070309020205020404" charset="0"/>
                <a:sym typeface="+mn-ea"/>
              </a:rPr>
              <a:t>bigdata01</a:t>
            </a:r>
            <a:r>
              <a:rPr sz="1200" dirty="0">
                <a:latin typeface="Courier New" panose="02070309020205020404" charset="0"/>
                <a:sym typeface="+mn-ea"/>
              </a:rPr>
              <a:t>:2181</a:t>
            </a:r>
            <a:r>
              <a:rPr lang="en-US" sz="1200" dirty="0">
                <a:latin typeface="Courier New" panose="02070309020205020404" charset="0"/>
                <a:sym typeface="+mn-ea"/>
              </a:rPr>
              <a:t>/kafka</a:t>
            </a:r>
            <a:r>
              <a:rPr lang="zh-CN" altLang="en-US" sz="1200" dirty="0">
                <a:latin typeface="Courier New" panose="02070309020205020404" charset="0"/>
              </a:rPr>
              <a:t> --partitions </a:t>
            </a:r>
            <a:r>
              <a:rPr lang="en-US" altLang="zh-CN" sz="1200" dirty="0">
                <a:latin typeface="Courier New" panose="02070309020205020404" charset="0"/>
              </a:rPr>
              <a:t>3</a:t>
            </a:r>
            <a:r>
              <a:rPr lang="zh-CN" altLang="en-US" sz="1200" dirty="0">
                <a:latin typeface="Courier New" panose="02070309020205020404" charset="0"/>
              </a:rPr>
              <a:t> --topic </a:t>
            </a:r>
            <a:r>
              <a:rPr lang="en-US" altLang="zh-CN" sz="1200" dirty="0">
                <a:latin typeface="Courier New" panose="02070309020205020404" charset="0"/>
              </a:rPr>
              <a:t>kafka</a:t>
            </a:r>
            <a:endParaRPr lang="en-US" altLang="zh-CN" sz="1200" dirty="0">
              <a:latin typeface="Courier New" panose="02070309020205020404" charset="0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charset="0"/>
              <a:buChar char="Ø"/>
            </a:pPr>
            <a:r>
              <a:rPr lang="zh-CN" altLang="en-US" sz="1200" dirty="0">
                <a:latin typeface="Courier New" panose="02070309020205020404" charset="0"/>
              </a:rPr>
              <a:t>删：删除world的topic</a:t>
            </a:r>
            <a:endParaRPr lang="zh-CN" altLang="en-US" sz="1200" dirty="0">
              <a:latin typeface="Courier New" panose="02070309020205020404" charset="0"/>
            </a:endParaRPr>
          </a:p>
          <a:p>
            <a:pPr marL="0" indent="0"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sz="1200" dirty="0">
                <a:latin typeface="Courier New" panose="02070309020205020404" charset="0"/>
              </a:rPr>
              <a:t>  bin/kafka-topics.sh --delete --zookeeper </a:t>
            </a:r>
            <a:r>
              <a:rPr lang="en-US" sz="1200" dirty="0">
                <a:latin typeface="Courier New" panose="02070309020205020404" charset="0"/>
                <a:sym typeface="+mn-ea"/>
              </a:rPr>
              <a:t>bigdata01</a:t>
            </a:r>
            <a:r>
              <a:rPr sz="1200" dirty="0">
                <a:latin typeface="Courier New" panose="02070309020205020404" charset="0"/>
                <a:sym typeface="+mn-ea"/>
              </a:rPr>
              <a:t>:2181</a:t>
            </a:r>
            <a:r>
              <a:rPr lang="en-US" sz="1200" dirty="0">
                <a:latin typeface="Courier New" panose="02070309020205020404" charset="0"/>
                <a:sym typeface="+mn-ea"/>
              </a:rPr>
              <a:t>/kafka</a:t>
            </a:r>
            <a:r>
              <a:rPr lang="zh-CN" altLang="en-US" sz="1200" dirty="0">
                <a:latin typeface="Courier New" panose="02070309020205020404" charset="0"/>
              </a:rPr>
              <a:t> --topic world</a:t>
            </a:r>
            <a:endParaRPr lang="zh-CN" altLang="en-US" sz="1200" dirty="0">
              <a:latin typeface="Courier New" panose="02070309020205020404" charset="0"/>
            </a:endParaRPr>
          </a:p>
          <a:p>
            <a:pPr marL="0" indent="0"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sz="1200" dirty="0">
                <a:latin typeface="Courier New" panose="02070309020205020404" charset="0"/>
              </a:rPr>
              <a:t>#是否开启topic的删除功能</a:t>
            </a:r>
            <a:r>
              <a:rPr lang="en-US" altLang="zh-CN" sz="1200" dirty="0">
                <a:latin typeface="Courier New" panose="02070309020205020404" charset="0"/>
              </a:rPr>
              <a:t>:</a:t>
            </a:r>
            <a:r>
              <a:rPr lang="zh-CN" altLang="zh-CN" sz="1200" dirty="0">
                <a:latin typeface="Courier New" panose="02070309020205020404" charset="0"/>
              </a:rPr>
              <a:t>默认为</a:t>
            </a:r>
            <a:r>
              <a:rPr lang="en-US" altLang="zh-CN" sz="1200" dirty="0">
                <a:latin typeface="Courier New" panose="02070309020205020404" charset="0"/>
              </a:rPr>
              <a:t>false</a:t>
            </a:r>
            <a:r>
              <a:rPr lang="zh-CN" altLang="en-US" sz="1200" dirty="0">
                <a:latin typeface="Courier New" panose="02070309020205020404" charset="0"/>
              </a:rPr>
              <a:t>。 如果要</a:t>
            </a:r>
            <a:r>
              <a:rPr lang="zh-CN" altLang="en-US" sz="1200" dirty="0">
                <a:latin typeface="Courier New" panose="02070309020205020404" charset="0"/>
                <a:sym typeface="+mn-ea"/>
              </a:rPr>
              <a:t>开启删除</a:t>
            </a:r>
            <a:r>
              <a:rPr lang="en-US" altLang="zh-CN" sz="1200" dirty="0">
                <a:latin typeface="Courier New" panose="02070309020205020404" charset="0"/>
                <a:sym typeface="+mn-ea"/>
              </a:rPr>
              <a:t>topic </a:t>
            </a:r>
            <a:r>
              <a:rPr lang="zh-CN" altLang="en-US" sz="1200" dirty="0">
                <a:latin typeface="Courier New" panose="02070309020205020404" charset="0"/>
                <a:sym typeface="+mn-ea"/>
              </a:rPr>
              <a:t>开关</a:t>
            </a:r>
            <a:endParaRPr lang="zh-CN" altLang="en-US" sz="1200" dirty="0">
              <a:latin typeface="Courier New" panose="02070309020205020404" charset="0"/>
            </a:endParaRPr>
          </a:p>
          <a:p>
            <a:pPr marL="0" indent="0"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sz="1200" dirty="0">
                <a:latin typeface="Courier New" panose="02070309020205020404" charset="0"/>
              </a:rPr>
              <a:t>在</a:t>
            </a:r>
            <a:r>
              <a:rPr lang="en-US" altLang="zh-CN" sz="1200" dirty="0">
                <a:latin typeface="Courier New" panose="02070309020205020404" charset="0"/>
              </a:rPr>
              <a:t>kafka/conf/server.properties </a:t>
            </a:r>
            <a:r>
              <a:rPr lang="zh-CN" altLang="en-US" sz="1200" dirty="0">
                <a:latin typeface="Courier New" panose="02070309020205020404" charset="0"/>
              </a:rPr>
              <a:t>里的最后一行添加：</a:t>
            </a:r>
            <a:r>
              <a:rPr lang="zh-CN" altLang="en-US" sz="1200" b="1" dirty="0">
                <a:solidFill>
                  <a:srgbClr val="FF0000"/>
                </a:solidFill>
                <a:latin typeface="Courier New" panose="02070309020205020404" charset="0"/>
              </a:rPr>
              <a:t>delete.topic.enable=</a:t>
            </a:r>
            <a:r>
              <a:rPr lang="en-US" altLang="zh-CN" sz="1200" b="1" dirty="0">
                <a:solidFill>
                  <a:srgbClr val="FF0000"/>
                </a:solidFill>
                <a:latin typeface="Courier New" panose="02070309020205020404" charset="0"/>
              </a:rPr>
              <a:t>true</a:t>
            </a:r>
            <a:endParaRPr lang="en-US" altLang="zh-CN" sz="1200" b="1" dirty="0">
              <a:solidFill>
                <a:srgbClr val="FF0000"/>
              </a:solidFill>
              <a:latin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grpSp>
          <p:nvGrpSpPr>
            <p:cNvPr id="27" name="组合 8"/>
            <p:cNvGrpSpPr/>
            <p:nvPr/>
          </p:nvGrpSpPr>
          <p:grpSpPr bwMode="auto">
            <a:xfrm>
              <a:off x="0" y="447289"/>
              <a:ext cx="9144000" cy="978943"/>
              <a:chOff x="4554659" y="848727"/>
              <a:chExt cx="3478170" cy="483859"/>
            </a:xfrm>
            <a:solidFill>
              <a:srgbClr val="950000"/>
            </a:solidFill>
          </p:grpSpPr>
          <p:sp>
            <p:nvSpPr>
              <p:cNvPr id="31" name="矩形 30"/>
              <p:cNvSpPr/>
              <p:nvPr/>
            </p:nvSpPr>
            <p:spPr>
              <a:xfrm>
                <a:off x="4554659" y="848727"/>
                <a:ext cx="3478170" cy="483859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TextBox 8"/>
              <p:cNvSpPr txBox="1">
                <a:spLocks noChangeArrowheads="1"/>
              </p:cNvSpPr>
              <p:nvPr/>
            </p:nvSpPr>
            <p:spPr bwMode="auto">
              <a:xfrm>
                <a:off x="6039031" y="983930"/>
                <a:ext cx="1962682" cy="222151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kafka</a:t>
                </a:r>
                <a:r>
                  <a:rPr lang="zh-CN" altLang="en-US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操作</a:t>
                </a:r>
                <a:r>
                  <a:rPr lang="en-US" altLang="zh-CN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——</a:t>
                </a:r>
                <a:r>
                  <a:rPr lang="zh-CN" altLang="zh-CN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生产者消费者案例</a:t>
                </a:r>
                <a:endParaRPr lang="zh-CN" altLang="zh-CN" sz="2200" b="1" dirty="0" smtClean="0">
                  <a:solidFill>
                    <a:srgbClr val="FFFFFF"/>
                  </a:solidFill>
                  <a:latin typeface="Courier New" panose="02070309020205020404" charset="0"/>
                  <a:cs typeface="Courier New" panose="02070309020205020404" charset="0"/>
                  <a:sym typeface="+mn-ea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403225" y="1387475"/>
            <a:ext cx="850836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>
                <a:srgbClr val="0070C0"/>
              </a:buClr>
              <a:buFont typeface="Wingdings" panose="05000000000000000000" charset="0"/>
              <a:buChar char="Ø"/>
            </a:pPr>
            <a:r>
              <a:rPr lang="zh-CN" altLang="en-US" sz="1400" b="0" dirty="0">
                <a:latin typeface="Courier New" panose="02070309020205020404" charset="0"/>
                <a:sym typeface="+mn-ea"/>
              </a:rPr>
              <a:t>创建生产者 producer</a:t>
            </a:r>
            <a:endParaRPr lang="zh-CN" altLang="en-US" sz="1400" b="0" dirty="0">
              <a:latin typeface="Courier New" panose="02070309020205020404" charset="0"/>
              <a:sym typeface="+mn-ea"/>
            </a:endParaRPr>
          </a:p>
          <a:p>
            <a:pPr marL="0" indent="0"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sz="1400" b="0" dirty="0">
                <a:latin typeface="Courier New" panose="02070309020205020404" charset="0"/>
                <a:sym typeface="+mn-ea"/>
              </a:rPr>
              <a:t>   必须的参数：</a:t>
            </a:r>
            <a:endParaRPr lang="zh-CN" altLang="en-US" sz="1400" b="0" dirty="0">
              <a:latin typeface="Courier New" panose="02070309020205020404" charset="0"/>
              <a:sym typeface="+mn-ea"/>
            </a:endParaRPr>
          </a:p>
          <a:p>
            <a:pPr marL="0" indent="0"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sz="1400" b="0" dirty="0">
                <a:latin typeface="Courier New" panose="02070309020205020404" charset="0"/>
                <a:sym typeface="+mn-ea"/>
              </a:rPr>
              <a:t>     broker-list：kafka的服务地址[多个用逗号隔开]、topic:具体的单个topic</a:t>
            </a:r>
            <a:endParaRPr lang="zh-CN" altLang="en-US" sz="1400" b="0" dirty="0">
              <a:latin typeface="Courier New" panose="02070309020205020404" charset="0"/>
              <a:sym typeface="+mn-ea"/>
            </a:endParaRPr>
          </a:p>
          <a:p>
            <a:pPr marL="0" indent="0"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sz="1400" b="0" dirty="0">
                <a:latin typeface="Courier New" panose="02070309020205020404" charset="0"/>
                <a:sym typeface="+mn-ea"/>
              </a:rPr>
              <a:t>     bin/kafka-console-producer.sh --broker-list </a:t>
            </a:r>
            <a:r>
              <a:rPr lang="en-US" altLang="zh-CN" sz="1400" dirty="0">
                <a:latin typeface="Courier New" panose="02070309020205020404" charset="0"/>
                <a:sym typeface="+mn-ea"/>
              </a:rPr>
              <a:t>bigdata01:</a:t>
            </a:r>
            <a:r>
              <a:rPr lang="zh-CN" altLang="en-US" sz="1400" dirty="0">
                <a:latin typeface="Courier New" panose="02070309020205020404" charset="0"/>
                <a:sym typeface="+mn-ea"/>
              </a:rPr>
              <a:t>2181</a:t>
            </a:r>
            <a:r>
              <a:rPr lang="en-US" altLang="zh-CN" sz="1400" dirty="0">
                <a:latin typeface="Courier New" panose="02070309020205020404" charset="0"/>
                <a:sym typeface="+mn-ea"/>
              </a:rPr>
              <a:t>/kafka</a:t>
            </a:r>
            <a:r>
              <a:rPr lang="zh-CN" altLang="en-US" sz="1400" b="0" dirty="0">
                <a:latin typeface="Courier New" panose="02070309020205020404" charset="0"/>
                <a:sym typeface="+mn-ea"/>
              </a:rPr>
              <a:t> --topic </a:t>
            </a:r>
            <a:r>
              <a:rPr lang="en-US" altLang="zh-CN" sz="1400" b="0" dirty="0">
                <a:latin typeface="Courier New" panose="02070309020205020404" charset="0"/>
                <a:sym typeface="+mn-ea"/>
              </a:rPr>
              <a:t>kafka</a:t>
            </a:r>
            <a:endParaRPr lang="en-US" altLang="zh-CN" sz="1400" b="0" dirty="0">
              <a:latin typeface="Courier New" panose="02070309020205020404" charset="0"/>
              <a:sym typeface="+mn-ea"/>
            </a:endParaRPr>
          </a:p>
          <a:p>
            <a:pPr>
              <a:buClr>
                <a:srgbClr val="0070C0"/>
              </a:buClr>
              <a:buFont typeface="Wingdings" panose="05000000000000000000" charset="0"/>
              <a:buChar char="Ø"/>
            </a:pPr>
            <a:r>
              <a:rPr lang="zh-CN" altLang="en-US" sz="1400" b="0" dirty="0">
                <a:latin typeface="Courier New" panose="02070309020205020404" charset="0"/>
                <a:sym typeface="+mn-ea"/>
              </a:rPr>
              <a:t>创建消费者 consumer</a:t>
            </a:r>
            <a:endParaRPr lang="zh-CN" altLang="en-US" sz="1400" b="0" dirty="0">
              <a:latin typeface="Courier New" panose="02070309020205020404" charset="0"/>
              <a:sym typeface="+mn-ea"/>
            </a:endParaRPr>
          </a:p>
          <a:p>
            <a:pPr marL="0" indent="0"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sz="1400" b="0" dirty="0">
                <a:latin typeface="Courier New" panose="02070309020205020404" charset="0"/>
                <a:sym typeface="+mn-ea"/>
              </a:rPr>
              <a:t>   必须的参数：</a:t>
            </a:r>
            <a:endParaRPr lang="zh-CN" altLang="en-US" sz="1400" b="0" dirty="0">
              <a:latin typeface="Courier New" panose="02070309020205020404" charset="0"/>
              <a:sym typeface="+mn-ea"/>
            </a:endParaRPr>
          </a:p>
          <a:p>
            <a:pPr marL="0" indent="0"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sz="1400" b="0" dirty="0">
                <a:latin typeface="Courier New" panose="02070309020205020404" charset="0"/>
                <a:sym typeface="+mn-ea"/>
              </a:rPr>
              <a:t>     Zookeeper：kafka的zk集群地址；</a:t>
            </a:r>
            <a:endParaRPr lang="zh-CN" altLang="en-US" sz="1400" b="0" dirty="0">
              <a:latin typeface="Courier New" panose="02070309020205020404" charset="0"/>
              <a:sym typeface="+mn-ea"/>
            </a:endParaRPr>
          </a:p>
          <a:p>
            <a:pPr marL="0" indent="0"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sz="1400" b="0" dirty="0">
                <a:latin typeface="Courier New" panose="02070309020205020404" charset="0"/>
                <a:sym typeface="+mn-ea"/>
              </a:rPr>
              <a:t>     Topic\whitelist\blacklist：</a:t>
            </a:r>
            <a:endParaRPr lang="zh-CN" altLang="en-US" sz="1400" b="0" dirty="0">
              <a:latin typeface="Courier New" panose="02070309020205020404" charset="0"/>
              <a:sym typeface="+mn-ea"/>
            </a:endParaRPr>
          </a:p>
          <a:p>
            <a:pPr marL="0" indent="0"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sz="1400" b="0" dirty="0">
                <a:latin typeface="Courier New" panose="02070309020205020404" charset="0"/>
                <a:sym typeface="+mn-ea"/>
              </a:rPr>
              <a:t>       1、具体的单个topic</a:t>
            </a:r>
            <a:endParaRPr lang="zh-CN" altLang="en-US" sz="1400" b="0" dirty="0">
              <a:latin typeface="Courier New" panose="02070309020205020404" charset="0"/>
              <a:sym typeface="+mn-ea"/>
            </a:endParaRPr>
          </a:p>
          <a:p>
            <a:pPr marL="0" indent="0"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sz="1400" b="0" dirty="0">
                <a:latin typeface="Courier New" panose="02070309020205020404" charset="0"/>
                <a:sym typeface="+mn-ea"/>
              </a:rPr>
              <a:t>       2、多个白名单topic字符串[逗号隔开]。</a:t>
            </a:r>
            <a:endParaRPr lang="zh-CN" altLang="en-US" sz="1400" b="0" dirty="0">
              <a:latin typeface="Courier New" panose="02070309020205020404" charset="0"/>
              <a:sym typeface="+mn-ea"/>
            </a:endParaRPr>
          </a:p>
          <a:p>
            <a:pPr marL="0" indent="0"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sz="1400" b="0" dirty="0">
                <a:latin typeface="Courier New" panose="02070309020205020404" charset="0"/>
                <a:sym typeface="+mn-ea"/>
              </a:rPr>
              <a:t>       3、多个黑名单topic字符串[逗号隔开]。</a:t>
            </a:r>
            <a:endParaRPr lang="zh-CN" altLang="en-US" sz="1200" b="0" dirty="0">
              <a:latin typeface="Courier New" panose="02070309020205020404" charset="0"/>
              <a:sym typeface="+mn-ea"/>
            </a:endParaRPr>
          </a:p>
          <a:p>
            <a:pPr marL="0" indent="0"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sz="1600" b="0" dirty="0">
                <a:latin typeface="Courier New" panose="02070309020205020404" charset="0"/>
                <a:sym typeface="+mn-ea"/>
              </a:rPr>
              <a:t>bin/kafka-console-consumer.sh --zookeeper </a:t>
            </a:r>
            <a:r>
              <a:rPr lang="en-US" altLang="zh-CN" sz="1600" b="0" dirty="0">
                <a:latin typeface="Courier New" panose="02070309020205020404" charset="0"/>
                <a:sym typeface="+mn-ea"/>
              </a:rPr>
              <a:t>bigdata01:</a:t>
            </a:r>
            <a:r>
              <a:rPr lang="zh-CN" altLang="en-US" sz="1600" b="0" dirty="0">
                <a:latin typeface="Courier New" panose="02070309020205020404" charset="0"/>
                <a:sym typeface="+mn-ea"/>
              </a:rPr>
              <a:t>2181</a:t>
            </a:r>
            <a:r>
              <a:rPr lang="en-US" altLang="zh-CN" sz="1600" b="0" dirty="0">
                <a:latin typeface="Courier New" panose="02070309020205020404" charset="0"/>
                <a:sym typeface="+mn-ea"/>
              </a:rPr>
              <a:t>/kafka</a:t>
            </a:r>
            <a:r>
              <a:rPr lang="zh-CN" altLang="en-US" sz="1400" b="0" dirty="0">
                <a:latin typeface="Courier New" panose="02070309020205020404" charset="0"/>
                <a:sym typeface="+mn-ea"/>
              </a:rPr>
              <a:t> --topic </a:t>
            </a:r>
            <a:r>
              <a:rPr lang="en-US" altLang="zh-CN" sz="1400" b="0" dirty="0">
                <a:latin typeface="Courier New" panose="02070309020205020404" charset="0"/>
                <a:sym typeface="+mn-ea"/>
              </a:rPr>
              <a:t>kafka</a:t>
            </a:r>
            <a:r>
              <a:rPr lang="zh-CN" altLang="en-US" sz="1400" b="0" dirty="0">
                <a:latin typeface="Courier New" panose="02070309020205020404" charset="0"/>
                <a:sym typeface="+mn-ea"/>
              </a:rPr>
              <a:t> --from-beginning</a:t>
            </a:r>
            <a:endParaRPr lang="zh-CN" altLang="en-US" sz="1400" b="0" dirty="0">
              <a:latin typeface="Courier New" panose="02070309020205020404" charset="0"/>
              <a:sym typeface="+mn-ea"/>
            </a:endParaRPr>
          </a:p>
          <a:p>
            <a:pPr marL="0" indent="0"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sz="1600" b="0" dirty="0">
                <a:latin typeface="Courier New" panose="02070309020205020404" charset="0"/>
                <a:sym typeface="+mn-ea"/>
              </a:rPr>
              <a:t>标记删除的</a:t>
            </a:r>
            <a:r>
              <a:rPr lang="en-US" altLang="zh-CN" sz="1600" b="0" dirty="0">
                <a:latin typeface="Courier New" panose="02070309020205020404" charset="0"/>
                <a:sym typeface="+mn-ea"/>
              </a:rPr>
              <a:t>topic</a:t>
            </a:r>
            <a:r>
              <a:rPr lang="zh-CN" altLang="en-US" sz="1400" b="0" dirty="0">
                <a:latin typeface="Courier New" panose="02070309020205020404" charset="0"/>
                <a:sym typeface="+mn-ea"/>
              </a:rPr>
              <a:t>也可以使用。</a:t>
            </a:r>
            <a:endParaRPr lang="zh-CN" altLang="en-US" sz="1400" b="0" dirty="0">
              <a:latin typeface="Courier New" panose="02070309020205020404" charset="0"/>
              <a:sym typeface="+mn-ea"/>
            </a:endParaRPr>
          </a:p>
          <a:p>
            <a:pPr indent="0">
              <a:buNone/>
            </a:pPr>
            <a:endParaRPr lang="zh-CN" altLang="en-US" sz="1400" b="0" dirty="0">
              <a:latin typeface="Courier New" panose="020703090202050204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grpSp>
          <p:nvGrpSpPr>
            <p:cNvPr id="27" name="组合 8"/>
            <p:cNvGrpSpPr/>
            <p:nvPr/>
          </p:nvGrpSpPr>
          <p:grpSpPr bwMode="auto">
            <a:xfrm>
              <a:off x="0" y="447289"/>
              <a:ext cx="9144000" cy="978943"/>
              <a:chOff x="4554659" y="848727"/>
              <a:chExt cx="3478170" cy="483859"/>
            </a:xfrm>
            <a:solidFill>
              <a:srgbClr val="950000"/>
            </a:solidFill>
          </p:grpSpPr>
          <p:sp>
            <p:nvSpPr>
              <p:cNvPr id="31" name="矩形 30"/>
              <p:cNvSpPr/>
              <p:nvPr/>
            </p:nvSpPr>
            <p:spPr>
              <a:xfrm>
                <a:off x="4554659" y="848727"/>
                <a:ext cx="3478170" cy="483859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TextBox 8"/>
              <p:cNvSpPr txBox="1">
                <a:spLocks noChangeArrowheads="1"/>
              </p:cNvSpPr>
              <p:nvPr/>
            </p:nvSpPr>
            <p:spPr bwMode="auto">
              <a:xfrm>
                <a:off x="6039031" y="983930"/>
                <a:ext cx="1962682" cy="222151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</a:rPr>
                  <a:t>Kafka</a:t>
                </a:r>
                <a:r>
                  <a:rPr lang="zh-CN" altLang="en-US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</a:rPr>
                  <a:t>组件</a:t>
                </a:r>
                <a:endParaRPr lang="zh-CN" altLang="en-US" sz="2200" b="1" dirty="0" smtClean="0">
                  <a:solidFill>
                    <a:srgbClr val="FFFFFF"/>
                  </a:solidFill>
                  <a:latin typeface="Courier New" panose="02070309020205020404" charset="0"/>
                  <a:cs typeface="Courier New" panose="02070309020205020404" charset="0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581025" y="1296670"/>
            <a:ext cx="79819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sz="2000" b="1">
                <a:latin typeface="Courier New" panose="02070309020205020404" charset="0"/>
              </a:rPr>
              <a:t>Broker</a:t>
            </a:r>
            <a:r>
              <a:rPr lang="zh-CN" altLang="en-US" sz="1800" b="0">
                <a:latin typeface="Courier New" panose="02070309020205020404" charset="0"/>
              </a:rPr>
              <a:t>：</a:t>
            </a:r>
            <a:r>
              <a:rPr lang="zh-CN" altLang="en-US" sz="1600" b="0">
                <a:latin typeface="Courier New" panose="02070309020205020404" charset="0"/>
              </a:rPr>
              <a:t>配置文件server.properties </a:t>
            </a:r>
            <a:endParaRPr lang="zh-CN" altLang="en-US" sz="16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   1、为了减少磁盘写入的次数,broker会将消息暂时buffer起来,当消息的个数达到一定阀值或者过了一定的时间间隔时,再flush到磁盘,这样减少了磁盘IO调用的次数。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     配置：Log Flush Policy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     #log.flush.interval.messages=10000   一个分区的消息数阀值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     #log.flush.interval.ms=1000    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   2、kafka的消息保存一定时间（通常为7天）后会被删除。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     配置：Log Retention Policy 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     log.retention.hours=168 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     #log.retention.bytes=1073741824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     log.retention.check.interval.ms=300000</a:t>
            </a:r>
            <a:endParaRPr lang="zh-CN" altLang="en-US" sz="1400" b="0">
              <a:latin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2989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Kafka</a:t>
            </a:r>
            <a:r>
              <a:rPr lang="zh-CN" altLang="en-US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组件</a:t>
            </a:r>
            <a:endParaRPr lang="en-US" altLang="zh-CN" sz="2200" b="1" dirty="0" smtClean="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7005" y="1254125"/>
            <a:ext cx="8968740" cy="362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sz="1800" b="1">
                <a:latin typeface="Courier New" panose="02070309020205020404" charset="0"/>
              </a:rPr>
              <a:t>Producer</a:t>
            </a:r>
            <a:r>
              <a:rPr lang="zh-CN" altLang="en-US" sz="1600" b="0">
                <a:latin typeface="Courier New" panose="02070309020205020404" charset="0"/>
              </a:rPr>
              <a:t>：</a:t>
            </a:r>
            <a:r>
              <a:rPr lang="zh-CN" altLang="en-US" b="0">
                <a:latin typeface="Courier New" panose="02070309020205020404" charset="0"/>
              </a:rPr>
              <a:t>配置文件：producer.properties</a:t>
            </a:r>
            <a:endParaRPr lang="zh-CN" altLang="en-US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b="0">
                <a:latin typeface="Courier New" panose="02070309020205020404" charset="0"/>
              </a:rPr>
              <a:t>  1、自定义partition</a:t>
            </a:r>
            <a:endParaRPr lang="zh-CN" altLang="en-US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b="0">
                <a:latin typeface="Courier New" panose="02070309020205020404" charset="0"/>
              </a:rPr>
              <a:t>    Producer也根据用户设置的算法来根据消息的key来计算输入哪个partition：partitioner.class</a:t>
            </a:r>
            <a:endParaRPr lang="zh-CN" altLang="en-US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b="0">
                <a:latin typeface="Courier New" panose="02070309020205020404" charset="0"/>
              </a:rPr>
              <a:t>  2、异步或者同步发送</a:t>
            </a:r>
            <a:endParaRPr lang="zh-CN" altLang="en-US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b="0">
                <a:latin typeface="Courier New" panose="02070309020205020404" charset="0"/>
              </a:rPr>
              <a:t>    配置项：producer.type</a:t>
            </a:r>
            <a:endParaRPr lang="zh-CN" altLang="en-US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b="0">
                <a:latin typeface="Courier New" panose="02070309020205020404" charset="0"/>
              </a:rPr>
              <a:t>    异步或者同步发送</a:t>
            </a:r>
            <a:endParaRPr lang="zh-CN" altLang="en-US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b="0">
                <a:latin typeface="Courier New" panose="02070309020205020404" charset="0"/>
              </a:rPr>
              <a:t>    同步是指：发送方发出数据后，等接收方发回响应以后才发下一个数据的通讯方式。  </a:t>
            </a:r>
            <a:endParaRPr lang="zh-CN" altLang="en-US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b="0">
                <a:latin typeface="Courier New" panose="02070309020205020404" charset="0"/>
              </a:rPr>
              <a:t>    异步是指：发送方发出数据后，不等接收方发回响应，接着发送下个数据的通讯方式。</a:t>
            </a:r>
            <a:endParaRPr lang="zh-CN" altLang="en-US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b="0">
                <a:latin typeface="Courier New" panose="02070309020205020404" charset="0"/>
              </a:rPr>
              <a:t>  3、批量发送可以很有效的提高发送效率。</a:t>
            </a:r>
            <a:endParaRPr lang="zh-CN" altLang="en-US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b="0">
                <a:latin typeface="Courier New" panose="02070309020205020404" charset="0"/>
              </a:rPr>
              <a:t>    producer的异步发送模式允许进行批量发送，先将消息缓存在内存中，然后一次请求批量发送出去。</a:t>
            </a:r>
            <a:endParaRPr lang="zh-CN" altLang="en-US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b="0">
                <a:latin typeface="Courier New" panose="02070309020205020404" charset="0"/>
              </a:rPr>
              <a:t>    配置queue.buffering.max.ms、queue.buffering.max.messages。默认值分别为</a:t>
            </a:r>
            <a:r>
              <a:rPr lang="zh-CN" altLang="en-US" b="1">
                <a:latin typeface="Courier New" panose="02070309020205020404" charset="0"/>
              </a:rPr>
              <a:t>5000</a:t>
            </a:r>
            <a:r>
              <a:rPr lang="zh-CN" altLang="en-US" b="0">
                <a:latin typeface="Courier New" panose="02070309020205020404" charset="0"/>
              </a:rPr>
              <a:t>和</a:t>
            </a:r>
            <a:r>
              <a:rPr lang="zh-CN" altLang="en-US" b="1">
                <a:latin typeface="Courier New" panose="02070309020205020404" charset="0"/>
              </a:rPr>
              <a:t>10000</a:t>
            </a:r>
            <a:endParaRPr lang="zh-CN" altLang="en-US" b="1">
              <a:latin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2989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Kafka</a:t>
            </a:r>
            <a:r>
              <a:rPr lang="zh-CN" altLang="en-US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组件</a:t>
            </a:r>
            <a:endParaRPr lang="en-US" altLang="zh-CN" sz="2200" b="1" dirty="0" smtClean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745" y="1374775"/>
            <a:ext cx="8081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sz="1800" b="1">
                <a:latin typeface="Courier New" panose="02070309020205020404" charset="0"/>
              </a:rPr>
              <a:t>consumers</a:t>
            </a:r>
            <a:r>
              <a:rPr lang="zh-CN" altLang="en-US" sz="1400" b="0">
                <a:latin typeface="Courier New" panose="02070309020205020404" charset="0"/>
              </a:rPr>
              <a:t>：配置文件：consumer.properties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1、每个consumer属于一个consumer group，可以指定组id。</a:t>
            </a:r>
            <a:r>
              <a:rPr lang="en-US" altLang="zh-CN" sz="1400" b="0">
                <a:latin typeface="Courier New" panose="02070309020205020404" charset="0"/>
              </a:rPr>
              <a:t>g</a:t>
            </a:r>
            <a:r>
              <a:rPr lang="zh-CN" altLang="en-US" sz="1400" b="0">
                <a:latin typeface="Courier New" panose="02070309020205020404" charset="0"/>
              </a:rPr>
              <a:t>roup.id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2、消费形式：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   组内：组内的消费者消费同一份数据；同时只能有一个consumer消费一个Topic中的1个partition；一个consumer可以消费多个partitions中的消息。所以，对于一个topic,同一个group中推荐不能有多于partitions个数的consumer同时消费,否则将意味着某些consumer将无法得到消息。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   组间：每个消费组消费相同的数据，互不影响。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3、在一个consumer多个线程的情况下，一个线程相当于一个消费者。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   例如：partition为3，一个consumer起了3个线程消费另一个后来的consumer就无法消费。</a:t>
            </a:r>
            <a:endParaRPr lang="zh-CN" altLang="en-US" sz="1400" b="0">
              <a:latin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2989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Kafka</a:t>
            </a:r>
            <a:r>
              <a:rPr lang="zh-CN" altLang="en-US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组件</a:t>
            </a:r>
            <a:endParaRPr lang="en-US" altLang="zh-CN" sz="2200" b="1" dirty="0" smtClean="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0230" y="1669415"/>
            <a:ext cx="813816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1、每个partition在存储层面是append log文件。新消息都会被直接追加到log文件的尾部，每条消息在log文件中的位置称为offset（偏移量）。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2、每条Message包含了以下三个属性：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  1°、offset对应类型：long  此消息在一个partition中序号。可以认为offset是partition中Message的id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  2°、MessageSize对应类型：int32 此消息的字节大小。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  3°、data是message的具体内容。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 b="0">
                <a:latin typeface="Courier New" panose="02070309020205020404" charset="0"/>
              </a:rPr>
              <a:t>3、越多的partitions意味着可以容纳更多的consumer,有效提升并发消费的能力。</a:t>
            </a:r>
            <a:endParaRPr lang="zh-CN" altLang="en-US" sz="1400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400">
                <a:solidFill>
                  <a:srgbClr val="FF0000"/>
                </a:solidFill>
                <a:latin typeface="Courier New" panose="02070309020205020404" charset="0"/>
              </a:rPr>
              <a:t>4、总之：业务区分增加topic、数据量大增加partition。</a:t>
            </a:r>
            <a:endParaRPr lang="zh-CN" altLang="en-US" sz="1400">
              <a:solidFill>
                <a:srgbClr val="FF0000"/>
              </a:solidFill>
              <a:latin typeface="Courier New" panose="020703090202050204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1995" y="1278255"/>
            <a:ext cx="393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b="1" i="1">
                <a:latin typeface="Courier New" panose="02070309020205020404" charset="0"/>
                <a:sym typeface="+mn-ea"/>
              </a:rPr>
              <a:t>topic、partition、message</a:t>
            </a:r>
            <a:endParaRPr lang="en-US" altLang="zh-CN" sz="1800" b="1" i="1">
              <a:latin typeface="Courier New" panose="020703090202050204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2989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Kafka</a:t>
            </a:r>
            <a:r>
              <a:rPr lang="zh-CN" altLang="en-US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API-producer</a:t>
            </a:r>
            <a:endParaRPr lang="en-US" altLang="zh-CN" sz="2200" b="1" dirty="0" smtClean="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9285" y="1376045"/>
            <a:ext cx="77247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public class MyKafkaProducerTest {</a:t>
            </a:r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public static void main(String[] args) throws IOException {</a:t>
            </a:r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    Properties properties = new Properties();</a:t>
            </a:r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    InputStream ins = MyKafkaProducerTest.class.getClassLoader().getResourceAsStream("producer.properties");</a:t>
            </a:r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    properties.load(ins);</a:t>
            </a:r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    Producer&lt;Integer, String&gt; producer = new KafkaProducer&lt;Integer, String&gt;(properties);</a:t>
            </a:r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  <a:p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    ProducerRecord&lt;Integer, String&gt; producerRecord =</a:t>
            </a:r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            new ProducerRecord&lt;Integer, String&gt;("test", 1, "1");</a:t>
            </a:r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    producer.send(producerRecord);</a:t>
            </a:r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    producer.close();</a:t>
            </a:r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    }</a:t>
            </a:r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77725"/>
            <a:ext cx="9144000" cy="1006612"/>
            <a:chOff x="0" y="442773"/>
            <a:chExt cx="9144000" cy="1006612"/>
          </a:xfrm>
        </p:grpSpPr>
        <p:grpSp>
          <p:nvGrpSpPr>
            <p:cNvPr id="113" name="组合 8"/>
            <p:cNvGrpSpPr/>
            <p:nvPr/>
          </p:nvGrpSpPr>
          <p:grpSpPr bwMode="auto">
            <a:xfrm>
              <a:off x="0" y="447291"/>
              <a:ext cx="9144000" cy="978944"/>
              <a:chOff x="4554659" y="848727"/>
              <a:chExt cx="3478170" cy="483859"/>
            </a:xfrm>
            <a:solidFill>
              <a:srgbClr val="950000"/>
            </a:solidFill>
          </p:grpSpPr>
          <p:sp>
            <p:nvSpPr>
              <p:cNvPr id="114" name="矩形 113"/>
              <p:cNvSpPr/>
              <p:nvPr/>
            </p:nvSpPr>
            <p:spPr>
              <a:xfrm>
                <a:off x="4554659" y="848727"/>
                <a:ext cx="3478170" cy="483859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5" name="TextBox 8"/>
              <p:cNvSpPr txBox="1">
                <a:spLocks noChangeArrowheads="1"/>
              </p:cNvSpPr>
              <p:nvPr/>
            </p:nvSpPr>
            <p:spPr bwMode="auto">
              <a:xfrm>
                <a:off x="6200762" y="1008135"/>
                <a:ext cx="1644621" cy="21297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200" dirty="0" smtClean="0">
                    <a:solidFill>
                      <a:schemeClr val="bg1"/>
                    </a:solidFill>
                    <a:latin typeface="Calibri" panose="020F0502020204030204" pitchFamily="34" charset="0"/>
                    <a:sym typeface="+mn-ea"/>
                  </a:rPr>
                  <a:t>中国大数据人工智能第一品牌</a:t>
                </a:r>
                <a:endParaRPr lang="zh-CN" altLang="en-US" sz="2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16" name="矩形 115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4" name="图片 12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-8541" y="1757190"/>
            <a:ext cx="1825962" cy="3175028"/>
          </a:xfrm>
          <a:prstGeom prst="rect">
            <a:avLst/>
          </a:prstGeom>
          <a:solidFill>
            <a:srgbClr val="95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</a:rPr>
              <a:t>目  录</a:t>
            </a:r>
            <a:endParaRPr lang="zh-CN" altLang="en-US" sz="2600" b="1" dirty="0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3264408" y="1712740"/>
            <a:ext cx="9426" cy="317502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003040" y="1517015"/>
            <a:ext cx="3890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altLang="zh-CN" sz="1800" b="1" i="1" dirty="0" smtClean="0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+mn-ea"/>
              </a:rPr>
              <a:t>1</a:t>
            </a:r>
            <a:r>
              <a:rPr lang="zh-CN" altLang="en-US" sz="1800" b="1" i="1" dirty="0" smtClean="0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+mn-ea"/>
              </a:rPr>
              <a:t>、</a:t>
            </a:r>
            <a:r>
              <a:rPr lang="en-US" altLang="zh-CN" sz="1800" b="1" i="1" dirty="0" smtClean="0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+mn-ea"/>
              </a:rPr>
              <a:t>Kafka</a:t>
            </a:r>
            <a:r>
              <a:rPr lang="zh-CN" altLang="en-US" sz="1800" b="1" i="1" dirty="0" smtClean="0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+mn-ea"/>
              </a:rPr>
              <a:t>简介</a:t>
            </a:r>
            <a:endParaRPr lang="zh-CN" altLang="en-US" sz="1800" b="1" i="1" dirty="0" smtClean="0">
              <a:solidFill>
                <a:schemeClr val="tx1"/>
              </a:solidFill>
              <a:latin typeface="Courier New" panose="02070309020205020404" charset="0"/>
              <a:ea typeface="楷体" panose="02010609060101010101" pitchFamily="49" charset="-122"/>
              <a:cs typeface="Courier New" panose="02070309020205020404" charset="0"/>
            </a:endParaRPr>
          </a:p>
          <a:p>
            <a:pPr algn="l">
              <a:lnSpc>
                <a:spcPct val="150000"/>
              </a:lnSpc>
              <a:buNone/>
            </a:pPr>
            <a:r>
              <a:rPr lang="en-US" altLang="zh-CN" sz="1800" b="1" i="1" dirty="0" smtClean="0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+mn-ea"/>
              </a:rPr>
              <a:t>2</a:t>
            </a:r>
            <a:r>
              <a:rPr lang="zh-CN" altLang="en-US" sz="1800" b="1" i="1" dirty="0" smtClean="0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+mn-ea"/>
              </a:rPr>
              <a:t>、</a:t>
            </a:r>
            <a:r>
              <a:rPr lang="en-US" altLang="zh-CN" sz="1800" b="1" i="1" dirty="0" smtClean="0"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+mn-ea"/>
              </a:rPr>
              <a:t>Kafka</a:t>
            </a:r>
            <a:r>
              <a:rPr lang="zh-CN" altLang="en-US" sz="1800" b="1" i="1" dirty="0" smtClean="0"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+mn-ea"/>
              </a:rPr>
              <a:t>分布式集群安装</a:t>
            </a:r>
            <a:endParaRPr lang="zh-CN" altLang="en-US" sz="1800" b="1" i="1" dirty="0" smtClean="0">
              <a:solidFill>
                <a:schemeClr val="tx1"/>
              </a:solidFill>
              <a:latin typeface="Courier New" panose="02070309020205020404" charset="0"/>
              <a:ea typeface="楷体" panose="02010609060101010101" pitchFamily="49" charset="-122"/>
              <a:cs typeface="Courier New" panose="02070309020205020404" charset="0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en-US" altLang="zh-CN" sz="1800" b="1" i="1" dirty="0" smtClean="0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+mn-ea"/>
              </a:rPr>
              <a:t>3</a:t>
            </a:r>
            <a:r>
              <a:rPr lang="zh-CN" altLang="en-US" sz="1800" b="1" i="1" dirty="0" smtClean="0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+mn-ea"/>
              </a:rPr>
              <a:t>、</a:t>
            </a:r>
            <a:r>
              <a:rPr lang="en-US" altLang="zh-CN" sz="1800" b="1" i="1" dirty="0" smtClean="0"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+mn-ea"/>
              </a:rPr>
              <a:t>Kafka-topic</a:t>
            </a:r>
            <a:r>
              <a:rPr lang="zh-CN" altLang="en-US" sz="1800" b="1" i="1" dirty="0" smtClean="0"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+mn-ea"/>
              </a:rPr>
              <a:t>操作</a:t>
            </a:r>
            <a:endParaRPr lang="zh-CN" altLang="en-US" sz="1800" b="1" i="1" dirty="0" smtClean="0">
              <a:solidFill>
                <a:schemeClr val="tx1"/>
              </a:solidFill>
              <a:latin typeface="Courier New" panose="02070309020205020404" charset="0"/>
              <a:ea typeface="楷体" panose="02010609060101010101" pitchFamily="49" charset="-122"/>
              <a:cs typeface="Courier New" panose="02070309020205020404" charset="0"/>
            </a:endParaRPr>
          </a:p>
          <a:p>
            <a:pPr algn="l">
              <a:lnSpc>
                <a:spcPct val="150000"/>
              </a:lnSpc>
              <a:buNone/>
            </a:pPr>
            <a:r>
              <a:rPr lang="en-US" altLang="zh-CN" sz="1800" b="1" i="1" dirty="0" smtClean="0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+mn-ea"/>
              </a:rPr>
              <a:t>4</a:t>
            </a:r>
            <a:r>
              <a:rPr lang="zh-CN" altLang="en-US" sz="1800" b="1" i="1" dirty="0" smtClean="0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+mn-ea"/>
              </a:rPr>
              <a:t>、</a:t>
            </a:r>
            <a:r>
              <a:rPr kumimoji="1" lang="en-US" altLang="zh-CN" sz="1800" b="1" i="1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Kafka-api</a:t>
            </a:r>
            <a:endParaRPr lang="zh-CN" altLang="en-US" sz="1800" b="1" i="1" dirty="0" smtClean="0">
              <a:solidFill>
                <a:schemeClr val="tx1"/>
              </a:solidFill>
              <a:latin typeface="Courier New" panose="02070309020205020404" charset="0"/>
              <a:ea typeface="楷体" panose="02010609060101010101" pitchFamily="49" charset="-122"/>
              <a:cs typeface="Courier New" panose="02070309020205020404" charset="0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en-US" altLang="zh-CN" sz="1800" b="1" i="1" dirty="0" smtClean="0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+mn-ea"/>
              </a:rPr>
              <a:t>5</a:t>
            </a:r>
            <a:r>
              <a:rPr lang="zh-CN" altLang="en-US" sz="1800" b="1" i="1" dirty="0" smtClean="0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+mn-ea"/>
              </a:rPr>
              <a:t>、</a:t>
            </a:r>
            <a:r>
              <a:rPr lang="en-US" altLang="zh-CN" sz="1800" b="1" i="1" dirty="0" smtClean="0"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+mn-ea"/>
              </a:rPr>
              <a:t>Kafka</a:t>
            </a:r>
            <a:r>
              <a:rPr lang="zh-CN" altLang="en-US" sz="1800" b="1" i="1" dirty="0" smtClean="0"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+mn-ea"/>
              </a:rPr>
              <a:t>和</a:t>
            </a:r>
            <a:r>
              <a:rPr lang="en-US" altLang="zh-CN" sz="1800" b="1" i="1" dirty="0" smtClean="0"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+mn-ea"/>
              </a:rPr>
              <a:t>Flume</a:t>
            </a:r>
            <a:r>
              <a:rPr lang="zh-CN" altLang="en-US" sz="1800" b="1" i="1" dirty="0" smtClean="0"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+mn-ea"/>
              </a:rPr>
              <a:t>整合案例</a:t>
            </a:r>
            <a:endParaRPr lang="zh-CN" altLang="en-US" sz="1800" b="1" i="1" dirty="0" smtClean="0">
              <a:latin typeface="Courier New" panose="02070309020205020404" charset="0"/>
              <a:ea typeface="楷体" panose="02010609060101010101" pitchFamily="49" charset="-122"/>
              <a:cs typeface="Courier New" panose="02070309020205020404" charset="0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kumimoji="1" lang="en-US" altLang="zh-CN" sz="1800" b="1" i="1" dirty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6</a:t>
            </a:r>
            <a:r>
              <a:rPr kumimoji="1" lang="zh-CN" sz="1800" b="1" i="1" dirty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、</a:t>
            </a:r>
            <a:r>
              <a:rPr lang="en-US" altLang="zh-CN" sz="1800" b="1" i="1" dirty="0" smtClean="0"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+mn-ea"/>
              </a:rPr>
              <a:t>Kafka</a:t>
            </a:r>
            <a:r>
              <a:rPr lang="zh-CN" altLang="en-US" sz="1800" b="1" i="1" dirty="0" smtClean="0"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+mn-ea"/>
              </a:rPr>
              <a:t>架构之道</a:t>
            </a:r>
            <a:endParaRPr kumimoji="1" lang="zh-CN" altLang="en-US" sz="1800" b="1" i="1" dirty="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algn="l">
              <a:lnSpc>
                <a:spcPct val="150000"/>
              </a:lnSpc>
              <a:buNone/>
            </a:pPr>
            <a:r>
              <a:rPr kumimoji="1" lang="en-US" altLang="zh-CN" sz="1800" b="1" i="1" dirty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7</a:t>
            </a:r>
            <a:r>
              <a:rPr kumimoji="1" lang="zh-CN" altLang="en-US" sz="1800" b="1" i="1" dirty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、</a:t>
            </a:r>
            <a:r>
              <a:rPr kumimoji="1" lang="en-US" altLang="zh-CN" sz="1800" b="1" i="1" dirty="0"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Kafka Leader Election</a:t>
            </a:r>
            <a:endParaRPr lang="zh-CN" altLang="en-US" sz="1800" b="1" i="1" dirty="0" smtClean="0">
              <a:latin typeface="Courier New" panose="02070309020205020404" charset="0"/>
              <a:ea typeface="楷体" panose="02010609060101010101" pitchFamily="49" charset="-122"/>
              <a:cs typeface="Courier New" panose="02070309020205020404" charset="0"/>
              <a:sym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kumimoji="1" lang="en-US" altLang="zh-CN" sz="1800" b="1" i="1" dirty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8</a:t>
            </a:r>
            <a:r>
              <a:rPr kumimoji="1" lang="zh-CN" altLang="en-US" sz="1800" b="1" i="1" dirty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、</a:t>
            </a:r>
            <a:r>
              <a:rPr lang="en-US" altLang="zh-CN" sz="1800" b="1" i="1" dirty="0" smtClean="0"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+mn-ea"/>
              </a:rPr>
              <a:t>Kafka</a:t>
            </a:r>
            <a:r>
              <a:rPr lang="zh-CN" altLang="en-US" sz="1800" b="1" i="1" dirty="0" smtClean="0">
                <a:latin typeface="Courier New" panose="02070309020205020404" charset="0"/>
                <a:ea typeface="楷体" panose="02010609060101010101" pitchFamily="49" charset="-122"/>
                <a:cs typeface="Courier New" panose="02070309020205020404" charset="0"/>
                <a:sym typeface="+mn-ea"/>
              </a:rPr>
              <a:t>高性能之道</a:t>
            </a:r>
            <a:endParaRPr kumimoji="1" lang="zh-CN" altLang="en-US" sz="1800" b="1" i="1" dirty="0" smtClean="0">
              <a:solidFill>
                <a:schemeClr val="tx1"/>
              </a:solidFill>
              <a:latin typeface="Courier New" panose="02070309020205020404" charset="0"/>
              <a:ea typeface="楷体" panose="02010609060101010101" pitchFamily="49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2989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Kafka</a:t>
            </a:r>
            <a:r>
              <a:rPr lang="zh-CN" altLang="en-US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API-consumer</a:t>
            </a:r>
            <a:endParaRPr lang="en-US" altLang="zh-CN" sz="2200" b="1" dirty="0" smtClean="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5010" y="1195070"/>
            <a:ext cx="81908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public class MyKafkaConsumerTest {</a:t>
            </a:r>
            <a:endParaRPr lang="zh-CN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    public static void main(String[] args) throws IOException {</a:t>
            </a:r>
            <a:endParaRPr lang="zh-CN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        Properties properties = new Properties();</a:t>
            </a:r>
            <a:endParaRPr lang="zh-CN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        InputStream ins = MyKafkaConsumerTest.class.getClassLoader().getResourceAsStream("consumer.properties");</a:t>
            </a:r>
            <a:endParaRPr lang="zh-CN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        properties.load(ins);</a:t>
            </a:r>
            <a:endParaRPr lang="zh-CN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        Consumer&lt;Integer, String&gt; consumer = new KafkaConsumer&lt;Integer, String&gt;(properties);</a:t>
            </a:r>
            <a:endParaRPr lang="zh-CN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        consumer.subscribe(</a:t>
            </a:r>
            <a:r>
              <a:rPr lang="zh-CN" altLang="en-US" sz="1200">
                <a:latin typeface="Courier New" panose="02070309020205020404" charset="0"/>
                <a:cs typeface="Courier New" panose="02070309020205020404" charset="0"/>
                <a:sym typeface="+mn-ea"/>
              </a:rPr>
              <a:t>Arrays.asList("test".split(","))</a:t>
            </a:r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);</a:t>
            </a:r>
            <a:endParaRPr lang="zh-CN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        ConsumerRecords&lt;Integer, String&gt; consumerRecords = consumer.poll(1000);</a:t>
            </a:r>
            <a:endParaRPr lang="zh-CN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        System.out.println("key\tvalue\tpartition\toffset");</a:t>
            </a:r>
            <a:endParaRPr lang="zh-CN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        for (ConsumerRecord record : consumerRecords) {</a:t>
            </a:r>
            <a:endParaRPr lang="zh-CN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            Object key = record.key();</a:t>
            </a:r>
            <a:endParaRPr lang="zh-CN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            Object value = record.value();</a:t>
            </a:r>
            <a:endParaRPr lang="zh-CN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            int partition = record.partition();</a:t>
            </a:r>
            <a:endParaRPr lang="zh-CN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            long offset = record.offset();</a:t>
            </a:r>
            <a:endParaRPr lang="zh-CN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            System.out.println(key + "\t" + value + "\t" + partition + "\t" + offset);</a:t>
            </a:r>
            <a:endParaRPr lang="zh-CN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        }</a:t>
            </a:r>
            <a:endParaRPr lang="zh-CN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        consumer.close();</a:t>
            </a:r>
            <a:endParaRPr lang="zh-CN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  <a:cs typeface="Courier New" panose="02070309020205020404" charset="0"/>
              </a:rPr>
              <a:t>    }</a:t>
            </a:r>
            <a:endParaRPr lang="zh-CN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altLang="zh-CN" sz="12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altLang="zh-CN" sz="12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2989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Kafka</a:t>
            </a:r>
            <a:r>
              <a:rPr lang="zh-CN" altLang="en-US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Partitioner</a:t>
            </a:r>
            <a:endParaRPr lang="en-US" altLang="zh-CN" sz="2200" b="1" dirty="0" smtClean="0">
              <a:solidFill>
                <a:srgbClr val="FFFFFF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2625" y="1214120"/>
            <a:ext cx="2933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Courier New" panose="02070309020205020404" charset="0"/>
                <a:sym typeface="+mn-ea"/>
              </a:rPr>
              <a:t>Simple Hash Partitioner</a:t>
            </a:r>
            <a:endParaRPr lang="en-US" altLang="zh-CN" sz="1400" b="1">
              <a:latin typeface="Courier New" panose="020703090202050204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7035" y="1685925"/>
            <a:ext cx="8448675" cy="3200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Courier New" panose="02070309020205020404" charset="0"/>
              </a:rPr>
              <a:t>public class MyHashPartitioner implements Partitioner {</a:t>
            </a:r>
            <a:endParaRPr lang="zh-CN" altLang="en-US" sz="1200">
              <a:latin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</a:rPr>
              <a:t>    @Override</a:t>
            </a:r>
            <a:endParaRPr lang="zh-CN" altLang="en-US" sz="1200">
              <a:latin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</a:rPr>
              <a:t>    public int partition(String topic, Object key, byte[] keyBytes, Object value, byte[] valueBytes, Cluster cluster) {</a:t>
            </a:r>
            <a:endParaRPr lang="zh-CN" altLang="en-US" sz="1200">
              <a:latin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</a:rPr>
              <a:t>        Integer partitionNum = cluster.partitionCountForTopic(topic);</a:t>
            </a:r>
            <a:endParaRPr lang="zh-CN" altLang="en-US" sz="1200">
              <a:latin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</a:rPr>
              <a:t>        if(key instanceof Integer) {</a:t>
            </a:r>
            <a:endParaRPr lang="zh-CN" altLang="en-US" sz="1200">
              <a:latin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</a:rPr>
              <a:t>            return Math.abs(Integer.valueOf(key.toString()) % partitionNum);</a:t>
            </a:r>
            <a:endParaRPr lang="zh-CN" altLang="en-US" sz="1200">
              <a:latin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</a:rPr>
              <a:t>        }</a:t>
            </a:r>
            <a:endParaRPr lang="zh-CN" altLang="en-US" sz="1200">
              <a:latin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</a:rPr>
              <a:t>        return Math.abs(key.hashCode() % partitionNum);</a:t>
            </a:r>
            <a:endParaRPr lang="zh-CN" altLang="en-US" sz="1200">
              <a:latin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</a:rPr>
              <a:t>    }</a:t>
            </a:r>
            <a:endParaRPr lang="zh-CN" altLang="en-US" sz="1200">
              <a:latin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</a:rPr>
              <a:t>    @Override</a:t>
            </a:r>
            <a:endParaRPr lang="zh-CN" altLang="en-US" sz="1200">
              <a:latin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</a:rPr>
              <a:t>    public void close() {</a:t>
            </a:r>
            <a:endParaRPr lang="zh-CN" altLang="en-US" sz="1200">
              <a:latin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</a:rPr>
              <a:t>    }</a:t>
            </a:r>
            <a:endParaRPr lang="zh-CN" altLang="en-US" sz="1400">
              <a:latin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</a:rPr>
              <a:t>    @Override</a:t>
            </a:r>
            <a:endParaRPr lang="zh-CN" altLang="en-US" sz="1200">
              <a:latin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</a:rPr>
              <a:t>    public void configure(Map&lt;String, ?&gt; configs) {</a:t>
            </a:r>
            <a:endParaRPr lang="zh-CN" altLang="en-US" sz="1200">
              <a:latin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</a:rPr>
              <a:t>    }</a:t>
            </a:r>
            <a:endParaRPr lang="zh-CN" altLang="en-US" sz="1200">
              <a:latin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</a:rPr>
              <a:t>}</a:t>
            </a:r>
            <a:endParaRPr lang="zh-CN" altLang="en-US" sz="1200">
              <a:latin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2989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Kafka</a:t>
            </a:r>
            <a:r>
              <a:rPr lang="zh-CN" altLang="en-US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Partitioner</a:t>
            </a:r>
            <a:endParaRPr lang="en-US" altLang="zh-CN" sz="2200" b="1" dirty="0" smtClean="0">
              <a:solidFill>
                <a:srgbClr val="FFFFFF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1995" y="1242695"/>
            <a:ext cx="386651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Courier New" panose="02070309020205020404" charset="0"/>
              </a:rPr>
              <a:t>Simple Round Robin Partitioner</a:t>
            </a:r>
            <a:endParaRPr lang="en-US" altLang="zh-CN" b="1">
              <a:latin typeface="Courier New" panose="020703090202050204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9910" y="1688465"/>
            <a:ext cx="81794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Courier New" panose="02070309020205020404" charset="0"/>
              </a:rPr>
              <a:t>public class RoundRobinPartitioner implements Partitioner {</a:t>
            </a:r>
            <a:endParaRPr lang="zh-CN" altLang="en-US" sz="1200">
              <a:latin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</a:rPr>
              <a:t>    private AtomicInteger counter = new AtomicInteger();</a:t>
            </a:r>
            <a:endParaRPr lang="zh-CN" altLang="en-US" sz="1200">
              <a:latin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</a:rPr>
              <a:t>    @Override</a:t>
            </a:r>
            <a:endParaRPr lang="zh-CN" altLang="en-US" sz="1200">
              <a:latin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</a:rPr>
              <a:t>    public int partition(String topic, Object key, byte[] keyBytes, Object value, byte[] valueBytes, Cluster cluster) {</a:t>
            </a:r>
            <a:endParaRPr lang="zh-CN" altLang="en-US" sz="1200">
              <a:latin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</a:rPr>
              <a:t>        return counter.getAndIncrement() % cluster.partitionCountForTopic(topic);</a:t>
            </a:r>
            <a:endParaRPr lang="zh-CN" altLang="en-US" sz="1200">
              <a:latin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</a:rPr>
              <a:t>    }</a:t>
            </a:r>
            <a:endParaRPr lang="zh-CN" altLang="en-US" sz="1200">
              <a:latin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</a:rPr>
              <a:t>    @Override</a:t>
            </a:r>
            <a:endParaRPr lang="zh-CN" altLang="en-US" sz="1200">
              <a:latin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</a:rPr>
              <a:t>    public void close() {</a:t>
            </a:r>
            <a:endParaRPr lang="zh-CN" altLang="en-US" sz="1200">
              <a:latin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</a:rPr>
              <a:t>    }</a:t>
            </a:r>
            <a:endParaRPr lang="zh-CN" altLang="en-US" sz="1200">
              <a:latin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</a:rPr>
              <a:t>    @Override</a:t>
            </a:r>
            <a:endParaRPr lang="zh-CN" altLang="en-US" sz="1200">
              <a:latin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</a:rPr>
              <a:t>    public void configure(Map&lt;String, ?&gt; configs) {</a:t>
            </a:r>
            <a:endParaRPr lang="zh-CN" altLang="en-US" sz="1200">
              <a:latin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</a:rPr>
              <a:t>    }</a:t>
            </a:r>
            <a:endParaRPr lang="zh-CN" altLang="en-US" sz="1200">
              <a:latin typeface="Courier New" panose="02070309020205020404" charset="0"/>
            </a:endParaRPr>
          </a:p>
          <a:p>
            <a:r>
              <a:rPr lang="zh-CN" altLang="en-US" sz="1200">
                <a:latin typeface="Courier New" panose="02070309020205020404" charset="0"/>
              </a:rPr>
              <a:t>}</a:t>
            </a:r>
            <a:endParaRPr lang="zh-CN" altLang="en-US" sz="1200">
              <a:latin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2989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Kafka</a:t>
            </a:r>
            <a:r>
              <a:rPr lang="zh-CN" altLang="zh-CN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整合</a:t>
            </a:r>
            <a:r>
              <a:rPr lang="en-US" altLang="zh-CN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Flume</a:t>
            </a:r>
            <a:endParaRPr lang="en-US" altLang="zh-CN" sz="2200" b="1" dirty="0" smtClean="0">
              <a:solidFill>
                <a:srgbClr val="FFFFFF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2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10" y="1340485"/>
            <a:ext cx="6272530" cy="2164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00380" y="3505835"/>
            <a:ext cx="8144510" cy="1649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b="0">
                <a:latin typeface="Courier New" panose="02070309020205020404" charset="0"/>
              </a:rPr>
              <a:t>   </a:t>
            </a:r>
            <a:r>
              <a:rPr lang="zh-CN" altLang="en-US" b="0">
                <a:latin typeface="Courier New" panose="02070309020205020404" charset="0"/>
              </a:rPr>
              <a:t>如上图所示，一般的，Kafka生产的数据，是由Flume的Sink提供的，这里我们需要用到Flume集群，通过Flume集群将Agent的日志收集分发到 Kafka（供实时计算处理）和HDFS（离线计算处理）。</a:t>
            </a:r>
            <a:endParaRPr lang="zh-CN" altLang="en-US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b="0">
                <a:latin typeface="Courier New" panose="02070309020205020404" charset="0"/>
              </a:rPr>
              <a:t>   这里，我们使用Flume作为日志收集系统，将收集到的数据输送到Kafka中间件，以供Storm去实时消费计算，整个流程从各个Web节点 上，通过Flume的Agent代理收集日志，然后汇总到Flume集群，在由Flume的Sink将日志输送到Kafka集群，完成数据的生产流程。</a:t>
            </a:r>
            <a:endParaRPr lang="zh-CN" altLang="en-US" b="0">
              <a:latin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2989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Kafka</a:t>
            </a:r>
            <a:r>
              <a:rPr lang="zh-CN" altLang="zh-CN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整合</a:t>
            </a:r>
            <a:r>
              <a:rPr lang="en-US" altLang="zh-CN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Flume</a:t>
            </a:r>
            <a:endParaRPr lang="en-US" altLang="zh-CN" sz="2200" b="1" dirty="0" smtClean="0">
              <a:solidFill>
                <a:srgbClr val="FFFFFF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4" name="图片 22" descr="kafka-flu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5" y="1722755"/>
            <a:ext cx="4012565" cy="18897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22630" y="1216025"/>
            <a:ext cx="785304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b="0">
                <a:solidFill>
                  <a:schemeClr val="tx1"/>
                </a:solidFill>
                <a:latin typeface="Courier New" panose="02070309020205020404" charset="0"/>
              </a:rPr>
              <a:t>    从上图，我们已经清楚了数据生产的流程，下面我们来看看如何实现Flume到Kafka的输送过程，下面我用一个简要的图来说明，如下图所示：</a:t>
            </a:r>
            <a:endParaRPr lang="en-US" altLang="zh-CN" b="0">
              <a:solidFill>
                <a:schemeClr val="tx1"/>
              </a:solidFill>
              <a:latin typeface="Courier New" panose="020703090202050204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11090" y="1736725"/>
            <a:ext cx="3664585" cy="1960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b="0">
                <a:latin typeface="Courier New" panose="02070309020205020404" charset="0"/>
              </a:rPr>
              <a:t>   </a:t>
            </a:r>
            <a:r>
              <a:rPr lang="zh-CN" altLang="en-US" b="0">
                <a:latin typeface="Courier New" panose="02070309020205020404" charset="0"/>
              </a:rPr>
              <a:t>这个过程表达了从Flume到Kafka的输送，下面就来实现kafka和flume的整合。</a:t>
            </a:r>
            <a:endParaRPr lang="zh-CN" altLang="en-US" b="0">
              <a:latin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b="0">
                <a:latin typeface="Courier New" panose="02070309020205020404" charset="0"/>
              </a:rPr>
              <a:t>   首先，在我们完成这部分流程时，需要我们将Flume集群和Kafka集群都部署完成，在完成部署相关集群后，我们来配置Flume的Sink数据流向，配置信息如右图所示：</a:t>
            </a:r>
            <a:endParaRPr lang="zh-CN" altLang="en-US" b="0">
              <a:latin typeface="Courier New" panose="020703090202050204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7715" y="3697605"/>
            <a:ext cx="8162290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b="0">
                <a:latin typeface="Courier New" panose="02070309020205020404" charset="0"/>
                <a:sym typeface="+mn-ea"/>
              </a:rPr>
              <a:t>这里我们配置spooldir方式作数数据的输入，内容如备注所示：</a:t>
            </a:r>
            <a:endParaRPr lang="zh-CN" altLang="en-US" b="0">
              <a:latin typeface="Courier New" panose="02070309020205020404" charset="0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>
                <a:latin typeface="Courier New" panose="02070309020205020404" charset="0"/>
                <a:sym typeface="+mn-ea"/>
              </a:rPr>
              <a:t>这样，我们就在Flume的Sink端配置好了数据流向的接收方。</a:t>
            </a:r>
            <a:endParaRPr lang="zh-CN" altLang="en-US" b="0">
              <a:latin typeface="Courier New" panose="02070309020205020404" charset="0"/>
            </a:endParaRPr>
          </a:p>
          <a:p>
            <a:pPr indent="0">
              <a:buNone/>
            </a:pPr>
            <a:r>
              <a:rPr lang="zh-CN" altLang="en-US">
                <a:latin typeface="Courier New" panose="02070309020205020404" charset="0"/>
                <a:sym typeface="+mn-ea"/>
              </a:rPr>
              <a:t>启动：</a:t>
            </a:r>
            <a:endParaRPr lang="zh-CN" altLang="en-US">
              <a:latin typeface="Courier New" panose="02070309020205020404" charset="0"/>
            </a:endParaRPr>
          </a:p>
          <a:p>
            <a:pPr indent="0">
              <a:buNone/>
            </a:pPr>
            <a:r>
              <a:rPr lang="zh-CN" altLang="en-US">
                <a:latin typeface="Courier New" panose="02070309020205020404" charset="0"/>
                <a:sym typeface="+mn-ea"/>
              </a:rPr>
              <a:t>  bin/flume-ng agent --conf conf --conf-file conf/</a:t>
            </a:r>
            <a:r>
              <a:rPr lang="en-US" altLang="zh-CN">
                <a:latin typeface="Courier New" panose="02070309020205020404" charset="0"/>
                <a:sym typeface="+mn-ea"/>
              </a:rPr>
              <a:t>flume-kafka</a:t>
            </a:r>
            <a:r>
              <a:rPr lang="zh-CN" altLang="en-US">
                <a:latin typeface="Courier New" panose="02070309020205020404" charset="0"/>
                <a:sym typeface="+mn-ea"/>
              </a:rPr>
              <a:t>.conf --name a1</a:t>
            </a:r>
            <a:endParaRPr lang="zh-CN" altLang="en-US" b="0">
              <a:latin typeface="Courier New" panose="020703090202050204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grpSp>
          <p:nvGrpSpPr>
            <p:cNvPr id="27" name="组合 8"/>
            <p:cNvGrpSpPr/>
            <p:nvPr/>
          </p:nvGrpSpPr>
          <p:grpSpPr bwMode="auto">
            <a:xfrm>
              <a:off x="0" y="447289"/>
              <a:ext cx="9144000" cy="978943"/>
              <a:chOff x="4554659" y="848727"/>
              <a:chExt cx="3478170" cy="483859"/>
            </a:xfrm>
            <a:solidFill>
              <a:srgbClr val="950000"/>
            </a:solidFill>
          </p:grpSpPr>
          <p:sp>
            <p:nvSpPr>
              <p:cNvPr id="31" name="矩形 30"/>
              <p:cNvSpPr/>
              <p:nvPr/>
            </p:nvSpPr>
            <p:spPr>
              <a:xfrm>
                <a:off x="4554659" y="848727"/>
                <a:ext cx="3478170" cy="483859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TextBox 8"/>
              <p:cNvSpPr txBox="1">
                <a:spLocks noChangeArrowheads="1"/>
              </p:cNvSpPr>
              <p:nvPr/>
            </p:nvSpPr>
            <p:spPr bwMode="auto">
              <a:xfrm>
                <a:off x="6039031" y="983930"/>
                <a:ext cx="1962682" cy="23265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</a:rPr>
                  <a:t>Kafka</a:t>
                </a:r>
                <a:r>
                  <a:rPr lang="zh-CN" altLang="en-US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</a:rPr>
                  <a:t>架构之道</a:t>
                </a:r>
                <a:endParaRPr lang="en-US" altLang="zh-CN" sz="2200" b="1" dirty="0" smtClean="0">
                  <a:solidFill>
                    <a:srgbClr val="FFFFFF"/>
                  </a:solidFill>
                  <a:latin typeface="Courier New" panose="02070309020205020404" charset="0"/>
                  <a:cs typeface="Courier New" panose="02070309020205020404" charset="0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1868805"/>
            <a:ext cx="6219190" cy="28568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9300" y="1385570"/>
            <a:ext cx="2600325" cy="311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ourier New" panose="02070309020205020404" charset="0"/>
              </a:rPr>
              <a:t>Kafka</a:t>
            </a:r>
            <a:r>
              <a:rPr lang="zh-CN" altLang="en-US">
                <a:latin typeface="Courier New" panose="02070309020205020404" charset="0"/>
              </a:rPr>
              <a:t>架构</a:t>
            </a:r>
            <a:endParaRPr lang="zh-CN" altLang="en-US">
              <a:latin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grpSp>
          <p:nvGrpSpPr>
            <p:cNvPr id="27" name="组合 8"/>
            <p:cNvGrpSpPr/>
            <p:nvPr/>
          </p:nvGrpSpPr>
          <p:grpSpPr bwMode="auto">
            <a:xfrm>
              <a:off x="0" y="447289"/>
              <a:ext cx="9144000" cy="978943"/>
              <a:chOff x="4554659" y="848727"/>
              <a:chExt cx="3478170" cy="483859"/>
            </a:xfrm>
            <a:solidFill>
              <a:srgbClr val="950000"/>
            </a:solidFill>
          </p:grpSpPr>
          <p:sp>
            <p:nvSpPr>
              <p:cNvPr id="31" name="矩形 30"/>
              <p:cNvSpPr/>
              <p:nvPr/>
            </p:nvSpPr>
            <p:spPr>
              <a:xfrm>
                <a:off x="4554659" y="848727"/>
                <a:ext cx="3478170" cy="483859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TextBox 8"/>
              <p:cNvSpPr txBox="1">
                <a:spLocks noChangeArrowheads="1"/>
              </p:cNvSpPr>
              <p:nvPr/>
            </p:nvSpPr>
            <p:spPr bwMode="auto">
              <a:xfrm>
                <a:off x="6039031" y="983930"/>
                <a:ext cx="1962682" cy="23265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Kafka</a:t>
                </a:r>
                <a:r>
                  <a:rPr lang="zh-CN" altLang="en-US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架构之道</a:t>
                </a:r>
                <a:endParaRPr lang="zh-CN" altLang="en-US" sz="2200" b="1" dirty="0" smtClean="0">
                  <a:solidFill>
                    <a:srgbClr val="FFFFFF"/>
                  </a:solidFill>
                  <a:latin typeface="Courier New" panose="02070309020205020404" charset="0"/>
                  <a:cs typeface="Courier New" panose="02070309020205020404" charset="0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721995" y="1234440"/>
            <a:ext cx="303974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Courier New" panose="02070309020205020404" charset="0"/>
              </a:rPr>
              <a:t>Topic &amp; Partition</a:t>
            </a:r>
            <a:endParaRPr lang="en-US" altLang="zh-CN" sz="1400" b="1">
              <a:latin typeface="Courier New" panose="020703090202050204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1700" y="1635760"/>
            <a:ext cx="6572250" cy="155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sz="1400" b="1">
                <a:latin typeface="Courier New" panose="02070309020205020404" charset="0"/>
              </a:rPr>
              <a:t>Topic</a:t>
            </a:r>
            <a:endParaRPr lang="en-US" altLang="zh-CN" sz="1400" b="1">
              <a:latin typeface="Courier New" panose="020703090202050204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1400" b="1">
              <a:latin typeface="Courier New" panose="020703090202050204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Courier New" panose="02070309020205020404" charset="0"/>
              </a:rPr>
              <a:t>逻辑概念，同一个</a:t>
            </a:r>
            <a:r>
              <a:rPr lang="en-US" altLang="zh-CN">
                <a:latin typeface="Courier New" panose="02070309020205020404" charset="0"/>
              </a:rPr>
              <a:t>Topic</a:t>
            </a:r>
            <a:r>
              <a:rPr lang="zh-CN" altLang="en-US">
                <a:latin typeface="Courier New" panose="02070309020205020404" charset="0"/>
              </a:rPr>
              <a:t>的消息可分布在一个或多个节点</a:t>
            </a:r>
            <a:r>
              <a:rPr lang="en-US" altLang="zh-CN">
                <a:latin typeface="Courier New" panose="02070309020205020404" charset="0"/>
              </a:rPr>
              <a:t>(Broker)</a:t>
            </a:r>
            <a:r>
              <a:rPr lang="zh-CN" altLang="en-US">
                <a:latin typeface="Courier New" panose="02070309020205020404" charset="0"/>
              </a:rPr>
              <a:t>上</a:t>
            </a:r>
            <a:endParaRPr lang="zh-CN" altLang="en-US">
              <a:latin typeface="Courier New" panose="020703090202050204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Courier New" panose="02070309020205020404" charset="0"/>
              </a:rPr>
              <a:t>一个</a:t>
            </a:r>
            <a:r>
              <a:rPr lang="en-US" altLang="zh-CN">
                <a:latin typeface="Courier New" panose="02070309020205020404" charset="0"/>
              </a:rPr>
              <a:t>Topic</a:t>
            </a:r>
            <a:r>
              <a:rPr lang="zh-CN" altLang="en-US">
                <a:latin typeface="Courier New" panose="02070309020205020404" charset="0"/>
              </a:rPr>
              <a:t>包含一个或者多个</a:t>
            </a:r>
            <a:r>
              <a:rPr lang="en-US" altLang="zh-CN">
                <a:latin typeface="Courier New" panose="02070309020205020404" charset="0"/>
              </a:rPr>
              <a:t>Partition</a:t>
            </a:r>
            <a:endParaRPr lang="en-US" altLang="zh-CN">
              <a:latin typeface="Courier New" panose="020703090202050204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Courier New" panose="02070309020205020404" charset="0"/>
              </a:rPr>
              <a:t>每条信息都属于且仅属于一个</a:t>
            </a:r>
            <a:r>
              <a:rPr lang="en-US" altLang="zh-CN">
                <a:latin typeface="Courier New" panose="02070309020205020404" charset="0"/>
              </a:rPr>
              <a:t>Topic</a:t>
            </a:r>
            <a:endParaRPr lang="en-US" altLang="zh-CN">
              <a:latin typeface="Courier New" panose="020703090202050204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Courier New" panose="02070309020205020404" charset="0"/>
              </a:rPr>
              <a:t>Producer</a:t>
            </a:r>
            <a:r>
              <a:rPr lang="zh-CN" altLang="en-US">
                <a:latin typeface="Courier New" panose="02070309020205020404" charset="0"/>
              </a:rPr>
              <a:t>发布数据是，必须制定该消息发布到哪一个</a:t>
            </a:r>
            <a:r>
              <a:rPr lang="en-US" altLang="zh-CN">
                <a:latin typeface="Courier New" panose="02070309020205020404" charset="0"/>
              </a:rPr>
              <a:t>Topic</a:t>
            </a:r>
            <a:endParaRPr lang="en-US" altLang="zh-CN">
              <a:latin typeface="Courier New" panose="020703090202050204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Courier New" panose="02070309020205020404" charset="0"/>
              </a:rPr>
              <a:t>Consumer</a:t>
            </a:r>
            <a:r>
              <a:rPr lang="zh-CN" altLang="en-US">
                <a:latin typeface="Courier New" panose="02070309020205020404" charset="0"/>
              </a:rPr>
              <a:t>订阅消息时，也必须制定订阅哪个</a:t>
            </a:r>
            <a:r>
              <a:rPr lang="en-US" altLang="zh-CN">
                <a:latin typeface="Courier New" panose="02070309020205020404" charset="0"/>
              </a:rPr>
              <a:t>Topic</a:t>
            </a:r>
            <a:r>
              <a:rPr lang="zh-CN" altLang="en-US">
                <a:latin typeface="Courier New" panose="02070309020205020404" charset="0"/>
              </a:rPr>
              <a:t>的消息</a:t>
            </a:r>
            <a:endParaRPr lang="zh-CN" altLang="en-US">
              <a:latin typeface="Courier New" panose="020703090202050204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75" y="3284855"/>
            <a:ext cx="5838825" cy="1754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grpSp>
          <p:nvGrpSpPr>
            <p:cNvPr id="27" name="组合 8"/>
            <p:cNvGrpSpPr/>
            <p:nvPr/>
          </p:nvGrpSpPr>
          <p:grpSpPr bwMode="auto">
            <a:xfrm>
              <a:off x="0" y="447289"/>
              <a:ext cx="9144000" cy="978943"/>
              <a:chOff x="4554659" y="848727"/>
              <a:chExt cx="3478170" cy="483859"/>
            </a:xfrm>
            <a:solidFill>
              <a:srgbClr val="950000"/>
            </a:solidFill>
          </p:grpSpPr>
          <p:sp>
            <p:nvSpPr>
              <p:cNvPr id="31" name="矩形 30"/>
              <p:cNvSpPr/>
              <p:nvPr/>
            </p:nvSpPr>
            <p:spPr>
              <a:xfrm>
                <a:off x="4554659" y="848727"/>
                <a:ext cx="3478170" cy="483859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TextBox 8"/>
              <p:cNvSpPr txBox="1">
                <a:spLocks noChangeArrowheads="1"/>
              </p:cNvSpPr>
              <p:nvPr/>
            </p:nvSpPr>
            <p:spPr bwMode="auto">
              <a:xfrm>
                <a:off x="6039031" y="983930"/>
                <a:ext cx="1962682" cy="23265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Kafka</a:t>
                </a:r>
                <a:r>
                  <a:rPr lang="zh-CN" altLang="en-US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架构之道</a:t>
                </a:r>
                <a:endParaRPr lang="zh-CN" altLang="en-US" sz="2200" b="1" dirty="0" smtClean="0">
                  <a:solidFill>
                    <a:srgbClr val="FFFFFF"/>
                  </a:solidFill>
                  <a:latin typeface="Courier New" panose="02070309020205020404" charset="0"/>
                  <a:cs typeface="Courier New" panose="02070309020205020404" charset="0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721995" y="1234440"/>
            <a:ext cx="303974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Courier New" panose="02070309020205020404" charset="0"/>
              </a:rPr>
              <a:t>Topic &amp; Partition</a:t>
            </a:r>
            <a:endParaRPr lang="en-US" altLang="zh-CN" sz="1400" b="1">
              <a:latin typeface="Courier New" panose="020703090202050204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5635" y="1703070"/>
            <a:ext cx="7449185" cy="1976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en-US" altLang="zh-CN" sz="1400" b="1">
                <a:latin typeface="Courier New" panose="02070309020205020404" charset="0"/>
              </a:rPr>
              <a:t>Partition</a:t>
            </a:r>
            <a:endParaRPr lang="en-US" altLang="zh-CN" sz="1400" b="1">
              <a:latin typeface="Courier New" panose="020703090202050204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1400" b="1">
              <a:latin typeface="Courier New" panose="020703090202050204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Courier New" panose="02070309020205020404" charset="0"/>
              </a:rPr>
              <a:t>物理概念，一个</a:t>
            </a:r>
            <a:r>
              <a:rPr lang="en-US" altLang="zh-CN">
                <a:latin typeface="Courier New" panose="02070309020205020404" charset="0"/>
              </a:rPr>
              <a:t>Partition</a:t>
            </a:r>
            <a:r>
              <a:rPr lang="zh-CN" altLang="en-US">
                <a:latin typeface="Courier New" panose="02070309020205020404" charset="0"/>
              </a:rPr>
              <a:t>只分布在一个</a:t>
            </a:r>
            <a:r>
              <a:rPr lang="en-US" altLang="zh-CN">
                <a:latin typeface="Courier New" panose="02070309020205020404" charset="0"/>
              </a:rPr>
              <a:t>Broker</a:t>
            </a:r>
            <a:r>
              <a:rPr lang="zh-CN" altLang="en-US">
                <a:latin typeface="Courier New" panose="02070309020205020404" charset="0"/>
              </a:rPr>
              <a:t>上（不考虑备份）</a:t>
            </a:r>
            <a:endParaRPr lang="zh-CN" altLang="en-US">
              <a:latin typeface="Courier New" panose="020703090202050204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Courier New" panose="02070309020205020404" charset="0"/>
              </a:rPr>
              <a:t>一个</a:t>
            </a:r>
            <a:r>
              <a:rPr lang="en-US" altLang="zh-CN">
                <a:latin typeface="Courier New" panose="02070309020205020404" charset="0"/>
              </a:rPr>
              <a:t>partition</a:t>
            </a:r>
            <a:r>
              <a:rPr lang="zh-CN" altLang="en-US">
                <a:latin typeface="Courier New" panose="02070309020205020404" charset="0"/>
              </a:rPr>
              <a:t>物理上对应一个文件夹</a:t>
            </a:r>
            <a:endParaRPr lang="zh-CN" altLang="en-US">
              <a:latin typeface="Courier New" panose="020703090202050204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Courier New" panose="02070309020205020404" charset="0"/>
              </a:rPr>
              <a:t>一个</a:t>
            </a:r>
            <a:r>
              <a:rPr lang="en-US" altLang="zh-CN">
                <a:latin typeface="Courier New" panose="02070309020205020404" charset="0"/>
              </a:rPr>
              <a:t>Partition</a:t>
            </a:r>
            <a:r>
              <a:rPr lang="zh-CN" altLang="en-US">
                <a:latin typeface="Courier New" panose="02070309020205020404" charset="0"/>
              </a:rPr>
              <a:t>包含多个</a:t>
            </a:r>
            <a:r>
              <a:rPr lang="en-US" altLang="zh-CN">
                <a:latin typeface="Courier New" panose="02070309020205020404" charset="0"/>
              </a:rPr>
              <a:t>Segment</a:t>
            </a:r>
            <a:r>
              <a:rPr lang="zh-CN" altLang="en-US">
                <a:latin typeface="Courier New" panose="02070309020205020404" charset="0"/>
              </a:rPr>
              <a:t>（</a:t>
            </a:r>
            <a:r>
              <a:rPr lang="en-US" altLang="zh-CN">
                <a:latin typeface="Courier New" panose="02070309020205020404" charset="0"/>
              </a:rPr>
              <a:t>Segment</a:t>
            </a:r>
            <a:r>
              <a:rPr lang="zh-CN" altLang="en-US">
                <a:latin typeface="Courier New" panose="02070309020205020404" charset="0"/>
              </a:rPr>
              <a:t>对用户透明）</a:t>
            </a:r>
            <a:endParaRPr lang="zh-CN" altLang="en-US">
              <a:latin typeface="Courier New" panose="020703090202050204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>
                <a:latin typeface="Courier New" panose="02070309020205020404" charset="0"/>
              </a:rPr>
              <a:t>一个</a:t>
            </a:r>
            <a:r>
              <a:rPr lang="en-US" altLang="zh-CN">
                <a:latin typeface="Courier New" panose="02070309020205020404" charset="0"/>
              </a:rPr>
              <a:t>Segment</a:t>
            </a:r>
            <a:r>
              <a:rPr lang="zh-CN" altLang="en-US">
                <a:latin typeface="Courier New" panose="02070309020205020404" charset="0"/>
              </a:rPr>
              <a:t>对应一个文件</a:t>
            </a:r>
            <a:r>
              <a:rPr lang="en-US" altLang="zh-CN">
                <a:latin typeface="Courier New" panose="02070309020205020404" charset="0"/>
              </a:rPr>
              <a:t>,Segment</a:t>
            </a:r>
            <a:r>
              <a:rPr lang="zh-CN" altLang="zh-CN">
                <a:latin typeface="Courier New" panose="02070309020205020404" charset="0"/>
              </a:rPr>
              <a:t>由</a:t>
            </a:r>
            <a:r>
              <a:rPr lang="zh-CN" altLang="en-US">
                <a:latin typeface="Courier New" panose="02070309020205020404" charset="0"/>
              </a:rPr>
              <a:t>一个个不可变记录组成</a:t>
            </a:r>
            <a:endParaRPr lang="zh-CN" altLang="en-US">
              <a:latin typeface="Courier New" panose="020703090202050204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Courier New" panose="02070309020205020404" charset="0"/>
              </a:rPr>
              <a:t>记录只会被</a:t>
            </a:r>
            <a:r>
              <a:rPr lang="en-US" altLang="zh-CN">
                <a:latin typeface="Courier New" panose="02070309020205020404" charset="0"/>
              </a:rPr>
              <a:t>append</a:t>
            </a:r>
            <a:r>
              <a:rPr lang="zh-CN" altLang="en-US">
                <a:latin typeface="Courier New" panose="02070309020205020404" charset="0"/>
              </a:rPr>
              <a:t>到</a:t>
            </a:r>
            <a:r>
              <a:rPr lang="en-US" altLang="zh-CN">
                <a:latin typeface="Courier New" panose="02070309020205020404" charset="0"/>
              </a:rPr>
              <a:t>Segment</a:t>
            </a:r>
            <a:r>
              <a:rPr lang="zh-CN" altLang="en-US">
                <a:latin typeface="Courier New" panose="02070309020205020404" charset="0"/>
              </a:rPr>
              <a:t>中，不会被单独删除或者修改</a:t>
            </a:r>
            <a:endParaRPr lang="zh-CN" altLang="en-US">
              <a:latin typeface="Courier New" panose="020703090202050204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Courier New" panose="02070309020205020404" charset="0"/>
              </a:rPr>
              <a:t>清除过期日志时，直接删除一个或多个</a:t>
            </a:r>
            <a:r>
              <a:rPr lang="en-US" altLang="zh-CN">
                <a:latin typeface="Courier New" panose="02070309020205020404" charset="0"/>
              </a:rPr>
              <a:t>Segment</a:t>
            </a:r>
            <a:endParaRPr lang="en-US" altLang="zh-CN">
              <a:latin typeface="Courier New" panose="020703090202050204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i="1">
                <a:latin typeface="Courier New" panose="02070309020205020404" charset="0"/>
                <a:ea typeface="楷体" panose="02010609060101010101" pitchFamily="49" charset="-122"/>
                <a:sym typeface="+mn-ea"/>
              </a:rPr>
              <a:t>segment文件（log文件)文件名规范： 这个文件里面第一条消息的offset - 1</a:t>
            </a:r>
            <a:endParaRPr lang="en-US" altLang="zh-CN">
              <a:latin typeface="Courier New" panose="020703090202050204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140" y="1234440"/>
            <a:ext cx="2663825" cy="1709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35" y="3886835"/>
            <a:ext cx="5928360" cy="1234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2989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2200" b="1" i="1" dirty="0">
                <a:solidFill>
                  <a:schemeClr val="bg1"/>
                </a:solidFill>
                <a:latin typeface="Courier New" panose="02070309020205020404" charset="0"/>
                <a:ea typeface="楷体" panose="02010609060101010101" pitchFamily="49" charset="-122"/>
                <a:sym typeface="+mn-ea"/>
              </a:rPr>
              <a:t>Kafka-消息检索原理</a:t>
            </a:r>
            <a:endParaRPr lang="zh-CN" altLang="en-US" sz="2200" b="1" i="1" dirty="0">
              <a:solidFill>
                <a:schemeClr val="bg1"/>
              </a:solidFill>
              <a:latin typeface="Courier New" panose="02070309020205020404" charset="0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55" y="1400175"/>
            <a:ext cx="7477125" cy="3333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2989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2200" b="1" i="1" dirty="0">
                <a:solidFill>
                  <a:schemeClr val="bg1"/>
                </a:solidFill>
                <a:latin typeface="Courier New" panose="02070309020205020404" charset="0"/>
                <a:ea typeface="楷体" panose="02010609060101010101" pitchFamily="49" charset="-122"/>
                <a:sym typeface="+mn-ea"/>
              </a:rPr>
              <a:t>Kafka-消息检索原理</a:t>
            </a:r>
            <a:endParaRPr lang="zh-CN" altLang="en-US" sz="2200" b="1" i="1" dirty="0">
              <a:solidFill>
                <a:schemeClr val="bg1"/>
              </a:solidFill>
              <a:latin typeface="Courier New" panose="02070309020205020404" charset="0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1130300"/>
            <a:ext cx="3803015" cy="2491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260" y="1108075"/>
            <a:ext cx="5276850" cy="30886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9085" y="4277995"/>
            <a:ext cx="831723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index文件的序号就是message在日志文件中的相对偏移量</a:t>
            </a:r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>
                <a:latin typeface="Courier New" panose="02070309020205020404" charset="0"/>
                <a:cs typeface="Courier New" panose="02070309020205020404" charset="0"/>
              </a:rPr>
              <a:t>OffsetIndex是稀疏索引，也就是说不会存储所有的消息的相对offset和position</a:t>
            </a:r>
            <a:endParaRPr lang="zh-CN" alt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grpSp>
          <p:nvGrpSpPr>
            <p:cNvPr id="27" name="组合 8"/>
            <p:cNvGrpSpPr/>
            <p:nvPr/>
          </p:nvGrpSpPr>
          <p:grpSpPr bwMode="auto">
            <a:xfrm>
              <a:off x="0" y="447289"/>
              <a:ext cx="9144000" cy="978943"/>
              <a:chOff x="4554659" y="848727"/>
              <a:chExt cx="3478170" cy="483859"/>
            </a:xfrm>
            <a:solidFill>
              <a:srgbClr val="950000"/>
            </a:solidFill>
          </p:grpSpPr>
          <p:sp>
            <p:nvSpPr>
              <p:cNvPr id="31" name="矩形 30"/>
              <p:cNvSpPr/>
              <p:nvPr/>
            </p:nvSpPr>
            <p:spPr>
              <a:xfrm>
                <a:off x="4554659" y="848727"/>
                <a:ext cx="3478170" cy="483859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TextBox 8"/>
              <p:cNvSpPr txBox="1">
                <a:spLocks noChangeArrowheads="1"/>
              </p:cNvSpPr>
              <p:nvPr/>
            </p:nvSpPr>
            <p:spPr bwMode="auto">
              <a:xfrm>
                <a:off x="6039031" y="983930"/>
                <a:ext cx="1962682" cy="222151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</a:rPr>
                  <a:t>Kafka</a:t>
                </a:r>
                <a:r>
                  <a:rPr lang="zh-CN" altLang="en-US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</a:rPr>
                  <a:t>简介</a:t>
                </a:r>
                <a:endParaRPr lang="en-US" altLang="zh-CN" sz="2200" b="1" dirty="0" smtClean="0">
                  <a:solidFill>
                    <a:srgbClr val="FFFFFF"/>
                  </a:solidFill>
                  <a:latin typeface="Courier New" panose="02070309020205020404" charset="0"/>
                  <a:cs typeface="Courier New" panose="02070309020205020404" charset="0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840105" y="1794510"/>
            <a:ext cx="7463155" cy="2792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dirty="0">
                <a:latin typeface="Courier New" panose="02070309020205020404" charset="0"/>
                <a:sym typeface="+mn-ea"/>
              </a:rPr>
              <a:t>消息 </a:t>
            </a:r>
            <a:r>
              <a:rPr lang="en-US" altLang="zh-CN" dirty="0">
                <a:latin typeface="Courier New" panose="02070309020205020404" charset="0"/>
                <a:sym typeface="+mn-ea"/>
              </a:rPr>
              <a:t>Message</a:t>
            </a:r>
            <a:endParaRPr lang="en-US" altLang="zh-CN" dirty="0">
              <a:latin typeface="Courier New" panose="02070309020205020404" charset="0"/>
            </a:endParaRPr>
          </a:p>
          <a:p>
            <a:pPr marL="0" indent="0"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dirty="0">
                <a:latin typeface="Courier New" panose="02070309020205020404" charset="0"/>
                <a:sym typeface="+mn-ea"/>
              </a:rPr>
              <a:t>   网络中的两台计算机或者两个通讯设备之间传递的数据。例如说：文本、音乐、视频等内容。</a:t>
            </a:r>
            <a:endParaRPr lang="zh-CN" altLang="en-US" dirty="0">
              <a:latin typeface="Courier New" panose="02070309020205020404" charset="0"/>
            </a:endParaRPr>
          </a:p>
          <a:p>
            <a:pPr marL="0" indent="0"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Char char="Ø"/>
            </a:pPr>
            <a:r>
              <a:rPr lang="zh-CN" altLang="en-US" dirty="0">
                <a:latin typeface="Courier New" panose="02070309020205020404" charset="0"/>
                <a:sym typeface="+mn-ea"/>
              </a:rPr>
              <a:t>队列 </a:t>
            </a:r>
            <a:r>
              <a:rPr lang="en-US" altLang="zh-CN" dirty="0">
                <a:latin typeface="Courier New" panose="02070309020205020404" charset="0"/>
                <a:sym typeface="+mn-ea"/>
              </a:rPr>
              <a:t>Queue</a:t>
            </a:r>
            <a:endParaRPr lang="en-US" altLang="zh-CN" dirty="0">
              <a:latin typeface="Courier New" panose="02070309020205020404" charset="0"/>
            </a:endParaRPr>
          </a:p>
          <a:p>
            <a:pPr marL="0" indent="0"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dirty="0">
                <a:latin typeface="Courier New" panose="02070309020205020404" charset="0"/>
                <a:sym typeface="+mn-ea"/>
              </a:rPr>
              <a:t>   一种特殊的线性表（数据元素首尾相接），特殊之处在于只允许在首部删除元素和在尾部追加元素。入队、出队。</a:t>
            </a:r>
            <a:endParaRPr lang="zh-CN" altLang="en-US" dirty="0">
              <a:latin typeface="Courier New" panose="02070309020205020404" charset="0"/>
            </a:endParaRPr>
          </a:p>
          <a:p>
            <a:pPr marL="0" indent="0"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Char char="Ø"/>
            </a:pPr>
            <a:r>
              <a:rPr lang="zh-CN" altLang="en-US" dirty="0">
                <a:latin typeface="Courier New" panose="02070309020205020404" charset="0"/>
                <a:sym typeface="+mn-ea"/>
              </a:rPr>
              <a:t>消息队列 </a:t>
            </a:r>
            <a:r>
              <a:rPr lang="en-US" altLang="zh-CN" dirty="0">
                <a:latin typeface="Courier New" panose="02070309020205020404" charset="0"/>
                <a:sym typeface="+mn-ea"/>
              </a:rPr>
              <a:t>MQ</a:t>
            </a:r>
            <a:endParaRPr lang="en-US" altLang="zh-CN" dirty="0">
              <a:latin typeface="Courier New" panose="02070309020205020404" charset="0"/>
            </a:endParaRPr>
          </a:p>
          <a:p>
            <a:pPr marL="0" indent="0"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dirty="0">
                <a:latin typeface="Courier New" panose="02070309020205020404" charset="0"/>
                <a:sym typeface="+mn-ea"/>
              </a:rPr>
              <a:t>   消息+队列，保存消息的队列。消息的传输过程中的容器；主要提供生产、消费接口供外部调用做数据的存储和获取。</a:t>
            </a:r>
            <a:endParaRPr lang="zh-CN" altLang="en-US" dirty="0">
              <a:solidFill>
                <a:srgbClr val="FF0000"/>
              </a:solidFill>
              <a:latin typeface="Courier New" panose="02070309020205020404" charset="0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1995" y="1332230"/>
            <a:ext cx="32867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i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消息队列</a:t>
            </a:r>
            <a:r>
              <a:rPr lang="zh-CN" altLang="en-US" b="1" i="1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（Message Queue）</a:t>
            </a:r>
            <a:endParaRPr lang="zh-CN" altLang="en-US" b="1" i="1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2989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2200" b="1" i="1" dirty="0">
                <a:solidFill>
                  <a:schemeClr val="bg1"/>
                </a:solidFill>
                <a:latin typeface="Courier New" panose="02070309020205020404" charset="0"/>
                <a:ea typeface="楷体" panose="02010609060101010101" pitchFamily="49" charset="-122"/>
                <a:sym typeface="+mn-ea"/>
              </a:rPr>
              <a:t>Kafka-消息检索过程</a:t>
            </a:r>
            <a:endParaRPr lang="zh-CN" altLang="en-US" sz="2200" b="1" i="1" dirty="0">
              <a:solidFill>
                <a:schemeClr val="bg1"/>
              </a:solidFill>
              <a:latin typeface="Courier New" panose="02070309020205020404" charset="0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5320" y="1534160"/>
            <a:ext cx="8029575" cy="308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buNone/>
            </a:pPr>
            <a:r>
              <a:rPr sz="1300" i="1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</a:rPr>
              <a:t>   以这个partition目录下面，00000000001560140916为例</a:t>
            </a:r>
            <a:endParaRPr sz="1300" i="1">
              <a:solidFill>
                <a:schemeClr val="tx1"/>
              </a:solidFill>
              <a:latin typeface="Courier New" panose="02070309020205020404" charset="0"/>
              <a:ea typeface="楷体" panose="02010609060101010101" pitchFamily="49" charset="-122"/>
            </a:endParaRPr>
          </a:p>
          <a:p>
            <a:pPr algn="l">
              <a:lnSpc>
                <a:spcPct val="100000"/>
              </a:lnSpc>
              <a:buNone/>
            </a:pPr>
            <a:r>
              <a:rPr sz="1300" i="1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</a:rPr>
              <a:t>   定位offset 为1560140921的message</a:t>
            </a:r>
            <a:endParaRPr sz="1300" i="1">
              <a:solidFill>
                <a:schemeClr val="tx1"/>
              </a:solidFill>
              <a:latin typeface="Courier New" panose="02070309020205020404" charset="0"/>
              <a:ea typeface="楷体" panose="02010609060101010101" pitchFamily="49" charset="-122"/>
            </a:endParaRPr>
          </a:p>
          <a:p>
            <a:pPr algn="l">
              <a:lnSpc>
                <a:spcPct val="100000"/>
              </a:lnSpc>
              <a:buNone/>
            </a:pPr>
            <a:r>
              <a:rPr sz="1300" i="1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</a:rPr>
              <a:t>1. </a:t>
            </a:r>
            <a:r>
              <a:rPr sz="1300" b="1" i="1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</a:rPr>
              <a:t>定位到具体的segment日志文件</a:t>
            </a:r>
            <a:endParaRPr sz="1300" i="1">
              <a:solidFill>
                <a:schemeClr val="tx1"/>
              </a:solidFill>
              <a:latin typeface="Courier New" panose="02070309020205020404" charset="0"/>
              <a:ea typeface="楷体" panose="02010609060101010101" pitchFamily="49" charset="-122"/>
            </a:endParaRPr>
          </a:p>
          <a:p>
            <a:pPr algn="l">
              <a:lnSpc>
                <a:spcPct val="100000"/>
              </a:lnSpc>
              <a:buNone/>
            </a:pPr>
            <a:r>
              <a:rPr sz="1300" i="1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</a:rPr>
              <a:t>   由于log日志文件的文件名是这个文件中第一条消息的</a:t>
            </a:r>
            <a:r>
              <a:rPr lang="en-US" sz="1300" i="1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</a:rPr>
              <a:t>(</a:t>
            </a:r>
            <a:r>
              <a:rPr sz="1300" i="1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</a:rPr>
              <a:t>offset-1</a:t>
            </a:r>
            <a:r>
              <a:rPr lang="en-US" sz="1300" i="1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</a:rPr>
              <a:t>)</a:t>
            </a:r>
            <a:r>
              <a:rPr sz="1300" i="1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</a:rPr>
              <a:t>. 因此可以根据offset定位到这个消息所在日志文件：00000000001560140916.log</a:t>
            </a:r>
            <a:endParaRPr sz="1300" i="1">
              <a:solidFill>
                <a:schemeClr val="tx1"/>
              </a:solidFill>
              <a:latin typeface="Courier New" panose="02070309020205020404" charset="0"/>
              <a:ea typeface="楷体" panose="02010609060101010101" pitchFamily="49" charset="-122"/>
            </a:endParaRPr>
          </a:p>
          <a:p>
            <a:pPr algn="l">
              <a:lnSpc>
                <a:spcPct val="100000"/>
              </a:lnSpc>
              <a:buNone/>
            </a:pPr>
            <a:r>
              <a:rPr sz="1300" i="1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</a:rPr>
              <a:t>2. </a:t>
            </a:r>
            <a:r>
              <a:rPr sz="1300" b="1" i="1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</a:rPr>
              <a:t>计算查找的offset在日志文件的相对偏移量</a:t>
            </a:r>
            <a:endParaRPr sz="1300" i="1">
              <a:solidFill>
                <a:schemeClr val="tx1"/>
              </a:solidFill>
              <a:latin typeface="Courier New" panose="02070309020205020404" charset="0"/>
              <a:ea typeface="楷体" panose="02010609060101010101" pitchFamily="49" charset="-122"/>
            </a:endParaRPr>
          </a:p>
          <a:p>
            <a:pPr algn="l">
              <a:lnSpc>
                <a:spcPct val="100000"/>
              </a:lnSpc>
              <a:buNone/>
            </a:pPr>
            <a:r>
              <a:rPr sz="1300" i="1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</a:rPr>
              <a:t>   segment文件中第一条消息的offset = 1560140917</a:t>
            </a:r>
            <a:endParaRPr sz="1300" i="1">
              <a:solidFill>
                <a:schemeClr val="tx1"/>
              </a:solidFill>
              <a:latin typeface="Courier New" panose="02070309020205020404" charset="0"/>
              <a:ea typeface="楷体" panose="02010609060101010101" pitchFamily="49" charset="-122"/>
            </a:endParaRPr>
          </a:p>
          <a:p>
            <a:pPr algn="l">
              <a:lnSpc>
                <a:spcPct val="100000"/>
              </a:lnSpc>
              <a:buNone/>
            </a:pPr>
            <a:r>
              <a:rPr sz="1300" i="1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</a:rPr>
              <a:t>   计算message相对偏移量：需要定位的offset - segment文件中第一条消息的offset + 1 = 1560140921 - 1560140917 + 1 = 5</a:t>
            </a:r>
            <a:endParaRPr sz="1300" i="1">
              <a:solidFill>
                <a:schemeClr val="tx1"/>
              </a:solidFill>
              <a:latin typeface="Courier New" panose="02070309020205020404" charset="0"/>
              <a:ea typeface="楷体" panose="02010609060101010101" pitchFamily="49" charset="-122"/>
            </a:endParaRPr>
          </a:p>
          <a:p>
            <a:pPr algn="l">
              <a:lnSpc>
                <a:spcPct val="100000"/>
              </a:lnSpc>
              <a:buNone/>
            </a:pPr>
            <a:r>
              <a:rPr sz="1300" i="1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</a:rPr>
              <a:t>   查找index索引文件， 可以定位到该消息在日志文件中的偏移字节为456. 综上， 直接读取文件夹00000000001560140916.log中偏移456字节的数据即可。</a:t>
            </a:r>
            <a:endParaRPr sz="1300" i="1">
              <a:solidFill>
                <a:schemeClr val="tx1"/>
              </a:solidFill>
              <a:latin typeface="Courier New" panose="02070309020205020404" charset="0"/>
              <a:ea typeface="楷体" panose="02010609060101010101" pitchFamily="49" charset="-122"/>
            </a:endParaRPr>
          </a:p>
          <a:p>
            <a:pPr algn="l">
              <a:lnSpc>
                <a:spcPct val="100000"/>
              </a:lnSpc>
              <a:buNone/>
            </a:pPr>
            <a:r>
              <a:rPr sz="1300" i="1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</a:rPr>
              <a:t>1560140922 -1560140917 + 1 = 6</a:t>
            </a:r>
            <a:endParaRPr sz="1300" i="1">
              <a:solidFill>
                <a:schemeClr val="tx1"/>
              </a:solidFill>
              <a:latin typeface="Courier New" panose="02070309020205020404" charset="0"/>
              <a:ea typeface="楷体" panose="02010609060101010101" pitchFamily="49" charset="-122"/>
            </a:endParaRPr>
          </a:p>
          <a:p>
            <a:pPr algn="l">
              <a:lnSpc>
                <a:spcPct val="100000"/>
              </a:lnSpc>
              <a:buNone/>
            </a:pPr>
            <a:r>
              <a:rPr sz="1300" i="1">
                <a:solidFill>
                  <a:schemeClr val="tx1"/>
                </a:solidFill>
                <a:latin typeface="Courier New" panose="02070309020205020404" charset="0"/>
                <a:ea typeface="楷体" panose="02010609060101010101" pitchFamily="49" charset="-122"/>
              </a:rPr>
              <a:t>   如果查找的offset在日志文件的相对偏移量在index索引文件不存在， 可根据其在index索引文件最接近的上限偏移量，往下顺序查找</a:t>
            </a:r>
            <a:endParaRPr sz="1300" i="1">
              <a:solidFill>
                <a:schemeClr val="tx1"/>
              </a:solidFill>
              <a:latin typeface="Courier New" panose="0207030902020502040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26720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Kafka</a:t>
            </a:r>
            <a:r>
              <a:rPr lang="zh-CN" altLang="en-US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Leader Election</a:t>
            </a:r>
            <a:endParaRPr lang="en-US" altLang="zh-CN" sz="2200" b="1" dirty="0" smtClean="0">
              <a:solidFill>
                <a:srgbClr val="FFFFFF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2625" y="1214120"/>
            <a:ext cx="248602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Courier New" panose="02070309020205020404" charset="0"/>
              </a:rPr>
              <a:t>ZooKeeper</a:t>
            </a:r>
            <a:r>
              <a:rPr lang="zh-CN" altLang="en-US" sz="1400" b="1">
                <a:latin typeface="Courier New" panose="02070309020205020404" charset="0"/>
              </a:rPr>
              <a:t>是什么</a:t>
            </a:r>
            <a:endParaRPr lang="zh-CN" altLang="en-US" sz="1400" b="1">
              <a:latin typeface="Courier New" panose="020703090202050204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7725" y="1661160"/>
            <a:ext cx="3866515" cy="311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ourier New" panose="02070309020205020404" charset="0"/>
              </a:rPr>
              <a:t>ZooKeeper</a:t>
            </a:r>
            <a:r>
              <a:rPr lang="zh-CN" altLang="en-US">
                <a:latin typeface="Courier New" panose="02070309020205020404" charset="0"/>
              </a:rPr>
              <a:t>是一个高性能分布式应用协调服务</a:t>
            </a:r>
            <a:endParaRPr lang="zh-CN" altLang="en-US">
              <a:latin typeface="Courier New" panose="020703090202050204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1995" y="2242820"/>
            <a:ext cx="734314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400">
                <a:latin typeface="Courier New" panose="02070309020205020404" charset="0"/>
              </a:rPr>
              <a:t>Name Service </a:t>
            </a:r>
            <a:r>
              <a:rPr lang="zh-CN" altLang="en-US" sz="1400">
                <a:latin typeface="Courier New" panose="02070309020205020404" charset="0"/>
              </a:rPr>
              <a:t>配置管理</a:t>
            </a:r>
            <a:endParaRPr lang="zh-CN" altLang="en-US" sz="1400">
              <a:latin typeface="Courier New" panose="0207030902020502040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400">
                <a:latin typeface="Courier New" panose="02070309020205020404" charset="0"/>
              </a:rPr>
              <a:t>Leader Election </a:t>
            </a:r>
            <a:r>
              <a:rPr lang="zh-CN" altLang="en-US" sz="1400">
                <a:latin typeface="Courier New" panose="02070309020205020404" charset="0"/>
              </a:rPr>
              <a:t>服务发现</a:t>
            </a:r>
            <a:endParaRPr lang="zh-CN" altLang="en-US" sz="1400">
              <a:latin typeface="Courier New" panose="0207030902020502040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400">
                <a:latin typeface="Courier New" panose="02070309020205020404" charset="0"/>
              </a:rPr>
              <a:t>Group Service </a:t>
            </a:r>
            <a:r>
              <a:rPr lang="zh-CN" altLang="en-US" sz="1400">
                <a:latin typeface="Courier New" panose="02070309020205020404" charset="0"/>
              </a:rPr>
              <a:t>组服务</a:t>
            </a:r>
            <a:endParaRPr lang="zh-CN" altLang="en-US" sz="1400">
              <a:latin typeface="Courier New" panose="0207030902020502040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>
                <a:latin typeface="Courier New" panose="02070309020205020404" charset="0"/>
              </a:rPr>
              <a:t>分布式队列</a:t>
            </a:r>
            <a:endParaRPr lang="zh-CN" altLang="en-US" sz="1400">
              <a:latin typeface="Courier New" panose="0207030902020502040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>
                <a:latin typeface="Courier New" panose="02070309020205020404" charset="0"/>
              </a:rPr>
              <a:t>两阶段提交</a:t>
            </a:r>
            <a:endParaRPr lang="zh-CN" altLang="en-US" sz="1400">
              <a:latin typeface="Courier New" panose="02070309020205020404" charset="0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3472815" y="2138045"/>
          <a:ext cx="5659120" cy="299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8010525" imgH="4610100" progId="Paint.Picture">
                  <p:embed/>
                </p:oleObj>
              </mc:Choice>
              <mc:Fallback>
                <p:oleObj name="" r:id="rId2" imgW="8010525" imgH="46101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</p:blipFill>
                    <p:spPr>
                      <a:xfrm>
                        <a:off x="3472815" y="2138045"/>
                        <a:ext cx="5659120" cy="2997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26720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Kafka</a:t>
            </a:r>
            <a:r>
              <a:rPr lang="zh-CN" altLang="en-US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 altLang="zh-CN" sz="2200" b="1" dirty="0" smtClean="0">
                <a:solidFill>
                  <a:srgbClr val="FFFFFF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Leader Election</a:t>
            </a:r>
            <a:endParaRPr lang="en-US" altLang="zh-CN" sz="2200" b="1" dirty="0" smtClean="0">
              <a:solidFill>
                <a:srgbClr val="FFFFFF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2625" y="1214120"/>
            <a:ext cx="248602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Courier New" panose="02070309020205020404" charset="0"/>
              </a:rPr>
              <a:t>ZooKeeper</a:t>
            </a:r>
            <a:r>
              <a:rPr lang="zh-CN" altLang="en-US" sz="1400" b="1">
                <a:latin typeface="Courier New" panose="02070309020205020404" charset="0"/>
              </a:rPr>
              <a:t>工作方式</a:t>
            </a:r>
            <a:endParaRPr lang="zh-CN" altLang="en-US" sz="1400" b="1">
              <a:latin typeface="Courier New" panose="020703090202050204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2625" y="1533525"/>
            <a:ext cx="7343140" cy="2331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400">
                <a:latin typeface="Courier New" panose="02070309020205020404" charset="0"/>
              </a:rPr>
              <a:t>Zookeeper</a:t>
            </a:r>
            <a:r>
              <a:rPr lang="zh-CN" altLang="en-US" sz="1400">
                <a:latin typeface="Courier New" panose="02070309020205020404" charset="0"/>
              </a:rPr>
              <a:t>集群包含</a:t>
            </a:r>
            <a:r>
              <a:rPr lang="en-US" altLang="zh-CN" sz="1400">
                <a:latin typeface="Courier New" panose="02070309020205020404" charset="0"/>
              </a:rPr>
              <a:t>1</a:t>
            </a:r>
            <a:r>
              <a:rPr lang="zh-CN" altLang="en-US" sz="1400">
                <a:latin typeface="Courier New" panose="02070309020205020404" charset="0"/>
              </a:rPr>
              <a:t>个</a:t>
            </a:r>
            <a:r>
              <a:rPr lang="en-US" altLang="zh-CN" sz="1400">
                <a:latin typeface="Courier New" panose="02070309020205020404" charset="0"/>
              </a:rPr>
              <a:t>Leader</a:t>
            </a:r>
            <a:r>
              <a:rPr lang="zh-CN" altLang="en-US" sz="1400">
                <a:latin typeface="Courier New" panose="02070309020205020404" charset="0"/>
              </a:rPr>
              <a:t>，多个</a:t>
            </a:r>
            <a:r>
              <a:rPr lang="en-US" altLang="zh-CN" sz="1400">
                <a:latin typeface="Courier New" panose="02070309020205020404" charset="0"/>
              </a:rPr>
              <a:t>Follower</a:t>
            </a:r>
            <a:endParaRPr lang="en-US" altLang="zh-CN" sz="1400">
              <a:latin typeface="Courier New" panose="0207030902020502040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>
                <a:latin typeface="Courier New" panose="02070309020205020404" charset="0"/>
              </a:rPr>
              <a:t>所有的</a:t>
            </a:r>
            <a:r>
              <a:rPr lang="en-US" altLang="zh-CN" sz="1400">
                <a:latin typeface="Courier New" panose="02070309020205020404" charset="0"/>
              </a:rPr>
              <a:t>Follower</a:t>
            </a:r>
            <a:r>
              <a:rPr lang="zh-CN" altLang="en-US" sz="1400">
                <a:latin typeface="Courier New" panose="02070309020205020404" charset="0"/>
              </a:rPr>
              <a:t>都可提供读服务</a:t>
            </a:r>
            <a:endParaRPr lang="zh-CN" altLang="en-US" sz="1400">
              <a:latin typeface="Courier New" panose="0207030902020502040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>
                <a:latin typeface="Courier New" panose="02070309020205020404" charset="0"/>
              </a:rPr>
              <a:t>所有的写操作都会被</a:t>
            </a:r>
            <a:r>
              <a:rPr lang="en-US" altLang="zh-CN" sz="1400">
                <a:latin typeface="Courier New" panose="02070309020205020404" charset="0"/>
              </a:rPr>
              <a:t>forward</a:t>
            </a:r>
            <a:r>
              <a:rPr lang="zh-CN" altLang="en-US" sz="1400">
                <a:latin typeface="Courier New" panose="02070309020205020404" charset="0"/>
              </a:rPr>
              <a:t>到</a:t>
            </a:r>
            <a:r>
              <a:rPr lang="en-US" altLang="zh-CN" sz="1400">
                <a:latin typeface="Courier New" panose="02070309020205020404" charset="0"/>
              </a:rPr>
              <a:t>Leader</a:t>
            </a:r>
            <a:endParaRPr lang="en-US" altLang="zh-CN" sz="1400">
              <a:latin typeface="Courier New" panose="0207030902020502040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400">
                <a:latin typeface="Courier New" panose="02070309020205020404" charset="0"/>
              </a:rPr>
              <a:t>Client</a:t>
            </a:r>
            <a:r>
              <a:rPr lang="zh-CN" altLang="en-US" sz="1400">
                <a:latin typeface="Courier New" panose="02070309020205020404" charset="0"/>
              </a:rPr>
              <a:t>与</a:t>
            </a:r>
            <a:r>
              <a:rPr lang="en-US" altLang="zh-CN" sz="1400">
                <a:latin typeface="Courier New" panose="02070309020205020404" charset="0"/>
              </a:rPr>
              <a:t>Server</a:t>
            </a:r>
            <a:r>
              <a:rPr lang="zh-CN" altLang="en-US" sz="1400">
                <a:latin typeface="Courier New" panose="02070309020205020404" charset="0"/>
              </a:rPr>
              <a:t>通过</a:t>
            </a:r>
            <a:r>
              <a:rPr lang="en-US" altLang="zh-CN" sz="1400">
                <a:latin typeface="Courier New" panose="02070309020205020404" charset="0"/>
              </a:rPr>
              <a:t>NIO</a:t>
            </a:r>
            <a:r>
              <a:rPr lang="zh-CN" altLang="en-US" sz="1400">
                <a:latin typeface="Courier New" panose="02070309020205020404" charset="0"/>
              </a:rPr>
              <a:t>通信</a:t>
            </a:r>
            <a:endParaRPr lang="zh-CN" altLang="en-US" sz="1400">
              <a:latin typeface="Courier New" panose="0207030902020502040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>
                <a:latin typeface="Courier New" panose="02070309020205020404" charset="0"/>
              </a:rPr>
              <a:t>全局串行化所有的写操作</a:t>
            </a:r>
            <a:endParaRPr lang="zh-CN" altLang="en-US" sz="1400">
              <a:latin typeface="Courier New" panose="0207030902020502040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>
                <a:latin typeface="Courier New" panose="02070309020205020404" charset="0"/>
              </a:rPr>
              <a:t>保证同一客户端的指令被</a:t>
            </a:r>
            <a:r>
              <a:rPr lang="en-US" altLang="zh-CN" sz="1400">
                <a:latin typeface="Courier New" panose="02070309020205020404" charset="0"/>
              </a:rPr>
              <a:t>FIFO</a:t>
            </a:r>
            <a:r>
              <a:rPr lang="zh-CN" altLang="en-US" sz="1400">
                <a:latin typeface="Courier New" panose="02070309020205020404" charset="0"/>
              </a:rPr>
              <a:t>执行</a:t>
            </a:r>
            <a:endParaRPr lang="zh-CN" altLang="en-US" sz="1400">
              <a:latin typeface="Courier New" panose="0207030902020502040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>
                <a:latin typeface="Courier New" panose="02070309020205020404" charset="0"/>
              </a:rPr>
              <a:t>保证消息通知的</a:t>
            </a:r>
            <a:r>
              <a:rPr lang="en-US" altLang="zh-CN" sz="1400">
                <a:latin typeface="Courier New" panose="02070309020205020404" charset="0"/>
              </a:rPr>
              <a:t>FIFO</a:t>
            </a:r>
            <a:endParaRPr lang="en-US" altLang="zh-CN" sz="1400">
              <a:latin typeface="Courier New" panose="02070309020205020404" charset="0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3808730" y="2583180"/>
          <a:ext cx="5326380" cy="254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6591300" imgH="3667125" progId="Paint.Picture">
                  <p:embed/>
                </p:oleObj>
              </mc:Choice>
              <mc:Fallback>
                <p:oleObj name="" r:id="rId2" imgW="6591300" imgH="366712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3"/>
                    </p:blipFill>
                    <p:spPr>
                      <a:xfrm>
                        <a:off x="3808730" y="2583180"/>
                        <a:ext cx="5326380" cy="2546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5021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Zab</a:t>
            </a:r>
            <a:r>
              <a:rPr lang="zh-CN" altLang="en-US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协议</a:t>
            </a:r>
            <a:r>
              <a:rPr lang="en-US" altLang="zh-CN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——</a:t>
            </a:r>
            <a:r>
              <a:rPr lang="zh-CN" altLang="en-US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广播模式</a:t>
            </a:r>
            <a:endParaRPr lang="zh-CN" altLang="en-US" sz="2200" b="1" dirty="0" smtClean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5160" y="1130300"/>
            <a:ext cx="7835900" cy="1360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100">
                <a:latin typeface="Courier New" panose="02070309020205020404" charset="0"/>
              </a:rPr>
              <a:t>Leader</a:t>
            </a:r>
            <a:r>
              <a:rPr lang="zh-CN" sz="1100">
                <a:latin typeface="Courier New" panose="02070309020205020404" charset="0"/>
              </a:rPr>
              <a:t>将所有更新</a:t>
            </a:r>
            <a:r>
              <a:rPr lang="en-US" altLang="zh-CN" sz="1100">
                <a:latin typeface="Courier New" panose="02070309020205020404" charset="0"/>
              </a:rPr>
              <a:t>(</a:t>
            </a:r>
            <a:r>
              <a:rPr lang="zh-CN" altLang="en-US" sz="1100">
                <a:latin typeface="Courier New" panose="02070309020205020404" charset="0"/>
              </a:rPr>
              <a:t>称之为</a:t>
            </a:r>
            <a:r>
              <a:rPr lang="en-US" altLang="zh-CN" sz="1100">
                <a:latin typeface="Courier New" panose="02070309020205020404" charset="0"/>
              </a:rPr>
              <a:t>proposal)</a:t>
            </a:r>
            <a:r>
              <a:rPr lang="zh-CN" altLang="en-US" sz="1100">
                <a:latin typeface="Courier New" panose="02070309020205020404" charset="0"/>
              </a:rPr>
              <a:t>，顺序发送给</a:t>
            </a:r>
            <a:r>
              <a:rPr lang="en-US" altLang="zh-CN" sz="1100">
                <a:latin typeface="Courier New" panose="02070309020205020404" charset="0"/>
              </a:rPr>
              <a:t>Follower</a:t>
            </a:r>
            <a:endParaRPr lang="en-US" altLang="zh-CN" sz="1100">
              <a:latin typeface="Courier New" panose="0207030902020502040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100">
                <a:latin typeface="Courier New" panose="02070309020205020404" charset="0"/>
              </a:rPr>
              <a:t>当</a:t>
            </a:r>
            <a:r>
              <a:rPr lang="en-US" altLang="zh-CN" sz="1100">
                <a:latin typeface="Courier New" panose="02070309020205020404" charset="0"/>
              </a:rPr>
              <a:t>Leader</a:t>
            </a:r>
            <a:r>
              <a:rPr lang="zh-CN" altLang="en-US" sz="1100">
                <a:latin typeface="Courier New" panose="02070309020205020404" charset="0"/>
              </a:rPr>
              <a:t>收到半数以上的</a:t>
            </a:r>
            <a:r>
              <a:rPr lang="en-US" altLang="zh-CN" sz="1100">
                <a:latin typeface="Courier New" panose="02070309020205020404" charset="0"/>
              </a:rPr>
              <a:t>Follower</a:t>
            </a:r>
            <a:r>
              <a:rPr lang="zh-CN" altLang="en-US" sz="1100">
                <a:latin typeface="Courier New" panose="02070309020205020404" charset="0"/>
              </a:rPr>
              <a:t>对此</a:t>
            </a:r>
            <a:r>
              <a:rPr lang="en-US" altLang="zh-CN" sz="1100">
                <a:latin typeface="Courier New" panose="02070309020205020404" charset="0"/>
              </a:rPr>
              <a:t>proposal</a:t>
            </a:r>
            <a:r>
              <a:rPr lang="zh-CN" altLang="en-US" sz="1100">
                <a:latin typeface="Courier New" panose="02070309020205020404" charset="0"/>
              </a:rPr>
              <a:t>的</a:t>
            </a:r>
            <a:r>
              <a:rPr lang="en-US" altLang="zh-CN" sz="1100">
                <a:latin typeface="Courier New" panose="02070309020205020404" charset="0"/>
              </a:rPr>
              <a:t>ACK</a:t>
            </a:r>
            <a:r>
              <a:rPr lang="zh-CN" altLang="en-US" sz="1100">
                <a:latin typeface="Courier New" panose="02070309020205020404" charset="0"/>
              </a:rPr>
              <a:t>是，即向所有的</a:t>
            </a:r>
            <a:r>
              <a:rPr lang="en-US" altLang="zh-CN" sz="1100">
                <a:latin typeface="Courier New" panose="02070309020205020404" charset="0"/>
              </a:rPr>
              <a:t>Follower</a:t>
            </a:r>
            <a:r>
              <a:rPr lang="zh-CN" altLang="en-US" sz="1100">
                <a:latin typeface="Courier New" panose="02070309020205020404" charset="0"/>
              </a:rPr>
              <a:t>发送</a:t>
            </a:r>
            <a:r>
              <a:rPr lang="en-US" altLang="zh-CN" sz="1100">
                <a:latin typeface="Courier New" panose="02070309020205020404" charset="0"/>
              </a:rPr>
              <a:t>commit</a:t>
            </a:r>
            <a:r>
              <a:rPr lang="zh-CN" altLang="en-US" sz="1100">
                <a:latin typeface="Courier New" panose="02070309020205020404" charset="0"/>
              </a:rPr>
              <a:t>消息，并在本地</a:t>
            </a:r>
            <a:r>
              <a:rPr lang="en-US" altLang="zh-CN" sz="1100">
                <a:latin typeface="Courier New" panose="02070309020205020404" charset="0"/>
              </a:rPr>
              <a:t>commit</a:t>
            </a:r>
            <a:r>
              <a:rPr lang="zh-CN" altLang="en-US" sz="1100">
                <a:latin typeface="Courier New" panose="02070309020205020404" charset="0"/>
              </a:rPr>
              <a:t>该消息</a:t>
            </a:r>
            <a:endParaRPr lang="zh-CN" altLang="en-US" sz="1100">
              <a:latin typeface="Courier New" panose="0207030902020502040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100">
                <a:latin typeface="Courier New" panose="02070309020205020404" charset="0"/>
              </a:rPr>
              <a:t>Follower</a:t>
            </a:r>
            <a:r>
              <a:rPr lang="zh-CN" altLang="en-US" sz="1100">
                <a:latin typeface="Courier New" panose="02070309020205020404" charset="0"/>
              </a:rPr>
              <a:t>收到</a:t>
            </a:r>
            <a:r>
              <a:rPr lang="en-US" altLang="zh-CN" sz="1100">
                <a:latin typeface="Courier New" panose="02070309020205020404" charset="0"/>
              </a:rPr>
              <a:t>Proposal</a:t>
            </a:r>
            <a:r>
              <a:rPr lang="zh-CN" altLang="en-US" sz="1100">
                <a:latin typeface="Courier New" panose="02070309020205020404" charset="0"/>
              </a:rPr>
              <a:t>后即将该</a:t>
            </a:r>
            <a:r>
              <a:rPr lang="en-US" altLang="zh-CN" sz="1100">
                <a:latin typeface="Courier New" panose="02070309020205020404" charset="0"/>
              </a:rPr>
              <a:t>Proposal</a:t>
            </a:r>
            <a:r>
              <a:rPr lang="zh-CN" altLang="en-US" sz="1100">
                <a:latin typeface="Courier New" panose="02070309020205020404" charset="0"/>
              </a:rPr>
              <a:t>写入磁盘，写入成功即返回</a:t>
            </a:r>
            <a:r>
              <a:rPr lang="en-US" altLang="zh-CN" sz="1100">
                <a:latin typeface="Courier New" panose="02070309020205020404" charset="0"/>
              </a:rPr>
              <a:t>ACK</a:t>
            </a:r>
            <a:r>
              <a:rPr lang="zh-CN" altLang="en-US" sz="1100">
                <a:latin typeface="Courier New" panose="02070309020205020404" charset="0"/>
              </a:rPr>
              <a:t>给</a:t>
            </a:r>
            <a:r>
              <a:rPr lang="en-US" altLang="zh-CN" sz="1100">
                <a:latin typeface="Courier New" panose="02070309020205020404" charset="0"/>
              </a:rPr>
              <a:t>Leader</a:t>
            </a:r>
            <a:endParaRPr lang="en-US" altLang="zh-CN" sz="1100">
              <a:latin typeface="Courier New" panose="0207030902020502040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100">
                <a:latin typeface="Courier New" panose="02070309020205020404" charset="0"/>
              </a:rPr>
              <a:t>每个</a:t>
            </a:r>
            <a:r>
              <a:rPr lang="en-US" altLang="zh-CN" sz="1100">
                <a:latin typeface="Courier New" panose="02070309020205020404" charset="0"/>
              </a:rPr>
              <a:t>Proposal</a:t>
            </a:r>
            <a:r>
              <a:rPr lang="zh-CN" altLang="en-US" sz="1100">
                <a:latin typeface="Courier New" panose="02070309020205020404" charset="0"/>
              </a:rPr>
              <a:t>都有一个唯一的单调递增的</a:t>
            </a:r>
            <a:r>
              <a:rPr lang="en-US" altLang="zh-CN" sz="1100">
                <a:latin typeface="Courier New" panose="02070309020205020404" charset="0"/>
              </a:rPr>
              <a:t>proposal ID</a:t>
            </a:r>
            <a:r>
              <a:rPr lang="zh-CN" altLang="en-US" sz="1100">
                <a:latin typeface="Courier New" panose="02070309020205020404" charset="0"/>
              </a:rPr>
              <a:t>，即</a:t>
            </a:r>
            <a:r>
              <a:rPr lang="en-US" altLang="zh-CN" sz="1100">
                <a:latin typeface="Courier New" panose="02070309020205020404" charset="0"/>
              </a:rPr>
              <a:t>zxid</a:t>
            </a:r>
            <a:endParaRPr lang="en-US" altLang="zh-CN" sz="1100">
              <a:latin typeface="Courier New" panose="02070309020205020404" charset="0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1677035" y="2479675"/>
          <a:ext cx="6077585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8362950" imgH="4143375" progId="Paint.Picture">
                  <p:embed/>
                </p:oleObj>
              </mc:Choice>
              <mc:Fallback>
                <p:oleObj name="" r:id="rId2" imgW="8362950" imgH="41433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77035" y="2479675"/>
                        <a:ext cx="6077585" cy="266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5021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Zab</a:t>
            </a:r>
            <a:r>
              <a:rPr lang="zh-CN" altLang="en-US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协议</a:t>
            </a:r>
            <a:r>
              <a:rPr lang="en-US" altLang="zh-CN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——</a:t>
            </a:r>
            <a:r>
              <a:rPr lang="zh-CN" altLang="en-US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恢复模式</a:t>
            </a:r>
            <a:endParaRPr lang="en-US" altLang="zh-CN" sz="2200" b="1" dirty="0" smtClean="0">
              <a:solidFill>
                <a:srgbClr val="FFFFFF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1995" y="1478915"/>
            <a:ext cx="7343140" cy="2697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latin typeface="Courier New" panose="02070309020205020404" charset="0"/>
              </a:rPr>
              <a:t>进入恢复模式</a:t>
            </a:r>
            <a:r>
              <a:rPr lang="zh-CN" altLang="en-US" sz="1400">
                <a:latin typeface="Courier New" panose="02070309020205020404" charset="0"/>
              </a:rPr>
              <a:t> </a:t>
            </a:r>
            <a:r>
              <a:rPr lang="zh-CN" altLang="en-US" sz="1200">
                <a:latin typeface="Courier New" panose="02070309020205020404" charset="0"/>
              </a:rPr>
              <a:t>当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宕机或者丢失大多数</a:t>
            </a:r>
            <a:r>
              <a:rPr lang="en-US" altLang="zh-CN" sz="1200">
                <a:latin typeface="Courier New" panose="02070309020205020404" charset="0"/>
              </a:rPr>
              <a:t>Follower</a:t>
            </a:r>
            <a:r>
              <a:rPr lang="zh-CN" altLang="en-US" sz="1200">
                <a:latin typeface="Courier New" panose="02070309020205020404" charset="0"/>
              </a:rPr>
              <a:t>后，即进入恢复模式</a:t>
            </a:r>
            <a:endParaRPr lang="zh-CN" altLang="en-US" sz="1200">
              <a:latin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latin typeface="Courier New" panose="02070309020205020404" charset="0"/>
              </a:rPr>
              <a:t>结束恢复模式</a:t>
            </a:r>
            <a:r>
              <a:rPr lang="zh-CN" altLang="en-US" sz="1400">
                <a:latin typeface="Courier New" panose="02070309020205020404" charset="0"/>
              </a:rPr>
              <a:t> </a:t>
            </a:r>
            <a:r>
              <a:rPr lang="zh-CN" altLang="en-US" sz="1200">
                <a:latin typeface="Courier New" panose="02070309020205020404" charset="0"/>
              </a:rPr>
              <a:t>新领导被选举出来，且大多数</a:t>
            </a:r>
            <a:r>
              <a:rPr lang="en-US" altLang="zh-CN" sz="1200">
                <a:latin typeface="Courier New" panose="02070309020205020404" charset="0"/>
              </a:rPr>
              <a:t>Follower</a:t>
            </a:r>
            <a:r>
              <a:rPr lang="zh-CN" altLang="en-US" sz="1200">
                <a:latin typeface="Courier New" panose="02070309020205020404" charset="0"/>
              </a:rPr>
              <a:t>完成了与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的状态同步后，恢复模式即结束，从而进入广播模式</a:t>
            </a:r>
            <a:endParaRPr lang="zh-CN" altLang="en-US" sz="1200">
              <a:latin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latin typeface="Courier New" panose="02070309020205020404" charset="0"/>
              </a:rPr>
              <a:t>恢复模式的意义</a:t>
            </a:r>
            <a:r>
              <a:rPr lang="zh-CN" altLang="en-US" sz="1400">
                <a:latin typeface="Courier New" panose="02070309020205020404" charset="0"/>
              </a:rPr>
              <a:t> </a:t>
            </a:r>
            <a:endParaRPr lang="zh-CN" altLang="en-US" sz="1200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>
                <a:latin typeface="Courier New" panose="02070309020205020404" charset="0"/>
              </a:rPr>
              <a:t>发现集群中被</a:t>
            </a:r>
            <a:r>
              <a:rPr lang="en-US" altLang="zh-CN" sz="1200">
                <a:latin typeface="Courier New" panose="02070309020205020404" charset="0"/>
              </a:rPr>
              <a:t>commit</a:t>
            </a:r>
            <a:r>
              <a:rPr lang="zh-CN" altLang="en-US" sz="1200">
                <a:latin typeface="Courier New" panose="02070309020205020404" charset="0"/>
              </a:rPr>
              <a:t>的</a:t>
            </a:r>
            <a:r>
              <a:rPr lang="en-US" altLang="zh-CN" sz="1200">
                <a:latin typeface="Courier New" panose="02070309020205020404" charset="0"/>
              </a:rPr>
              <a:t>proposal</a:t>
            </a:r>
            <a:r>
              <a:rPr lang="zh-CN" altLang="en-US" sz="1200">
                <a:latin typeface="Courier New" panose="02070309020205020404" charset="0"/>
              </a:rPr>
              <a:t>的最大</a:t>
            </a:r>
            <a:r>
              <a:rPr lang="en-US" altLang="zh-CN" sz="1200">
                <a:latin typeface="Courier New" panose="02070309020205020404" charset="0"/>
              </a:rPr>
              <a:t>zxid</a:t>
            </a:r>
            <a:endParaRPr lang="en-US" altLang="zh-CN" sz="1200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>
                <a:latin typeface="Courier New" panose="02070309020205020404" charset="0"/>
              </a:rPr>
              <a:t>建立新的</a:t>
            </a:r>
            <a:r>
              <a:rPr lang="en-US" altLang="zh-CN" sz="1200">
                <a:latin typeface="Courier New" panose="02070309020205020404" charset="0"/>
              </a:rPr>
              <a:t>epoch</a:t>
            </a:r>
            <a:r>
              <a:rPr lang="zh-CN" altLang="en-US" sz="1200">
                <a:latin typeface="Courier New" panose="02070309020205020404" charset="0"/>
              </a:rPr>
              <a:t>，从而保证之前的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不能再</a:t>
            </a:r>
            <a:r>
              <a:rPr lang="en-US" altLang="zh-CN" sz="1200">
                <a:latin typeface="Courier New" panose="02070309020205020404" charset="0"/>
              </a:rPr>
              <a:t>commit</a:t>
            </a:r>
            <a:r>
              <a:rPr lang="zh-CN" altLang="en-US" sz="1200">
                <a:latin typeface="Courier New" panose="02070309020205020404" charset="0"/>
              </a:rPr>
              <a:t>新的</a:t>
            </a:r>
            <a:r>
              <a:rPr lang="en-US" altLang="zh-CN" sz="1200">
                <a:latin typeface="Courier New" panose="02070309020205020404" charset="0"/>
              </a:rPr>
              <a:t>Proposal</a:t>
            </a:r>
            <a:endParaRPr lang="en-US" altLang="zh-CN" sz="1200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>
                <a:latin typeface="Courier New" panose="02070309020205020404" charset="0"/>
              </a:rPr>
              <a:t>集群中大部分节点都</a:t>
            </a:r>
            <a:r>
              <a:rPr lang="en-US" altLang="zh-CN" sz="1200">
                <a:latin typeface="Courier New" panose="02070309020205020404" charset="0"/>
              </a:rPr>
              <a:t>commit</a:t>
            </a:r>
            <a:r>
              <a:rPr lang="zh-CN" altLang="en-US" sz="1200">
                <a:latin typeface="Courier New" panose="02070309020205020404" charset="0"/>
              </a:rPr>
              <a:t>过前一个</a:t>
            </a:r>
            <a:r>
              <a:rPr lang="en-US" altLang="zh-CN" sz="1200">
                <a:latin typeface="Courier New" panose="02070309020205020404" charset="0"/>
              </a:rPr>
              <a:t>Leader commit</a:t>
            </a:r>
            <a:r>
              <a:rPr lang="zh-CN" altLang="en-US" sz="1200">
                <a:latin typeface="Courier New" panose="02070309020205020404" charset="0"/>
              </a:rPr>
              <a:t>过的消息，而新的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是被大部分节点所支持的，所以被之前</a:t>
            </a:r>
            <a:r>
              <a:rPr lang="en-US" altLang="zh-CN" sz="1200">
                <a:latin typeface="Courier New" panose="02070309020205020404" charset="0"/>
              </a:rPr>
              <a:t>Leader commit</a:t>
            </a:r>
            <a:r>
              <a:rPr lang="zh-CN" altLang="en-US" sz="1200">
                <a:latin typeface="Courier New" panose="02070309020205020404" charset="0"/>
              </a:rPr>
              <a:t>过的</a:t>
            </a:r>
            <a:r>
              <a:rPr lang="en-US" altLang="zh-CN" sz="1200">
                <a:latin typeface="Courier New" panose="02070309020205020404" charset="0"/>
              </a:rPr>
              <a:t>Proposal</a:t>
            </a:r>
            <a:r>
              <a:rPr lang="zh-CN" altLang="en-US" sz="1200">
                <a:latin typeface="Courier New" panose="02070309020205020404" charset="0"/>
              </a:rPr>
              <a:t>不会丢失，至少被一个节点所保存</a:t>
            </a:r>
            <a:endParaRPr lang="zh-CN" altLang="en-US" sz="1200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>
                <a:latin typeface="Courier New" panose="02070309020205020404" charset="0"/>
              </a:rPr>
              <a:t>新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会与所有</a:t>
            </a:r>
            <a:r>
              <a:rPr lang="en-US" altLang="zh-CN" sz="1200">
                <a:latin typeface="Courier New" panose="02070309020205020404" charset="0"/>
              </a:rPr>
              <a:t>Follower</a:t>
            </a:r>
            <a:r>
              <a:rPr lang="zh-CN" altLang="en-US" sz="1200">
                <a:latin typeface="Courier New" panose="02070309020205020404" charset="0"/>
              </a:rPr>
              <a:t>通信，从而保证大部分节点都拥有最新的数据</a:t>
            </a:r>
            <a:endParaRPr lang="zh-CN" altLang="en-US" sz="1200">
              <a:latin typeface="Courier New" panose="020703090202050204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315" y="2310130"/>
            <a:ext cx="1638300" cy="895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5021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Zab</a:t>
            </a:r>
            <a:r>
              <a:rPr lang="zh-CN" altLang="en-US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协议</a:t>
            </a:r>
            <a:r>
              <a:rPr lang="en-US" altLang="zh-CN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——</a:t>
            </a:r>
            <a:r>
              <a:rPr lang="zh-CN" altLang="en-US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恢复模式</a:t>
            </a:r>
            <a:endParaRPr lang="en-US" altLang="zh-CN" sz="2200" b="1" dirty="0" smtClean="0">
              <a:solidFill>
                <a:srgbClr val="FFFFFF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1995" y="1234440"/>
            <a:ext cx="7830820" cy="960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latin typeface="Courier New" panose="02070309020205020404" charset="0"/>
              </a:rPr>
              <a:t>恢复阶段的保证</a:t>
            </a:r>
            <a:endParaRPr lang="zh-CN" altLang="en-US" sz="1400" b="1">
              <a:latin typeface="Courier New" panose="0207030902020502040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>
                <a:latin typeface="Courier New" panose="02070309020205020404" charset="0"/>
              </a:rPr>
              <a:t>若一条消息在一台机器上被</a:t>
            </a:r>
            <a:r>
              <a:rPr lang="en-US" altLang="zh-CN" sz="1200">
                <a:latin typeface="Courier New" panose="02070309020205020404" charset="0"/>
              </a:rPr>
              <a:t>deliver</a:t>
            </a:r>
            <a:r>
              <a:rPr lang="zh-CN" altLang="en-US" sz="1200">
                <a:latin typeface="Courier New" panose="02070309020205020404" charset="0"/>
              </a:rPr>
              <a:t>，那么该消息必须将在每台机器上</a:t>
            </a:r>
            <a:r>
              <a:rPr lang="en-US" altLang="zh-CN" sz="1200">
                <a:latin typeface="Courier New" panose="02070309020205020404" charset="0"/>
              </a:rPr>
              <a:t>deliver</a:t>
            </a:r>
            <a:r>
              <a:rPr lang="zh-CN" altLang="en-US" sz="1200">
                <a:latin typeface="Courier New" panose="02070309020205020404" charset="0"/>
              </a:rPr>
              <a:t>，及时那台机器故障了</a:t>
            </a:r>
            <a:endParaRPr lang="zh-CN" altLang="en-US" sz="1200">
              <a:latin typeface="Courier New" panose="0207030902020502040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>
                <a:latin typeface="Courier New" panose="02070309020205020404" charset="0"/>
              </a:rPr>
              <a:t>一个被</a:t>
            </a:r>
            <a:r>
              <a:rPr lang="en-US" altLang="zh-CN" sz="1200">
                <a:latin typeface="Courier New" panose="02070309020205020404" charset="0"/>
              </a:rPr>
              <a:t>skip</a:t>
            </a:r>
            <a:r>
              <a:rPr lang="zh-CN" altLang="en-US" sz="1200">
                <a:latin typeface="Courier New" panose="02070309020205020404" charset="0"/>
              </a:rPr>
              <a:t>的消息，必须仍然需要被</a:t>
            </a:r>
            <a:r>
              <a:rPr lang="en-US" altLang="zh-CN" sz="1200">
                <a:latin typeface="Courier New" panose="02070309020205020404" charset="0"/>
              </a:rPr>
              <a:t>skip</a:t>
            </a:r>
            <a:endParaRPr lang="en-US" altLang="zh-CN" sz="1200">
              <a:latin typeface="Courier New" panose="020703090202050204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080" y="2169795"/>
            <a:ext cx="4094480" cy="2959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5021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Zookeeper</a:t>
            </a:r>
            <a:r>
              <a:rPr lang="zh-CN" altLang="en-US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一致性保证</a:t>
            </a:r>
            <a:endParaRPr lang="zh-CN" altLang="en-US" sz="2200" b="1" dirty="0" smtClean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1995" y="1478915"/>
            <a:ext cx="7343140" cy="251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latin typeface="Courier New" panose="02070309020205020404" charset="0"/>
              </a:rPr>
              <a:t>顺序一致性</a:t>
            </a:r>
            <a:r>
              <a:rPr lang="zh-CN" altLang="en-US" sz="1400">
                <a:latin typeface="Courier New" panose="02070309020205020404" charset="0"/>
              </a:rPr>
              <a:t> </a:t>
            </a:r>
            <a:r>
              <a:rPr lang="zh-CN" altLang="en-US" sz="1200">
                <a:latin typeface="Courier New" panose="02070309020205020404" charset="0"/>
              </a:rPr>
              <a:t>从一个客户端发出的更新操作会按发送顺序被顺序执行</a:t>
            </a:r>
            <a:endParaRPr lang="zh-CN" altLang="en-US" sz="1200">
              <a:latin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latin typeface="Courier New" panose="02070309020205020404" charset="0"/>
              </a:rPr>
              <a:t>原子性</a:t>
            </a:r>
            <a:r>
              <a:rPr lang="zh-CN" altLang="en-US" sz="1400">
                <a:latin typeface="Courier New" panose="02070309020205020404" charset="0"/>
              </a:rPr>
              <a:t> </a:t>
            </a:r>
            <a:r>
              <a:rPr lang="zh-CN" altLang="en-US" sz="1200">
                <a:latin typeface="Courier New" panose="02070309020205020404" charset="0"/>
              </a:rPr>
              <a:t>更新操作要么成功要么失败，无中间状态</a:t>
            </a:r>
            <a:endParaRPr lang="zh-CN" altLang="en-US" sz="1200">
              <a:latin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latin typeface="Courier New" panose="02070309020205020404" charset="0"/>
              </a:rPr>
              <a:t>单一系统镜像</a:t>
            </a:r>
            <a:r>
              <a:rPr lang="zh-CN" altLang="en-US" sz="1400">
                <a:latin typeface="Courier New" panose="02070309020205020404" charset="0"/>
              </a:rPr>
              <a:t> </a:t>
            </a:r>
            <a:r>
              <a:rPr lang="zh-CN" altLang="en-US" sz="1200">
                <a:latin typeface="Courier New" panose="02070309020205020404" charset="0"/>
              </a:rPr>
              <a:t>一个客户端只会看到同一个</a:t>
            </a:r>
            <a:r>
              <a:rPr lang="en-US" altLang="zh-CN" sz="1200">
                <a:latin typeface="Courier New" panose="02070309020205020404" charset="0"/>
              </a:rPr>
              <a:t>view</a:t>
            </a:r>
            <a:r>
              <a:rPr lang="zh-CN" altLang="en-US" sz="1200">
                <a:latin typeface="Courier New" panose="02070309020205020404" charset="0"/>
              </a:rPr>
              <a:t>，无论它连到哪台服务器</a:t>
            </a:r>
            <a:endParaRPr lang="zh-CN" altLang="en-US" sz="1200">
              <a:latin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latin typeface="Courier New" panose="02070309020205020404" charset="0"/>
              </a:rPr>
              <a:t>可靠性</a:t>
            </a:r>
            <a:r>
              <a:rPr lang="zh-CN" altLang="en-US" sz="1200">
                <a:latin typeface="Courier New" panose="02070309020205020404" charset="0"/>
              </a:rPr>
              <a:t> </a:t>
            </a:r>
            <a:endParaRPr lang="zh-CN" altLang="en-US" sz="1200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>
                <a:latin typeface="Courier New" panose="02070309020205020404" charset="0"/>
              </a:rPr>
              <a:t>一旦一个更新被应用，该更新将被持久化，直到客户端更新该结果</a:t>
            </a:r>
            <a:endParaRPr lang="zh-CN" altLang="en-US" sz="1200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>
                <a:latin typeface="Courier New" panose="02070309020205020404" charset="0"/>
              </a:rPr>
              <a:t>如果一个客户端得到更新成功的状态码，则该更新一定已经生效</a:t>
            </a:r>
            <a:endParaRPr lang="zh-CN" altLang="en-US" sz="1200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>
                <a:latin typeface="Courier New" panose="02070309020205020404" charset="0"/>
              </a:rPr>
              <a:t>任何一个被客户端通过读或者更新</a:t>
            </a:r>
            <a:r>
              <a:rPr lang="en-US" altLang="zh-CN" sz="1200">
                <a:latin typeface="Courier New" panose="02070309020205020404" charset="0"/>
              </a:rPr>
              <a:t>“</a:t>
            </a:r>
            <a:r>
              <a:rPr lang="zh-CN" altLang="en-US" sz="1200">
                <a:latin typeface="Courier New" panose="02070309020205020404" charset="0"/>
              </a:rPr>
              <a:t>看到</a:t>
            </a:r>
            <a:r>
              <a:rPr lang="en-US" altLang="zh-CN" sz="1200">
                <a:latin typeface="Courier New" panose="02070309020205020404" charset="0"/>
              </a:rPr>
              <a:t>”</a:t>
            </a:r>
            <a:r>
              <a:rPr lang="zh-CN" altLang="en-US" sz="1200">
                <a:latin typeface="Courier New" panose="02070309020205020404" charset="0"/>
              </a:rPr>
              <a:t>的结果，将不会被回滚，即使是从失败中恢复</a:t>
            </a:r>
            <a:endParaRPr lang="zh-CN" altLang="en-US" sz="1200">
              <a:latin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latin typeface="Courier New" panose="02070309020205020404" charset="0"/>
              </a:rPr>
              <a:t>实时性</a:t>
            </a:r>
            <a:r>
              <a:rPr lang="zh-CN" altLang="en-US" sz="1200" b="1">
                <a:latin typeface="Courier New" panose="02070309020205020404" charset="0"/>
              </a:rPr>
              <a:t> </a:t>
            </a:r>
            <a:r>
              <a:rPr lang="zh-CN" altLang="en-US" sz="1200">
                <a:latin typeface="Courier New" panose="02070309020205020404" charset="0"/>
              </a:rPr>
              <a:t>保证客户端可在一定时间</a:t>
            </a:r>
            <a:r>
              <a:rPr lang="en-US" altLang="zh-CN" sz="1200">
                <a:latin typeface="Courier New" panose="02070309020205020404" charset="0"/>
              </a:rPr>
              <a:t>(</a:t>
            </a:r>
            <a:r>
              <a:rPr lang="zh-CN" altLang="en-US" sz="1200">
                <a:latin typeface="Courier New" panose="02070309020205020404" charset="0"/>
              </a:rPr>
              <a:t>通常是几十秒</a:t>
            </a:r>
            <a:r>
              <a:rPr lang="en-US" altLang="zh-CN" sz="1200">
                <a:latin typeface="Courier New" panose="02070309020205020404" charset="0"/>
              </a:rPr>
              <a:t>)</a:t>
            </a:r>
            <a:r>
              <a:rPr lang="zh-CN" altLang="en-US" sz="1200">
                <a:latin typeface="Courier New" panose="02070309020205020404" charset="0"/>
              </a:rPr>
              <a:t>内看到最新的视图</a:t>
            </a:r>
            <a:endParaRPr lang="zh-CN" altLang="en-US" sz="1200">
              <a:latin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5021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Zookeeper</a:t>
            </a:r>
            <a:r>
              <a:rPr lang="zh-CN" altLang="en-US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使用注意事项</a:t>
            </a:r>
            <a:endParaRPr lang="zh-CN" altLang="en-US" sz="2200" b="1" dirty="0" smtClean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7265" y="1662430"/>
            <a:ext cx="6890385" cy="2331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>
                <a:latin typeface="Courier New" panose="02070309020205020404" charset="0"/>
              </a:rPr>
              <a:t>只保证同一客户端的单一系统镜像，并不保证多个不同客户端在同一时刻一定看到同一系统镜像，如果要实现这种效果，需要在读取数据之前调用</a:t>
            </a:r>
            <a:r>
              <a:rPr lang="en-US" altLang="zh-CN" sz="1400">
                <a:latin typeface="Courier New" panose="02070309020205020404" charset="0"/>
              </a:rPr>
              <a:t>sync</a:t>
            </a:r>
            <a:r>
              <a:rPr lang="zh-CN" altLang="en-US" sz="1400">
                <a:latin typeface="Courier New" panose="02070309020205020404" charset="0"/>
              </a:rPr>
              <a:t>操作。</a:t>
            </a:r>
            <a:endParaRPr lang="zh-CN" altLang="en-US" sz="1400">
              <a:latin typeface="Courier New" panose="0207030902020502040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400">
                <a:latin typeface="Courier New" panose="02070309020205020404" charset="0"/>
              </a:rPr>
              <a:t>zookeeper</a:t>
            </a:r>
            <a:r>
              <a:rPr lang="zh-CN" altLang="en-US" sz="1400">
                <a:latin typeface="Courier New" panose="02070309020205020404" charset="0"/>
              </a:rPr>
              <a:t>读性能好于写性能，因为任何</a:t>
            </a:r>
            <a:r>
              <a:rPr lang="en-US" altLang="zh-CN" sz="1400">
                <a:latin typeface="Courier New" panose="02070309020205020404" charset="0"/>
              </a:rPr>
              <a:t>Server</a:t>
            </a:r>
            <a:r>
              <a:rPr lang="zh-CN" altLang="en-US" sz="1400">
                <a:latin typeface="Courier New" panose="02070309020205020404" charset="0"/>
              </a:rPr>
              <a:t>均可提供读服务，而只有</a:t>
            </a:r>
            <a:r>
              <a:rPr lang="en-US" altLang="zh-CN" sz="1400">
                <a:latin typeface="Courier New" panose="02070309020205020404" charset="0"/>
              </a:rPr>
              <a:t>Leader</a:t>
            </a:r>
            <a:r>
              <a:rPr lang="zh-CN" altLang="en-US" sz="1400">
                <a:latin typeface="Courier New" panose="02070309020205020404" charset="0"/>
              </a:rPr>
              <a:t>可提供写服务</a:t>
            </a:r>
            <a:endParaRPr lang="zh-CN" altLang="en-US" sz="1400">
              <a:latin typeface="Courier New" panose="0207030902020502040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>
                <a:latin typeface="Courier New" panose="02070309020205020404" charset="0"/>
              </a:rPr>
              <a:t>为了保证</a:t>
            </a:r>
            <a:r>
              <a:rPr lang="en-US" altLang="zh-CN" sz="1400">
                <a:latin typeface="Courier New" panose="02070309020205020404" charset="0"/>
              </a:rPr>
              <a:t>ZooKeeper</a:t>
            </a:r>
            <a:r>
              <a:rPr lang="zh-CN" altLang="en-US" sz="1400">
                <a:latin typeface="Courier New" panose="02070309020205020404" charset="0"/>
              </a:rPr>
              <a:t>本身的</a:t>
            </a:r>
            <a:r>
              <a:rPr lang="en-US" altLang="zh-CN" sz="1400">
                <a:latin typeface="Courier New" panose="02070309020205020404" charset="0"/>
              </a:rPr>
              <a:t>Leader Election</a:t>
            </a:r>
            <a:r>
              <a:rPr lang="zh-CN" altLang="en-US" sz="1400">
                <a:latin typeface="Courier New" panose="02070309020205020404" charset="0"/>
              </a:rPr>
              <a:t>顺利进行，通常将</a:t>
            </a:r>
            <a:r>
              <a:rPr lang="en-US" altLang="zh-CN" sz="1400">
                <a:latin typeface="Courier New" panose="02070309020205020404" charset="0"/>
              </a:rPr>
              <a:t>Server</a:t>
            </a:r>
            <a:r>
              <a:rPr lang="zh-CN" altLang="en-US" sz="1400">
                <a:latin typeface="Courier New" panose="02070309020205020404" charset="0"/>
              </a:rPr>
              <a:t>设置为奇数</a:t>
            </a:r>
            <a:endParaRPr lang="zh-CN" altLang="en-US" sz="1400">
              <a:latin typeface="Courier New" panose="0207030902020502040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400">
                <a:latin typeface="Courier New" panose="02070309020205020404" charset="0"/>
              </a:rPr>
              <a:t>若需容忍</a:t>
            </a:r>
            <a:r>
              <a:rPr lang="en-US" altLang="zh-CN" sz="1400">
                <a:latin typeface="Courier New" panose="02070309020205020404" charset="0"/>
              </a:rPr>
              <a:t>f</a:t>
            </a:r>
            <a:r>
              <a:rPr lang="zh-CN" altLang="en-US" sz="1400">
                <a:latin typeface="Courier New" panose="02070309020205020404" charset="0"/>
              </a:rPr>
              <a:t>个</a:t>
            </a:r>
            <a:r>
              <a:rPr lang="en-US" altLang="zh-CN" sz="1400">
                <a:latin typeface="Courier New" panose="02070309020205020404" charset="0"/>
              </a:rPr>
              <a:t>Server</a:t>
            </a:r>
            <a:r>
              <a:rPr lang="zh-CN" altLang="en-US" sz="1400">
                <a:latin typeface="Courier New" panose="02070309020205020404" charset="0"/>
              </a:rPr>
              <a:t>的失败，必须保证有</a:t>
            </a:r>
            <a:r>
              <a:rPr lang="en-US" altLang="zh-CN" sz="1400">
                <a:latin typeface="Courier New" panose="02070309020205020404" charset="0"/>
              </a:rPr>
              <a:t>2f+1</a:t>
            </a:r>
            <a:r>
              <a:rPr lang="zh-CN" altLang="en-US" sz="1400">
                <a:latin typeface="Courier New" panose="02070309020205020404" charset="0"/>
              </a:rPr>
              <a:t>个以上的</a:t>
            </a:r>
            <a:r>
              <a:rPr lang="en-US" altLang="zh-CN" sz="1400">
                <a:latin typeface="Courier New" panose="02070309020205020404" charset="0"/>
              </a:rPr>
              <a:t>Server</a:t>
            </a:r>
            <a:endParaRPr lang="en-US" altLang="zh-CN" sz="1400">
              <a:latin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5021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Kafka</a:t>
            </a:r>
            <a:r>
              <a:rPr lang="zh-CN" altLang="en-US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如何使用</a:t>
            </a:r>
            <a:r>
              <a:rPr lang="en-US" altLang="zh-CN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ZooKeeper</a:t>
            </a:r>
            <a:endParaRPr lang="en-US" altLang="zh-CN" sz="2200" b="1" dirty="0" smtClean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4425" y="1531620"/>
            <a:ext cx="4989195" cy="1051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latin typeface="Courier New" panose="02070309020205020404" charset="0"/>
              </a:rPr>
              <a:t>配置管理</a:t>
            </a:r>
            <a:endParaRPr lang="zh-CN" altLang="en-US" sz="1400" b="1">
              <a:latin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400" b="1">
                <a:latin typeface="Courier New" panose="02070309020205020404" charset="0"/>
              </a:rPr>
              <a:t>Leader Election</a:t>
            </a:r>
            <a:endParaRPr lang="en-US" altLang="zh-CN" sz="1400" b="1">
              <a:latin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latin typeface="Courier New" panose="02070309020205020404" charset="0"/>
              </a:rPr>
              <a:t>服务发现</a:t>
            </a:r>
            <a:endParaRPr lang="zh-CN" altLang="en-US" sz="1200">
              <a:latin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5021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ZooKeeper</a:t>
            </a:r>
            <a:r>
              <a:rPr lang="zh-CN" altLang="en-US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的基本操作</a:t>
            </a:r>
            <a:endParaRPr lang="zh-CN" altLang="en-US" sz="2200" b="1" dirty="0" smtClean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1995" y="1531620"/>
            <a:ext cx="8004810" cy="2743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latin typeface="Courier New" panose="02070309020205020404" charset="0"/>
              </a:rPr>
              <a:t>四种节点类型 </a:t>
            </a:r>
            <a:r>
              <a:rPr lang="en-US" altLang="zh-CN" sz="1200">
                <a:latin typeface="Courier New" panose="02070309020205020404" charset="0"/>
              </a:rPr>
              <a:t>Persist Persist_sequential Ephemeral Ephemeral_sequential</a:t>
            </a:r>
            <a:endParaRPr lang="zh-CN" altLang="en-US" sz="1400" b="1">
              <a:latin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latin typeface="Courier New" panose="02070309020205020404" charset="0"/>
              </a:rPr>
              <a:t>可注册</a:t>
            </a:r>
            <a:r>
              <a:rPr lang="en-US" altLang="zh-CN" sz="1400" b="1">
                <a:latin typeface="Courier New" panose="02070309020205020404" charset="0"/>
              </a:rPr>
              <a:t>Watch</a:t>
            </a:r>
            <a:r>
              <a:rPr lang="zh-CN" altLang="en-US" sz="1400" b="1">
                <a:latin typeface="Courier New" panose="02070309020205020404" charset="0"/>
              </a:rPr>
              <a:t>操作</a:t>
            </a:r>
            <a:endParaRPr lang="zh-CN" altLang="en-US" sz="1400" b="1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200" b="1">
                <a:latin typeface="Courier New" panose="02070309020205020404" charset="0"/>
              </a:rPr>
              <a:t>Created event: </a:t>
            </a:r>
            <a:r>
              <a:rPr lang="en-US" altLang="zh-CN" sz="1200">
                <a:latin typeface="Courier New" panose="02070309020205020404" charset="0"/>
              </a:rPr>
              <a:t>Enabled with a call to exists</a:t>
            </a:r>
            <a:endParaRPr lang="en-US" altLang="zh-CN" sz="1200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200" b="1">
                <a:latin typeface="Courier New" panose="02070309020205020404" charset="0"/>
              </a:rPr>
              <a:t>Deleted event:</a:t>
            </a:r>
            <a:r>
              <a:rPr lang="en-US" altLang="zh-CN" sz="1400" b="1">
                <a:latin typeface="Courier New" panose="02070309020205020404" charset="0"/>
              </a:rPr>
              <a:t> </a:t>
            </a:r>
            <a:r>
              <a:rPr lang="en-US" altLang="zh-CN" sz="1200">
                <a:latin typeface="Courier New" panose="02070309020205020404" charset="0"/>
              </a:rPr>
              <a:t>Enabled with a call to exists, getData, and getChildren</a:t>
            </a:r>
            <a:endParaRPr lang="en-US" altLang="zh-CN" sz="1200" b="1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200" b="1">
                <a:latin typeface="Courier New" panose="02070309020205020404" charset="0"/>
              </a:rPr>
              <a:t>Changed event: </a:t>
            </a:r>
            <a:r>
              <a:rPr lang="en-US" altLang="zh-CN" sz="1200">
                <a:latin typeface="Courier New" panose="02070309020205020404" charset="0"/>
              </a:rPr>
              <a:t>Enabled with a call to exists and getData</a:t>
            </a:r>
            <a:endParaRPr lang="en-US" altLang="zh-CN" sz="1200" b="1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200" b="1">
                <a:latin typeface="Courier New" panose="02070309020205020404" charset="0"/>
              </a:rPr>
              <a:t>Child event: </a:t>
            </a:r>
            <a:r>
              <a:rPr lang="en-US" altLang="zh-CN" sz="1200">
                <a:latin typeface="Courier New" panose="02070309020205020404" charset="0"/>
              </a:rPr>
              <a:t>Enabled with a call to getCahildren</a:t>
            </a:r>
            <a:endParaRPr lang="en-US" altLang="zh-CN" sz="1200" b="1">
              <a:latin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latin typeface="Courier New" panose="02070309020205020404" charset="0"/>
              </a:rPr>
              <a:t>Watch特征</a:t>
            </a:r>
            <a:endParaRPr lang="zh-CN" altLang="zh-CN" sz="1400" b="1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200">
                <a:latin typeface="Courier New" panose="02070309020205020404" charset="0"/>
              </a:rPr>
              <a:t>客户端先得到通知再得到数据</a:t>
            </a:r>
            <a:endParaRPr lang="zh-CN" altLang="zh-CN" sz="1200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Courier New" panose="02070309020205020404" charset="0"/>
              </a:rPr>
              <a:t>Watch</a:t>
            </a:r>
            <a:r>
              <a:rPr lang="zh-CN" altLang="en-US" sz="1200">
                <a:latin typeface="Courier New" panose="02070309020205020404" charset="0"/>
              </a:rPr>
              <a:t>被</a:t>
            </a:r>
            <a:r>
              <a:rPr lang="en-US" altLang="zh-CN" sz="1200">
                <a:latin typeface="Courier New" panose="02070309020205020404" charset="0"/>
              </a:rPr>
              <a:t>fire</a:t>
            </a:r>
            <a:r>
              <a:rPr lang="zh-CN" altLang="en-US" sz="1200">
                <a:latin typeface="Courier New" panose="02070309020205020404" charset="0"/>
              </a:rPr>
              <a:t>后即取消，不会再</a:t>
            </a:r>
            <a:r>
              <a:rPr lang="en-US" altLang="zh-CN" sz="1200">
                <a:latin typeface="Courier New" panose="02070309020205020404" charset="0"/>
              </a:rPr>
              <a:t>Watch</a:t>
            </a:r>
            <a:r>
              <a:rPr lang="zh-CN" altLang="en-US" sz="1200">
                <a:latin typeface="Courier New" panose="02070309020205020404" charset="0"/>
              </a:rPr>
              <a:t>后序变化</a:t>
            </a:r>
            <a:endParaRPr lang="zh-CN" altLang="en-US" sz="1200">
              <a:latin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grpSp>
          <p:nvGrpSpPr>
            <p:cNvPr id="27" name="组合 8"/>
            <p:cNvGrpSpPr/>
            <p:nvPr/>
          </p:nvGrpSpPr>
          <p:grpSpPr bwMode="auto">
            <a:xfrm>
              <a:off x="0" y="447289"/>
              <a:ext cx="9144000" cy="978943"/>
              <a:chOff x="4554659" y="848727"/>
              <a:chExt cx="3478170" cy="483859"/>
            </a:xfrm>
            <a:solidFill>
              <a:srgbClr val="950000"/>
            </a:solidFill>
          </p:grpSpPr>
          <p:sp>
            <p:nvSpPr>
              <p:cNvPr id="31" name="矩形 30"/>
              <p:cNvSpPr/>
              <p:nvPr/>
            </p:nvSpPr>
            <p:spPr>
              <a:xfrm>
                <a:off x="4554659" y="848727"/>
                <a:ext cx="3478170" cy="483859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TextBox 8"/>
              <p:cNvSpPr txBox="1">
                <a:spLocks noChangeArrowheads="1"/>
              </p:cNvSpPr>
              <p:nvPr/>
            </p:nvSpPr>
            <p:spPr bwMode="auto">
              <a:xfrm>
                <a:off x="6039031" y="983930"/>
                <a:ext cx="1962682" cy="222151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Kafka</a:t>
                </a:r>
                <a:r>
                  <a:rPr lang="zh-CN" altLang="en-US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简介</a:t>
                </a:r>
                <a:endParaRPr lang="en-US" altLang="zh-CN" sz="2200" b="1" dirty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5122" name="内容占位符 5122"/>
          <p:cNvSpPr/>
          <p:nvPr>
            <p:ph idx="1"/>
          </p:nvPr>
        </p:nvSpPr>
        <p:spPr>
          <a:xfrm>
            <a:off x="721995" y="1442085"/>
            <a:ext cx="7897495" cy="3609340"/>
          </a:xfrm>
        </p:spPr>
        <p:txBody>
          <a:bodyPr anchor="t">
            <a:noAutofit/>
          </a:bodyPr>
          <a:p>
            <a:pPr marL="0" indent="0"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sz="1200" dirty="0">
                <a:latin typeface="Courier New" panose="02070309020205020404" charset="0"/>
                <a:cs typeface="Courier New" panose="02070309020205020404" charset="0"/>
              </a:rPr>
              <a:t>MQ主要分为两类：点对点(p2p)、发布订阅(Pub/Sub)</a:t>
            </a:r>
            <a:endParaRPr lang="zh-CN" altLang="en-US" sz="12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en-US" altLang="zh-CN" sz="1200" dirty="0">
                <a:latin typeface="Courier New" panose="02070309020205020404" charset="0"/>
                <a:cs typeface="Courier New" panose="02070309020205020404" charset="0"/>
              </a:rPr>
              <a:t>Peer-to-Peer</a:t>
            </a:r>
            <a:endParaRPr lang="en-US" altLang="zh-CN" sz="1200" dirty="0">
              <a:latin typeface="Courier New" panose="02070309020205020404" charset="0"/>
              <a:cs typeface="Courier New" panose="02070309020205020404" charset="0"/>
            </a:endParaRPr>
          </a:p>
          <a:p>
            <a:pPr lvl="1"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Char char="Ø"/>
            </a:pPr>
            <a:r>
              <a:rPr lang="zh-CN" altLang="en-US" sz="970" dirty="0">
                <a:latin typeface="Courier New" panose="02070309020205020404" charset="0"/>
                <a:cs typeface="Courier New" panose="02070309020205020404" charset="0"/>
              </a:rPr>
              <a:t>一般基于</a:t>
            </a:r>
            <a:r>
              <a:rPr lang="en-US" altLang="zh-CN" sz="970" dirty="0">
                <a:latin typeface="Courier New" panose="02070309020205020404" charset="0"/>
                <a:cs typeface="Courier New" panose="02070309020205020404" charset="0"/>
              </a:rPr>
              <a:t>Pull</a:t>
            </a:r>
            <a:r>
              <a:rPr lang="zh-CN" altLang="en-US" sz="970" dirty="0">
                <a:latin typeface="Courier New" panose="02070309020205020404" charset="0"/>
                <a:cs typeface="Courier New" panose="02070309020205020404" charset="0"/>
              </a:rPr>
              <a:t>或者</a:t>
            </a:r>
            <a:r>
              <a:rPr lang="en-US" altLang="zh-CN" sz="970" dirty="0">
                <a:latin typeface="Courier New" panose="02070309020205020404" charset="0"/>
                <a:cs typeface="Courier New" panose="02070309020205020404" charset="0"/>
              </a:rPr>
              <a:t>Polling</a:t>
            </a:r>
            <a:r>
              <a:rPr lang="zh-CN" altLang="en-US" sz="970" dirty="0">
                <a:latin typeface="Courier New" panose="02070309020205020404" charset="0"/>
                <a:cs typeface="Courier New" panose="02070309020205020404" charset="0"/>
              </a:rPr>
              <a:t>接收数据</a:t>
            </a:r>
            <a:endParaRPr lang="zh-CN" altLang="en-US" sz="970" dirty="0">
              <a:latin typeface="Courier New" panose="02070309020205020404" charset="0"/>
              <a:cs typeface="Courier New" panose="02070309020205020404" charset="0"/>
            </a:endParaRPr>
          </a:p>
          <a:p>
            <a:pPr lvl="1"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Char char="Ø"/>
            </a:pPr>
            <a:r>
              <a:rPr lang="zh-CN" altLang="en-US" sz="970" dirty="0">
                <a:latin typeface="Courier New" panose="02070309020205020404" charset="0"/>
                <a:cs typeface="Courier New" panose="02070309020205020404" charset="0"/>
              </a:rPr>
              <a:t>发送到队列中的消息被一个而且仅仅一个接收者所接受，</a:t>
            </a:r>
            <a:endParaRPr lang="zh-CN" altLang="en-US" sz="970" dirty="0">
              <a:latin typeface="Courier New" panose="02070309020205020404" charset="0"/>
              <a:cs typeface="Courier New" panose="02070309020205020404" charset="0"/>
            </a:endParaRPr>
          </a:p>
          <a:p>
            <a:pPr marL="342900" lvl="1" indent="0"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sz="970" dirty="0">
                <a:latin typeface="Courier New" panose="02070309020205020404" charset="0"/>
                <a:cs typeface="Courier New" panose="02070309020205020404" charset="0"/>
              </a:rPr>
              <a:t>  即使有多个接收者在同一个队列中侦听同一消息</a:t>
            </a:r>
            <a:endParaRPr lang="zh-CN" altLang="en-US" sz="970" dirty="0">
              <a:latin typeface="Courier New" panose="02070309020205020404" charset="0"/>
              <a:cs typeface="Courier New" panose="02070309020205020404" charset="0"/>
            </a:endParaRPr>
          </a:p>
          <a:p>
            <a:pPr lvl="1"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Char char="Ø"/>
            </a:pPr>
            <a:r>
              <a:rPr lang="zh-CN" altLang="en-US" sz="970" dirty="0">
                <a:latin typeface="Courier New" panose="02070309020205020404" charset="0"/>
                <a:cs typeface="Courier New" panose="02070309020205020404" charset="0"/>
              </a:rPr>
              <a:t>即支持异步</a:t>
            </a:r>
            <a:r>
              <a:rPr lang="en-US" altLang="zh-CN" sz="970" dirty="0">
                <a:latin typeface="Courier New" panose="02070309020205020404" charset="0"/>
                <a:cs typeface="Courier New" panose="02070309020205020404" charset="0"/>
              </a:rPr>
              <a:t>“</a:t>
            </a:r>
            <a:r>
              <a:rPr lang="zh-CN" altLang="en-US" sz="970" dirty="0">
                <a:latin typeface="Courier New" panose="02070309020205020404" charset="0"/>
                <a:cs typeface="Courier New" panose="02070309020205020404" charset="0"/>
              </a:rPr>
              <a:t>即发即收</a:t>
            </a:r>
            <a:r>
              <a:rPr lang="en-US" altLang="zh-CN" sz="970" dirty="0">
                <a:latin typeface="Courier New" panose="02070309020205020404" charset="0"/>
                <a:cs typeface="Courier New" panose="02070309020205020404" charset="0"/>
              </a:rPr>
              <a:t>”</a:t>
            </a:r>
            <a:r>
              <a:rPr lang="zh-CN" altLang="en-US" sz="970" dirty="0">
                <a:latin typeface="Courier New" panose="02070309020205020404" charset="0"/>
                <a:cs typeface="Courier New" panose="02070309020205020404" charset="0"/>
              </a:rPr>
              <a:t>的消息传递方式，也支持同步请</a:t>
            </a:r>
            <a:endParaRPr lang="zh-CN" altLang="en-US" sz="970" dirty="0">
              <a:latin typeface="Courier New" panose="02070309020205020404" charset="0"/>
              <a:cs typeface="Courier New" panose="02070309020205020404" charset="0"/>
            </a:endParaRPr>
          </a:p>
          <a:p>
            <a:pPr marL="342900" lvl="1" indent="0"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sz="970" dirty="0">
                <a:latin typeface="Courier New" panose="02070309020205020404" charset="0"/>
                <a:cs typeface="Courier New" panose="02070309020205020404" charset="0"/>
              </a:rPr>
              <a:t>  求</a:t>
            </a:r>
            <a:r>
              <a:rPr lang="en-US" altLang="zh-CN" sz="970" dirty="0">
                <a:latin typeface="Courier New" panose="02070309020205020404" charset="0"/>
                <a:cs typeface="Courier New" panose="02070309020205020404" charset="0"/>
              </a:rPr>
              <a:t>/</a:t>
            </a:r>
            <a:r>
              <a:rPr lang="zh-CN" altLang="en-US" sz="970" dirty="0">
                <a:latin typeface="Courier New" panose="02070309020205020404" charset="0"/>
                <a:cs typeface="Courier New" panose="02070309020205020404" charset="0"/>
              </a:rPr>
              <a:t>应答传送方式</a:t>
            </a:r>
            <a:endParaRPr lang="zh-CN" altLang="en-US" sz="97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zh-CN" altLang="en-US" sz="1200" dirty="0">
                <a:latin typeface="Courier New" panose="02070309020205020404" charset="0"/>
                <a:cs typeface="Courier New" panose="02070309020205020404" charset="0"/>
              </a:rPr>
              <a:t>发布订阅</a:t>
            </a:r>
            <a:endParaRPr lang="zh-CN" altLang="en-US" sz="1200" dirty="0">
              <a:latin typeface="Courier New" panose="02070309020205020404" charset="0"/>
              <a:cs typeface="Courier New" panose="02070309020205020404" charset="0"/>
            </a:endParaRPr>
          </a:p>
          <a:p>
            <a:pPr lvl="1"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Char char="Ø"/>
            </a:pPr>
            <a:r>
              <a:rPr lang="zh-CN" altLang="en-US" sz="1030" dirty="0">
                <a:latin typeface="Courier New" panose="02070309020205020404" charset="0"/>
                <a:cs typeface="Courier New" panose="02070309020205020404" charset="0"/>
              </a:rPr>
              <a:t>发布到同一个主题的消息，可被多个订阅者所接收</a:t>
            </a:r>
            <a:endParaRPr lang="zh-CN" altLang="en-US" sz="1030" dirty="0">
              <a:latin typeface="Courier New" panose="02070309020205020404" charset="0"/>
              <a:cs typeface="Courier New" panose="02070309020205020404" charset="0"/>
            </a:endParaRPr>
          </a:p>
          <a:p>
            <a:pPr lvl="1"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Char char="Ø"/>
            </a:pPr>
            <a:r>
              <a:rPr lang="zh-CN" altLang="en-US" sz="1030" dirty="0">
                <a:latin typeface="Courier New" panose="02070309020205020404" charset="0"/>
                <a:cs typeface="Courier New" panose="02070309020205020404" charset="0"/>
              </a:rPr>
              <a:t>发布/订阅即可基于Push消费数据，也可基于Pull</a:t>
            </a:r>
            <a:endParaRPr lang="zh-CN" altLang="en-US" sz="1030" dirty="0">
              <a:latin typeface="Courier New" panose="02070309020205020404" charset="0"/>
              <a:cs typeface="Courier New" panose="02070309020205020404" charset="0"/>
            </a:endParaRPr>
          </a:p>
          <a:p>
            <a:pPr marL="342900" lvl="1" indent="0"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sz="1030" dirty="0">
                <a:latin typeface="Courier New" panose="02070309020205020404" charset="0"/>
                <a:cs typeface="Courier New" panose="02070309020205020404" charset="0"/>
              </a:rPr>
              <a:t>  或者Polling消费数据</a:t>
            </a:r>
            <a:endParaRPr lang="zh-CN" altLang="en-US" sz="1030" dirty="0">
              <a:latin typeface="Courier New" panose="02070309020205020404" charset="0"/>
              <a:cs typeface="Courier New" panose="02070309020205020404" charset="0"/>
            </a:endParaRPr>
          </a:p>
          <a:p>
            <a:pPr lvl="1"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Char char="Ø"/>
            </a:pPr>
            <a:r>
              <a:rPr lang="zh-CN" altLang="en-US" sz="1030" dirty="0">
                <a:latin typeface="Courier New" panose="02070309020205020404" charset="0"/>
                <a:cs typeface="Courier New" panose="02070309020205020404" charset="0"/>
              </a:rPr>
              <a:t>解耦能力比P2P模型更强</a:t>
            </a:r>
            <a:endParaRPr lang="zh-CN" altLang="en-US" sz="1030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1995" y="1130300"/>
            <a:ext cx="3286760" cy="311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i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消息队列分类</a:t>
            </a:r>
            <a:endParaRPr lang="en-US" altLang="zh-CN" b="1" i="1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890" y="1186815"/>
            <a:ext cx="4300220" cy="3930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5021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基于</a:t>
            </a:r>
            <a:r>
              <a:rPr lang="en-US" altLang="zh-CN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ZooKeeper</a:t>
            </a:r>
            <a:r>
              <a:rPr lang="zh-CN" altLang="en-US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的</a:t>
            </a:r>
            <a:r>
              <a:rPr lang="en-US" altLang="zh-CN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Leader Election</a:t>
            </a:r>
            <a:endParaRPr lang="en-US" altLang="zh-CN" sz="2200" b="1" dirty="0" smtClean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1995" y="1409700"/>
            <a:ext cx="7769225" cy="2880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latin typeface="Courier New" panose="02070309020205020404" charset="0"/>
              </a:rPr>
              <a:t>抢注</a:t>
            </a:r>
            <a:r>
              <a:rPr lang="en-US" altLang="zh-CN" sz="1400" b="1">
                <a:latin typeface="Courier New" panose="02070309020205020404" charset="0"/>
              </a:rPr>
              <a:t>Leader</a:t>
            </a:r>
            <a:r>
              <a:rPr lang="zh-CN" altLang="en-US" sz="1400" b="1">
                <a:latin typeface="Courier New" panose="02070309020205020404" charset="0"/>
              </a:rPr>
              <a:t>节点</a:t>
            </a:r>
            <a:r>
              <a:rPr lang="en-US" altLang="zh-CN" sz="1400" b="1">
                <a:latin typeface="Courier New" panose="02070309020205020404" charset="0"/>
              </a:rPr>
              <a:t>——</a:t>
            </a:r>
            <a:r>
              <a:rPr lang="zh-CN" altLang="en-US" sz="1400" b="1">
                <a:latin typeface="Courier New" panose="02070309020205020404" charset="0"/>
              </a:rPr>
              <a:t>非公平模式</a:t>
            </a:r>
            <a:endParaRPr lang="zh-CN" altLang="en-US" sz="1400" b="1">
              <a:latin typeface="Courier New" panose="0207030902020502040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latin typeface="Courier New" panose="02070309020205020404" charset="0"/>
              </a:rPr>
              <a:t>创建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父节点，如</a:t>
            </a:r>
            <a:r>
              <a:rPr lang="en-US" altLang="zh-CN" sz="1200">
                <a:latin typeface="Courier New" panose="02070309020205020404" charset="0"/>
              </a:rPr>
              <a:t>/chroot</a:t>
            </a:r>
            <a:r>
              <a:rPr lang="zh-CN" altLang="en-US" sz="1200">
                <a:latin typeface="Courier New" panose="02070309020205020404" charset="0"/>
              </a:rPr>
              <a:t>，并将期设置为</a:t>
            </a:r>
            <a:r>
              <a:rPr lang="en-US" altLang="zh-CN" sz="1200">
                <a:latin typeface="Courier New" panose="02070309020205020404" charset="0"/>
              </a:rPr>
              <a:t>persist</a:t>
            </a:r>
            <a:r>
              <a:rPr lang="zh-CN" altLang="en-US" sz="1200">
                <a:latin typeface="Courier New" panose="02070309020205020404" charset="0"/>
              </a:rPr>
              <a:t>节点</a:t>
            </a:r>
            <a:endParaRPr lang="zh-CN" altLang="en-US" sz="1200">
              <a:latin typeface="Courier New" panose="0207030902020502040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latin typeface="Courier New" panose="02070309020205020404" charset="0"/>
              </a:rPr>
              <a:t>各客户端通过在</a:t>
            </a:r>
            <a:r>
              <a:rPr lang="en-US" altLang="zh-CN" sz="1200">
                <a:latin typeface="Courier New" panose="02070309020205020404" charset="0"/>
              </a:rPr>
              <a:t>/chroot</a:t>
            </a:r>
            <a:r>
              <a:rPr lang="zh-CN" altLang="en-US" sz="1200">
                <a:latin typeface="Courier New" panose="02070309020205020404" charset="0"/>
              </a:rPr>
              <a:t>下创建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节点，如</a:t>
            </a:r>
            <a:r>
              <a:rPr lang="en-US" altLang="zh-CN" sz="1200">
                <a:latin typeface="Courier New" panose="02070309020205020404" charset="0"/>
              </a:rPr>
              <a:t>/chroot/leader</a:t>
            </a:r>
            <a:r>
              <a:rPr lang="zh-CN" altLang="en-US" sz="1200">
                <a:latin typeface="Courier New" panose="02070309020205020404" charset="0"/>
              </a:rPr>
              <a:t>，来竞争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。该节点应被设置为</a:t>
            </a:r>
            <a:r>
              <a:rPr lang="en-US" altLang="zh-CN" sz="1200">
                <a:latin typeface="Courier New" panose="02070309020205020404" charset="0"/>
              </a:rPr>
              <a:t>ephemeral</a:t>
            </a:r>
            <a:endParaRPr lang="en-US" altLang="zh-CN" sz="1200">
              <a:latin typeface="Courier New" panose="0207030902020502040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latin typeface="Courier New" panose="02070309020205020404" charset="0"/>
              </a:rPr>
              <a:t>若某创建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节点成功，则该客户端成功竞选为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endParaRPr lang="en-US" altLang="zh-CN" sz="1200">
              <a:latin typeface="Courier New" panose="0207030902020502040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latin typeface="Courier New" panose="02070309020205020404" charset="0"/>
              </a:rPr>
              <a:t>若创建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节点失败，则竞选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失败，在</a:t>
            </a:r>
            <a:r>
              <a:rPr lang="en-US" altLang="zh-CN" sz="1200">
                <a:latin typeface="Courier New" panose="02070309020205020404" charset="0"/>
              </a:rPr>
              <a:t>/chroot/leader</a:t>
            </a:r>
            <a:r>
              <a:rPr lang="zh-CN" altLang="en-US" sz="1200">
                <a:latin typeface="Courier New" panose="02070309020205020404" charset="0"/>
              </a:rPr>
              <a:t>节点上注册</a:t>
            </a:r>
            <a:r>
              <a:rPr lang="en-US" altLang="zh-CN" sz="1200">
                <a:latin typeface="Courier New" panose="02070309020205020404" charset="0"/>
              </a:rPr>
              <a:t>exist</a:t>
            </a:r>
            <a:r>
              <a:rPr lang="zh-CN" altLang="en-US" sz="1200">
                <a:latin typeface="Courier New" panose="02070309020205020404" charset="0"/>
              </a:rPr>
              <a:t>的</a:t>
            </a:r>
            <a:r>
              <a:rPr lang="en-US" altLang="zh-CN" sz="1200">
                <a:latin typeface="Courier New" panose="02070309020205020404" charset="0"/>
              </a:rPr>
              <a:t>watch</a:t>
            </a:r>
            <a:r>
              <a:rPr lang="zh-CN" altLang="en-US" sz="1200">
                <a:latin typeface="Courier New" panose="02070309020205020404" charset="0"/>
              </a:rPr>
              <a:t>，一旦该节点被删除则获得通知</a:t>
            </a:r>
            <a:endParaRPr lang="zh-CN" altLang="en-US" sz="1200">
              <a:latin typeface="Courier New" panose="0207030902020502040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可通过删除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节点来放弃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endParaRPr lang="en-US" altLang="zh-CN" sz="1200">
              <a:latin typeface="Courier New" panose="0207030902020502040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latin typeface="Courier New" panose="02070309020205020404" charset="0"/>
              </a:rPr>
              <a:t>如果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宕机，由于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节点被设置为</a:t>
            </a:r>
            <a:r>
              <a:rPr lang="en-US" altLang="zh-CN" sz="1200">
                <a:latin typeface="Courier New" panose="02070309020205020404" charset="0"/>
              </a:rPr>
              <a:t>ephemeral</a:t>
            </a:r>
            <a:r>
              <a:rPr lang="zh-CN" altLang="en-US" sz="1200">
                <a:latin typeface="Courier New" panose="02070309020205020404" charset="0"/>
              </a:rPr>
              <a:t>，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节点会自行删除。而其它节点由于在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节点上注册了</a:t>
            </a:r>
            <a:r>
              <a:rPr lang="en-US" altLang="zh-CN" sz="1200">
                <a:latin typeface="Courier New" panose="02070309020205020404" charset="0"/>
              </a:rPr>
              <a:t>watch</a:t>
            </a:r>
            <a:r>
              <a:rPr lang="zh-CN" altLang="en-US" sz="1200">
                <a:latin typeface="Courier New" panose="02070309020205020404" charset="0"/>
              </a:rPr>
              <a:t>，故可得到通知，参与下一轮竞选，从而保证总有客户端以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角色工作</a:t>
            </a:r>
            <a:endParaRPr lang="zh-CN" altLang="en-US" sz="1200">
              <a:latin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5021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基于</a:t>
            </a:r>
            <a:r>
              <a:rPr lang="en-US" altLang="zh-CN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ZooKeeper</a:t>
            </a:r>
            <a:r>
              <a:rPr lang="zh-CN" altLang="en-US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的</a:t>
            </a:r>
            <a:r>
              <a:rPr lang="en-US" altLang="zh-CN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Leader Election</a:t>
            </a:r>
            <a:endParaRPr lang="en-US" altLang="zh-CN" sz="2200" b="1" dirty="0" smtClean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1995" y="1409700"/>
            <a:ext cx="7769225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sz="1400" b="1">
                <a:latin typeface="Courier New" panose="02070309020205020404" charset="0"/>
              </a:rPr>
              <a:t>先到先得，后者监视前者</a:t>
            </a:r>
            <a:r>
              <a:rPr lang="en-US" altLang="zh-CN" sz="1400" b="1">
                <a:latin typeface="Courier New" panose="02070309020205020404" charset="0"/>
              </a:rPr>
              <a:t>——</a:t>
            </a:r>
            <a:r>
              <a:rPr lang="zh-CN" altLang="en-US" sz="1400" b="1">
                <a:latin typeface="Courier New" panose="02070309020205020404" charset="0"/>
              </a:rPr>
              <a:t>公平模式</a:t>
            </a:r>
            <a:endParaRPr lang="zh-CN" altLang="en-US" sz="1400" b="1">
              <a:latin typeface="Courier New" panose="0207030902020502040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latin typeface="Courier New" panose="02070309020205020404" charset="0"/>
              </a:rPr>
              <a:t>创建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父节点，如</a:t>
            </a:r>
            <a:r>
              <a:rPr lang="en-US" altLang="zh-CN" sz="1200">
                <a:latin typeface="Courier New" panose="02070309020205020404" charset="0"/>
              </a:rPr>
              <a:t>/chroot</a:t>
            </a:r>
            <a:r>
              <a:rPr lang="zh-CN" altLang="en-US" sz="1200">
                <a:latin typeface="Courier New" panose="02070309020205020404" charset="0"/>
              </a:rPr>
              <a:t>，并将其设置为</a:t>
            </a:r>
            <a:r>
              <a:rPr lang="en-US" altLang="zh-CN" sz="1200">
                <a:latin typeface="Courier New" panose="02070309020205020404" charset="0"/>
              </a:rPr>
              <a:t>persist</a:t>
            </a:r>
            <a:r>
              <a:rPr lang="zh-CN" altLang="en-US" sz="1200">
                <a:latin typeface="Courier New" panose="02070309020205020404" charset="0"/>
              </a:rPr>
              <a:t>节点</a:t>
            </a:r>
            <a:endParaRPr lang="zh-CN" altLang="en-US" sz="1200">
              <a:latin typeface="Courier New" panose="0207030902020502040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latin typeface="Courier New" panose="02070309020205020404" charset="0"/>
              </a:rPr>
              <a:t>各客户端通过在</a:t>
            </a:r>
            <a:r>
              <a:rPr lang="en-US" altLang="zh-CN" sz="1200">
                <a:latin typeface="Courier New" panose="02070309020205020404" charset="0"/>
              </a:rPr>
              <a:t>/chroot</a:t>
            </a:r>
            <a:r>
              <a:rPr lang="zh-CN" altLang="en-US" sz="1200">
                <a:latin typeface="Courier New" panose="02070309020205020404" charset="0"/>
              </a:rPr>
              <a:t>下创建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节点，如</a:t>
            </a:r>
            <a:r>
              <a:rPr lang="en-US" altLang="zh-CN" sz="1200">
                <a:latin typeface="Courier New" panose="02070309020205020404" charset="0"/>
              </a:rPr>
              <a:t>/chroot/leader</a:t>
            </a:r>
            <a:r>
              <a:rPr lang="zh-CN" altLang="en-US" sz="1200">
                <a:latin typeface="Courier New" panose="02070309020205020404" charset="0"/>
              </a:rPr>
              <a:t>，来竞争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。该节点应被设置为</a:t>
            </a:r>
            <a:r>
              <a:rPr lang="en-US" altLang="zh-CN" sz="1200">
                <a:latin typeface="Courier New" panose="02070309020205020404" charset="0"/>
              </a:rPr>
              <a:t>ephemeral_sequential</a:t>
            </a:r>
            <a:endParaRPr lang="en-US" altLang="zh-CN" sz="1200">
              <a:latin typeface="Courier New" panose="0207030902020502040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sz="1200">
                <a:latin typeface="Courier New" panose="02070309020205020404" charset="0"/>
              </a:rPr>
              <a:t>客户端通过</a:t>
            </a:r>
            <a:r>
              <a:rPr lang="en-US" altLang="zh-CN" sz="1200">
                <a:latin typeface="Courier New" panose="02070309020205020404" charset="0"/>
              </a:rPr>
              <a:t>getChildren</a:t>
            </a:r>
            <a:r>
              <a:rPr lang="zh-CN" altLang="en-US" sz="1200">
                <a:latin typeface="Courier New" panose="02070309020205020404" charset="0"/>
              </a:rPr>
              <a:t>方法获取</a:t>
            </a:r>
            <a:r>
              <a:rPr lang="en-US" altLang="zh-CN" sz="1200">
                <a:latin typeface="Courier New" panose="02070309020205020404" charset="0"/>
              </a:rPr>
              <a:t>/chroot/</a:t>
            </a:r>
            <a:r>
              <a:rPr lang="zh-CN" altLang="en-US" sz="1200">
                <a:latin typeface="Courier New" panose="02070309020205020404" charset="0"/>
              </a:rPr>
              <a:t>下所有子节点，如果其注册的节点的</a:t>
            </a:r>
            <a:r>
              <a:rPr lang="en-US" altLang="zh-CN" sz="1200">
                <a:latin typeface="Courier New" panose="02070309020205020404" charset="0"/>
              </a:rPr>
              <a:t>id</a:t>
            </a:r>
            <a:r>
              <a:rPr lang="zh-CN" altLang="en-US" sz="1200">
                <a:latin typeface="Courier New" panose="02070309020205020404" charset="0"/>
              </a:rPr>
              <a:t>在所有子节点中最小，则当前客户端竞选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成功</a:t>
            </a:r>
            <a:endParaRPr lang="zh-CN" altLang="en-US" sz="1200">
              <a:latin typeface="Courier New" panose="0207030902020502040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sz="1200">
                <a:latin typeface="Courier New" panose="02070309020205020404" charset="0"/>
              </a:rPr>
              <a:t>否则，在前面一个节点上注册</a:t>
            </a:r>
            <a:r>
              <a:rPr lang="en-US" altLang="zh-CN" sz="1200">
                <a:latin typeface="Courier New" panose="02070309020205020404" charset="0"/>
              </a:rPr>
              <a:t>watch</a:t>
            </a:r>
            <a:r>
              <a:rPr lang="zh-CN" altLang="en-US" sz="1200">
                <a:latin typeface="Courier New" panose="02070309020205020404" charset="0"/>
              </a:rPr>
              <a:t>，一旦前者被删除，则它得到通知，返回</a:t>
            </a:r>
            <a:r>
              <a:rPr lang="en-US" altLang="zh-CN" sz="1200">
                <a:latin typeface="Courier New" panose="02070309020205020404" charset="0"/>
              </a:rPr>
              <a:t>step 3</a:t>
            </a:r>
            <a:r>
              <a:rPr lang="zh-CN" altLang="en-US" sz="1200">
                <a:latin typeface="Courier New" panose="02070309020205020404" charset="0"/>
              </a:rPr>
              <a:t>（并不能直接认为自己成为新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，因为可能前面的节点只是宕机了）</a:t>
            </a:r>
            <a:endParaRPr lang="zh-CN" altLang="en-US" sz="1200">
              <a:latin typeface="Courier New" panose="0207030902020502040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节点可通过自行删除自己创建的节点以放弃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endParaRPr lang="en-US" altLang="zh-CN" sz="1200">
              <a:latin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27780" y="425450"/>
            <a:ext cx="5307330" cy="45021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Leader Election</a:t>
            </a:r>
            <a:r>
              <a:rPr lang="zh-CN" altLang="en-US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在</a:t>
            </a:r>
            <a:r>
              <a:rPr lang="en-US" altLang="zh-CN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Curator</a:t>
            </a:r>
            <a:r>
              <a:rPr lang="zh-CN" altLang="en-US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中的实现</a:t>
            </a:r>
            <a:endParaRPr lang="zh-CN" altLang="en-US" sz="2200" b="1" dirty="0" smtClean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1995" y="1409700"/>
            <a:ext cx="776922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sz="1400" b="1">
                <a:latin typeface="Courier New" panose="02070309020205020404" charset="0"/>
              </a:rPr>
              <a:t>LeaderLatch</a:t>
            </a:r>
            <a:endParaRPr lang="en-US" sz="1400" b="1">
              <a:latin typeface="Courier New" panose="0207030902020502040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latin typeface="Courier New" panose="02070309020205020404" charset="0"/>
              </a:rPr>
              <a:t>竞选为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后，不可自行放弃领导权</a:t>
            </a:r>
            <a:r>
              <a:rPr lang="en-US" altLang="zh-CN" sz="1200">
                <a:latin typeface="Courier New" panose="02070309020205020404" charset="0"/>
              </a:rPr>
              <a:t>(leadership)</a:t>
            </a:r>
            <a:endParaRPr lang="zh-CN" altLang="en-US" sz="1200">
              <a:latin typeface="Courier New" panose="0207030902020502040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latin typeface="Courier New" panose="02070309020205020404" charset="0"/>
              </a:rPr>
              <a:t>只能通过</a:t>
            </a:r>
            <a:r>
              <a:rPr lang="en-US" altLang="zh-CN" sz="1200">
                <a:latin typeface="Courier New" panose="02070309020205020404" charset="0"/>
              </a:rPr>
              <a:t>close</a:t>
            </a:r>
            <a:r>
              <a:rPr lang="zh-CN" altLang="en-US" sz="1200">
                <a:latin typeface="Courier New" panose="02070309020205020404" charset="0"/>
              </a:rPr>
              <a:t>方法放弃领导权</a:t>
            </a:r>
            <a:endParaRPr lang="zh-CN" altLang="en-US" sz="1200">
              <a:latin typeface="Courier New" panose="0207030902020502040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latin typeface="Courier New" panose="02070309020205020404" charset="0"/>
              </a:rPr>
              <a:t>强烈建议增加</a:t>
            </a:r>
            <a:r>
              <a:rPr lang="en-US" altLang="zh-CN" sz="1200">
                <a:latin typeface="Courier New" panose="02070309020205020404" charset="0"/>
              </a:rPr>
              <a:t>ConnectionStateListener</a:t>
            </a:r>
            <a:r>
              <a:rPr lang="zh-CN" altLang="en-US" sz="1200">
                <a:latin typeface="Courier New" panose="02070309020205020404" charset="0"/>
              </a:rPr>
              <a:t>，当连接</a:t>
            </a:r>
            <a:r>
              <a:rPr lang="en-US" altLang="zh-CN" sz="1200">
                <a:latin typeface="Courier New" panose="02070309020205020404" charset="0"/>
              </a:rPr>
              <a:t>SUSPENDED</a:t>
            </a:r>
            <a:r>
              <a:rPr lang="zh-CN" altLang="en-US" sz="1200">
                <a:latin typeface="Courier New" panose="02070309020205020404" charset="0"/>
              </a:rPr>
              <a:t>或者</a:t>
            </a:r>
            <a:r>
              <a:rPr lang="en-US" altLang="zh-CN" sz="1200">
                <a:latin typeface="Courier New" panose="02070309020205020404" charset="0"/>
              </a:rPr>
              <a:t>LOST</a:t>
            </a:r>
            <a:r>
              <a:rPr lang="zh-CN" altLang="en-US" sz="1200">
                <a:latin typeface="Courier New" panose="02070309020205020404" charset="0"/>
              </a:rPr>
              <a:t>时视为丢失领导权</a:t>
            </a:r>
            <a:endParaRPr lang="zh-CN" altLang="en-US" sz="1200">
              <a:latin typeface="Courier New" panose="0207030902020502040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latin typeface="Courier New" panose="02070309020205020404" charset="0"/>
              </a:rPr>
              <a:t>可通过</a:t>
            </a:r>
            <a:r>
              <a:rPr lang="en-US" altLang="zh-CN" sz="1200">
                <a:latin typeface="Courier New" panose="02070309020205020404" charset="0"/>
              </a:rPr>
              <a:t>await</a:t>
            </a:r>
            <a:r>
              <a:rPr lang="zh-CN" altLang="en-US" sz="1200">
                <a:latin typeface="Courier New" panose="02070309020205020404" charset="0"/>
              </a:rPr>
              <a:t>方法等待成功获取领导权，并可加入</a:t>
            </a:r>
            <a:r>
              <a:rPr lang="en-US" altLang="zh-CN" sz="1200">
                <a:latin typeface="Courier New" panose="02070309020205020404" charset="0"/>
              </a:rPr>
              <a:t>timeout</a:t>
            </a:r>
            <a:endParaRPr lang="en-US" altLang="zh-CN" sz="1200">
              <a:latin typeface="Courier New" panose="0207030902020502040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latin typeface="Courier New" panose="02070309020205020404" charset="0"/>
              </a:rPr>
              <a:t>可通过</a:t>
            </a:r>
            <a:r>
              <a:rPr lang="en-US" altLang="zh-CN" sz="1200">
                <a:latin typeface="Courier New" panose="02070309020205020404" charset="0"/>
              </a:rPr>
              <a:t>hasLeadership</a:t>
            </a:r>
            <a:r>
              <a:rPr lang="zh-CN" altLang="en-US" sz="1200">
                <a:latin typeface="Courier New" panose="02070309020205020404" charset="0"/>
              </a:rPr>
              <a:t>方法判断是否为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endParaRPr lang="en-US" altLang="zh-CN" sz="1200">
              <a:latin typeface="Courier New" panose="0207030902020502040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latin typeface="Courier New" panose="02070309020205020404" charset="0"/>
              </a:rPr>
              <a:t>可通过</a:t>
            </a:r>
            <a:r>
              <a:rPr lang="en-US" altLang="zh-CN" sz="1200">
                <a:latin typeface="Courier New" panose="02070309020205020404" charset="0"/>
              </a:rPr>
              <a:t>getLeader</a:t>
            </a:r>
            <a:r>
              <a:rPr lang="zh-CN" altLang="en-US" sz="1200">
                <a:latin typeface="Courier New" panose="02070309020205020404" charset="0"/>
              </a:rPr>
              <a:t>方法获取当前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endParaRPr lang="en-US" altLang="zh-CN" sz="1200">
              <a:latin typeface="Courier New" panose="0207030902020502040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latin typeface="Courier New" panose="02070309020205020404" charset="0"/>
              </a:rPr>
              <a:t>可通过</a:t>
            </a:r>
            <a:r>
              <a:rPr lang="en-US" altLang="zh-CN" sz="1200">
                <a:latin typeface="Courier New" panose="02070309020205020404" charset="0"/>
              </a:rPr>
              <a:t>getParticipants</a:t>
            </a:r>
            <a:r>
              <a:rPr lang="zh-CN" altLang="en-US" sz="1200">
                <a:latin typeface="Courier New" panose="02070309020205020404" charset="0"/>
              </a:rPr>
              <a:t>方法获取当前竞选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的参与方</a:t>
            </a:r>
            <a:endParaRPr lang="zh-CN" altLang="en-US" sz="1200">
              <a:latin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27780" y="425450"/>
            <a:ext cx="5307330" cy="45021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Leader Election</a:t>
            </a:r>
            <a:r>
              <a:rPr lang="zh-CN" altLang="en-US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在</a:t>
            </a:r>
            <a:r>
              <a:rPr lang="en-US" altLang="zh-CN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Curator</a:t>
            </a:r>
            <a:r>
              <a:rPr lang="zh-CN" altLang="en-US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中的实现</a:t>
            </a:r>
            <a:endParaRPr lang="zh-CN" altLang="en-US" sz="2200" b="1" dirty="0" smtClean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1995" y="1409700"/>
            <a:ext cx="7769225" cy="2331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sz="1400" b="1">
                <a:latin typeface="Courier New" panose="02070309020205020404" charset="0"/>
              </a:rPr>
              <a:t>LeaderSelector</a:t>
            </a:r>
            <a:endParaRPr lang="zh-CN" altLang="en-US" sz="1200">
              <a:latin typeface="Courier New" panose="0207030902020502040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sz="1200">
                <a:latin typeface="Courier New" panose="02070309020205020404" charset="0"/>
              </a:rPr>
              <a:t>竞选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成功后回调</a:t>
            </a:r>
            <a:r>
              <a:rPr lang="en-US" altLang="zh-CN" sz="1200">
                <a:latin typeface="Courier New" panose="02070309020205020404" charset="0"/>
              </a:rPr>
              <a:t>takeLeadership</a:t>
            </a:r>
            <a:r>
              <a:rPr lang="zh-CN" altLang="en-US" sz="1200">
                <a:latin typeface="Courier New" panose="02070309020205020404" charset="0"/>
              </a:rPr>
              <a:t>方法</a:t>
            </a:r>
            <a:endParaRPr lang="zh-CN" altLang="en-US" sz="1200">
              <a:latin typeface="Courier New" panose="0207030902020502040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latin typeface="Courier New" panose="02070309020205020404" charset="0"/>
              </a:rPr>
              <a:t>可在</a:t>
            </a:r>
            <a:r>
              <a:rPr lang="en-US" altLang="zh-CN" sz="1200">
                <a:latin typeface="Courier New" panose="02070309020205020404" charset="0"/>
              </a:rPr>
              <a:t>takeLeadership</a:t>
            </a:r>
            <a:r>
              <a:rPr lang="zh-CN" altLang="en-US" sz="1200">
                <a:latin typeface="Courier New" panose="02070309020205020404" charset="0"/>
              </a:rPr>
              <a:t>方法中实现业务逻辑</a:t>
            </a:r>
            <a:endParaRPr lang="zh-CN" altLang="en-US" sz="1200">
              <a:latin typeface="Courier New" panose="0207030902020502040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latin typeface="Courier New" panose="02070309020205020404" charset="0"/>
              </a:rPr>
              <a:t>一旦</a:t>
            </a:r>
            <a:r>
              <a:rPr lang="en-US" altLang="zh-CN" sz="1200">
                <a:latin typeface="Courier New" panose="02070309020205020404" charset="0"/>
              </a:rPr>
              <a:t>takeLeadership</a:t>
            </a:r>
            <a:r>
              <a:rPr lang="zh-CN" altLang="en-US" sz="1200">
                <a:latin typeface="Courier New" panose="02070309020205020404" charset="0"/>
              </a:rPr>
              <a:t>方法返回，即视为放弃领导权</a:t>
            </a:r>
            <a:endParaRPr lang="zh-CN" altLang="en-US" sz="1200">
              <a:latin typeface="Courier New" panose="0207030902020502040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latin typeface="Courier New" panose="02070309020205020404" charset="0"/>
              </a:rPr>
              <a:t>可通过</a:t>
            </a:r>
            <a:r>
              <a:rPr lang="en-US" altLang="zh-CN" sz="1200">
                <a:latin typeface="Courier New" panose="02070309020205020404" charset="0"/>
              </a:rPr>
              <a:t>autoRequeue</a:t>
            </a:r>
            <a:r>
              <a:rPr lang="zh-CN" altLang="en-US" sz="1200">
                <a:latin typeface="Courier New" panose="02070309020205020404" charset="0"/>
              </a:rPr>
              <a:t>方法循环获取领导权</a:t>
            </a:r>
            <a:endParaRPr lang="zh-CN" altLang="en-US" sz="1200">
              <a:latin typeface="Courier New" panose="0207030902020502040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latin typeface="Courier New" panose="02070309020205020404" charset="0"/>
              </a:rPr>
              <a:t>可通过</a:t>
            </a:r>
            <a:r>
              <a:rPr lang="en-US" altLang="zh-CN" sz="1200">
                <a:latin typeface="Courier New" panose="02070309020205020404" charset="0"/>
              </a:rPr>
              <a:t>hasLeadership</a:t>
            </a:r>
            <a:r>
              <a:rPr lang="zh-CN" altLang="en-US" sz="1200">
                <a:latin typeface="Courier New" panose="02070309020205020404" charset="0"/>
              </a:rPr>
              <a:t>方法判断是否为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endParaRPr lang="en-US" altLang="zh-CN" sz="1200">
              <a:latin typeface="Courier New" panose="0207030902020502040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latin typeface="Courier New" panose="02070309020205020404" charset="0"/>
              </a:rPr>
              <a:t>可通过</a:t>
            </a:r>
            <a:r>
              <a:rPr lang="en-US" altLang="zh-CN" sz="1200">
                <a:latin typeface="Courier New" panose="02070309020205020404" charset="0"/>
              </a:rPr>
              <a:t>getLeader</a:t>
            </a:r>
            <a:r>
              <a:rPr lang="zh-CN" altLang="en-US" sz="1200">
                <a:latin typeface="Courier New" panose="02070309020205020404" charset="0"/>
              </a:rPr>
              <a:t>方法获取当前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endParaRPr lang="en-US" altLang="zh-CN" sz="1200">
              <a:latin typeface="Courier New" panose="0207030902020502040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>
                <a:latin typeface="Courier New" panose="02070309020205020404" charset="0"/>
              </a:rPr>
              <a:t>可通过</a:t>
            </a:r>
            <a:r>
              <a:rPr lang="en-US" altLang="zh-CN" sz="1200">
                <a:latin typeface="Courier New" panose="02070309020205020404" charset="0"/>
              </a:rPr>
              <a:t>getParticipants</a:t>
            </a:r>
            <a:r>
              <a:rPr lang="zh-CN" altLang="en-US" sz="1200">
                <a:latin typeface="Courier New" panose="02070309020205020404" charset="0"/>
              </a:rPr>
              <a:t>方法获取当前竞选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的参与方</a:t>
            </a:r>
            <a:endParaRPr lang="zh-CN" altLang="en-US" sz="1200">
              <a:latin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27780" y="425450"/>
            <a:ext cx="5307330" cy="426720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Kafka Leader Election</a:t>
            </a:r>
            <a:endParaRPr lang="zh-CN" altLang="en-US" sz="2200" b="1" dirty="0" smtClean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1995" y="1409700"/>
            <a:ext cx="7769225" cy="2423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400" b="1">
                <a:latin typeface="Courier New" panose="02070309020205020404" charset="0"/>
              </a:rPr>
              <a:t>“</a:t>
            </a:r>
            <a:r>
              <a:rPr lang="zh-CN" altLang="en-US" sz="1400" b="1">
                <a:latin typeface="Courier New" panose="02070309020205020404" charset="0"/>
              </a:rPr>
              <a:t>各自为政</a:t>
            </a:r>
            <a:r>
              <a:rPr lang="en-US" altLang="zh-CN" sz="1400" b="1">
                <a:latin typeface="Courier New" panose="02070309020205020404" charset="0"/>
              </a:rPr>
              <a:t>”</a:t>
            </a:r>
            <a:r>
              <a:rPr lang="zh-CN" altLang="en-US" sz="1400" b="1">
                <a:latin typeface="Courier New" panose="02070309020205020404" charset="0"/>
              </a:rPr>
              <a:t>的</a:t>
            </a:r>
            <a:r>
              <a:rPr lang="en-US" altLang="zh-CN" sz="1400" b="1">
                <a:latin typeface="Courier New" panose="02070309020205020404" charset="0"/>
              </a:rPr>
              <a:t>Leader Election</a:t>
            </a:r>
            <a:endParaRPr lang="en-US" altLang="zh-CN" sz="1400" b="1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>
                <a:latin typeface="Courier New" panose="02070309020205020404" charset="0"/>
              </a:rPr>
              <a:t>每个</a:t>
            </a:r>
            <a:r>
              <a:rPr lang="en-US" altLang="zh-CN" sz="1200">
                <a:latin typeface="Courier New" panose="02070309020205020404" charset="0"/>
              </a:rPr>
              <a:t>Partition</a:t>
            </a:r>
            <a:r>
              <a:rPr lang="zh-CN" altLang="en-US" sz="1200">
                <a:latin typeface="Courier New" panose="02070309020205020404" charset="0"/>
              </a:rPr>
              <a:t>的多个</a:t>
            </a:r>
            <a:r>
              <a:rPr lang="en-US" altLang="zh-CN" sz="1200">
                <a:latin typeface="Courier New" panose="02070309020205020404" charset="0"/>
              </a:rPr>
              <a:t>Replica</a:t>
            </a:r>
            <a:r>
              <a:rPr lang="zh-CN" altLang="en-US" sz="1200">
                <a:latin typeface="Courier New" panose="02070309020205020404" charset="0"/>
              </a:rPr>
              <a:t>同时竞争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endParaRPr lang="en-US" altLang="zh-CN" sz="1200">
              <a:latin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latin typeface="Courier New" panose="02070309020205020404" charset="0"/>
              </a:rPr>
              <a:t>优点</a:t>
            </a:r>
            <a:endParaRPr lang="zh-CN" altLang="en-US" sz="1400" b="1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>
                <a:latin typeface="Courier New" panose="02070309020205020404" charset="0"/>
              </a:rPr>
              <a:t>实现简单</a:t>
            </a:r>
            <a:endParaRPr lang="zh-CN" altLang="en-US" sz="1200">
              <a:latin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latin typeface="Courier New" panose="02070309020205020404" charset="0"/>
              </a:rPr>
              <a:t>缺点</a:t>
            </a:r>
            <a:endParaRPr lang="zh-CN" altLang="en-US" sz="1400" b="1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>
                <a:latin typeface="Courier New" panose="02070309020205020404" charset="0"/>
              </a:rPr>
              <a:t>Herd Effect</a:t>
            </a:r>
            <a:endParaRPr lang="zh-CN" altLang="en-US" sz="1200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>
                <a:latin typeface="Courier New" panose="02070309020205020404" charset="0"/>
              </a:rPr>
              <a:t>Zookeeper负载过重</a:t>
            </a:r>
            <a:endParaRPr lang="zh-CN" altLang="en-US" sz="1200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>
                <a:latin typeface="Courier New" panose="02070309020205020404" charset="0"/>
              </a:rPr>
              <a:t>Latency较大</a:t>
            </a:r>
            <a:endParaRPr lang="zh-CN" altLang="en-US" sz="1200">
              <a:latin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322320" y="414655"/>
            <a:ext cx="5699125" cy="417830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0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Kafka</a:t>
            </a:r>
            <a:r>
              <a:rPr lang="zh-CN" altLang="en-US" sz="20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基于</a:t>
            </a:r>
            <a:r>
              <a:rPr lang="en-US" altLang="zh-CN" sz="20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Controller</a:t>
            </a:r>
            <a:r>
              <a:rPr lang="zh-CN" altLang="en-US" sz="20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的</a:t>
            </a:r>
            <a:r>
              <a:rPr lang="en-US" altLang="zh-CN" sz="20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Leader Election</a:t>
            </a:r>
            <a:endParaRPr lang="en-US" altLang="zh-CN" sz="2000" b="1" dirty="0" smtClean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1995" y="1409700"/>
            <a:ext cx="7769225" cy="2971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sz="1400" b="1">
                <a:latin typeface="Courier New" panose="02070309020205020404" charset="0"/>
              </a:rPr>
              <a:t>基于</a:t>
            </a:r>
            <a:r>
              <a:rPr lang="en-US" altLang="zh-CN" sz="1400" b="1">
                <a:latin typeface="Courier New" panose="02070309020205020404" charset="0"/>
              </a:rPr>
              <a:t>Controller</a:t>
            </a:r>
            <a:r>
              <a:rPr lang="zh-CN" altLang="en-US" sz="1400" b="1">
                <a:latin typeface="Courier New" panose="02070309020205020404" charset="0"/>
              </a:rPr>
              <a:t>的的</a:t>
            </a:r>
            <a:r>
              <a:rPr lang="en-US" altLang="zh-CN" sz="1400" b="1">
                <a:latin typeface="Courier New" panose="02070309020205020404" charset="0"/>
              </a:rPr>
              <a:t>Leader Election</a:t>
            </a:r>
            <a:endParaRPr lang="en-US" altLang="zh-CN" sz="1400" b="1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200">
                <a:latin typeface="Courier New" panose="02070309020205020404" charset="0"/>
              </a:rPr>
              <a:t>整个集群中选举出一个</a:t>
            </a:r>
            <a:r>
              <a:rPr lang="en-US" altLang="zh-CN" sz="1200">
                <a:latin typeface="Courier New" panose="02070309020205020404" charset="0"/>
              </a:rPr>
              <a:t>Broker</a:t>
            </a:r>
            <a:r>
              <a:rPr lang="zh-CN" altLang="en-US" sz="1200">
                <a:latin typeface="Courier New" panose="02070309020205020404" charset="0"/>
              </a:rPr>
              <a:t>作为</a:t>
            </a:r>
            <a:r>
              <a:rPr lang="en-US" altLang="zh-CN" sz="1200">
                <a:latin typeface="Courier New" panose="02070309020205020404" charset="0"/>
              </a:rPr>
              <a:t>Controller</a:t>
            </a:r>
            <a:endParaRPr lang="en-US" altLang="zh-CN" sz="1200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Courier New" panose="02070309020205020404" charset="0"/>
              </a:rPr>
              <a:t>Controller</a:t>
            </a:r>
            <a:r>
              <a:rPr lang="zh-CN" altLang="en-US" sz="1200">
                <a:latin typeface="Courier New" panose="02070309020205020404" charset="0"/>
              </a:rPr>
              <a:t>为所有</a:t>
            </a:r>
            <a:r>
              <a:rPr lang="en-US" altLang="zh-CN" sz="1200">
                <a:latin typeface="Courier New" panose="02070309020205020404" charset="0"/>
              </a:rPr>
              <a:t>Topic</a:t>
            </a:r>
            <a:r>
              <a:rPr lang="zh-CN" altLang="en-US" sz="1200">
                <a:latin typeface="Courier New" panose="02070309020205020404" charset="0"/>
              </a:rPr>
              <a:t>的所有</a:t>
            </a:r>
            <a:r>
              <a:rPr lang="en-US" altLang="zh-CN" sz="1200">
                <a:latin typeface="Courier New" panose="02070309020205020404" charset="0"/>
              </a:rPr>
              <a:t>Partition</a:t>
            </a:r>
            <a:r>
              <a:rPr lang="zh-CN" altLang="en-US" sz="1200">
                <a:latin typeface="Courier New" panose="02070309020205020404" charset="0"/>
              </a:rPr>
              <a:t>指定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及其</a:t>
            </a:r>
            <a:r>
              <a:rPr lang="en-US" altLang="zh-CN" sz="1200">
                <a:latin typeface="Courier New" panose="02070309020205020404" charset="0"/>
              </a:rPr>
              <a:t>Follower</a:t>
            </a:r>
            <a:endParaRPr lang="en-US" altLang="zh-CN" sz="1200">
              <a:latin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latin typeface="Courier New" panose="02070309020205020404" charset="0"/>
              </a:rPr>
              <a:t>优点</a:t>
            </a:r>
            <a:endParaRPr lang="zh-CN" altLang="en-US" sz="1400" b="1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>
                <a:latin typeface="Courier New" panose="02070309020205020404" charset="0"/>
              </a:rPr>
              <a:t>极大缓解</a:t>
            </a:r>
            <a:r>
              <a:rPr lang="en-US" altLang="zh-CN" sz="1200">
                <a:latin typeface="Courier New" panose="02070309020205020404" charset="0"/>
              </a:rPr>
              <a:t>Herd Effect</a:t>
            </a:r>
            <a:r>
              <a:rPr lang="zh-CN" altLang="en-US" sz="1200">
                <a:latin typeface="Courier New" panose="02070309020205020404" charset="0"/>
              </a:rPr>
              <a:t>问题</a:t>
            </a:r>
            <a:endParaRPr lang="zh-CN" altLang="en-US" sz="1200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>
                <a:latin typeface="Courier New" panose="02070309020205020404" charset="0"/>
              </a:rPr>
              <a:t>减轻</a:t>
            </a:r>
            <a:r>
              <a:rPr lang="en-US" altLang="zh-CN" sz="1200">
                <a:latin typeface="Courier New" panose="02070309020205020404" charset="0"/>
              </a:rPr>
              <a:t>Zookeeper</a:t>
            </a:r>
            <a:r>
              <a:rPr lang="zh-CN" altLang="en-US" sz="1200">
                <a:latin typeface="Courier New" panose="02070309020205020404" charset="0"/>
              </a:rPr>
              <a:t>负载</a:t>
            </a:r>
            <a:endParaRPr lang="zh-CN" altLang="en-US" sz="1200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Courier New" panose="02070309020205020404" charset="0"/>
              </a:rPr>
              <a:t>Controller</a:t>
            </a:r>
            <a:r>
              <a:rPr lang="zh-CN" altLang="en-US" sz="1200">
                <a:latin typeface="Courier New" panose="02070309020205020404" charset="0"/>
              </a:rPr>
              <a:t>与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r>
              <a:rPr lang="zh-CN" altLang="en-US" sz="1200">
                <a:latin typeface="Courier New" panose="02070309020205020404" charset="0"/>
              </a:rPr>
              <a:t>及</a:t>
            </a:r>
            <a:r>
              <a:rPr lang="en-US" altLang="zh-CN" sz="1200">
                <a:latin typeface="Courier New" panose="02070309020205020404" charset="0"/>
              </a:rPr>
              <a:t>Follower</a:t>
            </a:r>
            <a:r>
              <a:rPr lang="zh-CN" altLang="en-US" sz="1200">
                <a:latin typeface="Courier New" panose="02070309020205020404" charset="0"/>
              </a:rPr>
              <a:t>间通过</a:t>
            </a:r>
            <a:r>
              <a:rPr lang="en-US" altLang="zh-CN" sz="1200">
                <a:latin typeface="Courier New" panose="02070309020205020404" charset="0"/>
              </a:rPr>
              <a:t>RPC</a:t>
            </a:r>
            <a:r>
              <a:rPr lang="zh-CN" altLang="en-US" sz="1200">
                <a:latin typeface="Courier New" panose="02070309020205020404" charset="0"/>
              </a:rPr>
              <a:t>通信，高效且实时</a:t>
            </a:r>
            <a:endParaRPr lang="zh-CN" altLang="en-US" sz="1200">
              <a:latin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latin typeface="Courier New" panose="02070309020205020404" charset="0"/>
              </a:rPr>
              <a:t>缺点</a:t>
            </a:r>
            <a:endParaRPr lang="zh-CN" altLang="en-US" sz="1400" b="1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>
                <a:latin typeface="Courier New" panose="02070309020205020404" charset="0"/>
              </a:rPr>
              <a:t>引入</a:t>
            </a:r>
            <a:r>
              <a:rPr lang="en-US" altLang="zh-CN" sz="1200">
                <a:latin typeface="Courier New" panose="02070309020205020404" charset="0"/>
              </a:rPr>
              <a:t>Controller</a:t>
            </a:r>
            <a:r>
              <a:rPr lang="zh-CN" altLang="en-US" sz="1200">
                <a:latin typeface="Courier New" panose="02070309020205020404" charset="0"/>
              </a:rPr>
              <a:t>增加了复杂度</a:t>
            </a:r>
            <a:endParaRPr lang="zh-CN" altLang="en-US" sz="1200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>
                <a:latin typeface="Courier New" panose="02070309020205020404" charset="0"/>
              </a:rPr>
              <a:t>需要考虑</a:t>
            </a:r>
            <a:r>
              <a:rPr lang="en-US" altLang="zh-CN" sz="1200">
                <a:latin typeface="Courier New" panose="02070309020205020404" charset="0"/>
              </a:rPr>
              <a:t>Controller</a:t>
            </a:r>
            <a:r>
              <a:rPr lang="zh-CN" altLang="en-US" sz="1200">
                <a:latin typeface="Courier New" panose="02070309020205020404" charset="0"/>
              </a:rPr>
              <a:t>的</a:t>
            </a:r>
            <a:r>
              <a:rPr lang="en-US" altLang="zh-CN" sz="1200">
                <a:latin typeface="Courier New" panose="02070309020205020404" charset="0"/>
              </a:rPr>
              <a:t>Failover</a:t>
            </a:r>
            <a:endParaRPr lang="en-US" altLang="zh-CN" sz="1200">
              <a:latin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592830" y="414655"/>
            <a:ext cx="5428615" cy="48323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Kafka</a:t>
            </a:r>
            <a:r>
              <a:rPr lang="zh-CN" altLang="en-US" sz="24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高性能之道</a:t>
            </a:r>
            <a:endParaRPr lang="zh-CN" altLang="en-US" sz="2400" b="1" dirty="0" smtClean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1060" y="1532255"/>
            <a:ext cx="671449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sz="1400" b="1">
                <a:latin typeface="Courier New" panose="02070309020205020404" charset="0"/>
              </a:rPr>
              <a:t>高效使用磁盘</a:t>
            </a:r>
            <a:endParaRPr lang="en-US" altLang="zh-CN" sz="1200">
              <a:latin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sz="1400" b="1">
                <a:latin typeface="Courier New" panose="02070309020205020404" charset="0"/>
              </a:rPr>
              <a:t>零拷贝</a:t>
            </a:r>
            <a:endParaRPr lang="zh-CN" sz="1400" b="1">
              <a:latin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sz="1400" b="1">
                <a:latin typeface="Courier New" panose="02070309020205020404" charset="0"/>
              </a:rPr>
              <a:t>批处理和压缩</a:t>
            </a:r>
            <a:endParaRPr lang="zh-CN" sz="1400" b="1">
              <a:latin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sz="1400" b="1">
                <a:latin typeface="Courier New" panose="02070309020205020404" charset="0"/>
              </a:rPr>
              <a:t>Partition</a:t>
            </a:r>
            <a:endParaRPr lang="zh-CN" sz="1400" b="1">
              <a:latin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sz="1400" b="1">
                <a:latin typeface="Courier New" panose="02070309020205020404" charset="0"/>
              </a:rPr>
              <a:t>ISR</a:t>
            </a:r>
            <a:endParaRPr lang="zh-CN" sz="1400" b="1">
              <a:latin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592830" y="414655"/>
            <a:ext cx="5428615" cy="46037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sz="24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高效使用磁盘</a:t>
            </a:r>
            <a:endParaRPr lang="zh-CN" sz="2400" b="1" dirty="0" smtClean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1820" y="1130300"/>
            <a:ext cx="807275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sz="1400" b="1">
                <a:latin typeface="Courier New" panose="02070309020205020404" charset="0"/>
              </a:rPr>
              <a:t>顺序写磁盘 </a:t>
            </a:r>
            <a:r>
              <a:rPr lang="zh-CN" sz="1200">
                <a:latin typeface="Courier New" panose="02070309020205020404" charset="0"/>
              </a:rPr>
              <a:t>顺序写磁盘性能高于随机写内存</a:t>
            </a:r>
            <a:endParaRPr lang="zh-CN" altLang="zh-CN" sz="1200">
              <a:latin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400" b="1">
                <a:latin typeface="Courier New" panose="02070309020205020404" charset="0"/>
              </a:rPr>
              <a:t>Append Only </a:t>
            </a:r>
            <a:r>
              <a:rPr lang="zh-CN" altLang="en-US" sz="1200">
                <a:latin typeface="Courier New" panose="02070309020205020404" charset="0"/>
              </a:rPr>
              <a:t>数据不更新，无记录级的数据删除（只会整个</a:t>
            </a:r>
            <a:r>
              <a:rPr lang="en-US" altLang="zh-CN" sz="1200">
                <a:latin typeface="Courier New" panose="02070309020205020404" charset="0"/>
              </a:rPr>
              <a:t>segment</a:t>
            </a:r>
            <a:r>
              <a:rPr lang="zh-CN" altLang="en-US" sz="1200">
                <a:latin typeface="Courier New" panose="02070309020205020404" charset="0"/>
              </a:rPr>
              <a:t>删除）</a:t>
            </a:r>
            <a:endParaRPr lang="zh-CN" altLang="en-US" sz="1200">
              <a:latin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sz="1400" b="1">
                <a:latin typeface="Courier New" panose="02070309020205020404" charset="0"/>
              </a:rPr>
              <a:t>充分利用</a:t>
            </a:r>
            <a:r>
              <a:rPr lang="en-US" altLang="zh-CN" sz="1400" b="1">
                <a:latin typeface="Courier New" panose="02070309020205020404" charset="0"/>
              </a:rPr>
              <a:t>Page Cache</a:t>
            </a:r>
            <a:endParaRPr lang="en-US" altLang="zh-CN" sz="1400" b="1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Courier New" panose="02070309020205020404" charset="0"/>
              </a:rPr>
              <a:t>I/O Scheduler</a:t>
            </a:r>
            <a:r>
              <a:rPr lang="zh-CN" altLang="en-US" sz="1200">
                <a:latin typeface="Courier New" panose="02070309020205020404" charset="0"/>
              </a:rPr>
              <a:t>将连续的小块写组装成大块的物理写从而提高性能</a:t>
            </a:r>
            <a:endParaRPr lang="zh-CN" altLang="en-US" sz="1200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Courier New" panose="02070309020205020404" charset="0"/>
              </a:rPr>
              <a:t>I/O </a:t>
            </a:r>
            <a:r>
              <a:rPr lang="en-US" altLang="zh-CN" sz="1200">
                <a:latin typeface="Courier New" panose="02070309020205020404" charset="0"/>
                <a:sym typeface="+mn-ea"/>
              </a:rPr>
              <a:t>Scheduler</a:t>
            </a:r>
            <a:r>
              <a:rPr lang="zh-CN" altLang="en-US" sz="1200">
                <a:latin typeface="Courier New" panose="02070309020205020404" charset="0"/>
                <a:sym typeface="+mn-ea"/>
              </a:rPr>
              <a:t>会尝试将一些写操作重新按顺序排好，从而减少磁盘头的移动时间</a:t>
            </a:r>
            <a:endParaRPr lang="zh-CN" altLang="en-US" sz="1200">
              <a:latin typeface="Courier New" panose="02070309020205020404" charset="0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>
                <a:latin typeface="Courier New" panose="02070309020205020404" charset="0"/>
                <a:sym typeface="+mn-ea"/>
              </a:rPr>
              <a:t>充分利用所有空闲内存</a:t>
            </a:r>
            <a:r>
              <a:rPr lang="en-US" altLang="zh-CN" sz="1200">
                <a:latin typeface="Courier New" panose="02070309020205020404" charset="0"/>
                <a:sym typeface="+mn-ea"/>
              </a:rPr>
              <a:t>(</a:t>
            </a:r>
            <a:r>
              <a:rPr lang="zh-CN" altLang="en-US" sz="1200">
                <a:latin typeface="Courier New" panose="02070309020205020404" charset="0"/>
                <a:sym typeface="+mn-ea"/>
              </a:rPr>
              <a:t>非</a:t>
            </a:r>
            <a:r>
              <a:rPr lang="en-US" altLang="zh-CN" sz="1200">
                <a:latin typeface="Courier New" panose="02070309020205020404" charset="0"/>
                <a:sym typeface="+mn-ea"/>
              </a:rPr>
              <a:t>JVM</a:t>
            </a:r>
            <a:r>
              <a:rPr lang="zh-CN" altLang="en-US" sz="1200">
                <a:latin typeface="Courier New" panose="02070309020205020404" charset="0"/>
                <a:sym typeface="+mn-ea"/>
              </a:rPr>
              <a:t>内存</a:t>
            </a:r>
            <a:r>
              <a:rPr lang="en-US" altLang="zh-CN" sz="1200">
                <a:latin typeface="Courier New" panose="02070309020205020404" charset="0"/>
                <a:sym typeface="+mn-ea"/>
              </a:rPr>
              <a:t>)</a:t>
            </a:r>
            <a:endParaRPr lang="en-US" altLang="zh-CN" sz="1200">
              <a:latin typeface="Courier New" panose="02070309020205020404" charset="0"/>
              <a:sym typeface="+mn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latin typeface="Courier New" panose="02070309020205020404" charset="0"/>
                <a:sym typeface="+mn-ea"/>
              </a:rPr>
              <a:t>应用层</a:t>
            </a:r>
            <a:r>
              <a:rPr lang="en-US" altLang="zh-CN" sz="1000">
                <a:latin typeface="Courier New" panose="02070309020205020404" charset="0"/>
                <a:sym typeface="+mn-ea"/>
              </a:rPr>
              <a:t>cache</a:t>
            </a:r>
            <a:r>
              <a:rPr lang="zh-CN" altLang="en-US" sz="1000">
                <a:latin typeface="Courier New" panose="02070309020205020404" charset="0"/>
                <a:sym typeface="+mn-ea"/>
              </a:rPr>
              <a:t>也会有对应的</a:t>
            </a:r>
            <a:r>
              <a:rPr lang="en-US" altLang="zh-CN" sz="1000">
                <a:latin typeface="Courier New" panose="02070309020205020404" charset="0"/>
                <a:sym typeface="+mn-ea"/>
              </a:rPr>
              <a:t>page cache</a:t>
            </a:r>
            <a:r>
              <a:rPr lang="zh-CN" altLang="en-US" sz="1000">
                <a:latin typeface="Courier New" panose="02070309020205020404" charset="0"/>
                <a:sym typeface="+mn-ea"/>
              </a:rPr>
              <a:t>与之对应，直接使用</a:t>
            </a:r>
            <a:r>
              <a:rPr lang="en-US" altLang="zh-CN" sz="1000">
                <a:latin typeface="Courier New" panose="02070309020205020404" charset="0"/>
                <a:sym typeface="+mn-ea"/>
              </a:rPr>
              <a:t>page cache</a:t>
            </a:r>
            <a:r>
              <a:rPr lang="zh-CN" altLang="en-US" sz="1000">
                <a:latin typeface="Courier New" panose="02070309020205020404" charset="0"/>
                <a:sym typeface="+mn-ea"/>
              </a:rPr>
              <a:t>可增大可用</a:t>
            </a:r>
            <a:r>
              <a:rPr lang="en-US" altLang="zh-CN" sz="1000">
                <a:latin typeface="Courier New" panose="02070309020205020404" charset="0"/>
                <a:sym typeface="+mn-ea"/>
              </a:rPr>
              <a:t>cache</a:t>
            </a:r>
            <a:endParaRPr lang="en-US" altLang="zh-CN" sz="1000">
              <a:latin typeface="Courier New" panose="02070309020205020404" charset="0"/>
              <a:sym typeface="+mn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>
                <a:latin typeface="Courier New" panose="02070309020205020404" charset="0"/>
                <a:sym typeface="+mn-ea"/>
              </a:rPr>
              <a:t>如使用</a:t>
            </a:r>
            <a:r>
              <a:rPr lang="en-US" altLang="zh-CN" sz="1000">
                <a:latin typeface="Courier New" panose="02070309020205020404" charset="0"/>
                <a:sym typeface="+mn-ea"/>
              </a:rPr>
              <a:t>heap</a:t>
            </a:r>
            <a:r>
              <a:rPr lang="zh-CN" altLang="en-US" sz="1000">
                <a:latin typeface="Courier New" panose="02070309020205020404" charset="0"/>
                <a:sym typeface="+mn-ea"/>
              </a:rPr>
              <a:t>内的</a:t>
            </a:r>
            <a:r>
              <a:rPr lang="en-US" altLang="zh-CN" sz="1000">
                <a:latin typeface="Courier New" panose="02070309020205020404" charset="0"/>
                <a:sym typeface="+mn-ea"/>
              </a:rPr>
              <a:t>cache</a:t>
            </a:r>
            <a:r>
              <a:rPr lang="zh-CN" altLang="en-US" sz="1000">
                <a:latin typeface="Courier New" panose="02070309020205020404" charset="0"/>
                <a:sym typeface="+mn-ea"/>
              </a:rPr>
              <a:t>，会增加</a:t>
            </a:r>
            <a:r>
              <a:rPr lang="en-US" altLang="zh-CN" sz="1000">
                <a:latin typeface="Courier New" panose="02070309020205020404" charset="0"/>
                <a:sym typeface="+mn-ea"/>
              </a:rPr>
              <a:t>GC</a:t>
            </a:r>
            <a:r>
              <a:rPr lang="zh-CN" altLang="en-US" sz="1000">
                <a:latin typeface="Courier New" panose="02070309020205020404" charset="0"/>
                <a:sym typeface="+mn-ea"/>
              </a:rPr>
              <a:t>负担</a:t>
            </a:r>
            <a:endParaRPr lang="zh-CN" altLang="en-US" sz="1000">
              <a:latin typeface="Courier New" panose="02070309020205020404" charset="0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>
                <a:latin typeface="Courier New" panose="02070309020205020404" charset="0"/>
                <a:sym typeface="+mn-ea"/>
              </a:rPr>
              <a:t>读操作可直接在</a:t>
            </a:r>
            <a:r>
              <a:rPr lang="en-US" altLang="zh-CN" sz="1200">
                <a:latin typeface="Courier New" panose="02070309020205020404" charset="0"/>
                <a:sym typeface="+mn-ea"/>
              </a:rPr>
              <a:t>page cache</a:t>
            </a:r>
            <a:r>
              <a:rPr lang="zh-CN" altLang="en-US" sz="1200">
                <a:latin typeface="Courier New" panose="02070309020205020404" charset="0"/>
                <a:sym typeface="+mn-ea"/>
              </a:rPr>
              <a:t>内进行。如果进程重启，</a:t>
            </a:r>
            <a:r>
              <a:rPr lang="en-US" altLang="zh-CN" sz="1200">
                <a:latin typeface="Courier New" panose="02070309020205020404" charset="0"/>
                <a:sym typeface="+mn-ea"/>
              </a:rPr>
              <a:t>JVM</a:t>
            </a:r>
            <a:r>
              <a:rPr lang="zh-CN" altLang="en-US" sz="1200">
                <a:latin typeface="Courier New" panose="02070309020205020404" charset="0"/>
                <a:sym typeface="+mn-ea"/>
              </a:rPr>
              <a:t>内的</a:t>
            </a:r>
            <a:r>
              <a:rPr lang="en-US" altLang="zh-CN" sz="1200">
                <a:latin typeface="Courier New" panose="02070309020205020404" charset="0"/>
                <a:sym typeface="+mn-ea"/>
              </a:rPr>
              <a:t>cache</a:t>
            </a:r>
            <a:r>
              <a:rPr lang="zh-CN" altLang="en-US" sz="1200">
                <a:latin typeface="Courier New" panose="02070309020205020404" charset="0"/>
                <a:sym typeface="+mn-ea"/>
              </a:rPr>
              <a:t>会失效，但</a:t>
            </a:r>
            <a:r>
              <a:rPr lang="en-US" altLang="zh-CN" sz="1200">
                <a:latin typeface="Courier New" panose="02070309020205020404" charset="0"/>
                <a:sym typeface="+mn-ea"/>
              </a:rPr>
              <a:t>page cache</a:t>
            </a:r>
            <a:r>
              <a:rPr lang="zh-CN" altLang="en-US" sz="1200">
                <a:latin typeface="Courier New" panose="02070309020205020404" charset="0"/>
                <a:sym typeface="+mn-ea"/>
              </a:rPr>
              <a:t>仍然可用</a:t>
            </a:r>
            <a:endParaRPr lang="zh-CN" altLang="en-US" sz="1200">
              <a:latin typeface="Courier New" panose="02070309020205020404" charset="0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>
                <a:latin typeface="Courier New" panose="02070309020205020404" charset="0"/>
                <a:sym typeface="+mn-ea"/>
              </a:rPr>
              <a:t>可通过如下参数强制</a:t>
            </a:r>
            <a:r>
              <a:rPr lang="en-US" altLang="zh-CN" sz="1200">
                <a:latin typeface="Courier New" panose="02070309020205020404" charset="0"/>
                <a:sym typeface="+mn-ea"/>
              </a:rPr>
              <a:t>flush</a:t>
            </a:r>
            <a:r>
              <a:rPr lang="zh-CN" altLang="en-US" sz="1200">
                <a:latin typeface="Courier New" panose="02070309020205020404" charset="0"/>
                <a:sym typeface="+mn-ea"/>
              </a:rPr>
              <a:t>，但并不建议这么做</a:t>
            </a:r>
            <a:endParaRPr lang="zh-CN" altLang="en-US" sz="1200">
              <a:latin typeface="Courier New" panose="02070309020205020404" charset="0"/>
              <a:sym typeface="+mn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Courier New" panose="02070309020205020404" charset="0"/>
                <a:sym typeface="+mn-ea"/>
              </a:rPr>
              <a:t>log.flush.interval.messages=10000</a:t>
            </a:r>
            <a:endParaRPr lang="en-US" altLang="zh-CN" sz="1000">
              <a:latin typeface="Courier New" panose="02070309020205020404" charset="0"/>
              <a:sym typeface="+mn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>
                <a:latin typeface="Courier New" panose="02070309020205020404" charset="0"/>
                <a:sym typeface="+mn-ea"/>
              </a:rPr>
              <a:t>log.flush.interval.ms=1000</a:t>
            </a:r>
            <a:endParaRPr lang="en-US" altLang="zh-CN" sz="1000">
              <a:latin typeface="Courier New" panose="020703090202050204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sz="1400" b="1">
                <a:latin typeface="Courier New" panose="02070309020205020404" charset="0"/>
              </a:rPr>
              <a:t>支持多</a:t>
            </a:r>
            <a:r>
              <a:rPr lang="en-US" altLang="zh-CN" sz="1400" b="1">
                <a:latin typeface="Courier New" panose="02070309020205020404" charset="0"/>
              </a:rPr>
              <a:t>Directory</a:t>
            </a:r>
            <a:r>
              <a:rPr lang="zh-CN" altLang="en-US" sz="1400" b="1">
                <a:latin typeface="Courier New" panose="02070309020205020404" charset="0"/>
              </a:rPr>
              <a:t>（可使用多</a:t>
            </a:r>
            <a:r>
              <a:rPr lang="en-US" altLang="zh-CN" sz="1400" b="1">
                <a:latin typeface="Courier New" panose="02070309020205020404" charset="0"/>
              </a:rPr>
              <a:t>Drive</a:t>
            </a:r>
            <a:r>
              <a:rPr lang="zh-CN" altLang="en-US" sz="1400" b="1">
                <a:latin typeface="Courier New" panose="02070309020205020404" charset="0"/>
              </a:rPr>
              <a:t>）</a:t>
            </a:r>
            <a:endParaRPr lang="zh-CN" altLang="en-US" sz="1400" b="1">
              <a:latin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592830" y="414655"/>
            <a:ext cx="5428615" cy="48323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sz="24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零拷贝</a:t>
            </a:r>
            <a:endParaRPr lang="zh-CN" sz="2400" b="1" dirty="0" smtClean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1995" y="1245870"/>
            <a:ext cx="7628890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>
                <a:latin typeface="Courier New" panose="02070309020205020404" charset="0"/>
              </a:rPr>
              <a:t>传统模式下数据从文件传输到网络需要</a:t>
            </a:r>
            <a:r>
              <a:rPr lang="en-US" altLang="zh-CN">
                <a:latin typeface="Courier New" panose="02070309020205020404" charset="0"/>
              </a:rPr>
              <a:t>4</a:t>
            </a:r>
            <a:r>
              <a:rPr lang="zh-CN" altLang="en-US">
                <a:latin typeface="Courier New" panose="02070309020205020404" charset="0"/>
              </a:rPr>
              <a:t>次数据拷贝，</a:t>
            </a:r>
            <a:r>
              <a:rPr lang="en-US" altLang="zh-CN">
                <a:latin typeface="Courier New" panose="02070309020205020404" charset="0"/>
              </a:rPr>
              <a:t>4</a:t>
            </a:r>
            <a:r>
              <a:rPr lang="zh-CN" altLang="en-US">
                <a:latin typeface="Courier New" panose="02070309020205020404" charset="0"/>
              </a:rPr>
              <a:t>次上下文切换和</a:t>
            </a:r>
            <a:r>
              <a:rPr lang="en-US" altLang="zh-CN">
                <a:latin typeface="Courier New" panose="02070309020205020404" charset="0"/>
              </a:rPr>
              <a:t>2</a:t>
            </a:r>
            <a:r>
              <a:rPr lang="zh-CN" altLang="en-US">
                <a:latin typeface="Courier New" panose="02070309020205020404" charset="0"/>
              </a:rPr>
              <a:t>次系统调用</a:t>
            </a:r>
            <a:endParaRPr lang="zh-CN" altLang="en-US">
              <a:latin typeface="Courier New" panose="02070309020205020404" charset="0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414020" y="1646555"/>
          <a:ext cx="8244205" cy="3497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10325100" imgH="4467225" progId="Paint.Picture">
                  <p:embed/>
                </p:oleObj>
              </mc:Choice>
              <mc:Fallback>
                <p:oleObj name="" r:id="rId2" imgW="10325100" imgH="446722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4020" y="1646555"/>
                        <a:ext cx="8244205" cy="3497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592830" y="414655"/>
            <a:ext cx="5428615" cy="48323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sz="24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零拷贝</a:t>
            </a:r>
            <a:endParaRPr lang="zh-CN" sz="2400" b="1" dirty="0" smtClean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1995" y="1245870"/>
            <a:ext cx="7628890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>
                <a:latin typeface="Courier New" panose="02070309020205020404" charset="0"/>
              </a:rPr>
              <a:t>通过</a:t>
            </a:r>
            <a:r>
              <a:rPr lang="en-US" altLang="zh-CN">
                <a:latin typeface="Courier New" panose="02070309020205020404" charset="0"/>
              </a:rPr>
              <a:t>NIO</a:t>
            </a:r>
            <a:r>
              <a:rPr lang="zh-CN" altLang="en-US">
                <a:latin typeface="Courier New" panose="02070309020205020404" charset="0"/>
              </a:rPr>
              <a:t>的</a:t>
            </a:r>
            <a:r>
              <a:rPr lang="en-US" altLang="zh-CN">
                <a:latin typeface="Courier New" panose="02070309020205020404" charset="0"/>
              </a:rPr>
              <a:t>transferTo/transferFrom</a:t>
            </a:r>
            <a:r>
              <a:rPr lang="zh-CN" altLang="en-US">
                <a:latin typeface="Courier New" panose="02070309020205020404" charset="0"/>
              </a:rPr>
              <a:t>调用操作系统的</a:t>
            </a:r>
            <a:r>
              <a:rPr lang="en-US" altLang="zh-CN">
                <a:latin typeface="Courier New" panose="02070309020205020404" charset="0"/>
              </a:rPr>
              <a:t>sendfile</a:t>
            </a:r>
            <a:r>
              <a:rPr lang="zh-CN" altLang="en-US">
                <a:latin typeface="Courier New" panose="02070309020205020404" charset="0"/>
              </a:rPr>
              <a:t>实现零拷贝。总共</a:t>
            </a:r>
            <a:r>
              <a:rPr lang="en-US" altLang="zh-CN">
                <a:latin typeface="Courier New" panose="02070309020205020404" charset="0"/>
              </a:rPr>
              <a:t>2</a:t>
            </a:r>
            <a:r>
              <a:rPr lang="zh-CN" altLang="en-US">
                <a:latin typeface="Courier New" panose="02070309020205020404" charset="0"/>
              </a:rPr>
              <a:t>次内核数据拷贝，</a:t>
            </a:r>
            <a:r>
              <a:rPr lang="en-US" altLang="zh-CN">
                <a:latin typeface="Courier New" panose="02070309020205020404" charset="0"/>
              </a:rPr>
              <a:t>2</a:t>
            </a:r>
            <a:r>
              <a:rPr lang="zh-CN" altLang="en-US">
                <a:latin typeface="Courier New" panose="02070309020205020404" charset="0"/>
              </a:rPr>
              <a:t>次上下文切换和</a:t>
            </a:r>
            <a:r>
              <a:rPr lang="en-US" altLang="zh-CN">
                <a:latin typeface="Courier New" panose="02070309020205020404" charset="0"/>
              </a:rPr>
              <a:t>1</a:t>
            </a:r>
            <a:r>
              <a:rPr lang="zh-CN" altLang="en-US">
                <a:latin typeface="Courier New" panose="02070309020205020404" charset="0"/>
              </a:rPr>
              <a:t>次系统调用，消除了</a:t>
            </a:r>
            <a:r>
              <a:rPr lang="en-US" altLang="zh-CN">
                <a:latin typeface="Courier New" panose="02070309020205020404" charset="0"/>
              </a:rPr>
              <a:t>CPU</a:t>
            </a:r>
            <a:r>
              <a:rPr lang="zh-CN" altLang="en-US">
                <a:latin typeface="Courier New" panose="02070309020205020404" charset="0"/>
              </a:rPr>
              <a:t>数据拷贝</a:t>
            </a:r>
            <a:endParaRPr lang="zh-CN" altLang="en-US">
              <a:latin typeface="Courier New" panose="02070309020205020404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331470" y="2014855"/>
          <a:ext cx="8410575" cy="307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10772775" imgH="3800475" progId="Paint.Picture">
                  <p:embed/>
                </p:oleObj>
              </mc:Choice>
              <mc:Fallback>
                <p:oleObj name="" r:id="rId2" imgW="10772775" imgH="38004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</p:blipFill>
                    <p:spPr>
                      <a:xfrm>
                        <a:off x="331470" y="2014855"/>
                        <a:ext cx="8410575" cy="307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grpSp>
          <p:nvGrpSpPr>
            <p:cNvPr id="27" name="组合 8"/>
            <p:cNvGrpSpPr/>
            <p:nvPr/>
          </p:nvGrpSpPr>
          <p:grpSpPr bwMode="auto">
            <a:xfrm>
              <a:off x="0" y="447289"/>
              <a:ext cx="9144000" cy="978943"/>
              <a:chOff x="4554659" y="848727"/>
              <a:chExt cx="3478170" cy="483859"/>
            </a:xfrm>
            <a:solidFill>
              <a:srgbClr val="950000"/>
            </a:solidFill>
          </p:grpSpPr>
          <p:sp>
            <p:nvSpPr>
              <p:cNvPr id="31" name="矩形 30"/>
              <p:cNvSpPr/>
              <p:nvPr/>
            </p:nvSpPr>
            <p:spPr>
              <a:xfrm>
                <a:off x="4554659" y="848727"/>
                <a:ext cx="3478170" cy="483859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TextBox 8"/>
              <p:cNvSpPr txBox="1">
                <a:spLocks noChangeArrowheads="1"/>
              </p:cNvSpPr>
              <p:nvPr/>
            </p:nvSpPr>
            <p:spPr bwMode="auto">
              <a:xfrm>
                <a:off x="6039031" y="983930"/>
                <a:ext cx="1962682" cy="222151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Kafka</a:t>
                </a:r>
                <a:r>
                  <a:rPr lang="zh-CN" altLang="en-US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简介</a:t>
                </a:r>
                <a:endParaRPr lang="en-US" altLang="zh-CN" sz="2200" b="1" dirty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5122" name="内容占位符 5122"/>
          <p:cNvSpPr/>
          <p:nvPr>
            <p:ph idx="1"/>
          </p:nvPr>
        </p:nvSpPr>
        <p:spPr>
          <a:xfrm>
            <a:off x="721995" y="1256665"/>
            <a:ext cx="8027035" cy="3557905"/>
          </a:xfrm>
        </p:spPr>
        <p:txBody>
          <a:bodyPr anchor="t">
            <a:noAutofit/>
          </a:bodyPr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Char char="Ø"/>
            </a:pPr>
            <a:r>
              <a:rPr lang="zh-CN" altLang="en-US" sz="1400" dirty="0">
                <a:latin typeface="Courier New" panose="02070309020205020404" charset="0"/>
                <a:cs typeface="Courier New" panose="02070309020205020404" charset="0"/>
              </a:rPr>
              <a:t>共同点：</a:t>
            </a:r>
            <a:endParaRPr lang="zh-CN" altLang="en-US" sz="1400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sz="1400" dirty="0">
                <a:latin typeface="Courier New" panose="02070309020205020404" charset="0"/>
                <a:cs typeface="Courier New" panose="02070309020205020404" charset="0"/>
              </a:rPr>
              <a:t>    消息生产者生产消息发送到queue中，然后消息消费者从queue中读取并且消费消息。</a:t>
            </a:r>
            <a:endParaRPr lang="zh-CN" altLang="en-US" sz="14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Char char="Ø"/>
            </a:pPr>
            <a:r>
              <a:rPr lang="zh-CN" altLang="en-US" sz="1400" dirty="0">
                <a:latin typeface="Courier New" panose="02070309020205020404" charset="0"/>
                <a:cs typeface="Courier New" panose="02070309020205020404" charset="0"/>
              </a:rPr>
              <a:t>不同点：</a:t>
            </a:r>
            <a:endParaRPr lang="zh-CN" altLang="en-US" sz="1400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sz="1400" dirty="0">
                <a:latin typeface="Courier New" panose="02070309020205020404" charset="0"/>
                <a:cs typeface="Courier New" panose="02070309020205020404" charset="0"/>
              </a:rPr>
              <a:t>    p2p模型包括：消息队列(Queue)、发送者(Sender)、接收者(Receiver)</a:t>
            </a:r>
            <a:endParaRPr lang="zh-CN" altLang="en-US" sz="1400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sz="1400" dirty="0">
                <a:latin typeface="Courier New" panose="02070309020205020404" charset="0"/>
                <a:cs typeface="Courier New" panose="02070309020205020404" charset="0"/>
              </a:rPr>
              <a:t>    一个生产者生产的消息只有一个消费者(Consumer)(即一旦被消费，消息就不在消息队列中)。比如说打电话。</a:t>
            </a:r>
            <a:endParaRPr lang="zh-CN" altLang="en-US" sz="1400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sz="1400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altLang="zh-CN" sz="1400" dirty="0">
                <a:latin typeface="Courier New" panose="02070309020205020404" charset="0"/>
                <a:cs typeface="Courier New" panose="02070309020205020404" charset="0"/>
              </a:rPr>
              <a:t>p</a:t>
            </a:r>
            <a:r>
              <a:rPr lang="zh-CN" altLang="en-US" sz="1400" dirty="0">
                <a:latin typeface="Courier New" panose="02070309020205020404" charset="0"/>
                <a:cs typeface="Courier New" panose="02070309020205020404" charset="0"/>
              </a:rPr>
              <a:t>ub/Sub包含：消息队列(Queue)、主题(Topic)、发布者(Publisher)、订阅者(Subscriber)</a:t>
            </a:r>
            <a:endParaRPr lang="zh-CN" altLang="en-US" sz="1400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None/>
            </a:pPr>
            <a:r>
              <a:rPr lang="zh-CN" altLang="en-US" sz="1400" dirty="0">
                <a:latin typeface="Courier New" panose="02070309020205020404" charset="0"/>
                <a:cs typeface="Courier New" panose="02070309020205020404" charset="0"/>
              </a:rPr>
              <a:t>    每个消息可以有多个消费者，彼此互不影响。比如我发布一个微博：关注我的人都能够看到。</a:t>
            </a:r>
            <a:endParaRPr lang="zh-CN" altLang="en-US" sz="1400" dirty="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592830" y="414655"/>
            <a:ext cx="5428615" cy="48323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sz="24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批处理和压缩</a:t>
            </a:r>
            <a:endParaRPr lang="zh-CN" sz="2400" b="1" dirty="0" smtClean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8700" y="1951990"/>
            <a:ext cx="6818630" cy="1017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>
                <a:latin typeface="Courier New" panose="02070309020205020404" charset="0"/>
              </a:rPr>
              <a:t>Producer</a:t>
            </a:r>
            <a:r>
              <a:rPr lang="zh-CN" altLang="en-US">
                <a:latin typeface="Courier New" panose="02070309020205020404" charset="0"/>
              </a:rPr>
              <a:t>和</a:t>
            </a:r>
            <a:r>
              <a:rPr lang="en-US" altLang="zh-CN">
                <a:latin typeface="Courier New" panose="02070309020205020404" charset="0"/>
              </a:rPr>
              <a:t>Consumer</a:t>
            </a:r>
            <a:r>
              <a:rPr lang="zh-CN" altLang="en-US">
                <a:latin typeface="Courier New" panose="02070309020205020404" charset="0"/>
              </a:rPr>
              <a:t>均支持批量处理数据，从而减少了网络传输的开销</a:t>
            </a:r>
            <a:endParaRPr lang="zh-CN" altLang="en-US">
              <a:latin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>
                <a:latin typeface="Courier New" panose="02070309020205020404" charset="0"/>
              </a:rPr>
              <a:t>Producer</a:t>
            </a:r>
            <a:r>
              <a:rPr lang="zh-CN" altLang="en-US">
                <a:latin typeface="Courier New" panose="02070309020205020404" charset="0"/>
              </a:rPr>
              <a:t>可将数据压缩后发送给</a:t>
            </a:r>
            <a:r>
              <a:rPr lang="en-US" altLang="zh-CN">
                <a:latin typeface="Courier New" panose="02070309020205020404" charset="0"/>
              </a:rPr>
              <a:t>broker</a:t>
            </a:r>
            <a:r>
              <a:rPr lang="zh-CN" altLang="en-US">
                <a:latin typeface="Courier New" panose="02070309020205020404" charset="0"/>
              </a:rPr>
              <a:t>，从而减少网络传输代价。目前支持</a:t>
            </a:r>
            <a:r>
              <a:rPr lang="en-US" altLang="zh-CN">
                <a:latin typeface="Courier New" panose="02070309020205020404" charset="0"/>
              </a:rPr>
              <a:t>Snappy</a:t>
            </a:r>
            <a:r>
              <a:rPr lang="zh-CN" altLang="en-US">
                <a:latin typeface="Courier New" panose="02070309020205020404" charset="0"/>
              </a:rPr>
              <a:t>，</a:t>
            </a:r>
            <a:r>
              <a:rPr lang="en-US" altLang="zh-CN">
                <a:latin typeface="Courier New" panose="02070309020205020404" charset="0"/>
              </a:rPr>
              <a:t>Gzip</a:t>
            </a:r>
            <a:r>
              <a:rPr lang="zh-CN" altLang="en-US">
                <a:latin typeface="Courier New" panose="02070309020205020404" charset="0"/>
              </a:rPr>
              <a:t>和</a:t>
            </a:r>
            <a:r>
              <a:rPr lang="en-US" altLang="zh-CN">
                <a:latin typeface="Courier New" panose="02070309020205020404" charset="0"/>
              </a:rPr>
              <a:t>LZ4</a:t>
            </a:r>
            <a:r>
              <a:rPr lang="zh-CN" altLang="en-US">
                <a:latin typeface="Courier New" panose="02070309020205020404" charset="0"/>
              </a:rPr>
              <a:t>压缩</a:t>
            </a:r>
            <a:endParaRPr lang="zh-CN" altLang="en-US">
              <a:latin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592830" y="414655"/>
            <a:ext cx="5428615" cy="457200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Partition</a:t>
            </a:r>
            <a:endParaRPr lang="en-US" altLang="zh-CN" sz="2400" b="1" dirty="0" smtClean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745" y="1600200"/>
            <a:ext cx="7059930" cy="1960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>
                <a:latin typeface="Courier New" panose="02070309020205020404" charset="0"/>
              </a:rPr>
              <a:t>通过</a:t>
            </a:r>
            <a:r>
              <a:rPr lang="en-US" altLang="zh-CN">
                <a:latin typeface="Courier New" panose="02070309020205020404" charset="0"/>
              </a:rPr>
              <a:t>Partition</a:t>
            </a:r>
            <a:r>
              <a:rPr lang="zh-CN" altLang="en-US">
                <a:latin typeface="Courier New" panose="02070309020205020404" charset="0"/>
              </a:rPr>
              <a:t>实现了并行处理和水平扩展</a:t>
            </a:r>
            <a:endParaRPr lang="zh-CN" altLang="en-US">
              <a:latin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>
                <a:latin typeface="Courier New" panose="02070309020205020404" charset="0"/>
              </a:rPr>
              <a:t>Partition</a:t>
            </a:r>
            <a:r>
              <a:rPr lang="zh-CN" altLang="en-US">
                <a:latin typeface="Courier New" panose="02070309020205020404" charset="0"/>
              </a:rPr>
              <a:t>是</a:t>
            </a:r>
            <a:r>
              <a:rPr lang="en-US" altLang="zh-CN">
                <a:latin typeface="Courier New" panose="02070309020205020404" charset="0"/>
              </a:rPr>
              <a:t>Kafka</a:t>
            </a:r>
            <a:r>
              <a:rPr lang="zh-CN" altLang="en-US">
                <a:latin typeface="Courier New" panose="02070309020205020404" charset="0"/>
              </a:rPr>
              <a:t>（包括</a:t>
            </a:r>
            <a:r>
              <a:rPr lang="en-US" altLang="zh-CN">
                <a:latin typeface="Courier New" panose="02070309020205020404" charset="0"/>
              </a:rPr>
              <a:t>kafka Stream</a:t>
            </a:r>
            <a:r>
              <a:rPr lang="zh-CN" altLang="en-US">
                <a:latin typeface="Courier New" panose="02070309020205020404" charset="0"/>
              </a:rPr>
              <a:t>）并行处理的最小单位</a:t>
            </a:r>
            <a:endParaRPr lang="zh-CN" altLang="en-US">
              <a:latin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>
                <a:latin typeface="Courier New" panose="02070309020205020404" charset="0"/>
              </a:rPr>
              <a:t>不同</a:t>
            </a:r>
            <a:r>
              <a:rPr lang="en-US" altLang="zh-CN">
                <a:latin typeface="Courier New" panose="02070309020205020404" charset="0"/>
              </a:rPr>
              <a:t>Partition</a:t>
            </a:r>
            <a:r>
              <a:rPr lang="zh-CN" altLang="en-US">
                <a:latin typeface="Courier New" panose="02070309020205020404" charset="0"/>
              </a:rPr>
              <a:t>可处于不同的</a:t>
            </a:r>
            <a:r>
              <a:rPr lang="en-US" altLang="zh-CN">
                <a:latin typeface="Courier New" panose="02070309020205020404" charset="0"/>
              </a:rPr>
              <a:t>Broker</a:t>
            </a:r>
            <a:r>
              <a:rPr lang="zh-CN" altLang="en-US">
                <a:latin typeface="Courier New" panose="02070309020205020404" charset="0"/>
              </a:rPr>
              <a:t>，充分利用多机资源</a:t>
            </a:r>
            <a:endParaRPr lang="zh-CN" altLang="en-US">
              <a:latin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>
                <a:latin typeface="Courier New" panose="02070309020205020404" charset="0"/>
              </a:rPr>
              <a:t>同一</a:t>
            </a:r>
            <a:r>
              <a:rPr lang="en-US" altLang="zh-CN">
                <a:latin typeface="Courier New" panose="02070309020205020404" charset="0"/>
              </a:rPr>
              <a:t>Broker</a:t>
            </a:r>
            <a:r>
              <a:rPr lang="zh-CN" altLang="en-US">
                <a:latin typeface="Courier New" panose="02070309020205020404" charset="0"/>
              </a:rPr>
              <a:t>上的不同</a:t>
            </a:r>
            <a:r>
              <a:rPr lang="en-US" altLang="zh-CN">
                <a:latin typeface="Courier New" panose="02070309020205020404" charset="0"/>
              </a:rPr>
              <a:t>Partition</a:t>
            </a:r>
            <a:r>
              <a:rPr lang="zh-CN" altLang="en-US">
                <a:latin typeface="Courier New" panose="02070309020205020404" charset="0"/>
              </a:rPr>
              <a:t>可置于不同的</a:t>
            </a:r>
            <a:r>
              <a:rPr lang="en-US" altLang="zh-CN">
                <a:latin typeface="Courier New" panose="02070309020205020404" charset="0"/>
              </a:rPr>
              <a:t>Directory</a:t>
            </a:r>
            <a:r>
              <a:rPr lang="zh-CN" altLang="en-US">
                <a:latin typeface="Courier New" panose="02070309020205020404" charset="0"/>
              </a:rPr>
              <a:t>，如果节点上有多个</a:t>
            </a:r>
            <a:r>
              <a:rPr lang="en-US" altLang="zh-CN">
                <a:latin typeface="Courier New" panose="02070309020205020404" charset="0"/>
              </a:rPr>
              <a:t>Disk Drive</a:t>
            </a:r>
            <a:r>
              <a:rPr lang="zh-CN" altLang="en-US">
                <a:latin typeface="Courier New" panose="02070309020205020404" charset="0"/>
              </a:rPr>
              <a:t>，可将不同的</a:t>
            </a:r>
            <a:r>
              <a:rPr lang="en-US" altLang="zh-CN">
                <a:latin typeface="Courier New" panose="02070309020205020404" charset="0"/>
              </a:rPr>
              <a:t>Drive</a:t>
            </a:r>
            <a:r>
              <a:rPr lang="zh-CN" altLang="en-US">
                <a:latin typeface="Courier New" panose="02070309020205020404" charset="0"/>
              </a:rPr>
              <a:t>对应的</a:t>
            </a:r>
            <a:r>
              <a:rPr lang="en-US" altLang="zh-CN">
                <a:latin typeface="Courier New" panose="02070309020205020404" charset="0"/>
              </a:rPr>
              <a:t>Directory</a:t>
            </a:r>
            <a:r>
              <a:rPr lang="zh-CN" altLang="en-US">
                <a:latin typeface="Courier New" panose="02070309020205020404" charset="0"/>
              </a:rPr>
              <a:t>，从而是</a:t>
            </a:r>
            <a:r>
              <a:rPr lang="en-US" altLang="zh-CN">
                <a:latin typeface="Courier New" panose="02070309020205020404" charset="0"/>
              </a:rPr>
              <a:t>Kafka</a:t>
            </a:r>
            <a:r>
              <a:rPr lang="zh-CN" altLang="en-US">
                <a:latin typeface="Courier New" panose="02070309020205020404" charset="0"/>
              </a:rPr>
              <a:t>充分利用</a:t>
            </a:r>
            <a:r>
              <a:rPr lang="en-US" altLang="zh-CN">
                <a:latin typeface="Courier New" panose="02070309020205020404" charset="0"/>
              </a:rPr>
              <a:t>Disk Drive</a:t>
            </a:r>
            <a:r>
              <a:rPr lang="zh-CN" altLang="en-US">
                <a:latin typeface="Courier New" panose="02070309020205020404" charset="0"/>
              </a:rPr>
              <a:t>的磁盘优势</a:t>
            </a:r>
            <a:endParaRPr lang="zh-CN" altLang="en-US">
              <a:latin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592830" y="414655"/>
            <a:ext cx="5428615" cy="457200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ISR</a:t>
            </a:r>
            <a:endParaRPr lang="en-US" altLang="zh-CN" sz="2400" b="1" dirty="0" smtClean="0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195" y="1403350"/>
            <a:ext cx="7933690" cy="3461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600" b="1">
                <a:latin typeface="Courier New" panose="02070309020205020404" charset="0"/>
              </a:rPr>
              <a:t>ISR</a:t>
            </a:r>
            <a:r>
              <a:rPr lang="zh-CN" altLang="en-US" sz="1600" b="1">
                <a:latin typeface="Courier New" panose="02070309020205020404" charset="0"/>
              </a:rPr>
              <a:t>实现了可用性和一致性的动态平衡</a:t>
            </a:r>
            <a:endParaRPr lang="zh-CN" altLang="en-US" sz="1600" b="1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Courier New" panose="02070309020205020404" charset="0"/>
              </a:rPr>
              <a:t>replica.log.time.max.ms=10000</a:t>
            </a:r>
            <a:endParaRPr lang="en-US" altLang="zh-CN" sz="1200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Courier New" panose="02070309020205020404" charset="0"/>
                <a:sym typeface="+mn-ea"/>
              </a:rPr>
              <a:t>replica.log.max.messages=4000</a:t>
            </a:r>
            <a:endParaRPr lang="en-US" altLang="zh-CN" sz="1200" b="1">
              <a:latin typeface="Courier New" panose="020703090202050204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600" b="1">
                <a:latin typeface="Courier New" panose="02070309020205020404" charset="0"/>
              </a:rPr>
              <a:t>ISR</a:t>
            </a:r>
            <a:r>
              <a:rPr lang="zh-CN" altLang="en-US" sz="1600" b="1">
                <a:latin typeface="Courier New" panose="02070309020205020404" charset="0"/>
              </a:rPr>
              <a:t>可容忍更多的节点失败</a:t>
            </a:r>
            <a:endParaRPr lang="zh-CN" altLang="en-US" sz="1600" b="1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Courier New" panose="02070309020205020404" charset="0"/>
              </a:rPr>
              <a:t>Majority Quorum</a:t>
            </a:r>
            <a:r>
              <a:rPr lang="zh-CN" altLang="en-US" sz="1200">
                <a:latin typeface="Courier New" panose="02070309020205020404" charset="0"/>
              </a:rPr>
              <a:t>如果要容忍</a:t>
            </a:r>
            <a:r>
              <a:rPr lang="en-US" altLang="zh-CN" sz="1200">
                <a:latin typeface="Courier New" panose="02070309020205020404" charset="0"/>
              </a:rPr>
              <a:t>f</a:t>
            </a:r>
            <a:r>
              <a:rPr lang="zh-CN" altLang="en-US" sz="1200">
                <a:latin typeface="Courier New" panose="02070309020205020404" charset="0"/>
              </a:rPr>
              <a:t>个节点失败，至少需要</a:t>
            </a:r>
            <a:r>
              <a:rPr lang="en-US" altLang="zh-CN" sz="1200">
                <a:latin typeface="Courier New" panose="02070309020205020404" charset="0"/>
              </a:rPr>
              <a:t>2f+1</a:t>
            </a:r>
            <a:r>
              <a:rPr lang="zh-CN" altLang="en-US" sz="1200">
                <a:latin typeface="Courier New" panose="02070309020205020404" charset="0"/>
              </a:rPr>
              <a:t>个节点</a:t>
            </a:r>
            <a:endParaRPr lang="zh-CN" altLang="en-US" sz="1200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Courier New" panose="02070309020205020404" charset="0"/>
              </a:rPr>
              <a:t>ISR</a:t>
            </a:r>
            <a:r>
              <a:rPr lang="zh-CN" altLang="en-US" sz="1200">
                <a:latin typeface="Courier New" panose="02070309020205020404" charset="0"/>
              </a:rPr>
              <a:t>如果要容忍</a:t>
            </a:r>
            <a:r>
              <a:rPr lang="en-US" altLang="zh-CN" sz="1200">
                <a:latin typeface="Courier New" panose="02070309020205020404" charset="0"/>
              </a:rPr>
              <a:t>f</a:t>
            </a:r>
            <a:r>
              <a:rPr lang="zh-CN" altLang="en-US" sz="1200">
                <a:latin typeface="Courier New" panose="02070309020205020404" charset="0"/>
              </a:rPr>
              <a:t>个节点失败，至少需要</a:t>
            </a:r>
            <a:r>
              <a:rPr lang="en-US" altLang="zh-CN" sz="1200">
                <a:latin typeface="Courier New" panose="02070309020205020404" charset="0"/>
              </a:rPr>
              <a:t>f+1</a:t>
            </a:r>
            <a:r>
              <a:rPr lang="zh-CN" altLang="en-US" sz="1200">
                <a:latin typeface="Courier New" panose="02070309020205020404" charset="0"/>
              </a:rPr>
              <a:t>个节点</a:t>
            </a:r>
            <a:endParaRPr lang="zh-CN" altLang="en-US" sz="1200">
              <a:latin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600" b="1">
                <a:latin typeface="Courier New" panose="02070309020205020404" charset="0"/>
              </a:rPr>
              <a:t>如何处理</a:t>
            </a:r>
            <a:r>
              <a:rPr lang="en-US" altLang="zh-CN" sz="1600" b="1">
                <a:latin typeface="Courier New" panose="02070309020205020404" charset="0"/>
              </a:rPr>
              <a:t>Replica Crach</a:t>
            </a:r>
            <a:endParaRPr lang="en-US" altLang="zh-CN" sz="1600" b="1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400">
                <a:latin typeface="Courier New" panose="02070309020205020404" charset="0"/>
              </a:rPr>
              <a:t>Leader crash</a:t>
            </a:r>
            <a:r>
              <a:rPr lang="zh-CN" altLang="en-US" sz="1200">
                <a:latin typeface="Courier New" panose="02070309020205020404" charset="0"/>
              </a:rPr>
              <a:t>后，</a:t>
            </a:r>
            <a:r>
              <a:rPr lang="en-US" altLang="zh-CN" sz="1200">
                <a:latin typeface="Courier New" panose="02070309020205020404" charset="0"/>
              </a:rPr>
              <a:t>ISR</a:t>
            </a:r>
            <a:r>
              <a:rPr lang="zh-CN" altLang="en-US" sz="1200">
                <a:latin typeface="Courier New" panose="02070309020205020404" charset="0"/>
              </a:rPr>
              <a:t>中的任何</a:t>
            </a:r>
            <a:r>
              <a:rPr lang="en-US" altLang="zh-CN" sz="1200">
                <a:latin typeface="Courier New" panose="02070309020205020404" charset="0"/>
              </a:rPr>
              <a:t>replica</a:t>
            </a:r>
            <a:r>
              <a:rPr lang="zh-CN" altLang="en-US" sz="1200">
                <a:latin typeface="Courier New" panose="02070309020205020404" charset="0"/>
              </a:rPr>
              <a:t>皆可竞选称为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endParaRPr lang="en-US" altLang="zh-CN" sz="1200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200">
                <a:latin typeface="Courier New" panose="02070309020205020404" charset="0"/>
              </a:rPr>
              <a:t>如果所有</a:t>
            </a:r>
            <a:r>
              <a:rPr lang="en-US" altLang="zh-CN" sz="1200">
                <a:latin typeface="Courier New" panose="02070309020205020404" charset="0"/>
              </a:rPr>
              <a:t>replica</a:t>
            </a:r>
            <a:r>
              <a:rPr lang="zh-CN" altLang="en-US" sz="1200">
                <a:latin typeface="Courier New" panose="02070309020205020404" charset="0"/>
              </a:rPr>
              <a:t>都</a:t>
            </a:r>
            <a:r>
              <a:rPr lang="en-US" altLang="zh-CN" sz="1200">
                <a:latin typeface="Courier New" panose="02070309020205020404" charset="0"/>
              </a:rPr>
              <a:t>crash</a:t>
            </a:r>
            <a:r>
              <a:rPr lang="zh-CN" altLang="en-US" sz="1200">
                <a:latin typeface="Courier New" panose="02070309020205020404" charset="0"/>
              </a:rPr>
              <a:t>，可选择让第一个</a:t>
            </a:r>
            <a:r>
              <a:rPr lang="en-US" altLang="zh-CN" sz="1200">
                <a:latin typeface="Courier New" panose="02070309020205020404" charset="0"/>
              </a:rPr>
              <a:t>recover</a:t>
            </a:r>
            <a:r>
              <a:rPr lang="zh-CN" altLang="en-US" sz="1200">
                <a:latin typeface="Courier New" panose="02070309020205020404" charset="0"/>
              </a:rPr>
              <a:t>的</a:t>
            </a:r>
            <a:r>
              <a:rPr lang="en-US" altLang="zh-CN" sz="1200">
                <a:latin typeface="Courier New" panose="02070309020205020404" charset="0"/>
              </a:rPr>
              <a:t>replica</a:t>
            </a:r>
            <a:r>
              <a:rPr lang="zh-CN" altLang="en-US" sz="1200">
                <a:latin typeface="Courier New" panose="02070309020205020404" charset="0"/>
              </a:rPr>
              <a:t>或者第一个在</a:t>
            </a:r>
            <a:r>
              <a:rPr lang="en-US" altLang="zh-CN" sz="1200">
                <a:latin typeface="Courier New" panose="02070309020205020404" charset="0"/>
              </a:rPr>
              <a:t>ISR</a:t>
            </a:r>
            <a:r>
              <a:rPr lang="zh-CN" altLang="en-US" sz="1200">
                <a:latin typeface="Courier New" panose="02070309020205020404" charset="0"/>
              </a:rPr>
              <a:t>中的</a:t>
            </a:r>
            <a:r>
              <a:rPr lang="en-US" altLang="zh-CN" sz="1200">
                <a:latin typeface="Courier New" panose="02070309020205020404" charset="0"/>
              </a:rPr>
              <a:t>replica</a:t>
            </a:r>
            <a:r>
              <a:rPr lang="zh-CN" altLang="en-US" sz="1200">
                <a:latin typeface="Courier New" panose="02070309020205020404" charset="0"/>
              </a:rPr>
              <a:t>称为</a:t>
            </a:r>
            <a:r>
              <a:rPr lang="en-US" altLang="zh-CN" sz="1200">
                <a:latin typeface="Courier New" panose="02070309020205020404" charset="0"/>
              </a:rPr>
              <a:t>leader</a:t>
            </a:r>
            <a:endParaRPr lang="en-US" altLang="zh-CN" sz="1200">
              <a:latin typeface="Courier New" panose="020703090202050204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Courier New" panose="02070309020205020404" charset="0"/>
              </a:rPr>
              <a:t>unclean.leader.election.enable=true</a:t>
            </a:r>
            <a:endParaRPr lang="en-US" altLang="zh-CN" sz="1200">
              <a:latin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5021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pPr indent="0">
              <a:buNone/>
            </a:pPr>
            <a:r>
              <a:rPr lang="en-US" altLang="zh-CN" sz="2200" b="1" i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Kafka</a:t>
            </a:r>
            <a:r>
              <a:rPr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性能评估</a:t>
            </a:r>
            <a:r>
              <a:rPr lang="en-US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——Producer</a:t>
            </a:r>
            <a:endParaRPr lang="en-US" sz="2200" b="1" dirty="0" smtClean="0">
              <a:solidFill>
                <a:schemeClr val="bg1"/>
              </a:solidFill>
              <a:latin typeface="Courier New" panose="02070309020205020404" charset="0"/>
              <a:sym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478155" y="1295400"/>
          <a:ext cx="8169910" cy="3726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9791700" imgH="4524375" progId="Paint.Picture">
                  <p:embed/>
                </p:oleObj>
              </mc:Choice>
              <mc:Fallback>
                <p:oleObj name="" r:id="rId2" imgW="9791700" imgH="45243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</p:blipFill>
                    <p:spPr>
                      <a:xfrm>
                        <a:off x="478155" y="1295400"/>
                        <a:ext cx="8169910" cy="3726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5021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pPr indent="0">
              <a:buNone/>
            </a:pPr>
            <a:r>
              <a:rPr lang="en-US" altLang="zh-CN" sz="2200" b="1" i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Kafka</a:t>
            </a:r>
            <a:r>
              <a:rPr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性能评估</a:t>
            </a:r>
            <a:r>
              <a:rPr lang="en-US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——Consumer</a:t>
            </a:r>
            <a:endParaRPr lang="en-US" sz="2200" b="1" dirty="0" smtClean="0">
              <a:solidFill>
                <a:schemeClr val="bg1"/>
              </a:solidFill>
              <a:latin typeface="Courier New" panose="020703090202050204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0" y="1474470"/>
            <a:ext cx="8357870" cy="3053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5021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pPr indent="0">
              <a:buNone/>
            </a:pPr>
            <a:r>
              <a:rPr lang="en-US" altLang="zh-CN" sz="2200" b="1" i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Kafka</a:t>
            </a:r>
            <a:r>
              <a:rPr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性能评估</a:t>
            </a:r>
            <a:r>
              <a:rPr lang="en-US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——Partition</a:t>
            </a:r>
            <a:endParaRPr lang="en-US" sz="2200" b="1" dirty="0" smtClean="0">
              <a:solidFill>
                <a:schemeClr val="bg1"/>
              </a:solidFill>
              <a:latin typeface="Courier New" panose="020703090202050204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" y="1458595"/>
            <a:ext cx="8207375" cy="3294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5021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pPr indent="0">
              <a:buNone/>
            </a:pPr>
            <a:r>
              <a:rPr lang="en-US" altLang="zh-CN" sz="2200" b="1" i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Kafka</a:t>
            </a:r>
            <a:r>
              <a:rPr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性能评估</a:t>
            </a:r>
            <a:r>
              <a:rPr lang="en-US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——Message Size</a:t>
            </a:r>
            <a:endParaRPr lang="en-US" sz="2200" b="1" dirty="0" smtClean="0">
              <a:solidFill>
                <a:schemeClr val="bg1"/>
              </a:solidFill>
              <a:latin typeface="Courier New" panose="020703090202050204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" y="1416685"/>
            <a:ext cx="8423275" cy="3292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5021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pPr indent="0">
              <a:buNone/>
            </a:pPr>
            <a:r>
              <a:rPr lang="en-US" altLang="zh-CN" sz="2200" b="1" i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Kafka</a:t>
            </a:r>
            <a:r>
              <a:rPr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性能评估</a:t>
            </a:r>
            <a:r>
              <a:rPr lang="en-US" sz="2200" b="1">
                <a:solidFill>
                  <a:schemeClr val="bg1"/>
                </a:solidFill>
                <a:latin typeface="Courier New" panose="02070309020205020404" charset="0"/>
                <a:sym typeface="+mn-ea"/>
              </a:rPr>
              <a:t>——Replication</a:t>
            </a:r>
            <a:endParaRPr lang="en-US" sz="2200" b="1" dirty="0" smtClean="0">
              <a:solidFill>
                <a:schemeClr val="bg1"/>
              </a:solidFill>
              <a:latin typeface="Courier New" panose="020703090202050204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" y="1518920"/>
            <a:ext cx="7702550" cy="317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2989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2200" dirty="0" smtClean="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中国大数据人工智能第一品牌</a:t>
            </a:r>
            <a:endParaRPr lang="zh-CN" altLang="en-US" sz="2200" b="1" dirty="0" smtClean="0">
              <a:solidFill>
                <a:srgbClr val="FFFFFF"/>
              </a:solidFill>
            </a:endParaRPr>
          </a:p>
        </p:txBody>
      </p:sp>
      <p:pic>
        <p:nvPicPr>
          <p:cNvPr id="4" name="图片 3" descr="答疑环节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108075"/>
            <a:ext cx="8056880" cy="40341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710" y="1561465"/>
            <a:ext cx="51371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200"/>
              <a:t>答疑环节</a:t>
            </a:r>
            <a:endParaRPr lang="zh-CN" altLang="zh-CN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49574"/>
            <a:ext cx="9144000" cy="962802"/>
            <a:chOff x="0" y="442773"/>
            <a:chExt cx="9144000" cy="1006612"/>
          </a:xfrm>
        </p:grpSpPr>
        <p:sp>
          <p:nvSpPr>
            <p:cNvPr id="31" name="矩形 30"/>
            <p:cNvSpPr/>
            <p:nvPr/>
          </p:nvSpPr>
          <p:spPr>
            <a:xfrm>
              <a:off x="0" y="447289"/>
              <a:ext cx="9144000" cy="978943"/>
            </a:xfrm>
            <a:prstGeom prst="rect">
              <a:avLst/>
            </a:prstGeom>
            <a:solidFill>
              <a:srgbClr val="950000"/>
            </a:solidFill>
            <a:ln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3893787" y="433311"/>
            <a:ext cx="5159830" cy="429895"/>
          </a:xfrm>
          <a:prstGeom prst="rect">
            <a:avLst/>
          </a:prstGeom>
          <a:solidFill>
            <a:srgbClr val="950000"/>
          </a:solidFill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2200" dirty="0" smtClean="0">
                <a:solidFill>
                  <a:schemeClr val="bg1"/>
                </a:solidFill>
                <a:latin typeface="Calibri" panose="020F0502020204030204" pitchFamily="34" charset="0"/>
                <a:sym typeface="+mn-ea"/>
              </a:rPr>
              <a:t>中国大数据人工智能第一品牌</a:t>
            </a:r>
            <a:endParaRPr lang="zh-CN" altLang="en-US" sz="2200" b="1" dirty="0" smtClean="0">
              <a:solidFill>
                <a:srgbClr val="FFFFFF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21995" y="1247140"/>
            <a:ext cx="3645535" cy="746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2">
              <a:rPr lang="zh-CN" alt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grpSp>
          <p:nvGrpSpPr>
            <p:cNvPr id="27" name="组合 8"/>
            <p:cNvGrpSpPr/>
            <p:nvPr/>
          </p:nvGrpSpPr>
          <p:grpSpPr bwMode="auto">
            <a:xfrm>
              <a:off x="0" y="447289"/>
              <a:ext cx="9144000" cy="978943"/>
              <a:chOff x="4554659" y="848727"/>
              <a:chExt cx="3478170" cy="483859"/>
            </a:xfrm>
            <a:solidFill>
              <a:srgbClr val="950000"/>
            </a:solidFill>
          </p:grpSpPr>
          <p:sp>
            <p:nvSpPr>
              <p:cNvPr id="31" name="矩形 30"/>
              <p:cNvSpPr/>
              <p:nvPr/>
            </p:nvSpPr>
            <p:spPr>
              <a:xfrm>
                <a:off x="4554659" y="848727"/>
                <a:ext cx="3478170" cy="483859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TextBox 8"/>
              <p:cNvSpPr txBox="1">
                <a:spLocks noChangeArrowheads="1"/>
              </p:cNvSpPr>
              <p:nvPr/>
            </p:nvSpPr>
            <p:spPr bwMode="auto">
              <a:xfrm>
                <a:off x="6039031" y="983930"/>
                <a:ext cx="1962682" cy="222151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Kafka</a:t>
                </a:r>
                <a:r>
                  <a:rPr lang="zh-CN" altLang="en-US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简介</a:t>
                </a:r>
                <a:endParaRPr lang="en-US" altLang="zh-CN" sz="2200" b="1" dirty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5122" name="内容占位符 5122"/>
          <p:cNvSpPr/>
          <p:nvPr>
            <p:ph idx="1"/>
          </p:nvPr>
        </p:nvSpPr>
        <p:spPr>
          <a:xfrm>
            <a:off x="672465" y="1769110"/>
            <a:ext cx="7790180" cy="2565400"/>
          </a:xfrm>
        </p:spPr>
        <p:txBody>
          <a:bodyPr anchor="t">
            <a:noAutofit/>
          </a:bodyPr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zh-CN" altLang="en-US" sz="1400" b="1" dirty="0">
                <a:latin typeface="Courier New" panose="02070309020205020404" charset="0"/>
                <a:cs typeface="Courier New" panose="02070309020205020404" charset="0"/>
              </a:rPr>
              <a:t>解耦</a:t>
            </a:r>
            <a:r>
              <a:rPr lang="zh-CN" altLang="en-US" sz="1200" dirty="0">
                <a:latin typeface="Courier New" panose="02070309020205020404" charset="0"/>
                <a:cs typeface="Courier New" panose="02070309020205020404" charset="0"/>
              </a:rPr>
              <a:t> 各系统之间通过消息系统这个统一的接口交换数据，无须了解彼此的存在</a:t>
            </a:r>
            <a:endParaRPr lang="zh-CN" altLang="en-US" sz="12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zh-CN" altLang="en-US" sz="1400" b="1" dirty="0">
                <a:latin typeface="Courier New" panose="02070309020205020404" charset="0"/>
                <a:cs typeface="Courier New" panose="02070309020205020404" charset="0"/>
              </a:rPr>
              <a:t>冗余</a:t>
            </a:r>
            <a:r>
              <a:rPr lang="zh-CN" altLang="en-US" sz="1200" dirty="0">
                <a:latin typeface="Courier New" panose="02070309020205020404" charset="0"/>
                <a:cs typeface="Courier New" panose="02070309020205020404" charset="0"/>
              </a:rPr>
              <a:t> 部分消息系统具有消息持久化能力，可规避消息处理前丢失的风险</a:t>
            </a:r>
            <a:endParaRPr lang="zh-CN" altLang="en-US" sz="12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zh-CN" altLang="en-US" sz="1400" b="1" dirty="0">
                <a:latin typeface="Courier New" panose="02070309020205020404" charset="0"/>
                <a:cs typeface="Courier New" panose="02070309020205020404" charset="0"/>
              </a:rPr>
              <a:t>扩展</a:t>
            </a:r>
            <a:r>
              <a:rPr lang="zh-CN" altLang="en-US" sz="1200" dirty="0">
                <a:latin typeface="Courier New" panose="02070309020205020404" charset="0"/>
                <a:cs typeface="Courier New" panose="02070309020205020404" charset="0"/>
              </a:rPr>
              <a:t> 消息系统是统一的数据</a:t>
            </a:r>
            <a:r>
              <a:rPr lang="zh-CN" altLang="en-US" sz="12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接</a:t>
            </a:r>
            <a:r>
              <a:rPr lang="zh-CN" altLang="en-US" sz="1200" dirty="0">
                <a:latin typeface="Courier New" panose="02070309020205020404" charset="0"/>
                <a:cs typeface="Courier New" panose="02070309020205020404" charset="0"/>
              </a:rPr>
              <a:t>口，各系统可独立扩展</a:t>
            </a:r>
            <a:endParaRPr lang="zh-CN" altLang="en-US" sz="12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zh-CN" altLang="en-US" sz="1400" b="1" dirty="0">
                <a:latin typeface="Courier New" panose="02070309020205020404" charset="0"/>
                <a:cs typeface="Courier New" panose="02070309020205020404" charset="0"/>
              </a:rPr>
              <a:t>峰值处理能力</a:t>
            </a:r>
            <a:r>
              <a:rPr lang="zh-CN" altLang="en-US" sz="1200" dirty="0">
                <a:latin typeface="Courier New" panose="02070309020205020404" charset="0"/>
                <a:cs typeface="Courier New" panose="02070309020205020404" charset="0"/>
              </a:rPr>
              <a:t> 消息系统可顶住峰值流量，业务系统可根据处理能力从消息系统中获取并处理对应量的请求</a:t>
            </a:r>
            <a:endParaRPr lang="zh-CN" altLang="en-US" sz="12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zh-CN" altLang="en-US" sz="1400" b="1" dirty="0">
                <a:latin typeface="Courier New" panose="02070309020205020404" charset="0"/>
                <a:cs typeface="Courier New" panose="02070309020205020404" charset="0"/>
              </a:rPr>
              <a:t>可恢复性</a:t>
            </a:r>
            <a:r>
              <a:rPr lang="zh-CN" altLang="en-US" sz="1200" dirty="0">
                <a:latin typeface="Courier New" panose="02070309020205020404" charset="0"/>
                <a:cs typeface="Courier New" panose="02070309020205020404" charset="0"/>
              </a:rPr>
              <a:t> 系统中部分键失效并不会影响整个系统，它恢复会仍然可从消息系统中获取并处理数据</a:t>
            </a:r>
            <a:endParaRPr lang="zh-CN" altLang="en-US" sz="1200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zh-CN" altLang="en-US" sz="1400" b="1" dirty="0">
                <a:latin typeface="Courier New" panose="02070309020205020404" charset="0"/>
                <a:cs typeface="Courier New" panose="02070309020205020404" charset="0"/>
              </a:rPr>
              <a:t>异步通信</a:t>
            </a:r>
            <a:r>
              <a:rPr lang="zh-CN" altLang="en-US" sz="1200" dirty="0">
                <a:latin typeface="Courier New" panose="02070309020205020404" charset="0"/>
                <a:cs typeface="Courier New" panose="02070309020205020404" charset="0"/>
              </a:rPr>
              <a:t> 在不需要立即处理请求的场景下，可以将请求放入消息系统，合适的时候再处理</a:t>
            </a:r>
            <a:endParaRPr lang="zh-CN" altLang="en-US" sz="1200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1995" y="1294130"/>
            <a:ext cx="3286760" cy="311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i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消息系统使用场景</a:t>
            </a:r>
            <a:endParaRPr lang="en-US" altLang="zh-CN" b="1" i="1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68163" y="1933508"/>
            <a:ext cx="6407675" cy="5078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 FOR LISTENING</a:t>
            </a:r>
            <a:endParaRPr lang="en-US" altLang="zh-CN" sz="1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40580" y="2601934"/>
            <a:ext cx="20628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创新 </a:t>
            </a:r>
            <a:r>
              <a:rPr lang="en-US" altLang="zh-CN" dirty="0" smtClean="0">
                <a:solidFill>
                  <a:schemeClr val="accent1"/>
                </a:solidFill>
                <a:latin typeface="+mn-ea"/>
              </a:rPr>
              <a:t>· 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突破 </a:t>
            </a:r>
            <a:r>
              <a:rPr lang="en-US" altLang="zh-CN" dirty="0" smtClean="0">
                <a:solidFill>
                  <a:schemeClr val="accent1"/>
                </a:solidFill>
                <a:latin typeface="+mn-ea"/>
              </a:rPr>
              <a:t>· 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提升 </a:t>
            </a:r>
            <a:r>
              <a:rPr lang="en-US" altLang="zh-CN" dirty="0" smtClean="0">
                <a:solidFill>
                  <a:schemeClr val="accent1"/>
                </a:solidFill>
                <a:latin typeface="+mn-ea"/>
              </a:rPr>
              <a:t>· 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超越</a:t>
            </a:r>
            <a:endParaRPr lang="zh-CN" altLang="en-US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590153" y="2746706"/>
            <a:ext cx="108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450409" y="2746706"/>
            <a:ext cx="108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5" name="矩形 64"/>
          <p:cNvSpPr/>
          <p:nvPr/>
        </p:nvSpPr>
        <p:spPr>
          <a:xfrm>
            <a:off x="563245" y="1237615"/>
            <a:ext cx="7912100" cy="783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1500" b="1" dirty="0">
                <a:solidFill>
                  <a:schemeClr val="bg1"/>
                </a:solidFill>
                <a:latin typeface="Courier New" panose="02070309020205020404" charset="0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rgbClr val="F06730"/>
                </a:solidFill>
                <a:latin typeface="Courier New" panose="02070309020205020404" charset="0"/>
                <a:ea typeface="微软雅黑" panose="020B0503020204020204" pitchFamily="34" charset="-122"/>
              </a:rPr>
              <a:t>Add up everything what you like and everything what you want</a:t>
            </a:r>
            <a:r>
              <a:rPr lang="en-US" altLang="zh-CN" sz="1500" b="1" dirty="0">
                <a:solidFill>
                  <a:srgbClr val="F06730"/>
                </a:solidFill>
                <a:latin typeface="Courier New" panose="02070309020205020404" charset="0"/>
                <a:ea typeface="微软雅黑" panose="020B0503020204020204" pitchFamily="34" charset="-122"/>
              </a:rPr>
              <a:t> </a:t>
            </a:r>
            <a:endParaRPr lang="en-US" altLang="zh-CN" sz="1500" b="1" dirty="0">
              <a:solidFill>
                <a:srgbClr val="F06730"/>
              </a:solidFill>
              <a:latin typeface="Courier New" panose="0207030902020502040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500" b="1" dirty="0">
                <a:solidFill>
                  <a:srgbClr val="F06730"/>
                </a:solidFill>
                <a:latin typeface="Courier New" panose="02070309020205020404" charset="0"/>
                <a:ea typeface="微软雅黑" panose="020B0503020204020204" pitchFamily="34" charset="-122"/>
              </a:rPr>
              <a:t>                                            梦想，要比昨天走的更远</a:t>
            </a:r>
            <a:endParaRPr lang="zh-CN" altLang="en-US" sz="1500" b="1" dirty="0">
              <a:solidFill>
                <a:srgbClr val="F06730"/>
              </a:solidFill>
              <a:latin typeface="Courier New" panose="020703090202050204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grpSp>
          <p:nvGrpSpPr>
            <p:cNvPr id="27" name="组合 8"/>
            <p:cNvGrpSpPr/>
            <p:nvPr/>
          </p:nvGrpSpPr>
          <p:grpSpPr bwMode="auto">
            <a:xfrm>
              <a:off x="0" y="447289"/>
              <a:ext cx="9144000" cy="978943"/>
              <a:chOff x="4554659" y="848727"/>
              <a:chExt cx="3478170" cy="483859"/>
            </a:xfrm>
            <a:solidFill>
              <a:srgbClr val="950000"/>
            </a:solidFill>
          </p:grpSpPr>
          <p:sp>
            <p:nvSpPr>
              <p:cNvPr id="31" name="矩形 30"/>
              <p:cNvSpPr/>
              <p:nvPr/>
            </p:nvSpPr>
            <p:spPr>
              <a:xfrm>
                <a:off x="4554659" y="848727"/>
                <a:ext cx="3478170" cy="483859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TextBox 8"/>
              <p:cNvSpPr txBox="1">
                <a:spLocks noChangeArrowheads="1"/>
              </p:cNvSpPr>
              <p:nvPr/>
            </p:nvSpPr>
            <p:spPr bwMode="auto">
              <a:xfrm>
                <a:off x="6039031" y="983930"/>
                <a:ext cx="1962682" cy="222151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Kafka</a:t>
                </a:r>
                <a:r>
                  <a:rPr lang="zh-CN" altLang="en-US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简介</a:t>
                </a:r>
                <a:endParaRPr lang="en-US" altLang="zh-CN" sz="2200" b="1" dirty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721995" y="1261110"/>
            <a:ext cx="3286760" cy="311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i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常用消息系统对比</a:t>
            </a:r>
            <a:endParaRPr lang="en-US" altLang="zh-CN" b="1" i="1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1995" y="1626870"/>
            <a:ext cx="782193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400" b="1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RabbitMQ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Erlang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编写，支持多协议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AMQP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，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XMPP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，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SMTP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，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STOMP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。支持负载均衡、数据持久化。同时支持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Peer-to-Peer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和发布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订阅模式。</a:t>
            </a:r>
            <a:endParaRPr lang="zh-CN" altLang="en-US" sz="120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400" b="1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Redis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基于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Key-Value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对的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NoSQL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数据库，同时支持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MQ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功能，可做轻量级队列服务使用。就入队操作而言，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Redis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对短消息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(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小于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10kb)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的性能比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RabbitMQ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好，长消息性能比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RabbitMQ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差。</a:t>
            </a:r>
            <a:endParaRPr lang="zh-CN" altLang="en-US" sz="120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400" b="1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ZeroMQ 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轻量级，不需要单独的消息服务器或中间件，应用程序本身扮演该角色，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Peer-to-Peer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。它实质上是一个库，需要开发人员自己组合多种技术，使用复杂度高。</a:t>
            </a:r>
            <a:endParaRPr lang="zh-CN" altLang="en-US" sz="120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400" b="1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ActiveMQ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JMS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实现，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Peer-to-Peer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，支持持久化、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XA(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分布式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)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事务</a:t>
            </a:r>
            <a:endParaRPr lang="zh-CN" altLang="en-US" sz="120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400" b="1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Kafka/Jafka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高性能跨语言的分布式发布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订阅消息系统，数据持久化，全分布式，同时支持在线和离线处理</a:t>
            </a:r>
            <a:endParaRPr lang="zh-CN" altLang="en-US" sz="120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400" b="1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MetaQ/RocketMQ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纯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Java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实现，发布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订阅消息系统，支持本地事务和</a:t>
            </a:r>
            <a:r>
              <a:rPr lang="en-US" altLang="zh-CN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XA</a:t>
            </a:r>
            <a:r>
              <a:rPr lang="zh-CN" altLang="en-US" sz="12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分布式事务</a:t>
            </a:r>
            <a:endParaRPr lang="zh-CN" altLang="en-US" sz="120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grpSp>
          <p:nvGrpSpPr>
            <p:cNvPr id="27" name="组合 8"/>
            <p:cNvGrpSpPr/>
            <p:nvPr/>
          </p:nvGrpSpPr>
          <p:grpSpPr bwMode="auto">
            <a:xfrm>
              <a:off x="0" y="447289"/>
              <a:ext cx="9144000" cy="978943"/>
              <a:chOff x="4554659" y="848727"/>
              <a:chExt cx="3478170" cy="483859"/>
            </a:xfrm>
            <a:solidFill>
              <a:srgbClr val="950000"/>
            </a:solidFill>
          </p:grpSpPr>
          <p:sp>
            <p:nvSpPr>
              <p:cNvPr id="31" name="矩形 30"/>
              <p:cNvSpPr/>
              <p:nvPr/>
            </p:nvSpPr>
            <p:spPr>
              <a:xfrm>
                <a:off x="4554659" y="848727"/>
                <a:ext cx="3478170" cy="483859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TextBox 8"/>
              <p:cNvSpPr txBox="1">
                <a:spLocks noChangeArrowheads="1"/>
              </p:cNvSpPr>
              <p:nvPr/>
            </p:nvSpPr>
            <p:spPr bwMode="auto">
              <a:xfrm>
                <a:off x="6039031" y="983930"/>
                <a:ext cx="1962682" cy="222151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Kafka</a:t>
                </a:r>
                <a:r>
                  <a:rPr lang="zh-CN" altLang="en-US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简介</a:t>
                </a:r>
                <a:endParaRPr lang="en-US" altLang="zh-CN" sz="2200" b="1" dirty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607060" y="1301750"/>
            <a:ext cx="807339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b="0">
                <a:latin typeface="Courier New" panose="02070309020205020404" charset="0"/>
                <a:cs typeface="Courier New" panose="02070309020205020404" charset="0"/>
              </a:rPr>
              <a:t>   </a:t>
            </a:r>
            <a:r>
              <a:rPr lang="zh-CN" altLang="en-US" b="0">
                <a:latin typeface="Courier New" panose="02070309020205020404" charset="0"/>
                <a:cs typeface="Courier New" panose="02070309020205020404" charset="0"/>
              </a:rPr>
              <a:t>Kafka是分布式的发布—订阅消息系统。它最初由LinkedIn(领英)公司发布，使用Scala语言编写，与2010年12月份开源，成为Apache的顶级项目。Kafka是一个高吞吐量的、持久性的、分布式发布订阅消息系统。它主要用于处理活跃</a:t>
            </a:r>
            <a:r>
              <a:rPr lang="en-US" altLang="zh-CN" b="0">
                <a:latin typeface="Courier New" panose="02070309020205020404" charset="0"/>
                <a:cs typeface="Courier New" panose="02070309020205020404" charset="0"/>
              </a:rPr>
              <a:t>live</a:t>
            </a:r>
            <a:r>
              <a:rPr lang="zh-CN" altLang="en-US" b="0">
                <a:latin typeface="Courier New" panose="02070309020205020404" charset="0"/>
                <a:cs typeface="Courier New" panose="02070309020205020404" charset="0"/>
              </a:rPr>
              <a:t>的数据(登录、浏览、点击、分享、喜欢等用户行为产生的数据)。</a:t>
            </a:r>
            <a:endParaRPr lang="zh-CN" altLang="en-US" b="0"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b="0">
                <a:latin typeface="Courier New" panose="02070309020205020404" charset="0"/>
                <a:cs typeface="Courier New" panose="02070309020205020404" charset="0"/>
              </a:rPr>
              <a:t>三大特点：</a:t>
            </a:r>
            <a:endParaRPr lang="zh-CN" altLang="en-US" b="0">
              <a:latin typeface="Courier New" panose="02070309020205020404" charset="0"/>
              <a:cs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0">
                <a:latin typeface="Courier New" panose="02070309020205020404" charset="0"/>
                <a:cs typeface="Courier New" panose="02070309020205020404" charset="0"/>
              </a:rPr>
              <a:t>高吞吐量</a:t>
            </a:r>
            <a:endParaRPr lang="zh-CN" altLang="en-US" b="0"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b="0">
                <a:latin typeface="Courier New" panose="02070309020205020404" charset="0"/>
                <a:cs typeface="Courier New" panose="02070309020205020404" charset="0"/>
              </a:rPr>
              <a:t>   可以满足每秒百万级别消息的生产和消费——生产消费。</a:t>
            </a:r>
            <a:endParaRPr lang="zh-CN" altLang="en-US" b="0">
              <a:latin typeface="Courier New" panose="02070309020205020404" charset="0"/>
              <a:cs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0">
                <a:latin typeface="Courier New" panose="02070309020205020404" charset="0"/>
                <a:cs typeface="Courier New" panose="02070309020205020404" charset="0"/>
              </a:rPr>
              <a:t>持久性</a:t>
            </a:r>
            <a:endParaRPr lang="zh-CN" altLang="en-US" b="0"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b="0">
                <a:latin typeface="Courier New" panose="02070309020205020404" charset="0"/>
                <a:cs typeface="Courier New" panose="02070309020205020404" charset="0"/>
              </a:rPr>
              <a:t>   有一套完善的消息存储机制，确保数据的高效安全的持久化——中间存储。</a:t>
            </a:r>
            <a:endParaRPr lang="zh-CN" altLang="en-US" b="0">
              <a:latin typeface="Courier New" panose="02070309020205020404" charset="0"/>
              <a:cs typeface="Courier New" panose="020703090202050204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0">
                <a:latin typeface="Courier New" panose="02070309020205020404" charset="0"/>
                <a:cs typeface="Courier New" panose="02070309020205020404" charset="0"/>
              </a:rPr>
              <a:t>分布式</a:t>
            </a:r>
            <a:endParaRPr lang="zh-CN" altLang="en-US" b="0"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b="0">
                <a:latin typeface="Courier New" panose="02070309020205020404" charset="0"/>
                <a:cs typeface="Courier New" panose="02070309020205020404" charset="0"/>
              </a:rPr>
              <a:t>   基于分布式的扩展和容错机制；Kafka的数据都会复制到几台服务器</a:t>
            </a:r>
            <a:endParaRPr lang="zh-CN" altLang="en-US" b="0"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b="0">
                <a:latin typeface="Courier New" panose="02070309020205020404" charset="0"/>
                <a:cs typeface="Courier New" panose="02070309020205020404" charset="0"/>
              </a:rPr>
              <a:t>上。当某一台故障失效时，生产者和消费者转而使用其它的机器——整体</a:t>
            </a:r>
            <a:endParaRPr lang="zh-CN" altLang="en-US" b="0"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b="0">
                <a:latin typeface="Courier New" panose="02070309020205020404" charset="0"/>
                <a:cs typeface="Courier New" panose="02070309020205020404" charset="0"/>
              </a:rPr>
              <a:t>健壮性。</a:t>
            </a:r>
            <a:endParaRPr lang="zh-CN" altLang="en-US" b="0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985" y="4076700"/>
            <a:ext cx="2905125" cy="102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8581" y="167354"/>
            <a:ext cx="9144000" cy="962802"/>
            <a:chOff x="0" y="442773"/>
            <a:chExt cx="9144000" cy="1006612"/>
          </a:xfrm>
        </p:grpSpPr>
        <p:grpSp>
          <p:nvGrpSpPr>
            <p:cNvPr id="27" name="组合 8"/>
            <p:cNvGrpSpPr/>
            <p:nvPr/>
          </p:nvGrpSpPr>
          <p:grpSpPr bwMode="auto">
            <a:xfrm>
              <a:off x="0" y="447289"/>
              <a:ext cx="9144000" cy="978943"/>
              <a:chOff x="4554659" y="848727"/>
              <a:chExt cx="3478170" cy="483859"/>
            </a:xfrm>
            <a:solidFill>
              <a:srgbClr val="950000"/>
            </a:solidFill>
          </p:grpSpPr>
          <p:sp>
            <p:nvSpPr>
              <p:cNvPr id="31" name="矩形 30"/>
              <p:cNvSpPr/>
              <p:nvPr/>
            </p:nvSpPr>
            <p:spPr>
              <a:xfrm>
                <a:off x="4554659" y="848727"/>
                <a:ext cx="3478170" cy="483859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TextBox 8"/>
              <p:cNvSpPr txBox="1">
                <a:spLocks noChangeArrowheads="1"/>
              </p:cNvSpPr>
              <p:nvPr/>
            </p:nvSpPr>
            <p:spPr bwMode="auto">
              <a:xfrm>
                <a:off x="6039031" y="983930"/>
                <a:ext cx="1962682" cy="222151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Kafka</a:t>
                </a:r>
                <a:r>
                  <a:rPr lang="zh-CN" altLang="en-US" sz="2200" b="1" dirty="0" smtClean="0">
                    <a:solidFill>
                      <a:srgbClr val="FFFFFF"/>
                    </a:solidFill>
                    <a:latin typeface="Courier New" panose="02070309020205020404" charset="0"/>
                    <a:cs typeface="Courier New" panose="02070309020205020404" charset="0"/>
                    <a:sym typeface="+mn-ea"/>
                  </a:rPr>
                  <a:t>简介</a:t>
                </a:r>
                <a:endParaRPr lang="en-US" altLang="zh-CN" sz="2200" b="1" dirty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730688" y="442773"/>
              <a:ext cx="2542610" cy="10066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173" y="625057"/>
              <a:ext cx="2387688" cy="645390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721995" y="1286510"/>
            <a:ext cx="353250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Courier New" panose="02070309020205020404" charset="0"/>
              </a:rPr>
              <a:t>Kafka</a:t>
            </a:r>
            <a:r>
              <a:rPr lang="zh-CN" altLang="en-US" sz="1400" b="1">
                <a:latin typeface="Courier New" panose="02070309020205020404" charset="0"/>
              </a:rPr>
              <a:t>设计目标</a:t>
            </a:r>
            <a:endParaRPr lang="zh-CN" altLang="en-US" sz="1400" b="1">
              <a:latin typeface="Courier New" panose="020703090202050204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6460" y="2007870"/>
            <a:ext cx="682942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latin typeface="Courier New" panose="02070309020205020404" charset="0"/>
                <a:ea typeface="楷体" panose="02010609060101010101" pitchFamily="49" charset="-122"/>
              </a:rPr>
              <a:t>高吞吐率 </a:t>
            </a:r>
            <a:r>
              <a:rPr lang="zh-CN" altLang="en-US" sz="1400">
                <a:latin typeface="Courier New" panose="02070309020205020404" charset="0"/>
                <a:ea typeface="楷体" panose="02010609060101010101" pitchFamily="49" charset="-122"/>
              </a:rPr>
              <a:t>在廉价的商用机器上单机可支持每秒</a:t>
            </a:r>
            <a:r>
              <a:rPr lang="en-US" altLang="zh-CN" sz="1400">
                <a:latin typeface="Courier New" panose="02070309020205020404" charset="0"/>
                <a:ea typeface="楷体" panose="02010609060101010101" pitchFamily="49" charset="-122"/>
              </a:rPr>
              <a:t>100</a:t>
            </a:r>
            <a:r>
              <a:rPr lang="zh-CN" altLang="en-US" sz="1400">
                <a:latin typeface="Courier New" panose="02070309020205020404" charset="0"/>
                <a:ea typeface="楷体" panose="02010609060101010101" pitchFamily="49" charset="-122"/>
              </a:rPr>
              <a:t>万条消息的读写</a:t>
            </a:r>
            <a:endParaRPr lang="zh-CN" altLang="en-US" sz="1400">
              <a:latin typeface="Courier New" panose="02070309020205020404" charset="0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latin typeface="Courier New" panose="02070309020205020404" charset="0"/>
                <a:ea typeface="楷体" panose="02010609060101010101" pitchFamily="49" charset="-122"/>
              </a:rPr>
              <a:t>消息持久化</a:t>
            </a:r>
            <a:r>
              <a:rPr lang="zh-CN" altLang="en-US" sz="1400">
                <a:latin typeface="Courier New" panose="02070309020205020404" charset="0"/>
                <a:ea typeface="楷体" panose="02010609060101010101" pitchFamily="49" charset="-122"/>
              </a:rPr>
              <a:t> 所有消息均被持久化到磁盘，无消息丢失，支持消息重放</a:t>
            </a:r>
            <a:endParaRPr lang="zh-CN" altLang="en-US" sz="1400">
              <a:latin typeface="Courier New" panose="02070309020205020404" charset="0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latin typeface="Courier New" panose="02070309020205020404" charset="0"/>
                <a:ea typeface="楷体" panose="02010609060101010101" pitchFamily="49" charset="-122"/>
              </a:rPr>
              <a:t>完全分布式 </a:t>
            </a:r>
            <a:r>
              <a:rPr lang="en-US" altLang="zh-CN" sz="1400">
                <a:latin typeface="Courier New" panose="02070309020205020404" charset="0"/>
                <a:ea typeface="楷体" panose="02010609060101010101" pitchFamily="49" charset="-122"/>
              </a:rPr>
              <a:t>Producer</a:t>
            </a:r>
            <a:r>
              <a:rPr lang="zh-CN" altLang="en-US" sz="1400">
                <a:latin typeface="Courier New" panose="02070309020205020404" charset="0"/>
                <a:ea typeface="楷体" panose="02010609060101010101" pitchFamily="49" charset="-122"/>
              </a:rPr>
              <a:t>，</a:t>
            </a:r>
            <a:r>
              <a:rPr lang="en-US" altLang="zh-CN" sz="1400">
                <a:latin typeface="Courier New" panose="02070309020205020404" charset="0"/>
                <a:ea typeface="楷体" panose="02010609060101010101" pitchFamily="49" charset="-122"/>
              </a:rPr>
              <a:t>Broker</a:t>
            </a:r>
            <a:r>
              <a:rPr lang="zh-CN" altLang="en-US" sz="1400">
                <a:latin typeface="Courier New" panose="02070309020205020404" charset="0"/>
                <a:ea typeface="楷体" panose="02010609060101010101" pitchFamily="49" charset="-122"/>
              </a:rPr>
              <a:t>，</a:t>
            </a:r>
            <a:r>
              <a:rPr lang="en-US" altLang="zh-CN" sz="1400">
                <a:latin typeface="Courier New" panose="02070309020205020404" charset="0"/>
                <a:ea typeface="楷体" panose="02010609060101010101" pitchFamily="49" charset="-122"/>
              </a:rPr>
              <a:t>Consumer</a:t>
            </a:r>
            <a:r>
              <a:rPr lang="zh-CN" altLang="en-US" sz="1400">
                <a:latin typeface="Courier New" panose="02070309020205020404" charset="0"/>
                <a:ea typeface="楷体" panose="02010609060101010101" pitchFamily="49" charset="-122"/>
              </a:rPr>
              <a:t>均支持水平扩展</a:t>
            </a:r>
            <a:endParaRPr lang="zh-CN" altLang="en-US" sz="1200" b="1">
              <a:latin typeface="Courier New" panose="02070309020205020404" charset="0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latin typeface="Courier New" panose="02070309020205020404" charset="0"/>
                <a:ea typeface="楷体" panose="02010609060101010101" pitchFamily="49" charset="-122"/>
              </a:rPr>
              <a:t>同时适应在线流处理和离线批处理</a:t>
            </a:r>
            <a:endParaRPr lang="zh-CN" altLang="en-US" sz="1400" b="1">
              <a:latin typeface="Courier New" panose="0207030902020502040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00000"/>
      </a:accent1>
      <a:accent2>
        <a:srgbClr val="C00000"/>
      </a:accent2>
      <a:accent3>
        <a:srgbClr val="E55618"/>
      </a:accent3>
      <a:accent4>
        <a:srgbClr val="C00000"/>
      </a:accent4>
      <a:accent5>
        <a:srgbClr val="00ADEF"/>
      </a:accent5>
      <a:accent6>
        <a:srgbClr val="00ADEF"/>
      </a:accent6>
      <a:hlink>
        <a:srgbClr val="00ADEF"/>
      </a:hlink>
      <a:folHlink>
        <a:srgbClr val="00ADEF"/>
      </a:folHlink>
    </a:clrScheme>
    <a:fontScheme name="Lao UI">
      <a:majorFont>
        <a:latin typeface="Lao UI"/>
        <a:ea typeface="微软雅黑"/>
        <a:cs typeface=""/>
      </a:majorFont>
      <a:minorFont>
        <a:latin typeface="Lao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15331</Words>
  <Application>WPS 演示</Application>
  <PresentationFormat>全屏显示(16:9)</PresentationFormat>
  <Paragraphs>602</Paragraphs>
  <Slides>60</Slides>
  <Notes>12</Notes>
  <HiddenSlides>0</HiddenSlides>
  <MMClips>1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60</vt:i4>
      </vt:variant>
    </vt:vector>
  </HeadingPairs>
  <TitlesOfParts>
    <vt:vector size="77" baseType="lpstr">
      <vt:lpstr>Arial</vt:lpstr>
      <vt:lpstr>宋体</vt:lpstr>
      <vt:lpstr>Wingdings</vt:lpstr>
      <vt:lpstr>Courier New</vt:lpstr>
      <vt:lpstr>楷体</vt:lpstr>
      <vt:lpstr>微软雅黑</vt:lpstr>
      <vt:lpstr>Calibri</vt:lpstr>
      <vt:lpstr>Wingdings</vt:lpstr>
      <vt:lpstr>Arial Unicode MS</vt:lpstr>
      <vt:lpstr>Lao UI</vt:lpstr>
      <vt:lpstr>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李慧声</cp:lastModifiedBy>
  <cp:revision>588</cp:revision>
  <dcterms:created xsi:type="dcterms:W3CDTF">2015-10-07T08:03:00Z</dcterms:created>
  <dcterms:modified xsi:type="dcterms:W3CDTF">2019-08-06T09:09:53Z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