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1" r:id="rId3"/>
    <p:sldId id="332" r:id="rId4"/>
    <p:sldId id="431" r:id="rId5"/>
    <p:sldId id="333" r:id="rId6"/>
    <p:sldId id="334" r:id="rId7"/>
    <p:sldId id="411" r:id="rId8"/>
    <p:sldId id="410" r:id="rId9"/>
    <p:sldId id="412" r:id="rId10"/>
    <p:sldId id="413" r:id="rId11"/>
    <p:sldId id="369" r:id="rId12"/>
  </p:sldIdLst>
  <p:sldSz cx="12192000" cy="68580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6730"/>
    <a:srgbClr val="C05227"/>
    <a:srgbClr val="B2AFAE"/>
    <a:srgbClr val="C15327"/>
    <a:srgbClr val="CECAC6"/>
    <a:srgbClr val="AA9D90"/>
    <a:srgbClr val="A19FA2"/>
    <a:srgbClr val="A5A1A2"/>
    <a:srgbClr val="A3A1A3"/>
    <a:srgbClr val="A5A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92" y="72"/>
      </p:cViewPr>
      <p:guideLst>
        <p:guide orient="horz" pos="2310"/>
        <p:guide pos="292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31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32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33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9" name=""/>
        <p:cNvGrpSpPr/>
        <p:nvPr/>
      </p:nvGrpSpPr>
      <p:grpSpPr/>
      <p:sp>
        <p:nvSpPr>
          <p:cNvPr id="104882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04882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104882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82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82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04882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 167"/>
          <p:cNvSpPr/>
          <p:nvPr userDrawn="1"/>
        </p:nvSpPr>
        <p:spPr>
          <a:xfrm>
            <a:off x="-4445" y="-3175"/>
            <a:ext cx="12200890" cy="6878955"/>
          </a:xfrm>
          <a:prstGeom prst="roundRect">
            <a:avLst>
              <a:gd name="adj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097154" name="图片 7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31425" y="147955"/>
            <a:ext cx="1935480" cy="381635"/>
          </a:xfrm>
          <a:prstGeom prst="rect">
            <a:avLst/>
          </a:prstGeom>
        </p:spPr>
      </p:pic>
      <p:sp>
        <p:nvSpPr>
          <p:cNvPr id="1048639" name=" 9"/>
          <p:cNvSpPr/>
          <p:nvPr userDrawn="1"/>
        </p:nvSpPr>
        <p:spPr>
          <a:xfrm>
            <a:off x="219710" y="715010"/>
            <a:ext cx="11752580" cy="5917565"/>
          </a:xfrm>
          <a:prstGeom prst="roundRect">
            <a:avLst>
              <a:gd name="adj" fmla="val 5729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80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80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0488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0488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7BAD23D-EDFF-4F46-9891-A94230A8E327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7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77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04877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0487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7BAD23D-EDFF-4F46-9891-A94230A8E327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80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80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04880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04880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7BAD23D-EDFF-4F46-9891-A94230A8E327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87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4878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04878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04879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7BAD23D-EDFF-4F46-9891-A94230A8E327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81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81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81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04881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04881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7BAD23D-EDFF-4F46-9891-A94230A8E327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92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48793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79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48795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79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04879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048798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7BAD23D-EDFF-4F46-9891-A94230A8E327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582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04858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04858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7BAD23D-EDFF-4F46-9891-A94230A8E327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04880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04880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7BAD23D-EDFF-4F46-9891-A94230A8E327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819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4882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48821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048822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048823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7BAD23D-EDFF-4F46-9891-A94230A8E327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48781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82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48783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04878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04878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7BAD23D-EDFF-4F46-9891-A94230A8E327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/>
          <a:stretch>
            <a:fillRect/>
          </a:stretch>
        </a:blipFill>
        <a:effectLst/>
      </p:bgPr>
    </p:bg>
    <p:spTree>
      <p:nvGrpSpPr>
        <p:cNvPr id="13" name=""/>
        <p:cNvGrpSpPr/>
        <p:nvPr/>
      </p:nvGrpSpPr>
      <p:grpSpPr/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5C2726B9-BF57-4F7F-A1F6-F361C90B3FB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7BAD23D-EDFF-4F46-9891-A94230A8E3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://www.uplooking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/>
      <p:sp>
        <p:nvSpPr>
          <p:cNvPr id="1048585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" name="组合 5"/>
          <p:cNvGrpSpPr/>
          <p:nvPr/>
        </p:nvGrpSpPr>
        <p:grpSpPr>
          <a:xfrm>
            <a:off x="635" y="592138"/>
            <a:ext cx="12192000" cy="6265862"/>
            <a:chOff x="1" y="592283"/>
            <a:chExt cx="9144007" cy="4551228"/>
          </a:xfrm>
        </p:grpSpPr>
        <p:sp>
          <p:nvSpPr>
            <p:cNvPr id="1048586" name="直角三角形 3"/>
            <p:cNvSpPr/>
            <p:nvPr/>
          </p:nvSpPr>
          <p:spPr>
            <a:xfrm>
              <a:off x="1" y="2234056"/>
              <a:ext cx="5922819" cy="2909455"/>
            </a:xfrm>
            <a:prstGeom prst="rtTriangle">
              <a:avLst/>
            </a:pr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5" tIns="34289" rIns="68565" bIns="34289" rtlCol="0"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587" name="直角三角形 4"/>
            <p:cNvSpPr/>
            <p:nvPr/>
          </p:nvSpPr>
          <p:spPr>
            <a:xfrm flipH="1">
              <a:off x="955971" y="592283"/>
              <a:ext cx="8188037" cy="4551219"/>
            </a:xfrm>
            <a:prstGeom prst="rtTriangle">
              <a:avLst/>
            </a:prstGeom>
            <a:solidFill>
              <a:schemeClr val="bg1">
                <a:lumMod val="8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5" tIns="34289" rIns="68565" bIns="34289" rtlCol="0"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2" name="组合 65"/>
          <p:cNvGrpSpPr/>
          <p:nvPr/>
        </p:nvGrpSpPr>
        <p:grpSpPr>
          <a:xfrm>
            <a:off x="1275080" y="3230240"/>
            <a:ext cx="9523730" cy="1749998"/>
            <a:chOff x="1519969" y="3227254"/>
            <a:chExt cx="9051206" cy="1749217"/>
          </a:xfrm>
        </p:grpSpPr>
        <p:sp>
          <p:nvSpPr>
            <p:cNvPr id="1048589" name="文本框 6"/>
            <p:cNvSpPr/>
            <p:nvPr/>
          </p:nvSpPr>
          <p:spPr>
            <a:xfrm>
              <a:off x="2230602" y="3227254"/>
              <a:ext cx="8206893" cy="829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zh-CN" altLang="zh-CN" sz="4800" b="1" dirty="0">
                  <a:solidFill>
                    <a:schemeClr val="bg1"/>
                  </a:solidFill>
                  <a:latin typeface="Courier New" panose="02070309020205020404" charset="0"/>
                  <a:ea typeface="微软雅黑" panose="020B0503020204020204" pitchFamily="34" charset="-122"/>
                  <a:sym typeface="+mn-ea"/>
                </a:rPr>
                <a:t>商品推荐实战</a:t>
              </a:r>
              <a:endParaRPr lang="zh-CN" altLang="zh-CN" sz="4800" b="1" dirty="0">
                <a:solidFill>
                  <a:schemeClr val="bg1"/>
                </a:solidFill>
                <a:latin typeface="Courier New" panose="02070309020205020404" charset="0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48591" name="矩形 64"/>
            <p:cNvSpPr/>
            <p:nvPr/>
          </p:nvSpPr>
          <p:spPr>
            <a:xfrm>
              <a:off x="1519969" y="4562636"/>
              <a:ext cx="9051206" cy="4138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lnSpc>
                  <a:spcPct val="150000"/>
                </a:lnSpc>
                <a:buFont typeface="Arial" panose="020B0604020202020204" pitchFamily="34" charset="0"/>
              </a:pPr>
              <a:endParaRPr lang="zh-CN" altLang="en-US" sz="1400" dirty="0">
                <a:solidFill>
                  <a:schemeClr val="bg1"/>
                </a:solidFill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48592" name="文本框 10"/>
          <p:cNvSpPr txBox="1"/>
          <p:nvPr/>
        </p:nvSpPr>
        <p:spPr>
          <a:xfrm>
            <a:off x="3495675" y="1418590"/>
            <a:ext cx="4901565" cy="1513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尚观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97152" name="图片 1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17760" y="81280"/>
            <a:ext cx="2039620" cy="401955"/>
          </a:xfrm>
          <a:prstGeom prst="rect">
            <a:avLst/>
          </a:prstGeom>
        </p:spPr>
      </p:pic>
      <p:sp>
        <p:nvSpPr>
          <p:cNvPr id="1048593" name="文本框 1"/>
          <p:cNvSpPr txBox="1"/>
          <p:nvPr/>
        </p:nvSpPr>
        <p:spPr>
          <a:xfrm>
            <a:off x="7352030" y="5448935"/>
            <a:ext cx="2152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Courier New" panose="02070309020205020404" charset="0"/>
              </a:rPr>
              <a:t>作者：李老师</a:t>
            </a:r>
            <a:endParaRPr lang="zh-CN" altLang="en-US" sz="2400" b="1">
              <a:solidFill>
                <a:schemeClr val="bg1"/>
              </a:solidFill>
              <a:latin typeface="Courier New" panose="0207030902020502040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/>
      <p:sp>
        <p:nvSpPr>
          <p:cNvPr id="1048765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5" name="组合 5"/>
          <p:cNvGrpSpPr/>
          <p:nvPr/>
        </p:nvGrpSpPr>
        <p:grpSpPr>
          <a:xfrm>
            <a:off x="3190875" y="1354138"/>
            <a:ext cx="6140450" cy="2616716"/>
            <a:chOff x="0" y="0"/>
            <a:chExt cx="6140925" cy="2617000"/>
          </a:xfrm>
        </p:grpSpPr>
        <p:sp>
          <p:nvSpPr>
            <p:cNvPr id="1048766" name="文本框 6"/>
            <p:cNvSpPr/>
            <p:nvPr/>
          </p:nvSpPr>
          <p:spPr>
            <a:xfrm>
              <a:off x="0" y="1510075"/>
              <a:ext cx="4968240" cy="11069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sz="6600" b="1" dirty="0">
                  <a:solidFill>
                    <a:schemeClr val="bg1"/>
                  </a:solidFill>
                  <a:latin typeface="Courier New" panose="02070309020205020404" charset="0"/>
                  <a:ea typeface="微软雅黑" panose="020B0503020204020204" pitchFamily="34" charset="-122"/>
                  <a:sym typeface="Roboto Th"/>
                </a:rPr>
                <a:t>THANKS</a:t>
              </a:r>
              <a:endParaRPr lang="en-US" altLang="zh-CN" sz="6600" b="1" dirty="0">
                <a:solidFill>
                  <a:schemeClr val="bg1"/>
                </a:solidFill>
                <a:latin typeface="Courier New" panose="02070309020205020404" charset="0"/>
                <a:ea typeface="微软雅黑" panose="020B0503020204020204" pitchFamily="34" charset="-122"/>
                <a:sym typeface="Roboto Th"/>
              </a:endParaRPr>
            </a:p>
          </p:txBody>
        </p:sp>
        <p:sp>
          <p:nvSpPr>
            <p:cNvPr id="1048767" name="Freeform 5"/>
            <p:cNvSpPr/>
            <p:nvPr/>
          </p:nvSpPr>
          <p:spPr>
            <a:xfrm>
              <a:off x="4074000" y="0"/>
              <a:ext cx="2066925" cy="1820863"/>
            </a:xfrm>
            <a:custGeom>
              <a:avLst/>
              <a:gdLst/>
              <a:ahLst/>
              <a:cxnLst>
                <a:cxn ang="0">
                  <a:pos x="28" y="44"/>
                </a:cxn>
                <a:cxn ang="0">
                  <a:pos x="18" y="42"/>
                </a:cxn>
                <a:cxn ang="0">
                  <a:pos x="4" y="49"/>
                </a:cxn>
                <a:cxn ang="0">
                  <a:pos x="7" y="3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56" y="22"/>
                </a:cxn>
                <a:cxn ang="0">
                  <a:pos x="28" y="44"/>
                </a:cxn>
              </a:cxnLst>
              <a:rect l="0" t="0" r="r" b="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8768" name="文本框 8"/>
            <p:cNvSpPr/>
            <p:nvPr/>
          </p:nvSpPr>
          <p:spPr>
            <a:xfrm>
              <a:off x="4194490" y="556488"/>
              <a:ext cx="1825943" cy="7068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Courier New" panose="02070309020205020404" charset="0"/>
                  <a:ea typeface="微软雅黑" panose="020B0503020204020204" pitchFamily="34" charset="-122"/>
                  <a:sym typeface="Roboto Th"/>
                </a:rPr>
                <a:t>2017</a:t>
              </a:r>
              <a:endParaRPr lang="zh-CN" altLang="en-US" sz="4000" b="1" dirty="0">
                <a:solidFill>
                  <a:schemeClr val="bg1"/>
                </a:solidFill>
                <a:latin typeface="Courier New" panose="02070309020205020404" charset="0"/>
                <a:ea typeface="微软雅黑" panose="020B0503020204020204" pitchFamily="34" charset="-122"/>
                <a:sym typeface="Roboto Th"/>
              </a:endParaRPr>
            </a:p>
          </p:txBody>
        </p:sp>
      </p:grpSp>
      <p:sp>
        <p:nvSpPr>
          <p:cNvPr id="1048769" name="矩形 9"/>
          <p:cNvSpPr/>
          <p:nvPr/>
        </p:nvSpPr>
        <p:spPr>
          <a:xfrm>
            <a:off x="3576638" y="3971925"/>
            <a:ext cx="4195762" cy="4603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lIns="91422" tIns="45711" rIns="91422" bIns="45711" anchor="ctr"/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48770" name="直角三角形 6"/>
          <p:cNvSpPr/>
          <p:nvPr/>
        </p:nvSpPr>
        <p:spPr>
          <a:xfrm rot="5400000">
            <a:off x="-2130425" y="2130425"/>
            <a:ext cx="7121525" cy="2860675"/>
          </a:xfrm>
          <a:prstGeom prst="rtTriangle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rtlCol="0" anchor="ctr"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71" name="直角三角形 7"/>
          <p:cNvSpPr/>
          <p:nvPr/>
        </p:nvSpPr>
        <p:spPr>
          <a:xfrm rot="16200000">
            <a:off x="7200900" y="2130425"/>
            <a:ext cx="7121525" cy="2860675"/>
          </a:xfrm>
          <a:prstGeom prst="rtTriangle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rtlCol="0" anchor="ctr"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72" name="矩形 64"/>
          <p:cNvSpPr/>
          <p:nvPr/>
        </p:nvSpPr>
        <p:spPr>
          <a:xfrm>
            <a:off x="1149350" y="4017963"/>
            <a:ext cx="9050338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F06730"/>
                </a:solidFill>
                <a:latin typeface="Courier New" panose="02070309020205020404" charset="0"/>
                <a:ea typeface="微软雅黑" panose="020B0503020204020204" pitchFamily="34" charset="-122"/>
              </a:rPr>
              <a:t>Add up everything what you like and everything what you want </a:t>
            </a:r>
            <a:endParaRPr lang="en-US" altLang="zh-CN" sz="1600" dirty="0">
              <a:solidFill>
                <a:srgbClr val="F06730"/>
              </a:solidFill>
              <a:latin typeface="Courier New" panose="0207030902020502040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600" dirty="0">
                <a:solidFill>
                  <a:srgbClr val="F06730"/>
                </a:solidFill>
                <a:latin typeface="Courier New" panose="02070309020205020404" charset="0"/>
                <a:ea typeface="微软雅黑" panose="020B0503020204020204" pitchFamily="34" charset="-122"/>
              </a:rPr>
              <a:t>                                                梦想，要比昨天走的更远</a:t>
            </a:r>
            <a:endParaRPr lang="zh-CN" altLang="en-US" sz="1600" dirty="0">
              <a:solidFill>
                <a:srgbClr val="F06730"/>
              </a:solidFill>
              <a:latin typeface="Courier New" panose="02070309020205020404" charset="0"/>
              <a:ea typeface="微软雅黑" panose="020B0503020204020204" pitchFamily="34" charset="-122"/>
            </a:endParaRPr>
          </a:p>
        </p:txBody>
      </p:sp>
      <p:sp>
        <p:nvSpPr>
          <p:cNvPr id="1048773" name="文本框 2"/>
          <p:cNvSpPr txBox="1"/>
          <p:nvPr/>
        </p:nvSpPr>
        <p:spPr>
          <a:xfrm>
            <a:off x="4326255" y="484187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>
                <a:solidFill>
                  <a:srgbClr val="FFFFFF"/>
                </a:solidFill>
                <a:latin typeface="Courier New" panose="02070309020205020404" charset="0"/>
                <a:ea typeface="微软雅黑" panose="020B0503020204020204" pitchFamily="34" charset="-122"/>
                <a:sym typeface="+mn-ea"/>
              </a:rPr>
              <a:t>本课程版权归尚观所拥有</a:t>
            </a:r>
            <a:endParaRPr lang="zh-CN" altLang="en-US">
              <a:latin typeface="Courier New" panose="02070309020205020404" charset="0"/>
            </a:endParaRPr>
          </a:p>
        </p:txBody>
      </p:sp>
      <p:sp>
        <p:nvSpPr>
          <p:cNvPr id="1048774" name="文本框 3"/>
          <p:cNvSpPr txBox="1"/>
          <p:nvPr/>
        </p:nvSpPr>
        <p:spPr>
          <a:xfrm>
            <a:off x="4547236" y="5497195"/>
            <a:ext cx="2255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Courier New" panose="02070309020205020404" charset="0"/>
                <a:ea typeface="微软雅黑" panose="020B0503020204020204" pitchFamily="34" charset="-122"/>
                <a:sym typeface="+mn-ea"/>
              </a:rPr>
              <a:t>欢迎访问我们的网站</a:t>
            </a:r>
            <a:br>
              <a:rPr lang="en-US" altLang="zh-CN" sz="1600" dirty="0" smtClean="0">
                <a:solidFill>
                  <a:schemeClr val="bg1"/>
                </a:solidFill>
                <a:latin typeface="Courier New" panose="02070309020205020404" charset="0"/>
                <a:ea typeface="微软雅黑" panose="020B0503020204020204" pitchFamily="34" charset="-122"/>
                <a:sym typeface="+mn-ea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Courier New" panose="02070309020205020404" charset="0"/>
                <a:ea typeface="微软雅黑" panose="020B0503020204020204" pitchFamily="34" charset="-122"/>
                <a:sym typeface="+mn-ea"/>
                <a:hlinkClick r:id="rId1"/>
              </a:rPr>
              <a:t>www.uplooking.com</a:t>
            </a:r>
            <a:endParaRPr lang="en-US" altLang="zh-CN" sz="1600" dirty="0" smtClean="0">
              <a:solidFill>
                <a:schemeClr val="bg1"/>
              </a:solidFill>
              <a:latin typeface="Courier New" panose="0207030902020502040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 167"/>
          <p:cNvSpPr>
            <a:spLocks noChangeAspect="1"/>
          </p:cNvSpPr>
          <p:nvPr/>
        </p:nvSpPr>
        <p:spPr>
          <a:xfrm>
            <a:off x="-8890" y="-55245"/>
            <a:ext cx="12210415" cy="6857365"/>
          </a:xfrm>
          <a:prstGeom prst="roundRect">
            <a:avLst>
              <a:gd name="adj" fmla="val 0"/>
            </a:avLst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FFFFFF"/>
              </a:solidFill>
              <a:latin typeface="Courier New" panose="02070309020205020404" charset="0"/>
            </a:endParaRPr>
          </a:p>
        </p:txBody>
      </p:sp>
      <p:sp>
        <p:nvSpPr>
          <p:cNvPr id="1048596" name="矩形 4"/>
          <p:cNvSpPr>
            <a:spLocks noChangeArrowheads="1"/>
          </p:cNvSpPr>
          <p:nvPr/>
        </p:nvSpPr>
        <p:spPr bwMode="auto">
          <a:xfrm flipH="1">
            <a:off x="1111250" y="734060"/>
            <a:ext cx="117602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/>
            <a:r>
              <a:rPr lang="zh-CN" altLang="en-US" sz="2400" b="1">
                <a:solidFill>
                  <a:schemeClr val="bg1"/>
                </a:solidFill>
                <a:latin typeface="Courier New" panose="02070309020205020404" charset="0"/>
                <a:ea typeface="微软雅黑" panose="020B0503020204020204" pitchFamily="34" charset="-122"/>
              </a:rPr>
              <a:t>目录</a:t>
            </a:r>
            <a:endParaRPr lang="zh-CN" altLang="en-US" sz="2400" b="1">
              <a:solidFill>
                <a:schemeClr val="bg1"/>
              </a:solidFill>
              <a:latin typeface="Courier New" panose="02070309020205020404" charset="0"/>
              <a:ea typeface="微软雅黑" panose="020B0503020204020204" pitchFamily="34" charset="-122"/>
            </a:endParaRPr>
          </a:p>
        </p:txBody>
      </p:sp>
      <p:sp>
        <p:nvSpPr>
          <p:cNvPr id="1048597" name="矩形 6"/>
          <p:cNvSpPr>
            <a:spLocks noChangeArrowheads="1"/>
          </p:cNvSpPr>
          <p:nvPr/>
        </p:nvSpPr>
        <p:spPr bwMode="auto">
          <a:xfrm flipH="1">
            <a:off x="1229360" y="1922780"/>
            <a:ext cx="3587750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/>
            <a:r>
              <a:rPr lang="zh-CN" altLang="zh-CN" sz="1600" b="1" dirty="0" smtClean="0">
                <a:solidFill>
                  <a:schemeClr val="bg1"/>
                </a:solidFill>
                <a:latin typeface="Courier New" panose="02070309020205020404" charset="0"/>
                <a:ea typeface="微软雅黑" panose="020B0503020204020204" pitchFamily="34" charset="-122"/>
                <a:cs typeface="+mn-ea"/>
              </a:rPr>
              <a:t>需求分析</a:t>
            </a:r>
            <a:endParaRPr lang="zh-CN" altLang="zh-CN" sz="1600" b="1" dirty="0" smtClean="0">
              <a:solidFill>
                <a:schemeClr val="bg1"/>
              </a:solidFill>
              <a:latin typeface="Courier New" panose="0207030902020502040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48598" name="椭圆 7"/>
          <p:cNvSpPr/>
          <p:nvPr/>
        </p:nvSpPr>
        <p:spPr>
          <a:xfrm flipH="1">
            <a:off x="659130" y="1940560"/>
            <a:ext cx="236855" cy="226060"/>
          </a:xfrm>
          <a:prstGeom prst="ellipse">
            <a:avLst/>
          </a:prstGeom>
          <a:solidFill>
            <a:srgbClr val="FB9460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00">
              <a:solidFill>
                <a:schemeClr val="bg1"/>
              </a:solidFill>
              <a:latin typeface="Courier New" panose="02070309020205020404" charset="0"/>
              <a:ea typeface="微软雅黑" panose="020B0503020204020204" pitchFamily="34" charset="-122"/>
            </a:endParaRPr>
          </a:p>
        </p:txBody>
      </p:sp>
      <p:sp>
        <p:nvSpPr>
          <p:cNvPr id="1048599" name="矩形 10"/>
          <p:cNvSpPr>
            <a:spLocks noChangeArrowheads="1"/>
          </p:cNvSpPr>
          <p:nvPr/>
        </p:nvSpPr>
        <p:spPr bwMode="auto">
          <a:xfrm flipH="1">
            <a:off x="1242060" y="2580640"/>
            <a:ext cx="3561715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/>
            <a:r>
              <a:rPr lang="zh-CN" altLang="en-US" sz="1600" b="1" dirty="0" smtClean="0">
                <a:solidFill>
                  <a:schemeClr val="bg1"/>
                </a:solidFill>
                <a:latin typeface="Courier New" panose="02070309020205020404" charset="0"/>
                <a:ea typeface="微软雅黑" panose="020B0503020204020204" pitchFamily="34" charset="-122"/>
                <a:cs typeface="+mn-ea"/>
                <a:sym typeface="+mn-ea"/>
              </a:rPr>
              <a:t>系统架构设计</a:t>
            </a:r>
            <a:endParaRPr lang="zh-CN" altLang="en-US" sz="1600" b="1" dirty="0" smtClean="0">
              <a:solidFill>
                <a:schemeClr val="bg1"/>
              </a:solidFill>
              <a:latin typeface="Courier New" panose="02070309020205020404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1048600" name="椭圆 11"/>
          <p:cNvSpPr/>
          <p:nvPr/>
        </p:nvSpPr>
        <p:spPr>
          <a:xfrm flipH="1">
            <a:off x="659130" y="2691765"/>
            <a:ext cx="236855" cy="226060"/>
          </a:xfrm>
          <a:prstGeom prst="ellipse">
            <a:avLst/>
          </a:prstGeom>
          <a:solidFill>
            <a:srgbClr val="FB9460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00">
              <a:solidFill>
                <a:schemeClr val="bg1"/>
              </a:solidFill>
              <a:latin typeface="Courier New" panose="02070309020205020404" charset="0"/>
              <a:ea typeface="微软雅黑" panose="020B0503020204020204" pitchFamily="34" charset="-122"/>
            </a:endParaRPr>
          </a:p>
        </p:txBody>
      </p:sp>
      <p:sp>
        <p:nvSpPr>
          <p:cNvPr id="1048601" name="矩形 14"/>
          <p:cNvSpPr>
            <a:spLocks noChangeArrowheads="1"/>
          </p:cNvSpPr>
          <p:nvPr/>
        </p:nvSpPr>
        <p:spPr bwMode="auto">
          <a:xfrm flipH="1">
            <a:off x="1242060" y="3351530"/>
            <a:ext cx="4662805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/>
            <a:r>
              <a:rPr lang="zh-CN" altLang="en-US" sz="1600" b="1" dirty="0" smtClean="0">
                <a:solidFill>
                  <a:schemeClr val="bg1"/>
                </a:solidFill>
                <a:latin typeface="Courier New" panose="02070309020205020404" charset="0"/>
                <a:ea typeface="微软雅黑" panose="020B0503020204020204" pitchFamily="34" charset="-122"/>
                <a:cs typeface="+mn-ea"/>
                <a:sym typeface="+mn-ea"/>
              </a:rPr>
              <a:t>数据流程设计</a:t>
            </a:r>
            <a:endParaRPr lang="zh-CN" altLang="en-US" sz="1600" b="1" dirty="0" smtClean="0">
              <a:solidFill>
                <a:schemeClr val="bg1"/>
              </a:solidFill>
              <a:latin typeface="Courier New" panose="02070309020205020404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1048602" name="椭圆 15"/>
          <p:cNvSpPr/>
          <p:nvPr/>
        </p:nvSpPr>
        <p:spPr>
          <a:xfrm flipH="1">
            <a:off x="659130" y="3442335"/>
            <a:ext cx="236855" cy="226060"/>
          </a:xfrm>
          <a:prstGeom prst="ellipse">
            <a:avLst/>
          </a:prstGeom>
          <a:solidFill>
            <a:srgbClr val="FB9460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00">
              <a:solidFill>
                <a:schemeClr val="bg1"/>
              </a:solidFill>
              <a:latin typeface="Courier New" panose="02070309020205020404" charset="0"/>
              <a:ea typeface="微软雅黑" panose="020B0503020204020204" pitchFamily="34" charset="-122"/>
            </a:endParaRPr>
          </a:p>
        </p:txBody>
      </p:sp>
      <p:sp>
        <p:nvSpPr>
          <p:cNvPr id="1048603" name="矩形 18"/>
          <p:cNvSpPr>
            <a:spLocks noChangeArrowheads="1"/>
          </p:cNvSpPr>
          <p:nvPr/>
        </p:nvSpPr>
        <p:spPr bwMode="auto">
          <a:xfrm flipH="1">
            <a:off x="1242060" y="4102735"/>
            <a:ext cx="3203575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/>
            <a:r>
              <a:rPr lang="zh-CN" altLang="en-US" sz="1600" b="1" dirty="0" smtClean="0">
                <a:solidFill>
                  <a:schemeClr val="bg1"/>
                </a:solidFill>
                <a:latin typeface="Courier New" panose="02070309020205020404" charset="0"/>
                <a:ea typeface="微软雅黑" panose="020B0503020204020204" pitchFamily="34" charset="-122"/>
                <a:sym typeface="+mn-ea"/>
              </a:rPr>
              <a:t>各个服务准备</a:t>
            </a:r>
            <a:endParaRPr lang="zh-CN" altLang="en-US" sz="1600" b="1" dirty="0" smtClean="0">
              <a:solidFill>
                <a:schemeClr val="bg1"/>
              </a:solidFill>
              <a:latin typeface="Courier New" panose="020703090202050204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48604" name="椭圆 19"/>
          <p:cNvSpPr/>
          <p:nvPr/>
        </p:nvSpPr>
        <p:spPr>
          <a:xfrm flipH="1">
            <a:off x="659130" y="4193540"/>
            <a:ext cx="236855" cy="226060"/>
          </a:xfrm>
          <a:prstGeom prst="ellipse">
            <a:avLst/>
          </a:prstGeom>
          <a:solidFill>
            <a:srgbClr val="FB9460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00">
              <a:solidFill>
                <a:schemeClr val="bg1"/>
              </a:solidFill>
              <a:latin typeface="Courier New" panose="02070309020205020404" charset="0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00">
              <a:solidFill>
                <a:schemeClr val="bg1"/>
              </a:solidFill>
              <a:latin typeface="Courier New" panose="02070309020205020404" charset="0"/>
              <a:ea typeface="微软雅黑" panose="020B0503020204020204" pitchFamily="34" charset="-122"/>
            </a:endParaRPr>
          </a:p>
        </p:txBody>
      </p:sp>
      <p:pic>
        <p:nvPicPr>
          <p:cNvPr id="2097153" name="图片 1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9650" y="121920"/>
            <a:ext cx="2039620" cy="401955"/>
          </a:xfrm>
          <a:prstGeom prst="rect">
            <a:avLst/>
          </a:prstGeom>
        </p:spPr>
      </p:pic>
      <p:grpSp>
        <p:nvGrpSpPr>
          <p:cNvPr id="63" name="组合 44"/>
          <p:cNvGrpSpPr/>
          <p:nvPr/>
        </p:nvGrpSpPr>
        <p:grpSpPr>
          <a:xfrm rot="10800000">
            <a:off x="5862320" y="317"/>
            <a:ext cx="3234055" cy="2525078"/>
            <a:chOff x="7760" y="18"/>
            <a:chExt cx="5093" cy="3977"/>
          </a:xfrm>
        </p:grpSpPr>
        <p:sp>
          <p:nvSpPr>
            <p:cNvPr id="1048609" name="矩形 30"/>
            <p:cNvSpPr/>
            <p:nvPr/>
          </p:nvSpPr>
          <p:spPr>
            <a:xfrm rot="13457183">
              <a:off x="11630" y="1635"/>
              <a:ext cx="515" cy="648"/>
            </a:xfrm>
            <a:prstGeom prst="rect">
              <a:avLst/>
            </a:prstGeom>
            <a:solidFill>
              <a:srgbClr val="F06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0" tIns="34289" rIns="68570" bIns="34289"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10" name="矩形 31"/>
            <p:cNvSpPr/>
            <p:nvPr/>
          </p:nvSpPr>
          <p:spPr>
            <a:xfrm rot="13485974">
              <a:off x="12528" y="2735"/>
              <a:ext cx="325" cy="345"/>
            </a:xfrm>
            <a:prstGeom prst="rect">
              <a:avLst/>
            </a:prstGeom>
            <a:solidFill>
              <a:srgbClr val="F06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0" tIns="34289" rIns="68570" bIns="34289"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11" name="矩形 32"/>
            <p:cNvSpPr/>
            <p:nvPr/>
          </p:nvSpPr>
          <p:spPr>
            <a:xfrm rot="13485974">
              <a:off x="12407" y="3351"/>
              <a:ext cx="158" cy="168"/>
            </a:xfrm>
            <a:prstGeom prst="rect">
              <a:avLst/>
            </a:pr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0" tIns="34289" rIns="68570" bIns="34289"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12" name="矩形 33"/>
            <p:cNvSpPr/>
            <p:nvPr/>
          </p:nvSpPr>
          <p:spPr>
            <a:xfrm rot="13485974">
              <a:off x="8823" y="846"/>
              <a:ext cx="158" cy="165"/>
            </a:xfrm>
            <a:prstGeom prst="rect">
              <a:avLst/>
            </a:prstGeom>
            <a:solidFill>
              <a:srgbClr val="F06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0" tIns="34289" rIns="68570" bIns="34289"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13" name="矩形 34"/>
            <p:cNvSpPr/>
            <p:nvPr/>
          </p:nvSpPr>
          <p:spPr>
            <a:xfrm rot="13485974">
              <a:off x="10058" y="770"/>
              <a:ext cx="158" cy="165"/>
            </a:xfrm>
            <a:prstGeom prst="rect">
              <a:avLst/>
            </a:prstGeom>
            <a:solidFill>
              <a:srgbClr val="F06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0" tIns="34289" rIns="68570" bIns="34289"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14" name="任意多边形 36"/>
            <p:cNvSpPr/>
            <p:nvPr/>
          </p:nvSpPr>
          <p:spPr>
            <a:xfrm rot="10800000">
              <a:off x="9333" y="3060"/>
              <a:ext cx="1960" cy="935"/>
            </a:xfrm>
            <a:custGeom>
              <a:avLst/>
              <a:gdLst>
                <a:gd name="connsiteX0" fmla="*/ 0 w 2183642"/>
                <a:gd name="connsiteY0" fmla="*/ 0 h 1091821"/>
                <a:gd name="connsiteX1" fmla="*/ 2183642 w 2183642"/>
                <a:gd name="connsiteY1" fmla="*/ 13648 h 1091821"/>
                <a:gd name="connsiteX2" fmla="*/ 1091821 w 2183642"/>
                <a:gd name="connsiteY2" fmla="*/ 1091821 h 1091821"/>
                <a:gd name="connsiteX3" fmla="*/ 0 w 2183642"/>
                <a:gd name="connsiteY3" fmla="*/ 0 h 109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642" h="1091821">
                  <a:moveTo>
                    <a:pt x="0" y="0"/>
                  </a:moveTo>
                  <a:lnTo>
                    <a:pt x="2183642" y="13648"/>
                  </a:lnTo>
                  <a:lnTo>
                    <a:pt x="1091821" y="10918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15" name="任意多边形 37"/>
            <p:cNvSpPr/>
            <p:nvPr/>
          </p:nvSpPr>
          <p:spPr>
            <a:xfrm rot="10800000">
              <a:off x="10675" y="18"/>
              <a:ext cx="1730" cy="1660"/>
            </a:xfrm>
            <a:custGeom>
              <a:avLst/>
              <a:gdLst>
                <a:gd name="connsiteX0" fmla="*/ 887105 w 1924335"/>
                <a:gd name="connsiteY0" fmla="*/ 0 h 1937982"/>
                <a:gd name="connsiteX1" fmla="*/ 1924335 w 1924335"/>
                <a:gd name="connsiteY1" fmla="*/ 1009935 h 1937982"/>
                <a:gd name="connsiteX2" fmla="*/ 941696 w 1924335"/>
                <a:gd name="connsiteY2" fmla="*/ 1937982 h 1937982"/>
                <a:gd name="connsiteX3" fmla="*/ 0 w 1924335"/>
                <a:gd name="connsiteY3" fmla="*/ 968991 h 1937982"/>
                <a:gd name="connsiteX4" fmla="*/ 887105 w 1924335"/>
                <a:gd name="connsiteY4" fmla="*/ 0 h 193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4335" h="1937982">
                  <a:moveTo>
                    <a:pt x="887105" y="0"/>
                  </a:moveTo>
                  <a:lnTo>
                    <a:pt x="1924335" y="1009935"/>
                  </a:lnTo>
                  <a:lnTo>
                    <a:pt x="941696" y="1937982"/>
                  </a:lnTo>
                  <a:lnTo>
                    <a:pt x="0" y="968991"/>
                  </a:lnTo>
                  <a:lnTo>
                    <a:pt x="887105" y="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16" name="任意多边形 38"/>
            <p:cNvSpPr/>
            <p:nvPr/>
          </p:nvSpPr>
          <p:spPr>
            <a:xfrm rot="10800000">
              <a:off x="7760" y="1411"/>
              <a:ext cx="2698" cy="2558"/>
            </a:xfrm>
            <a:custGeom>
              <a:avLst/>
              <a:gdLst>
                <a:gd name="connsiteX0" fmla="*/ 1514902 w 3002508"/>
                <a:gd name="connsiteY0" fmla="*/ 0 h 2988860"/>
                <a:gd name="connsiteX1" fmla="*/ 3002508 w 3002508"/>
                <a:gd name="connsiteY1" fmla="*/ 1501254 h 2988860"/>
                <a:gd name="connsiteX2" fmla="*/ 1528550 w 3002508"/>
                <a:gd name="connsiteY2" fmla="*/ 2988860 h 2988860"/>
                <a:gd name="connsiteX3" fmla="*/ 0 w 3002508"/>
                <a:gd name="connsiteY3" fmla="*/ 1473958 h 2988860"/>
                <a:gd name="connsiteX4" fmla="*/ 1514902 w 3002508"/>
                <a:gd name="connsiteY4" fmla="*/ 0 h 298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508" h="2988860">
                  <a:moveTo>
                    <a:pt x="1514902" y="0"/>
                  </a:moveTo>
                  <a:lnTo>
                    <a:pt x="3002508" y="1501254"/>
                  </a:lnTo>
                  <a:lnTo>
                    <a:pt x="1528550" y="2988860"/>
                  </a:lnTo>
                  <a:lnTo>
                    <a:pt x="0" y="1473958"/>
                  </a:lnTo>
                  <a:lnTo>
                    <a:pt x="1514902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17" name="任意多边形 39"/>
            <p:cNvSpPr/>
            <p:nvPr/>
          </p:nvSpPr>
          <p:spPr>
            <a:xfrm rot="10800000">
              <a:off x="10413" y="2121"/>
              <a:ext cx="2040" cy="1848"/>
            </a:xfrm>
            <a:custGeom>
              <a:avLst/>
              <a:gdLst>
                <a:gd name="connsiteX0" fmla="*/ 982638 w 2033516"/>
                <a:gd name="connsiteY0" fmla="*/ 0 h 2074460"/>
                <a:gd name="connsiteX1" fmla="*/ 2033516 w 2033516"/>
                <a:gd name="connsiteY1" fmla="*/ 1078173 h 2074460"/>
                <a:gd name="connsiteX2" fmla="*/ 1023582 w 2033516"/>
                <a:gd name="connsiteY2" fmla="*/ 2074460 h 2074460"/>
                <a:gd name="connsiteX3" fmla="*/ 0 w 2033516"/>
                <a:gd name="connsiteY3" fmla="*/ 982639 h 2074460"/>
                <a:gd name="connsiteX4" fmla="*/ 982638 w 2033516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3516" h="2074460">
                  <a:moveTo>
                    <a:pt x="982638" y="0"/>
                  </a:moveTo>
                  <a:lnTo>
                    <a:pt x="2033516" y="1078173"/>
                  </a:lnTo>
                  <a:lnTo>
                    <a:pt x="1023582" y="2074460"/>
                  </a:lnTo>
                  <a:lnTo>
                    <a:pt x="0" y="982639"/>
                  </a:lnTo>
                  <a:lnTo>
                    <a:pt x="982638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18" name="任意多边形 40"/>
            <p:cNvSpPr/>
            <p:nvPr/>
          </p:nvSpPr>
          <p:spPr>
            <a:xfrm rot="10800000">
              <a:off x="8195" y="1096"/>
              <a:ext cx="613" cy="583"/>
            </a:xfrm>
            <a:custGeom>
              <a:avLst/>
              <a:gdLst>
                <a:gd name="connsiteX0" fmla="*/ 327546 w 682388"/>
                <a:gd name="connsiteY0" fmla="*/ 0 h 682389"/>
                <a:gd name="connsiteX1" fmla="*/ 682388 w 682388"/>
                <a:gd name="connsiteY1" fmla="*/ 354842 h 682389"/>
                <a:gd name="connsiteX2" fmla="*/ 354842 w 682388"/>
                <a:gd name="connsiteY2" fmla="*/ 682389 h 682389"/>
                <a:gd name="connsiteX3" fmla="*/ 0 w 682388"/>
                <a:gd name="connsiteY3" fmla="*/ 368490 h 682389"/>
                <a:gd name="connsiteX4" fmla="*/ 327546 w 682388"/>
                <a:gd name="connsiteY4" fmla="*/ 0 h 68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388" h="682389">
                  <a:moveTo>
                    <a:pt x="327546" y="0"/>
                  </a:moveTo>
                  <a:lnTo>
                    <a:pt x="682388" y="354842"/>
                  </a:lnTo>
                  <a:lnTo>
                    <a:pt x="354842" y="682389"/>
                  </a:lnTo>
                  <a:lnTo>
                    <a:pt x="0" y="368490"/>
                  </a:lnTo>
                  <a:lnTo>
                    <a:pt x="327546" y="0"/>
                  </a:lnTo>
                  <a:close/>
                </a:path>
              </a:pathLst>
            </a:custGeom>
            <a:solidFill>
              <a:srgbClr val="F06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19" name="矩形 41"/>
            <p:cNvSpPr/>
            <p:nvPr/>
          </p:nvSpPr>
          <p:spPr>
            <a:xfrm rot="8170664">
              <a:off x="9955" y="1189"/>
              <a:ext cx="1168" cy="1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20" name="矩形 42"/>
            <p:cNvSpPr/>
            <p:nvPr/>
          </p:nvSpPr>
          <p:spPr>
            <a:xfrm rot="8170664">
              <a:off x="9390" y="1052"/>
              <a:ext cx="528" cy="515"/>
            </a:xfrm>
            <a:prstGeom prst="rect">
              <a:avLst/>
            </a:prstGeom>
            <a:solidFill>
              <a:srgbClr val="F06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21" name="矩形 43"/>
            <p:cNvSpPr/>
            <p:nvPr/>
          </p:nvSpPr>
          <p:spPr>
            <a:xfrm rot="8170664">
              <a:off x="12153" y="2225"/>
              <a:ext cx="528" cy="515"/>
            </a:xfrm>
            <a:prstGeom prst="rect">
              <a:avLst/>
            </a:prstGeom>
            <a:solidFill>
              <a:srgbClr val="F06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</p:grpSp>
      <p:grpSp>
        <p:nvGrpSpPr>
          <p:cNvPr id="64" name="组合 1"/>
          <p:cNvGrpSpPr/>
          <p:nvPr/>
        </p:nvGrpSpPr>
        <p:grpSpPr>
          <a:xfrm rot="10800000" flipH="1">
            <a:off x="6858240" y="3668395"/>
            <a:ext cx="5425200" cy="3194050"/>
            <a:chOff x="6359856" y="-35113"/>
            <a:chExt cx="5889389" cy="3474349"/>
          </a:xfrm>
        </p:grpSpPr>
        <p:sp>
          <p:nvSpPr>
            <p:cNvPr id="1048622" name="矩形 13"/>
            <p:cNvSpPr/>
            <p:nvPr/>
          </p:nvSpPr>
          <p:spPr>
            <a:xfrm rot="2657183">
              <a:off x="7325047" y="1463761"/>
              <a:ext cx="530855" cy="45069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0" tIns="34289" rIns="68570" bIns="34289"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23" name="矩形 16"/>
            <p:cNvSpPr/>
            <p:nvPr/>
          </p:nvSpPr>
          <p:spPr>
            <a:xfrm rot="2685974">
              <a:off x="6383986" y="1090769"/>
              <a:ext cx="282663" cy="283197"/>
            </a:xfrm>
            <a:prstGeom prst="rect">
              <a:avLst/>
            </a:prstGeom>
            <a:solidFill>
              <a:srgbClr val="F06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0" tIns="34289" rIns="68570" bIns="34289"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24" name="矩形 17"/>
            <p:cNvSpPr/>
            <p:nvPr/>
          </p:nvSpPr>
          <p:spPr>
            <a:xfrm rot="2685974">
              <a:off x="6359856" y="591721"/>
              <a:ext cx="136160" cy="136418"/>
            </a:xfrm>
            <a:prstGeom prst="rect">
              <a:avLst/>
            </a:prstGeom>
            <a:solidFill>
              <a:srgbClr val="F06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0" tIns="34289" rIns="68570" bIns="34289"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25" name="矩形 18"/>
            <p:cNvSpPr/>
            <p:nvPr/>
          </p:nvSpPr>
          <p:spPr>
            <a:xfrm rot="2685974">
              <a:off x="11530523" y="2995445"/>
              <a:ext cx="137884" cy="13814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0" tIns="34289" rIns="68570" bIns="34289"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26" name="矩形 20"/>
            <p:cNvSpPr/>
            <p:nvPr/>
          </p:nvSpPr>
          <p:spPr>
            <a:xfrm rot="2685974">
              <a:off x="6809703" y="2738150"/>
              <a:ext cx="136161" cy="136419"/>
            </a:xfrm>
            <a:prstGeom prst="rect">
              <a:avLst/>
            </a:prstGeom>
            <a:solidFill>
              <a:srgbClr val="F06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0" tIns="34289" rIns="68570" bIns="34289"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27" name="任意多边形 21"/>
            <p:cNvSpPr/>
            <p:nvPr/>
          </p:nvSpPr>
          <p:spPr>
            <a:xfrm>
              <a:off x="9288176" y="-33387"/>
              <a:ext cx="2961069" cy="3472623"/>
            </a:xfrm>
            <a:custGeom>
              <a:avLst/>
              <a:gdLst>
                <a:gd name="connsiteX0" fmla="*/ 723331 w 3848668"/>
                <a:gd name="connsiteY0" fmla="*/ 0 h 4544705"/>
                <a:gd name="connsiteX1" fmla="*/ 3848668 w 3848668"/>
                <a:gd name="connsiteY1" fmla="*/ 13648 h 4544705"/>
                <a:gd name="connsiteX2" fmla="*/ 3794077 w 3848668"/>
                <a:gd name="connsiteY2" fmla="*/ 4544705 h 4544705"/>
                <a:gd name="connsiteX3" fmla="*/ 0 w 3848668"/>
                <a:gd name="connsiteY3" fmla="*/ 696036 h 4544705"/>
                <a:gd name="connsiteX4" fmla="*/ 723331 w 3848668"/>
                <a:gd name="connsiteY4" fmla="*/ 0 h 4544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8668" h="4544705">
                  <a:moveTo>
                    <a:pt x="723331" y="0"/>
                  </a:moveTo>
                  <a:lnTo>
                    <a:pt x="3848668" y="13648"/>
                  </a:lnTo>
                  <a:lnTo>
                    <a:pt x="3794077" y="4544705"/>
                  </a:lnTo>
                  <a:lnTo>
                    <a:pt x="0" y="696036"/>
                  </a:lnTo>
                  <a:lnTo>
                    <a:pt x="723331" y="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28" name="任意多边形 22"/>
            <p:cNvSpPr/>
            <p:nvPr/>
          </p:nvSpPr>
          <p:spPr>
            <a:xfrm>
              <a:off x="8079965" y="-35113"/>
              <a:ext cx="1608077" cy="818510"/>
            </a:xfrm>
            <a:custGeom>
              <a:avLst/>
              <a:gdLst>
                <a:gd name="connsiteX0" fmla="*/ 0 w 2183642"/>
                <a:gd name="connsiteY0" fmla="*/ 0 h 1091821"/>
                <a:gd name="connsiteX1" fmla="*/ 2183642 w 2183642"/>
                <a:gd name="connsiteY1" fmla="*/ 13648 h 1091821"/>
                <a:gd name="connsiteX2" fmla="*/ 1091821 w 2183642"/>
                <a:gd name="connsiteY2" fmla="*/ 1091821 h 1091821"/>
                <a:gd name="connsiteX3" fmla="*/ 0 w 2183642"/>
                <a:gd name="connsiteY3" fmla="*/ 0 h 109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642" h="1091821">
                  <a:moveTo>
                    <a:pt x="0" y="0"/>
                  </a:moveTo>
                  <a:lnTo>
                    <a:pt x="2183642" y="13648"/>
                  </a:lnTo>
                  <a:lnTo>
                    <a:pt x="1091821" y="10918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29" name="任意多边形 23"/>
            <p:cNvSpPr/>
            <p:nvPr/>
          </p:nvSpPr>
          <p:spPr>
            <a:xfrm>
              <a:off x="9708724" y="1743505"/>
              <a:ext cx="1418487" cy="1452251"/>
            </a:xfrm>
            <a:custGeom>
              <a:avLst/>
              <a:gdLst>
                <a:gd name="connsiteX0" fmla="*/ 887105 w 1924335"/>
                <a:gd name="connsiteY0" fmla="*/ 0 h 1937982"/>
                <a:gd name="connsiteX1" fmla="*/ 1924335 w 1924335"/>
                <a:gd name="connsiteY1" fmla="*/ 1009935 h 1937982"/>
                <a:gd name="connsiteX2" fmla="*/ 941696 w 1924335"/>
                <a:gd name="connsiteY2" fmla="*/ 1937982 h 1937982"/>
                <a:gd name="connsiteX3" fmla="*/ 0 w 1924335"/>
                <a:gd name="connsiteY3" fmla="*/ 968991 h 1937982"/>
                <a:gd name="connsiteX4" fmla="*/ 887105 w 1924335"/>
                <a:gd name="connsiteY4" fmla="*/ 0 h 193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4335" h="1937982">
                  <a:moveTo>
                    <a:pt x="887105" y="0"/>
                  </a:moveTo>
                  <a:lnTo>
                    <a:pt x="1924335" y="1009935"/>
                  </a:lnTo>
                  <a:lnTo>
                    <a:pt x="941696" y="1937982"/>
                  </a:lnTo>
                  <a:lnTo>
                    <a:pt x="0" y="968991"/>
                  </a:lnTo>
                  <a:lnTo>
                    <a:pt x="887105" y="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30" name="任意多边形 24"/>
            <p:cNvSpPr/>
            <p:nvPr/>
          </p:nvSpPr>
          <p:spPr>
            <a:xfrm>
              <a:off x="8109264" y="579633"/>
              <a:ext cx="2213045" cy="2241404"/>
            </a:xfrm>
            <a:custGeom>
              <a:avLst/>
              <a:gdLst>
                <a:gd name="connsiteX0" fmla="*/ 1514902 w 3002508"/>
                <a:gd name="connsiteY0" fmla="*/ 0 h 2988860"/>
                <a:gd name="connsiteX1" fmla="*/ 3002508 w 3002508"/>
                <a:gd name="connsiteY1" fmla="*/ 1501254 h 2988860"/>
                <a:gd name="connsiteX2" fmla="*/ 1528550 w 3002508"/>
                <a:gd name="connsiteY2" fmla="*/ 2988860 h 2988860"/>
                <a:gd name="connsiteX3" fmla="*/ 0 w 3002508"/>
                <a:gd name="connsiteY3" fmla="*/ 1473958 h 2988860"/>
                <a:gd name="connsiteX4" fmla="*/ 1514902 w 3002508"/>
                <a:gd name="connsiteY4" fmla="*/ 0 h 298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508" h="2988860">
                  <a:moveTo>
                    <a:pt x="1514902" y="0"/>
                  </a:moveTo>
                  <a:lnTo>
                    <a:pt x="3002508" y="1501254"/>
                  </a:lnTo>
                  <a:lnTo>
                    <a:pt x="1528550" y="2988860"/>
                  </a:lnTo>
                  <a:lnTo>
                    <a:pt x="0" y="1473958"/>
                  </a:lnTo>
                  <a:lnTo>
                    <a:pt x="15149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31" name="任意多边形 25"/>
            <p:cNvSpPr/>
            <p:nvPr/>
          </p:nvSpPr>
          <p:spPr>
            <a:xfrm>
              <a:off x="7168203" y="30506"/>
              <a:ext cx="1671849" cy="1618025"/>
            </a:xfrm>
            <a:custGeom>
              <a:avLst/>
              <a:gdLst>
                <a:gd name="connsiteX0" fmla="*/ 982638 w 2033516"/>
                <a:gd name="connsiteY0" fmla="*/ 0 h 2074460"/>
                <a:gd name="connsiteX1" fmla="*/ 2033516 w 2033516"/>
                <a:gd name="connsiteY1" fmla="*/ 1078173 h 2074460"/>
                <a:gd name="connsiteX2" fmla="*/ 1023582 w 2033516"/>
                <a:gd name="connsiteY2" fmla="*/ 2074460 h 2074460"/>
                <a:gd name="connsiteX3" fmla="*/ 0 w 2033516"/>
                <a:gd name="connsiteY3" fmla="*/ 982639 h 2074460"/>
                <a:gd name="connsiteX4" fmla="*/ 982638 w 2033516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3516" h="2074460">
                  <a:moveTo>
                    <a:pt x="982638" y="0"/>
                  </a:moveTo>
                  <a:lnTo>
                    <a:pt x="2033516" y="1078173"/>
                  </a:lnTo>
                  <a:lnTo>
                    <a:pt x="1023582" y="2074460"/>
                  </a:lnTo>
                  <a:lnTo>
                    <a:pt x="0" y="982639"/>
                  </a:lnTo>
                  <a:lnTo>
                    <a:pt x="982638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32" name="任意多边形 26"/>
            <p:cNvSpPr/>
            <p:nvPr/>
          </p:nvSpPr>
          <p:spPr>
            <a:xfrm>
              <a:off x="9412272" y="2558561"/>
              <a:ext cx="503278" cy="511137"/>
            </a:xfrm>
            <a:custGeom>
              <a:avLst/>
              <a:gdLst>
                <a:gd name="connsiteX0" fmla="*/ 327546 w 682388"/>
                <a:gd name="connsiteY0" fmla="*/ 0 h 682389"/>
                <a:gd name="connsiteX1" fmla="*/ 682388 w 682388"/>
                <a:gd name="connsiteY1" fmla="*/ 354842 h 682389"/>
                <a:gd name="connsiteX2" fmla="*/ 354842 w 682388"/>
                <a:gd name="connsiteY2" fmla="*/ 682389 h 682389"/>
                <a:gd name="connsiteX3" fmla="*/ 0 w 682388"/>
                <a:gd name="connsiteY3" fmla="*/ 368490 h 682389"/>
                <a:gd name="connsiteX4" fmla="*/ 327546 w 682388"/>
                <a:gd name="connsiteY4" fmla="*/ 0 h 68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388" h="682389">
                  <a:moveTo>
                    <a:pt x="327546" y="0"/>
                  </a:moveTo>
                  <a:lnTo>
                    <a:pt x="682388" y="354842"/>
                  </a:lnTo>
                  <a:lnTo>
                    <a:pt x="354842" y="682389"/>
                  </a:lnTo>
                  <a:lnTo>
                    <a:pt x="0" y="368490"/>
                  </a:lnTo>
                  <a:lnTo>
                    <a:pt x="32754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33" name="矩形 27"/>
            <p:cNvSpPr/>
            <p:nvPr/>
          </p:nvSpPr>
          <p:spPr>
            <a:xfrm rot="18970664">
              <a:off x="7573239" y="1990440"/>
              <a:ext cx="956573" cy="97564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34" name="矩形 28"/>
            <p:cNvSpPr/>
            <p:nvPr/>
          </p:nvSpPr>
          <p:spPr>
            <a:xfrm rot="18970664">
              <a:off x="7090644" y="2601732"/>
              <a:ext cx="430889" cy="448972"/>
            </a:xfrm>
            <a:prstGeom prst="rect">
              <a:avLst/>
            </a:prstGeom>
            <a:solidFill>
              <a:srgbClr val="F06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  <p:sp>
          <p:nvSpPr>
            <p:cNvPr id="1048635" name="矩形 29"/>
            <p:cNvSpPr/>
            <p:nvPr/>
          </p:nvSpPr>
          <p:spPr>
            <a:xfrm rot="18970664">
              <a:off x="6942418" y="1007882"/>
              <a:ext cx="430889" cy="448972"/>
            </a:xfrm>
            <a:prstGeom prst="rect">
              <a:avLst/>
            </a:prstGeom>
            <a:solidFill>
              <a:srgbClr val="F06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charset="0"/>
                <a:ea typeface="+mn-ea"/>
                <a:cs typeface="+mn-cs"/>
              </a:endParaRPr>
            </a:p>
          </p:txBody>
        </p:sp>
      </p:grpSp>
      <p:sp>
        <p:nvSpPr>
          <p:cNvPr id="1" name="椭圆 19"/>
          <p:cNvSpPr/>
          <p:nvPr/>
        </p:nvSpPr>
        <p:spPr>
          <a:xfrm flipH="1">
            <a:off x="659130" y="4954270"/>
            <a:ext cx="236855" cy="226060"/>
          </a:xfrm>
          <a:prstGeom prst="ellipse">
            <a:avLst/>
          </a:prstGeom>
          <a:solidFill>
            <a:srgbClr val="FB9460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00">
              <a:solidFill>
                <a:schemeClr val="bg1"/>
              </a:solidFill>
              <a:latin typeface="Courier New" panose="02070309020205020404" charset="0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00">
              <a:solidFill>
                <a:schemeClr val="bg1"/>
              </a:solidFill>
              <a:latin typeface="Courier New" panose="0207030902020502040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9360" y="4843145"/>
            <a:ext cx="27470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 smtClean="0">
                <a:solidFill>
                  <a:schemeClr val="bg1"/>
                </a:solidFill>
                <a:latin typeface="Courier New" panose="02070309020205020404" charset="0"/>
                <a:ea typeface="微软雅黑" panose="020B0503020204020204" pitchFamily="34" charset="-122"/>
                <a:cs typeface="+mn-ea"/>
              </a:rPr>
              <a:t>编码过程</a:t>
            </a:r>
            <a:endParaRPr lang="zh-CN" altLang="en-US" sz="1600" b="1" dirty="0" smtClean="0">
              <a:solidFill>
                <a:schemeClr val="bg1"/>
              </a:solidFill>
              <a:latin typeface="Courier New" panose="02070309020205020404" charset="0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 83"/>
          <p:cNvSpPr txBox="1">
            <a:spLocks noChangeArrowheads="1"/>
          </p:cNvSpPr>
          <p:nvPr/>
        </p:nvSpPr>
        <p:spPr bwMode="auto">
          <a:xfrm>
            <a:off x="792480" y="1031240"/>
            <a:ext cx="307657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/>
            <a:r>
              <a:rPr lang="zh-CN" altLang="en-US" sz="2400">
                <a:solidFill>
                  <a:srgbClr val="F06730"/>
                </a:solidFill>
                <a:latin typeface="Courier New" panose="02070309020205020404" charset="0"/>
                <a:ea typeface="微软雅黑" panose="020B0503020204020204" pitchFamily="34" charset="-122"/>
              </a:rPr>
              <a:t>背景介绍</a:t>
            </a:r>
            <a:endParaRPr lang="zh-CN" altLang="en-US" sz="2400">
              <a:solidFill>
                <a:srgbClr val="F06730"/>
              </a:solidFill>
              <a:latin typeface="Courier New" panose="02070309020205020404" charset="0"/>
              <a:ea typeface="微软雅黑" panose="020B0503020204020204" pitchFamily="34" charset="-122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1842135" y="1927860"/>
            <a:ext cx="866394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        </a:t>
            </a:r>
            <a:r>
              <a:rPr lang="zh-CN" altLang="en-US"/>
              <a:t>在信息数据爆炸的今天，如何从信息海洋中实时，并且可视化的方式呈现汇总整体数据，通过整体数据去估计人群特征，变得越来越得人心。本例来模拟天猫双十一数据实时直播，为大家揭开大数据可视化的内幕。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 83"/>
          <p:cNvSpPr txBox="1">
            <a:spLocks noChangeArrowheads="1"/>
          </p:cNvSpPr>
          <p:nvPr/>
        </p:nvSpPr>
        <p:spPr bwMode="auto">
          <a:xfrm>
            <a:off x="792480" y="1031240"/>
            <a:ext cx="307657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/>
            <a:r>
              <a:rPr lang="zh-CN" altLang="en-US" sz="2400">
                <a:solidFill>
                  <a:srgbClr val="F06730"/>
                </a:solidFill>
                <a:latin typeface="Courier New" panose="02070309020205020404" charset="0"/>
                <a:ea typeface="微软雅黑" panose="020B0503020204020204" pitchFamily="34" charset="-122"/>
              </a:rPr>
              <a:t>需求分析</a:t>
            </a:r>
            <a:endParaRPr lang="zh-CN" altLang="en-US" sz="2400">
              <a:solidFill>
                <a:srgbClr val="F06730"/>
              </a:solidFill>
              <a:latin typeface="Courier New" panose="02070309020205020404" charset="0"/>
              <a:ea typeface="微软雅黑" panose="020B0503020204020204" pitchFamily="34" charset="-122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370" y="1647825"/>
            <a:ext cx="9789160" cy="48577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文本框 83"/>
          <p:cNvSpPr txBox="1">
            <a:spLocks noChangeArrowheads="1"/>
          </p:cNvSpPr>
          <p:nvPr/>
        </p:nvSpPr>
        <p:spPr bwMode="auto">
          <a:xfrm>
            <a:off x="651510" y="1281430"/>
            <a:ext cx="468058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/>
            <a:r>
              <a:rPr lang="zh-CN" altLang="en-US" sz="2400" b="1">
                <a:solidFill>
                  <a:srgbClr val="F06730"/>
                </a:solidFill>
                <a:latin typeface="Courier New" panose="02070309020205020404" charset="0"/>
                <a:ea typeface="微软雅黑" panose="020B0503020204020204" pitchFamily="34" charset="-122"/>
              </a:rPr>
              <a:t>系统架构设计</a:t>
            </a:r>
            <a:endParaRPr lang="zh-CN" altLang="en-US" sz="2400" b="1">
              <a:solidFill>
                <a:srgbClr val="F06730"/>
              </a:solidFill>
              <a:latin typeface="Courier New" panose="02070309020205020404" charset="0"/>
              <a:ea typeface="微软雅黑" panose="020B0503020204020204" pitchFamily="34" charset="-122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1495" y="1741805"/>
            <a:ext cx="8588375" cy="473773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文本框 83"/>
          <p:cNvSpPr txBox="1">
            <a:spLocks noChangeArrowheads="1"/>
          </p:cNvSpPr>
          <p:nvPr/>
        </p:nvSpPr>
        <p:spPr bwMode="auto">
          <a:xfrm>
            <a:off x="661035" y="1092200"/>
            <a:ext cx="468058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/>
            <a:r>
              <a:rPr lang="zh-CN" altLang="en-US" sz="2400" b="1">
                <a:solidFill>
                  <a:srgbClr val="F06730"/>
                </a:solidFill>
                <a:latin typeface="Courier New" panose="02070309020205020404" charset="0"/>
                <a:ea typeface="微软雅黑" panose="020B0503020204020204" pitchFamily="34" charset="-122"/>
              </a:rPr>
              <a:t>实施计算数据流程</a:t>
            </a:r>
            <a:endParaRPr lang="zh-CN" altLang="en-US" sz="2400" b="1">
              <a:solidFill>
                <a:srgbClr val="F06730"/>
              </a:solidFill>
              <a:latin typeface="Courier New" panose="02070309020205020404" charset="0"/>
              <a:ea typeface="微软雅黑" panose="020B0503020204020204" pitchFamily="34" charset="-122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1825" y="1711960"/>
            <a:ext cx="8657590" cy="46716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文本框 83"/>
          <p:cNvSpPr txBox="1">
            <a:spLocks noChangeArrowheads="1"/>
          </p:cNvSpPr>
          <p:nvPr/>
        </p:nvSpPr>
        <p:spPr bwMode="auto">
          <a:xfrm>
            <a:off x="661035" y="1092200"/>
            <a:ext cx="468058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/>
            <a:r>
              <a:rPr lang="zh-CN" altLang="en-US" sz="2400" b="1">
                <a:solidFill>
                  <a:srgbClr val="F06730"/>
                </a:solidFill>
                <a:latin typeface="Courier New" panose="02070309020205020404" charset="0"/>
                <a:ea typeface="微软雅黑" panose="020B0503020204020204" pitchFamily="34" charset="-122"/>
              </a:rPr>
              <a:t>服务列表</a:t>
            </a:r>
            <a:endParaRPr lang="en-US" altLang="zh-CN" sz="2400" b="1">
              <a:solidFill>
                <a:srgbClr val="F06730"/>
              </a:solidFill>
              <a:latin typeface="Courier New" panose="02070309020205020404" charset="0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817370" y="2621280"/>
          <a:ext cx="853313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185"/>
                <a:gridCol w="2561590"/>
                <a:gridCol w="39833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节点服务名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ip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服务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w1</a:t>
                      </a:r>
                      <a:endParaRPr lang="en-US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urier New" panose="02070309020205020404" charset="0"/>
                          <a:cs typeface="Courier New" panose="02070309020205020404" charset="0"/>
                        </a:rPr>
                        <a:t>47.92.241.254</a:t>
                      </a:r>
                      <a:endParaRPr lang="en-US" altLang="zh-CN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Courier New" panose="02070309020205020404" charset="0"/>
                          <a:cs typeface="Courier New" panose="02070309020205020404" charset="0"/>
                        </a:rPr>
                        <a:t>zookeeper hdfs hbase</a:t>
                      </a:r>
                      <a:endParaRPr lang="en-US" altLang="zh-CN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w2</a:t>
                      </a:r>
                      <a:endParaRPr lang="en-US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urier New" panose="02070309020205020404" charset="0"/>
                          <a:cs typeface="Courier New" panose="02070309020205020404" charset="0"/>
                        </a:rPr>
                        <a:t>47.92.100.100</a:t>
                      </a:r>
                      <a:endParaRPr lang="en-US" altLang="zh-CN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Courier New" panose="02070309020205020404" charset="0"/>
                          <a:cs typeface="Courier New" panose="02070309020205020404" charset="0"/>
                          <a:sym typeface="+mn-ea"/>
                        </a:rPr>
                        <a:t>zookeeper hdfs kafka</a:t>
                      </a:r>
                      <a:endParaRPr lang="en-US" altLang="zh-CN" sz="1800">
                        <a:latin typeface="Courier New" panose="02070309020205020404" charset="0"/>
                        <a:cs typeface="Courier New" panose="02070309020205020404" charset="0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w3</a:t>
                      </a:r>
                      <a:endParaRPr lang="en-US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urier New" panose="02070309020205020404" charset="0"/>
                          <a:cs typeface="Courier New" panose="02070309020205020404" charset="0"/>
                        </a:rPr>
                        <a:t>39.98.160.206</a:t>
                      </a:r>
                      <a:endParaRPr lang="en-US" altLang="zh-CN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Courier New" panose="02070309020205020404" charset="0"/>
                          <a:cs typeface="Courier New" panose="02070309020205020404" charset="0"/>
                          <a:sym typeface="+mn-ea"/>
                        </a:rPr>
                        <a:t>zookeeper hdfs kafka mysql</a:t>
                      </a:r>
                      <a:endParaRPr lang="en-US" altLang="zh-CN" sz="1800">
                        <a:latin typeface="Courier New" panose="02070309020205020404" charset="0"/>
                        <a:cs typeface="Courier New" panose="02070309020205020404" charset="0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w4</a:t>
                      </a:r>
                      <a:endParaRPr lang="en-US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urier New" panose="02070309020205020404" charset="0"/>
                          <a:cs typeface="Courier New" panose="02070309020205020404" charset="0"/>
                        </a:rPr>
                        <a:t>39.98.84.23</a:t>
                      </a:r>
                      <a:endParaRPr lang="en-US" altLang="zh-CN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Courier New" panose="02070309020205020404" charset="0"/>
                          <a:cs typeface="Courier New" panose="02070309020205020404" charset="0"/>
                        </a:rPr>
                        <a:t>storm  </a:t>
                      </a:r>
                      <a:r>
                        <a:rPr lang="en-US" altLang="zh-CN" sz="1800">
                          <a:latin typeface="Courier New" panose="02070309020205020404" charset="0"/>
                          <a:cs typeface="Courier New" panose="02070309020205020404" charset="0"/>
                          <a:sym typeface="+mn-ea"/>
                        </a:rPr>
                        <a:t>hdfs kafka drpc</a:t>
                      </a:r>
                      <a:endParaRPr lang="en-US" altLang="zh-CN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w5</a:t>
                      </a:r>
                      <a:endParaRPr lang="en-US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urier New" panose="02070309020205020404" charset="0"/>
                          <a:cs typeface="Courier New" panose="02070309020205020404" charset="0"/>
                        </a:rPr>
                        <a:t>39.98.163.73</a:t>
                      </a:r>
                      <a:endParaRPr lang="en-US" altLang="zh-CN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Courier New" panose="02070309020205020404" charset="0"/>
                          <a:cs typeface="Courier New" panose="02070309020205020404" charset="0"/>
                        </a:rPr>
                        <a:t>storm  </a:t>
                      </a:r>
                      <a:r>
                        <a:rPr lang="en-US" altLang="zh-CN" sz="1800">
                          <a:latin typeface="Courier New" panose="02070309020205020404" charset="0"/>
                          <a:cs typeface="Courier New" panose="02070309020205020404" charset="0"/>
                          <a:sym typeface="+mn-ea"/>
                        </a:rPr>
                        <a:t>hdfs hbase</a:t>
                      </a:r>
                      <a:endParaRPr lang="en-US" altLang="zh-CN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w6</a:t>
                      </a:r>
                      <a:endParaRPr lang="en-US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urier New" panose="02070309020205020404" charset="0"/>
                          <a:cs typeface="Courier New" panose="02070309020205020404" charset="0"/>
                        </a:rPr>
                        <a:t>39.98.166.52</a:t>
                      </a:r>
                      <a:endParaRPr lang="en-US" altLang="zh-CN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Courier New" panose="02070309020205020404" charset="0"/>
                          <a:cs typeface="Courier New" panose="02070309020205020404" charset="0"/>
                        </a:rPr>
                        <a:t>storm  </a:t>
                      </a:r>
                      <a:r>
                        <a:rPr lang="en-US" altLang="zh-CN" sz="1800">
                          <a:latin typeface="Courier New" panose="02070309020205020404" charset="0"/>
                          <a:cs typeface="Courier New" panose="02070309020205020404" charset="0"/>
                          <a:sym typeface="+mn-ea"/>
                        </a:rPr>
                        <a:t>hdfs hbase</a:t>
                      </a:r>
                      <a:endParaRPr lang="en-US" altLang="zh-CN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8642" name="文本框 83"/>
          <p:cNvSpPr txBox="1">
            <a:spLocks noChangeArrowheads="1"/>
          </p:cNvSpPr>
          <p:nvPr/>
        </p:nvSpPr>
        <p:spPr bwMode="auto">
          <a:xfrm>
            <a:off x="661035" y="1092200"/>
            <a:ext cx="468058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/>
            <a:r>
              <a:rPr lang="zh-CN" altLang="en-US" sz="2400" b="1">
                <a:solidFill>
                  <a:srgbClr val="F06730"/>
                </a:solidFill>
                <a:latin typeface="Courier New" panose="02070309020205020404" charset="0"/>
                <a:ea typeface="微软雅黑" panose="020B0503020204020204" pitchFamily="34" charset="-122"/>
              </a:rPr>
              <a:t>服务列表</a:t>
            </a:r>
            <a:endParaRPr lang="en-US" altLang="zh-CN" sz="2400" b="1">
              <a:solidFill>
                <a:srgbClr val="F06730"/>
              </a:solidFill>
              <a:latin typeface="Courier New" panose="0207030902020502040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2435" y="1950720"/>
            <a:ext cx="79495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创建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HBase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表：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  create 'trun_shop_ranking', 'cf'</a:t>
            </a:r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  create 'trun_all_amts', 'cf'</a:t>
            </a:r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  create 'xTime_all_amts', 'cf'</a:t>
            </a:r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创建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MySQL</a:t>
            </a:r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表：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000"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create table shop_ranking(</a:t>
            </a:r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     shop_id varchar(30) not null,</a:t>
            </a:r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     shop_name varchar(30) not null,</a:t>
            </a:r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     shop_amtSum</a:t>
            </a:r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varchar(30) not null,</a:t>
            </a:r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  <a:sym typeface="+mn-ea"/>
              </a:rPr>
              <a:t>     shop_orderSum varchar(30) not null</a:t>
            </a:r>
            <a:endParaRPr lang="en-US" altLang="zh-CN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000">
                <a:latin typeface="Courier New" panose="02070309020205020404" charset="0"/>
                <a:cs typeface="Courier New" panose="02070309020205020404" charset="0"/>
              </a:rPr>
              <a:t>  );</a:t>
            </a:r>
            <a:endParaRPr lang="zh-CN" alt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文本框 6"/>
          <p:cNvSpPr txBox="1"/>
          <p:nvPr/>
        </p:nvSpPr>
        <p:spPr>
          <a:xfrm>
            <a:off x="1649095" y="2559685"/>
            <a:ext cx="9416415" cy="3093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1860" dirty="0">
                <a:latin typeface="Courier New" panose="02070309020205020404" charset="0"/>
                <a:sym typeface="+mn-ea"/>
              </a:rPr>
              <a:t>创建</a:t>
            </a:r>
            <a:r>
              <a:rPr lang="en-US" altLang="zh-CN" sz="1860" dirty="0">
                <a:latin typeface="Courier New" panose="02070309020205020404" charset="0"/>
                <a:sym typeface="+mn-ea"/>
              </a:rPr>
              <a:t>Kafka</a:t>
            </a:r>
            <a:r>
              <a:rPr lang="zh-CN" altLang="en-US" sz="1860" dirty="0">
                <a:latin typeface="Courier New" panose="02070309020205020404" charset="0"/>
                <a:sym typeface="+mn-ea"/>
              </a:rPr>
              <a:t>的</a:t>
            </a:r>
            <a:r>
              <a:rPr lang="en-US" altLang="zh-CN" sz="1860" dirty="0">
                <a:latin typeface="Courier New" panose="02070309020205020404" charset="0"/>
                <a:sym typeface="+mn-ea"/>
              </a:rPr>
              <a:t>Topic</a:t>
            </a:r>
            <a:endParaRPr lang="en-US" altLang="zh-CN" sz="1860" dirty="0">
              <a:latin typeface="Courier New" panose="0207030902020502040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60" dirty="0">
                <a:latin typeface="Courier New" panose="02070309020205020404" charset="0"/>
                <a:sym typeface="+mn-ea"/>
              </a:rPr>
              <a:t>bin/kafka-topics.sh --create --topic hbaseTest --partitions 3 --replciation-factor 1 --zookeeper w1:2181,w2:218,w3:2181/kafka</a:t>
            </a:r>
            <a:endParaRPr lang="en-US" altLang="zh-CN" sz="1860" dirty="0">
              <a:latin typeface="Courier New" panose="0207030902020502040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60" dirty="0">
              <a:latin typeface="Courier New" panose="0207030902020502040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60" dirty="0">
              <a:latin typeface="Courier New" panose="0207030902020502040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60" dirty="0">
              <a:latin typeface="Courier New" panose="0207030902020502040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60" dirty="0">
              <a:latin typeface="Courier New" panose="02070309020205020404" charset="0"/>
              <a:sym typeface="+mn-ea"/>
            </a:endParaRPr>
          </a:p>
        </p:txBody>
      </p:sp>
      <p:sp>
        <p:nvSpPr>
          <p:cNvPr id="1048642" name="文本框 83"/>
          <p:cNvSpPr txBox="1">
            <a:spLocks noChangeArrowheads="1"/>
          </p:cNvSpPr>
          <p:nvPr/>
        </p:nvSpPr>
        <p:spPr bwMode="auto">
          <a:xfrm>
            <a:off x="661035" y="1092200"/>
            <a:ext cx="468058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/>
            <a:r>
              <a:rPr lang="zh-CN" altLang="en-US" sz="2400" b="1">
                <a:solidFill>
                  <a:srgbClr val="F06730"/>
                </a:solidFill>
                <a:latin typeface="Courier New" panose="02070309020205020404" charset="0"/>
                <a:ea typeface="微软雅黑" panose="020B0503020204020204" pitchFamily="34" charset="-122"/>
              </a:rPr>
              <a:t>服务列表</a:t>
            </a:r>
            <a:endParaRPr lang="en-US" altLang="zh-CN" sz="2400" b="1">
              <a:solidFill>
                <a:srgbClr val="F06730"/>
              </a:solidFill>
              <a:latin typeface="Courier New" panose="020703090202050204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WPS 演示</Application>
  <PresentationFormat/>
  <Paragraphs>111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Courier New</vt:lpstr>
      <vt:lpstr>微软雅黑</vt:lpstr>
      <vt:lpstr>黑体</vt:lpstr>
      <vt:lpstr>Roboto Th</vt:lpstr>
      <vt:lpstr>Arial Unicode MS</vt:lpstr>
      <vt:lpstr>Calibri Light</vt:lpstr>
      <vt:lpstr>Roboto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lex A</dc:creator>
  <cp:lastModifiedBy>李慧声</cp:lastModifiedBy>
  <cp:revision>53</cp:revision>
  <dcterms:created xsi:type="dcterms:W3CDTF">2019-01-03T05:50:00Z</dcterms:created>
  <dcterms:modified xsi:type="dcterms:W3CDTF">2019-01-09T23:49:19Z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