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2"/>
  </p:notesMasterIdLst>
  <p:sldIdLst>
    <p:sldId id="424" r:id="rId3"/>
    <p:sldId id="256" r:id="rId4"/>
    <p:sldId id="257" r:id="rId5"/>
    <p:sldId id="258" r:id="rId6"/>
    <p:sldId id="296" r:id="rId7"/>
    <p:sldId id="260" r:id="rId8"/>
    <p:sldId id="362" r:id="rId9"/>
    <p:sldId id="272" r:id="rId10"/>
    <p:sldId id="297" r:id="rId11"/>
    <p:sldId id="298" r:id="rId12"/>
    <p:sldId id="299" r:id="rId13"/>
    <p:sldId id="300" r:id="rId14"/>
    <p:sldId id="420" r:id="rId15"/>
    <p:sldId id="301" r:id="rId16"/>
    <p:sldId id="326" r:id="rId17"/>
    <p:sldId id="421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5" r:id="rId26"/>
    <p:sldId id="334" r:id="rId27"/>
    <p:sldId id="422" r:id="rId28"/>
    <p:sldId id="357" r:id="rId29"/>
    <p:sldId id="264" r:id="rId30"/>
    <p:sldId id="358" r:id="rId31"/>
    <p:sldId id="265" r:id="rId32"/>
    <p:sldId id="359" r:id="rId33"/>
    <p:sldId id="360" r:id="rId34"/>
    <p:sldId id="277" r:id="rId35"/>
    <p:sldId id="361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412" r:id="rId44"/>
    <p:sldId id="413" r:id="rId45"/>
    <p:sldId id="414" r:id="rId46"/>
    <p:sldId id="415" r:id="rId47"/>
    <p:sldId id="416" r:id="rId48"/>
    <p:sldId id="417" r:id="rId49"/>
    <p:sldId id="419" r:id="rId50"/>
    <p:sldId id="423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9">
          <p15:clr>
            <a:srgbClr val="A4A3A4"/>
          </p15:clr>
        </p15:guide>
        <p15:guide id="2" pos="37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062"/>
    <a:srgbClr val="202020"/>
    <a:srgbClr val="FFE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219"/>
        <p:guide pos="37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F0243-0E4C-45E6-AC08-D9A9C5D42826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7F697-5284-4A62-9B07-370CE14EBE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45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E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7650" y="266578"/>
              <a:ext cx="11696700" cy="63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E231-020E-454B-814C-04386EE4B12D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E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7650" y="266578"/>
              <a:ext cx="11696700" cy="63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11.emf"/><Relationship Id="rId7" Type="http://schemas.openxmlformats.org/officeDocument/2006/relationships/image" Target="../media/image8.emf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image" Target="../media/image17.png"/><Relationship Id="rId5" Type="http://schemas.openxmlformats.org/officeDocument/2006/relationships/image" Target="../media/image13.emf"/><Relationship Id="rId10" Type="http://schemas.openxmlformats.org/officeDocument/2006/relationships/image" Target="../media/image16.emf"/><Relationship Id="rId4" Type="http://schemas.openxmlformats.org/officeDocument/2006/relationships/image" Target="../media/image12.emf"/><Relationship Id="rId9" Type="http://schemas.openxmlformats.org/officeDocument/2006/relationships/image" Target="../media/image1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8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4.png"/><Relationship Id="rId4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8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20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8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1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简单动态字符串（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SDS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7175" y="1314450"/>
            <a:ext cx="116770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、杜绝缓冲溢出和内存泄漏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语言里要拼接字符串必须要先申请内存（</a:t>
            </a:r>
            <a:r>
              <a:rPr lang="en-US" altLang="zh-CN" dirty="0" err="1"/>
              <a:t>malloc</a:t>
            </a:r>
            <a:r>
              <a:rPr lang="zh-CN" altLang="en-US" dirty="0"/>
              <a:t>函数可以用来申请内存），然后再拼接（使用</a:t>
            </a:r>
            <a:r>
              <a:rPr lang="en-US" altLang="zh-CN" dirty="0" err="1"/>
              <a:t>strcat</a:t>
            </a:r>
            <a:r>
              <a:rPr lang="zh-CN" altLang="en-US" dirty="0"/>
              <a:t>函数）。</a:t>
            </a:r>
          </a:p>
          <a:p>
            <a:pPr algn="l"/>
            <a:r>
              <a:rPr lang="zh-CN" altLang="en-US" dirty="0"/>
              <a:t>那么如下图这个情况，有</a:t>
            </a:r>
            <a:r>
              <a:rPr lang="en-US" altLang="zh-CN" dirty="0"/>
              <a:t>2</a:t>
            </a:r>
            <a:r>
              <a:rPr lang="zh-CN" altLang="en-US" dirty="0"/>
              <a:t>个紧挨着的字符串</a:t>
            </a:r>
            <a:r>
              <a:rPr lang="en-US" altLang="zh-CN" dirty="0" smtClean="0"/>
              <a:t>s1 </a:t>
            </a:r>
            <a:r>
              <a:rPr lang="en-US" altLang="zh-CN" dirty="0"/>
              <a:t>= “</a:t>
            </a:r>
            <a:r>
              <a:rPr lang="en-US" altLang="zh-CN" dirty="0" err="1"/>
              <a:t>redis</a:t>
            </a:r>
            <a:r>
              <a:rPr lang="en-US" altLang="zh-CN" dirty="0"/>
              <a:t>” </a:t>
            </a:r>
            <a:r>
              <a:rPr lang="en-US" altLang="zh-CN" dirty="0" smtClean="0"/>
              <a:t>s2 </a:t>
            </a:r>
            <a:r>
              <a:rPr lang="en-US" altLang="zh-CN" dirty="0"/>
              <a:t>= “</a:t>
            </a:r>
            <a:r>
              <a:rPr lang="en-US" altLang="zh-CN" dirty="0" err="1"/>
              <a:t>mongodb</a:t>
            </a:r>
            <a:r>
              <a:rPr lang="en-US" altLang="zh-CN" dirty="0"/>
              <a:t>”</a:t>
            </a:r>
            <a:r>
              <a:rPr lang="zh-CN" altLang="en-US" dirty="0"/>
              <a:t>，现在我要在</a:t>
            </a:r>
            <a:r>
              <a:rPr lang="en-US" altLang="zh-CN" dirty="0" err="1"/>
              <a:t>redis</a:t>
            </a:r>
            <a:r>
              <a:rPr lang="zh-CN" altLang="en-US" dirty="0"/>
              <a:t>后面拼接上</a:t>
            </a:r>
            <a:r>
              <a:rPr lang="en-US" altLang="zh-CN" dirty="0"/>
              <a:t>s3 = “</a:t>
            </a:r>
            <a:r>
              <a:rPr lang="en-US" altLang="zh-CN" dirty="0" err="1"/>
              <a:t>mysql</a:t>
            </a:r>
            <a:r>
              <a:rPr lang="en-US" altLang="zh-CN" dirty="0"/>
              <a:t>”</a:t>
            </a:r>
          </a:p>
          <a:p>
            <a:pPr algn="l"/>
            <a:r>
              <a:rPr lang="zh-CN" altLang="en-US" dirty="0"/>
              <a:t>却忘记了申请内存，直接拼接，那么就会覆盖掉</a:t>
            </a:r>
            <a:r>
              <a:rPr lang="en-US" altLang="zh-CN" dirty="0" err="1"/>
              <a:t>mongodb</a:t>
            </a:r>
            <a:r>
              <a:rPr lang="zh-CN" altLang="en-US" dirty="0"/>
              <a:t>字符串。这就叫做缓冲区溢出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805" y="3019425"/>
            <a:ext cx="8790305" cy="819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4138295"/>
            <a:ext cx="1024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缓冲区溢出是因为拼接，那么内存泄漏是因为字符串裁剪，裁剪完没有释放内存，那么就会内存泄露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3230" y="4837430"/>
            <a:ext cx="106984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SDS</a:t>
            </a:r>
            <a:r>
              <a:rPr lang="zh-CN" altLang="en-US" dirty="0"/>
              <a:t>如何避免呢？</a:t>
            </a:r>
          </a:p>
          <a:p>
            <a:endParaRPr lang="zh-CN" altLang="en-US" dirty="0"/>
          </a:p>
          <a:p>
            <a:r>
              <a:rPr lang="zh-CN" altLang="en-US" dirty="0"/>
              <a:t>还记得结构体有个</a:t>
            </a:r>
            <a:r>
              <a:rPr lang="en-US" altLang="zh-CN" dirty="0"/>
              <a:t>free</a:t>
            </a:r>
            <a:r>
              <a:rPr lang="zh-CN" altLang="en-US" dirty="0"/>
              <a:t>属性么？</a:t>
            </a:r>
          </a:p>
          <a:p>
            <a:r>
              <a:rPr lang="zh-CN" altLang="en-US" dirty="0"/>
              <a:t>在扩容时候会先判断当前是否足够，不够先去扩容，再拼接（具体扩容策略我不想展开说，因为太多了）</a:t>
            </a:r>
          </a:p>
          <a:p>
            <a:r>
              <a:rPr lang="zh-CN" altLang="en-US" dirty="0"/>
              <a:t>在裁剪时候，裁了多少就给</a:t>
            </a:r>
            <a:r>
              <a:rPr lang="en-US" altLang="zh-CN" dirty="0"/>
              <a:t>free</a:t>
            </a:r>
            <a:r>
              <a:rPr lang="zh-CN" altLang="en-US" dirty="0"/>
              <a:t>加多少，这样下次拼接时候就不用扩容了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简单动态字符串（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SDS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3685" y="1445260"/>
            <a:ext cx="116446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、保证二进制安全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语言里，字符串是以空字符（</a:t>
            </a:r>
            <a:r>
              <a:rPr lang="en-US" altLang="zh-CN"/>
              <a:t>\0</a:t>
            </a:r>
            <a:r>
              <a:rPr lang="zh-CN" altLang="en-US"/>
              <a:t>）来当作终止标志，这样就是意味着</a:t>
            </a:r>
            <a:r>
              <a:rPr lang="en-US" altLang="zh-CN"/>
              <a:t>C</a:t>
            </a:r>
            <a:r>
              <a:rPr lang="zh-CN" altLang="en-US"/>
              <a:t>语言只能保存普通没有空字符的字符串，</a:t>
            </a:r>
          </a:p>
          <a:p>
            <a:pPr algn="l"/>
            <a:r>
              <a:rPr lang="zh-CN" altLang="en-US"/>
              <a:t>对于图片，音频等二进制文件（里头万一包含空字符）是无法保存的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例如： </a:t>
            </a:r>
            <a:r>
              <a:rPr lang="en-US" altLang="zh-CN"/>
              <a:t>char * s = “redis mongo”</a:t>
            </a:r>
            <a:r>
              <a:rPr lang="zh-CN" altLang="en-US"/>
              <a:t>； 然后</a:t>
            </a:r>
            <a:r>
              <a:rPr lang="en-US" altLang="zh-CN"/>
              <a:t>print</a:t>
            </a:r>
            <a:r>
              <a:rPr lang="zh-CN" altLang="en-US"/>
              <a:t>打印出来 只有</a:t>
            </a:r>
            <a:r>
              <a:rPr lang="en-US" altLang="zh-CN"/>
              <a:t>redis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3685" y="4084320"/>
            <a:ext cx="1142809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SDS</a:t>
            </a:r>
            <a:r>
              <a:rPr lang="zh-CN" altLang="en-US"/>
              <a:t>怎么解决的呢？</a:t>
            </a:r>
          </a:p>
          <a:p>
            <a:r>
              <a:rPr lang="en-US" altLang="zh-CN"/>
              <a:t>sds</a:t>
            </a:r>
            <a:r>
              <a:rPr lang="zh-CN" altLang="en-US"/>
              <a:t>会以处理二进制的方式处理</a:t>
            </a:r>
            <a:r>
              <a:rPr lang="en-US" altLang="zh-CN"/>
              <a:t>sds</a:t>
            </a:r>
            <a:r>
              <a:rPr lang="zh-CN" altLang="en-US"/>
              <a:t>存放在</a:t>
            </a:r>
            <a:r>
              <a:rPr lang="en-US" altLang="zh-CN"/>
              <a:t>buf</a:t>
            </a:r>
            <a:r>
              <a:rPr lang="zh-CN" altLang="en-US"/>
              <a:t>数组里的数据，并且不会对其中数据做任何限制、过滤，也就是说你</a:t>
            </a:r>
          </a:p>
          <a:p>
            <a:r>
              <a:rPr lang="zh-CN" altLang="en-US"/>
              <a:t>存进去怎么样，取出来就是怎么样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链表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775" y="1468755"/>
            <a:ext cx="3714115" cy="3037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975" y="1314450"/>
            <a:ext cx="4497070" cy="423672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705860" y="1671320"/>
            <a:ext cx="3861435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735070" y="1777365"/>
            <a:ext cx="3832225" cy="927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链表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35355" y="5677535"/>
            <a:ext cx="7980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listnode</a:t>
            </a:r>
            <a:r>
              <a:rPr lang="zh-CN" altLang="en-US"/>
              <a:t>是链表</a:t>
            </a:r>
            <a:r>
              <a:rPr lang="en-US" altLang="zh-CN"/>
              <a:t>list</a:t>
            </a:r>
            <a:r>
              <a:rPr lang="zh-CN" altLang="en-US"/>
              <a:t>的节点，</a:t>
            </a:r>
            <a:r>
              <a:rPr lang="en-US" altLang="zh-CN"/>
              <a:t>listnode</a:t>
            </a:r>
            <a:r>
              <a:rPr lang="zh-CN" altLang="en-US"/>
              <a:t>看得出来是一个双向链表，</a:t>
            </a:r>
            <a:r>
              <a:rPr lang="en-US" altLang="zh-CN"/>
              <a:t>list</a:t>
            </a:r>
            <a:r>
              <a:rPr lang="zh-CN" altLang="en-US"/>
              <a:t>里有头节点、</a:t>
            </a:r>
          </a:p>
          <a:p>
            <a:r>
              <a:rPr lang="zh-CN" altLang="en-US"/>
              <a:t>尾节点、链表长度、还有</a:t>
            </a:r>
            <a:r>
              <a:rPr lang="en-US" altLang="zh-CN"/>
              <a:t>3</a:t>
            </a:r>
            <a:r>
              <a:rPr lang="zh-CN" altLang="en-US"/>
              <a:t>个对节点操作的函数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130" y="1480820"/>
            <a:ext cx="6047740" cy="3780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链表</a:t>
            </a:r>
          </a:p>
        </p:txBody>
      </p:sp>
      <p:sp>
        <p:nvSpPr>
          <p:cNvPr id="2" name="矩形 1"/>
          <p:cNvSpPr/>
          <p:nvPr/>
        </p:nvSpPr>
        <p:spPr>
          <a:xfrm>
            <a:off x="787400" y="1538605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list</a:t>
            </a:r>
          </a:p>
        </p:txBody>
      </p:sp>
      <p:sp>
        <p:nvSpPr>
          <p:cNvPr id="3" name="矩形 2"/>
          <p:cNvSpPr/>
          <p:nvPr/>
        </p:nvSpPr>
        <p:spPr>
          <a:xfrm>
            <a:off x="787400" y="2098040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head</a:t>
            </a:r>
          </a:p>
        </p:txBody>
      </p:sp>
      <p:sp>
        <p:nvSpPr>
          <p:cNvPr id="4" name="矩形 3"/>
          <p:cNvSpPr/>
          <p:nvPr/>
        </p:nvSpPr>
        <p:spPr>
          <a:xfrm>
            <a:off x="787400" y="4335780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free</a:t>
            </a:r>
          </a:p>
        </p:txBody>
      </p:sp>
      <p:sp>
        <p:nvSpPr>
          <p:cNvPr id="13" name="矩形 12"/>
          <p:cNvSpPr/>
          <p:nvPr/>
        </p:nvSpPr>
        <p:spPr>
          <a:xfrm>
            <a:off x="787400" y="2657475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tail</a:t>
            </a:r>
          </a:p>
        </p:txBody>
      </p:sp>
      <p:sp>
        <p:nvSpPr>
          <p:cNvPr id="14" name="矩形 13"/>
          <p:cNvSpPr/>
          <p:nvPr/>
        </p:nvSpPr>
        <p:spPr>
          <a:xfrm>
            <a:off x="787400" y="3776345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dup</a:t>
            </a:r>
          </a:p>
        </p:txBody>
      </p:sp>
      <p:sp>
        <p:nvSpPr>
          <p:cNvPr id="15" name="矩形 14"/>
          <p:cNvSpPr/>
          <p:nvPr/>
        </p:nvSpPr>
        <p:spPr>
          <a:xfrm>
            <a:off x="787400" y="3216910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len</a:t>
            </a:r>
          </a:p>
          <a:p>
            <a:pPr algn="ctr"/>
            <a:r>
              <a:rPr lang="en-US" altLang="zh-CN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787400" y="4895215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match</a:t>
            </a:r>
          </a:p>
        </p:txBody>
      </p:sp>
      <p:sp>
        <p:nvSpPr>
          <p:cNvPr id="17" name="矩形 16"/>
          <p:cNvSpPr/>
          <p:nvPr/>
        </p:nvSpPr>
        <p:spPr>
          <a:xfrm>
            <a:off x="3916680" y="1538605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listNode</a:t>
            </a:r>
          </a:p>
        </p:txBody>
      </p:sp>
      <p:sp>
        <p:nvSpPr>
          <p:cNvPr id="18" name="矩形 17"/>
          <p:cNvSpPr/>
          <p:nvPr/>
        </p:nvSpPr>
        <p:spPr>
          <a:xfrm>
            <a:off x="3916680" y="2098040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</a:p>
        </p:txBody>
      </p:sp>
      <p:sp>
        <p:nvSpPr>
          <p:cNvPr id="19" name="矩形 18"/>
          <p:cNvSpPr/>
          <p:nvPr/>
        </p:nvSpPr>
        <p:spPr>
          <a:xfrm>
            <a:off x="5906770" y="1538605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listNode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96860" y="1538605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listNode</a:t>
            </a:r>
            <a:endParaRPr lang="zh-CN" altLang="en-US"/>
          </a:p>
        </p:txBody>
      </p:sp>
      <p:cxnSp>
        <p:nvCxnSpPr>
          <p:cNvPr id="23" name="直接箭头连接符 22"/>
          <p:cNvCxnSpPr>
            <a:endCxn id="17" idx="1"/>
          </p:cNvCxnSpPr>
          <p:nvPr/>
        </p:nvCxnSpPr>
        <p:spPr>
          <a:xfrm flipV="1">
            <a:off x="1936115" y="1818640"/>
            <a:ext cx="1980565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916680" y="2657475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</a:p>
        </p:txBody>
      </p:sp>
      <p:sp>
        <p:nvSpPr>
          <p:cNvPr id="25" name="矩形 24"/>
          <p:cNvSpPr/>
          <p:nvPr/>
        </p:nvSpPr>
        <p:spPr>
          <a:xfrm>
            <a:off x="3916680" y="3216910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value</a:t>
            </a:r>
          </a:p>
        </p:txBody>
      </p:sp>
      <p:sp>
        <p:nvSpPr>
          <p:cNvPr id="26" name="矩形 25"/>
          <p:cNvSpPr/>
          <p:nvPr/>
        </p:nvSpPr>
        <p:spPr>
          <a:xfrm>
            <a:off x="5906770" y="2098040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</a:p>
        </p:txBody>
      </p:sp>
      <p:sp>
        <p:nvSpPr>
          <p:cNvPr id="27" name="矩形 26"/>
          <p:cNvSpPr/>
          <p:nvPr/>
        </p:nvSpPr>
        <p:spPr>
          <a:xfrm>
            <a:off x="5906770" y="2657475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</a:p>
        </p:txBody>
      </p:sp>
      <p:sp>
        <p:nvSpPr>
          <p:cNvPr id="28" name="矩形 27"/>
          <p:cNvSpPr/>
          <p:nvPr/>
        </p:nvSpPr>
        <p:spPr>
          <a:xfrm>
            <a:off x="5906770" y="3216910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value</a:t>
            </a:r>
          </a:p>
        </p:txBody>
      </p:sp>
      <p:sp>
        <p:nvSpPr>
          <p:cNvPr id="29" name="矩形 28"/>
          <p:cNvSpPr/>
          <p:nvPr/>
        </p:nvSpPr>
        <p:spPr>
          <a:xfrm>
            <a:off x="7896860" y="2098040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prev</a:t>
            </a:r>
          </a:p>
        </p:txBody>
      </p:sp>
      <p:sp>
        <p:nvSpPr>
          <p:cNvPr id="30" name="矩形 29"/>
          <p:cNvSpPr/>
          <p:nvPr/>
        </p:nvSpPr>
        <p:spPr>
          <a:xfrm>
            <a:off x="7896860" y="2657475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</a:p>
        </p:txBody>
      </p:sp>
      <p:sp>
        <p:nvSpPr>
          <p:cNvPr id="31" name="矩形 30"/>
          <p:cNvSpPr/>
          <p:nvPr/>
        </p:nvSpPr>
        <p:spPr>
          <a:xfrm>
            <a:off x="7896860" y="3216910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value</a:t>
            </a:r>
          </a:p>
        </p:txBody>
      </p:sp>
      <p:cxnSp>
        <p:nvCxnSpPr>
          <p:cNvPr id="32" name="直接箭头连接符 31"/>
          <p:cNvCxnSpPr>
            <a:stCxn id="24" idx="3"/>
            <a:endCxn id="19" idx="1"/>
          </p:cNvCxnSpPr>
          <p:nvPr/>
        </p:nvCxnSpPr>
        <p:spPr>
          <a:xfrm flipV="1">
            <a:off x="5065395" y="1818640"/>
            <a:ext cx="841375" cy="1118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3"/>
            <a:endCxn id="21" idx="1"/>
          </p:cNvCxnSpPr>
          <p:nvPr/>
        </p:nvCxnSpPr>
        <p:spPr>
          <a:xfrm flipV="1">
            <a:off x="7055485" y="1818640"/>
            <a:ext cx="841375" cy="1118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1"/>
            <a:endCxn id="35" idx="3"/>
          </p:cNvCxnSpPr>
          <p:nvPr/>
        </p:nvCxnSpPr>
        <p:spPr>
          <a:xfrm flipH="1">
            <a:off x="3335655" y="2378075"/>
            <a:ext cx="581025" cy="24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798445" y="2433955"/>
            <a:ext cx="53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</a:p>
        </p:txBody>
      </p:sp>
      <p:cxnSp>
        <p:nvCxnSpPr>
          <p:cNvPr id="36" name="直接箭头连接符 35"/>
          <p:cNvCxnSpPr>
            <a:stCxn id="26" idx="1"/>
            <a:endCxn id="17" idx="3"/>
          </p:cNvCxnSpPr>
          <p:nvPr/>
        </p:nvCxnSpPr>
        <p:spPr>
          <a:xfrm flipH="1" flipV="1">
            <a:off x="5065395" y="1818640"/>
            <a:ext cx="841375" cy="55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1"/>
            <a:endCxn id="19" idx="3"/>
          </p:cNvCxnSpPr>
          <p:nvPr/>
        </p:nvCxnSpPr>
        <p:spPr>
          <a:xfrm flipH="1" flipV="1">
            <a:off x="7055485" y="1818640"/>
            <a:ext cx="841375" cy="55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0" idx="3"/>
          </p:cNvCxnSpPr>
          <p:nvPr/>
        </p:nvCxnSpPr>
        <p:spPr>
          <a:xfrm flipV="1">
            <a:off x="9045575" y="2936240"/>
            <a:ext cx="98361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029190" y="2752725"/>
            <a:ext cx="53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</a:p>
        </p:txBody>
      </p:sp>
      <p:sp>
        <p:nvSpPr>
          <p:cNvPr id="45" name="任意多边形 44"/>
          <p:cNvSpPr/>
          <p:nvPr/>
        </p:nvSpPr>
        <p:spPr>
          <a:xfrm>
            <a:off x="1939290" y="1816100"/>
            <a:ext cx="9166860" cy="2948940"/>
          </a:xfrm>
          <a:custGeom>
            <a:avLst/>
            <a:gdLst>
              <a:gd name="connisteX0" fmla="*/ 0 w 9166995"/>
              <a:gd name="connsiteY0" fmla="*/ 1158240 h 2948936"/>
              <a:gd name="connisteX1" fmla="*/ 2046605 w 9166995"/>
              <a:gd name="connsiteY1" fmla="*/ 2828290 h 2948936"/>
              <a:gd name="connisteX2" fmla="*/ 7413625 w 9166995"/>
              <a:gd name="connsiteY2" fmla="*/ 2499995 h 2948936"/>
              <a:gd name="connisteX3" fmla="*/ 9161145 w 9166995"/>
              <a:gd name="connsiteY3" fmla="*/ 897890 h 2948936"/>
              <a:gd name="connisteX4" fmla="*/ 7114540 w 9166995"/>
              <a:gd name="connsiteY4" fmla="*/ 0 h 2948936"/>
              <a:gd name="connisteX5" fmla="*/ 7114540 w 9166995"/>
              <a:gd name="connsiteY5" fmla="*/ -28575 h 294893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9166996" h="2948936">
                <a:moveTo>
                  <a:pt x="0" y="1158240"/>
                </a:moveTo>
                <a:cubicBezTo>
                  <a:pt x="302260" y="1498600"/>
                  <a:pt x="563880" y="2559685"/>
                  <a:pt x="2046605" y="2828290"/>
                </a:cubicBezTo>
                <a:cubicBezTo>
                  <a:pt x="3529330" y="3096895"/>
                  <a:pt x="5990590" y="2886075"/>
                  <a:pt x="7413625" y="2499995"/>
                </a:cubicBezTo>
                <a:cubicBezTo>
                  <a:pt x="8836660" y="2113915"/>
                  <a:pt x="9220835" y="1397635"/>
                  <a:pt x="9161145" y="897890"/>
                </a:cubicBezTo>
                <a:cubicBezTo>
                  <a:pt x="9101455" y="398145"/>
                  <a:pt x="7524115" y="185420"/>
                  <a:pt x="71145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字典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5" y="1510665"/>
            <a:ext cx="6103620" cy="3305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715" y="400050"/>
            <a:ext cx="2945765" cy="26549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240" y="3755390"/>
            <a:ext cx="2936240" cy="271716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2113280" y="633730"/>
            <a:ext cx="5859780" cy="285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8214360" y="1000760"/>
            <a:ext cx="182880" cy="278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88010" y="5132070"/>
            <a:ext cx="59112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字典结构是最重要的结构，在</a:t>
            </a:r>
            <a:r>
              <a:rPr lang="en-US" altLang="zh-CN"/>
              <a:t>redis</a:t>
            </a:r>
            <a:r>
              <a:rPr lang="zh-CN" altLang="en-US"/>
              <a:t>的数据结构，系统结构</a:t>
            </a:r>
          </a:p>
          <a:p>
            <a:r>
              <a:rPr lang="zh-CN" altLang="en-US"/>
              <a:t>都要用到，也是比较繁琐的一个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字典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69" y="1702306"/>
            <a:ext cx="5144218" cy="3486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785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字典</a:t>
            </a:r>
          </a:p>
        </p:txBody>
      </p:sp>
      <p:sp>
        <p:nvSpPr>
          <p:cNvPr id="2" name="矩形 1"/>
          <p:cNvSpPr/>
          <p:nvPr/>
        </p:nvSpPr>
        <p:spPr>
          <a:xfrm>
            <a:off x="787400" y="1538605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uFillTx/>
              </a:rPr>
              <a:t>dict(</a:t>
            </a:r>
            <a:r>
              <a:rPr lang="zh-CN" altLang="en-US" sz="1600">
                <a:solidFill>
                  <a:schemeClr val="tx1"/>
                </a:solidFill>
                <a:uFillTx/>
              </a:rPr>
              <a:t>字典</a:t>
            </a:r>
            <a:r>
              <a:rPr lang="en-US" altLang="zh-CN" sz="1600">
                <a:solidFill>
                  <a:schemeClr val="tx1"/>
                </a:solidFill>
                <a:uFillTx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787400" y="2657475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privdata</a:t>
            </a:r>
          </a:p>
        </p:txBody>
      </p:sp>
      <p:sp>
        <p:nvSpPr>
          <p:cNvPr id="13" name="矩形 12"/>
          <p:cNvSpPr/>
          <p:nvPr/>
        </p:nvSpPr>
        <p:spPr>
          <a:xfrm>
            <a:off x="787400" y="3216910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ht[2]</a:t>
            </a:r>
          </a:p>
        </p:txBody>
      </p:sp>
      <p:sp>
        <p:nvSpPr>
          <p:cNvPr id="15" name="矩形 14"/>
          <p:cNvSpPr/>
          <p:nvPr/>
        </p:nvSpPr>
        <p:spPr>
          <a:xfrm>
            <a:off x="787400" y="3776345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trehashidx</a:t>
            </a:r>
          </a:p>
        </p:txBody>
      </p:sp>
      <p:sp>
        <p:nvSpPr>
          <p:cNvPr id="17" name="矩形 16"/>
          <p:cNvSpPr/>
          <p:nvPr/>
        </p:nvSpPr>
        <p:spPr>
          <a:xfrm>
            <a:off x="3916680" y="1149350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uFillTx/>
              </a:rPr>
              <a:t>dictht(</a:t>
            </a:r>
            <a:r>
              <a:rPr lang="zh-CN" altLang="en-US" sz="1200">
                <a:solidFill>
                  <a:schemeClr val="tx1"/>
                </a:solidFill>
                <a:uFillTx/>
              </a:rPr>
              <a:t>字典表</a:t>
            </a:r>
            <a:r>
              <a:rPr lang="en-US" altLang="zh-CN" sz="1200">
                <a:solidFill>
                  <a:schemeClr val="tx1"/>
                </a:solidFill>
                <a:uFillTx/>
              </a:rPr>
              <a:t>)</a:t>
            </a:r>
          </a:p>
        </p:txBody>
      </p:sp>
      <p:sp>
        <p:nvSpPr>
          <p:cNvPr id="18" name="矩形 17"/>
          <p:cNvSpPr/>
          <p:nvPr/>
        </p:nvSpPr>
        <p:spPr>
          <a:xfrm>
            <a:off x="3916680" y="1538605"/>
            <a:ext cx="1148715" cy="389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table</a:t>
            </a:r>
          </a:p>
        </p:txBody>
      </p:sp>
      <p:cxnSp>
        <p:nvCxnSpPr>
          <p:cNvPr id="23" name="直接箭头连接符 22"/>
          <p:cNvCxnSpPr>
            <a:stCxn id="13" idx="3"/>
            <a:endCxn id="17" idx="1"/>
          </p:cNvCxnSpPr>
          <p:nvPr/>
        </p:nvCxnSpPr>
        <p:spPr>
          <a:xfrm flipV="1">
            <a:off x="1936115" y="1344295"/>
            <a:ext cx="1980565" cy="2152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916680" y="1927860"/>
            <a:ext cx="1148715" cy="389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size</a:t>
            </a:r>
          </a:p>
        </p:txBody>
      </p:sp>
      <p:sp>
        <p:nvSpPr>
          <p:cNvPr id="25" name="矩形 24"/>
          <p:cNvSpPr/>
          <p:nvPr/>
        </p:nvSpPr>
        <p:spPr>
          <a:xfrm>
            <a:off x="3916680" y="2317115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sizemask</a:t>
            </a:r>
          </a:p>
        </p:txBody>
      </p:sp>
      <p:sp>
        <p:nvSpPr>
          <p:cNvPr id="6" name="矩形 5"/>
          <p:cNvSpPr/>
          <p:nvPr/>
        </p:nvSpPr>
        <p:spPr>
          <a:xfrm>
            <a:off x="3916680" y="2707005"/>
            <a:ext cx="1148715" cy="342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used</a:t>
            </a:r>
          </a:p>
        </p:txBody>
      </p:sp>
      <p:sp>
        <p:nvSpPr>
          <p:cNvPr id="40" name="矩形 39"/>
          <p:cNvSpPr/>
          <p:nvPr/>
        </p:nvSpPr>
        <p:spPr>
          <a:xfrm>
            <a:off x="3916680" y="3818890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uFillTx/>
                <a:sym typeface="+mn-ea"/>
              </a:rPr>
              <a:t>dictht(</a:t>
            </a:r>
            <a:r>
              <a:rPr lang="zh-CN" altLang="en-US" sz="1200">
                <a:solidFill>
                  <a:schemeClr val="tx1"/>
                </a:solidFill>
                <a:uFillTx/>
                <a:sym typeface="+mn-ea"/>
              </a:rPr>
              <a:t>字典表</a:t>
            </a:r>
          </a:p>
        </p:txBody>
      </p:sp>
      <p:sp>
        <p:nvSpPr>
          <p:cNvPr id="41" name="矩形 40"/>
          <p:cNvSpPr/>
          <p:nvPr/>
        </p:nvSpPr>
        <p:spPr>
          <a:xfrm>
            <a:off x="3916680" y="4208780"/>
            <a:ext cx="1148715" cy="389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table</a:t>
            </a:r>
          </a:p>
        </p:txBody>
      </p:sp>
      <p:sp>
        <p:nvSpPr>
          <p:cNvPr id="42" name="矩形 41"/>
          <p:cNvSpPr/>
          <p:nvPr/>
        </p:nvSpPr>
        <p:spPr>
          <a:xfrm>
            <a:off x="3916680" y="4598035"/>
            <a:ext cx="1148715" cy="389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size</a:t>
            </a:r>
          </a:p>
        </p:txBody>
      </p:sp>
      <p:sp>
        <p:nvSpPr>
          <p:cNvPr id="43" name="矩形 42"/>
          <p:cNvSpPr/>
          <p:nvPr/>
        </p:nvSpPr>
        <p:spPr>
          <a:xfrm>
            <a:off x="3916680" y="4987290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sizemask</a:t>
            </a:r>
          </a:p>
        </p:txBody>
      </p:sp>
      <p:sp>
        <p:nvSpPr>
          <p:cNvPr id="44" name="矩形 43"/>
          <p:cNvSpPr/>
          <p:nvPr/>
        </p:nvSpPr>
        <p:spPr>
          <a:xfrm>
            <a:off x="3916680" y="5377180"/>
            <a:ext cx="1148715" cy="342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used</a:t>
            </a:r>
          </a:p>
        </p:txBody>
      </p:sp>
      <p:cxnSp>
        <p:nvCxnSpPr>
          <p:cNvPr id="46" name="直接箭头连接符 45"/>
          <p:cNvCxnSpPr>
            <a:stCxn id="13" idx="3"/>
            <a:endCxn id="40" idx="1"/>
          </p:cNvCxnSpPr>
          <p:nvPr/>
        </p:nvCxnSpPr>
        <p:spPr>
          <a:xfrm>
            <a:off x="1936115" y="3496945"/>
            <a:ext cx="1980565" cy="516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360160" y="1148715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dictEntry</a:t>
            </a:r>
            <a:endParaRPr lang="en-US" altLang="zh-CN" dirty="0"/>
          </a:p>
        </p:txBody>
      </p:sp>
      <p:sp>
        <p:nvSpPr>
          <p:cNvPr id="48" name="矩形 47"/>
          <p:cNvSpPr/>
          <p:nvPr/>
        </p:nvSpPr>
        <p:spPr>
          <a:xfrm>
            <a:off x="6360160" y="1538605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key</a:t>
            </a:r>
          </a:p>
        </p:txBody>
      </p:sp>
      <p:sp>
        <p:nvSpPr>
          <p:cNvPr id="49" name="矩形 48"/>
          <p:cNvSpPr/>
          <p:nvPr/>
        </p:nvSpPr>
        <p:spPr>
          <a:xfrm>
            <a:off x="6360160" y="1927860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value</a:t>
            </a:r>
          </a:p>
        </p:txBody>
      </p:sp>
      <p:sp>
        <p:nvSpPr>
          <p:cNvPr id="50" name="矩形 49"/>
          <p:cNvSpPr/>
          <p:nvPr/>
        </p:nvSpPr>
        <p:spPr>
          <a:xfrm>
            <a:off x="8569960" y="1148715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dictEntry</a:t>
            </a:r>
          </a:p>
        </p:txBody>
      </p:sp>
      <p:sp>
        <p:nvSpPr>
          <p:cNvPr id="51" name="矩形 50"/>
          <p:cNvSpPr/>
          <p:nvPr/>
        </p:nvSpPr>
        <p:spPr>
          <a:xfrm>
            <a:off x="8569960" y="1538605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key</a:t>
            </a:r>
          </a:p>
        </p:txBody>
      </p:sp>
      <p:sp>
        <p:nvSpPr>
          <p:cNvPr id="52" name="矩形 51"/>
          <p:cNvSpPr/>
          <p:nvPr/>
        </p:nvSpPr>
        <p:spPr>
          <a:xfrm>
            <a:off x="8569960" y="1927860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value</a:t>
            </a:r>
          </a:p>
        </p:txBody>
      </p:sp>
      <p:sp>
        <p:nvSpPr>
          <p:cNvPr id="53" name="矩形 52"/>
          <p:cNvSpPr/>
          <p:nvPr/>
        </p:nvSpPr>
        <p:spPr>
          <a:xfrm>
            <a:off x="10648315" y="1148715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dictEntry</a:t>
            </a:r>
          </a:p>
        </p:txBody>
      </p:sp>
      <p:sp>
        <p:nvSpPr>
          <p:cNvPr id="54" name="矩形 53"/>
          <p:cNvSpPr/>
          <p:nvPr/>
        </p:nvSpPr>
        <p:spPr>
          <a:xfrm>
            <a:off x="10648315" y="1538605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key</a:t>
            </a:r>
          </a:p>
        </p:txBody>
      </p:sp>
      <p:sp>
        <p:nvSpPr>
          <p:cNvPr id="55" name="矩形 54"/>
          <p:cNvSpPr/>
          <p:nvPr/>
        </p:nvSpPr>
        <p:spPr>
          <a:xfrm>
            <a:off x="10648315" y="1927860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value</a:t>
            </a:r>
          </a:p>
        </p:txBody>
      </p:sp>
      <p:cxnSp>
        <p:nvCxnSpPr>
          <p:cNvPr id="56" name="直接箭头连接符 55"/>
          <p:cNvCxnSpPr>
            <a:stCxn id="18" idx="3"/>
            <a:endCxn id="47" idx="1"/>
          </p:cNvCxnSpPr>
          <p:nvPr/>
        </p:nvCxnSpPr>
        <p:spPr>
          <a:xfrm flipV="1">
            <a:off x="5065395" y="1343660"/>
            <a:ext cx="1294765" cy="389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360160" y="2317750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</a:p>
        </p:txBody>
      </p:sp>
      <p:sp>
        <p:nvSpPr>
          <p:cNvPr id="58" name="矩形 57"/>
          <p:cNvSpPr/>
          <p:nvPr/>
        </p:nvSpPr>
        <p:spPr>
          <a:xfrm>
            <a:off x="8569960" y="2317115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</a:p>
        </p:txBody>
      </p:sp>
      <p:sp>
        <p:nvSpPr>
          <p:cNvPr id="59" name="矩形 58"/>
          <p:cNvSpPr/>
          <p:nvPr/>
        </p:nvSpPr>
        <p:spPr>
          <a:xfrm>
            <a:off x="10648315" y="2317115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next</a:t>
            </a:r>
          </a:p>
        </p:txBody>
      </p:sp>
      <p:cxnSp>
        <p:nvCxnSpPr>
          <p:cNvPr id="60" name="直接箭头连接符 59"/>
          <p:cNvCxnSpPr>
            <a:stCxn id="57" idx="3"/>
            <a:endCxn id="50" idx="1"/>
          </p:cNvCxnSpPr>
          <p:nvPr/>
        </p:nvCxnSpPr>
        <p:spPr>
          <a:xfrm flipV="1">
            <a:off x="7508875" y="1343660"/>
            <a:ext cx="1061085" cy="116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3"/>
            <a:endCxn id="53" idx="1"/>
          </p:cNvCxnSpPr>
          <p:nvPr/>
        </p:nvCxnSpPr>
        <p:spPr>
          <a:xfrm flipV="1">
            <a:off x="9718675" y="1343660"/>
            <a:ext cx="929640" cy="116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87400" y="2098040"/>
            <a:ext cx="1148715" cy="559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type</a:t>
            </a:r>
          </a:p>
        </p:txBody>
      </p:sp>
      <p:cxnSp>
        <p:nvCxnSpPr>
          <p:cNvPr id="64" name="直接箭头连接符 63"/>
          <p:cNvCxnSpPr>
            <a:stCxn id="41" idx="3"/>
          </p:cNvCxnSpPr>
          <p:nvPr/>
        </p:nvCxnSpPr>
        <p:spPr>
          <a:xfrm flipV="1">
            <a:off x="5065395" y="4398010"/>
            <a:ext cx="98615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051550" y="4229735"/>
            <a:ext cx="53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7574915" y="4573119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可以看出来结构还是比较复杂的，会在</a:t>
            </a:r>
          </a:p>
          <a:p>
            <a:r>
              <a:rPr lang="zh-CN" altLang="en-US" dirty="0"/>
              <a:t>下面</a:t>
            </a:r>
            <a:r>
              <a:rPr lang="en-US" altLang="zh-CN" dirty="0" err="1"/>
              <a:t>ppt</a:t>
            </a:r>
            <a:r>
              <a:rPr lang="zh-CN" altLang="en-US" dirty="0"/>
              <a:t>里一个一个逐一解释</a:t>
            </a:r>
          </a:p>
        </p:txBody>
      </p:sp>
      <p:cxnSp>
        <p:nvCxnSpPr>
          <p:cNvPr id="7" name="直接箭头连接符 6"/>
          <p:cNvCxnSpPr>
            <a:endCxn id="66" idx="1"/>
          </p:cNvCxnSpPr>
          <p:nvPr/>
        </p:nvCxnSpPr>
        <p:spPr>
          <a:xfrm>
            <a:off x="5064068" y="1736582"/>
            <a:ext cx="1296091" cy="140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63" idx="1"/>
          </p:cNvCxnSpPr>
          <p:nvPr/>
        </p:nvCxnSpPr>
        <p:spPr>
          <a:xfrm>
            <a:off x="5056967" y="1727835"/>
            <a:ext cx="1303192" cy="202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360159" y="3560445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dictEntry</a:t>
            </a:r>
            <a:endParaRPr lang="en-US" altLang="zh-CN" dirty="0"/>
          </a:p>
        </p:txBody>
      </p:sp>
      <p:sp>
        <p:nvSpPr>
          <p:cNvPr id="66" name="矩形 65"/>
          <p:cNvSpPr/>
          <p:nvPr/>
        </p:nvSpPr>
        <p:spPr>
          <a:xfrm>
            <a:off x="6360159" y="2950537"/>
            <a:ext cx="1148715" cy="3898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dictEntry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785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字典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15" y="1787525"/>
            <a:ext cx="5540375" cy="4222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1805" y="1419225"/>
            <a:ext cx="5342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从上至下讲，本页先讲</a:t>
            </a:r>
            <a:r>
              <a:rPr lang="en-US" altLang="zh-CN"/>
              <a:t>dict</a:t>
            </a:r>
            <a:r>
              <a:rPr lang="zh-CN" altLang="en-US"/>
              <a:t>（字典），下图红框部分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92850" y="606425"/>
            <a:ext cx="42240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type </a:t>
            </a:r>
            <a:r>
              <a:rPr lang="zh-CN" altLang="en-US"/>
              <a:t>指向了一堆用于操作字典的函数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privdata </a:t>
            </a:r>
            <a:r>
              <a:rPr lang="zh-CN" altLang="en-US"/>
              <a:t>是这些函数的可选参数</a:t>
            </a:r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850" y="1207135"/>
            <a:ext cx="3883025" cy="22421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05550" y="3775710"/>
            <a:ext cx="55626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ht </a:t>
            </a:r>
            <a:r>
              <a:rPr lang="zh-CN" altLang="en-US"/>
              <a:t>可以看到是一个长度为</a:t>
            </a:r>
            <a:r>
              <a:rPr lang="en-US" altLang="zh-CN"/>
              <a:t>2</a:t>
            </a:r>
            <a:r>
              <a:rPr lang="zh-CN" altLang="en-US"/>
              <a:t>的数组，每个元素都是</a:t>
            </a:r>
          </a:p>
          <a:p>
            <a:r>
              <a:rPr lang="zh-CN" altLang="en-US"/>
              <a:t>一个</a:t>
            </a:r>
            <a:r>
              <a:rPr lang="en-US" altLang="zh-CN"/>
              <a:t>hash</a:t>
            </a:r>
            <a:r>
              <a:rPr lang="zh-CN" altLang="en-US"/>
              <a:t>表，要</a:t>
            </a:r>
            <a:r>
              <a:rPr lang="en-US" altLang="zh-CN"/>
              <a:t>2</a:t>
            </a:r>
            <a:r>
              <a:rPr lang="zh-CN" altLang="en-US"/>
              <a:t>个是因为做扩容时候用的。后面详讲</a:t>
            </a:r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rehashidx </a:t>
            </a:r>
            <a:r>
              <a:rPr lang="zh-CN" altLang="en-US"/>
              <a:t>扩容时记录</a:t>
            </a:r>
            <a:r>
              <a:rPr lang="en-US" altLang="zh-CN"/>
              <a:t>rehash</a:t>
            </a:r>
            <a:r>
              <a:rPr lang="zh-CN" altLang="en-US"/>
              <a:t>进度的，后面详讲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785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字典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1805" y="14192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字典表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15" y="2070100"/>
            <a:ext cx="4549140" cy="3545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15330" y="657860"/>
            <a:ext cx="49269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table </a:t>
            </a:r>
            <a:r>
              <a:rPr lang="zh-CN" altLang="en-US"/>
              <a:t>指向</a:t>
            </a:r>
            <a:r>
              <a:rPr lang="en-US" altLang="zh-CN"/>
              <a:t>entry</a:t>
            </a:r>
            <a:r>
              <a:rPr lang="zh-CN" altLang="en-US"/>
              <a:t>数组，具体的存数据的地方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size entry</a:t>
            </a:r>
            <a:r>
              <a:rPr lang="zh-CN" altLang="en-US"/>
              <a:t>数组的大小</a:t>
            </a: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sizemask </a:t>
            </a:r>
            <a:r>
              <a:rPr lang="zh-CN" altLang="en-US"/>
              <a:t>用于计算计算索引值，总比</a:t>
            </a:r>
            <a:r>
              <a:rPr lang="en-US" altLang="zh-CN"/>
              <a:t>size</a:t>
            </a:r>
            <a:r>
              <a:rPr lang="zh-CN" altLang="en-US"/>
              <a:t>小</a:t>
            </a:r>
            <a:r>
              <a:rPr lang="en-US" altLang="zh-CN"/>
              <a:t>1</a:t>
            </a:r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used </a:t>
            </a:r>
            <a:r>
              <a:rPr lang="zh-CN" altLang="en-US"/>
              <a:t>当前</a:t>
            </a:r>
            <a:r>
              <a:rPr lang="en-US" altLang="zh-CN"/>
              <a:t>entry</a:t>
            </a:r>
            <a:r>
              <a:rPr lang="zh-CN" altLang="en-US"/>
              <a:t>数组里已经用了多少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15330" y="2070100"/>
            <a:ext cx="59602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字典结构也跟</a:t>
            </a:r>
            <a:r>
              <a:rPr lang="en-US" altLang="zh-CN" dirty="0"/>
              <a:t>java</a:t>
            </a:r>
            <a:r>
              <a:rPr lang="zh-CN" altLang="en-US" dirty="0"/>
              <a:t>一样需要一个哈希算法，需要知道要落</a:t>
            </a:r>
          </a:p>
          <a:p>
            <a:r>
              <a:rPr lang="zh-CN" altLang="en-US" dirty="0"/>
              <a:t>在哪个</a:t>
            </a:r>
            <a:r>
              <a:rPr lang="en-US" altLang="zh-CN" dirty="0"/>
              <a:t>“</a:t>
            </a:r>
            <a:r>
              <a:rPr lang="zh-CN" altLang="en-US" dirty="0"/>
              <a:t>桶</a:t>
            </a:r>
            <a:r>
              <a:rPr lang="en-US" altLang="zh-CN" dirty="0"/>
              <a:t>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字典的哈希算法：</a:t>
            </a:r>
          </a:p>
          <a:p>
            <a:r>
              <a:rPr lang="zh-CN" altLang="en-US" dirty="0"/>
              <a:t>公式： </a:t>
            </a:r>
            <a:r>
              <a:rPr lang="en-US" altLang="zh-CN" dirty="0"/>
              <a:t>index = </a:t>
            </a:r>
            <a:r>
              <a:rPr lang="en-US" altLang="zh-CN" dirty="0" err="1"/>
              <a:t>MurmurHash</a:t>
            </a:r>
            <a:r>
              <a:rPr lang="en-US" altLang="zh-CN" dirty="0"/>
              <a:t>(key) &amp; </a:t>
            </a:r>
            <a:r>
              <a:rPr lang="en-US" altLang="zh-CN" dirty="0" err="1"/>
              <a:t>sizemask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MrmurHash</a:t>
            </a:r>
            <a:r>
              <a:rPr lang="zh-CN" altLang="en-US" dirty="0"/>
              <a:t>是</a:t>
            </a:r>
            <a:r>
              <a:rPr lang="en-US" altLang="zh-CN" dirty="0"/>
              <a:t>Austin Appleby</a:t>
            </a:r>
            <a:r>
              <a:rPr lang="zh-CN" altLang="en-US" dirty="0"/>
              <a:t>于</a:t>
            </a:r>
            <a:r>
              <a:rPr lang="en-US" altLang="zh-CN" dirty="0"/>
              <a:t>2008</a:t>
            </a:r>
            <a:r>
              <a:rPr lang="zh-CN" altLang="en-US" dirty="0"/>
              <a:t>年发明的，具体可以</a:t>
            </a:r>
          </a:p>
          <a:p>
            <a:r>
              <a:rPr lang="zh-CN" altLang="en-US" dirty="0"/>
              <a:t>参考官网</a:t>
            </a:r>
            <a:r>
              <a:rPr lang="en-US" altLang="zh-CN" dirty="0"/>
              <a:t>http://code.google.com/p/smhasher)</a:t>
            </a:r>
          </a:p>
          <a:p>
            <a:endParaRPr lang="en-US" altLang="zh-CN" dirty="0"/>
          </a:p>
          <a:p>
            <a:r>
              <a:rPr lang="zh-CN" altLang="en-US" dirty="0"/>
              <a:t>例子：</a:t>
            </a:r>
          </a:p>
        </p:txBody>
      </p:sp>
      <p:pic>
        <p:nvPicPr>
          <p:cNvPr id="6" name="图片 5" descr="FB7JX}J_6`KJO(W7}JO}YK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385" y="4654550"/>
            <a:ext cx="3091180" cy="166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181225" y="2680359"/>
            <a:ext cx="78295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Redis</a:t>
            </a:r>
            <a:r>
              <a:rPr lang="zh-CN" altLang="en-US" sz="66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基础数据结构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60537" y="2272563"/>
            <a:ext cx="2119904" cy="13783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64030"/>
              </a:avLst>
            </a:prstTxWarp>
            <a:spAutoFit/>
          </a:bodyPr>
          <a:lstStyle/>
          <a:p>
            <a:pPr algn="ctr"/>
            <a:r>
              <a:rPr lang="en-US" altLang="zh-CN" sz="6000" dirty="0" smtClean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2019</a:t>
            </a:r>
            <a:endParaRPr lang="zh-CN" altLang="en-US" sz="6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676" y="2824617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 Honeybee</a:t>
            </a:r>
            <a:endParaRPr lang="zh-CN" altLang="en-US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99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99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785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字典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2330" y="1497965"/>
            <a:ext cx="83566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hash</a:t>
            </a:r>
            <a:r>
              <a:rPr lang="zh-CN" altLang="en-US"/>
              <a:t>冲突</a:t>
            </a:r>
          </a:p>
          <a:p>
            <a:endParaRPr lang="zh-CN" altLang="en-US"/>
          </a:p>
          <a:p>
            <a:r>
              <a:rPr lang="en-US" altLang="zh-CN"/>
              <a:t>redis</a:t>
            </a:r>
            <a:r>
              <a:rPr lang="zh-CN" altLang="en-US"/>
              <a:t>解决</a:t>
            </a:r>
            <a:r>
              <a:rPr lang="en-US" altLang="zh-CN"/>
              <a:t>hash</a:t>
            </a:r>
            <a:r>
              <a:rPr lang="zh-CN" altLang="en-US"/>
              <a:t>冲突跟</a:t>
            </a:r>
            <a:r>
              <a:rPr lang="en-US" altLang="zh-CN"/>
              <a:t>java</a:t>
            </a:r>
            <a:r>
              <a:rPr lang="zh-CN" altLang="en-US"/>
              <a:t>用的是一个原理，这里也简单举个例子，架设有如下结构</a:t>
            </a:r>
          </a:p>
        </p:txBody>
      </p:sp>
      <p:pic>
        <p:nvPicPr>
          <p:cNvPr id="7" name="图片 6" descr="@NKH287178_4ST18`9(IX5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" y="2419985"/>
            <a:ext cx="3928745" cy="19392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12410" y="3042285"/>
            <a:ext cx="6328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桶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zh-CN" altLang="en-US" dirty="0" smtClean="0"/>
              <a:t>桶</a:t>
            </a:r>
            <a:r>
              <a:rPr lang="en-US" altLang="zh-CN" dirty="0" smtClean="0"/>
              <a:t>2</a:t>
            </a:r>
            <a:r>
              <a:rPr lang="zh-CN" altLang="en-US" dirty="0" smtClean="0"/>
              <a:t>都</a:t>
            </a:r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个键值对，那么</a:t>
            </a:r>
            <a:r>
              <a:rPr lang="zh-CN" altLang="en-US" dirty="0" smtClean="0"/>
              <a:t>现在</a:t>
            </a:r>
            <a:r>
              <a:rPr lang="zh-CN" altLang="en-US" dirty="0"/>
              <a:t>又</a:t>
            </a:r>
            <a:r>
              <a:rPr lang="en-US" altLang="zh-CN" dirty="0" smtClean="0"/>
              <a:t>put</a:t>
            </a:r>
            <a:r>
              <a:rPr lang="zh-CN" altLang="en-US" dirty="0"/>
              <a:t>了一个，并且根据</a:t>
            </a:r>
          </a:p>
          <a:p>
            <a:r>
              <a:rPr lang="zh-CN" altLang="en-US" dirty="0"/>
              <a:t>上面的</a:t>
            </a:r>
            <a:r>
              <a:rPr lang="en-US" altLang="zh-CN" dirty="0"/>
              <a:t>hash</a:t>
            </a:r>
            <a:r>
              <a:rPr lang="zh-CN" altLang="en-US" dirty="0"/>
              <a:t>算法算出来也是</a:t>
            </a:r>
            <a:r>
              <a:rPr lang="en-US" altLang="zh-CN" dirty="0"/>
              <a:t>2</a:t>
            </a:r>
            <a:r>
              <a:rPr lang="zh-CN" altLang="en-US" dirty="0"/>
              <a:t>，那么结构就变为如下所示</a:t>
            </a:r>
          </a:p>
        </p:txBody>
      </p:sp>
      <p:pic>
        <p:nvPicPr>
          <p:cNvPr id="14" name="图片 13" descr="REZVD(FFS]9QU824}(%O9$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" y="4429760"/>
            <a:ext cx="4633595" cy="19119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30215" y="4644390"/>
            <a:ext cx="6243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也是用</a:t>
            </a:r>
            <a:r>
              <a:rPr lang="en-US" altLang="zh-CN"/>
              <a:t>“</a:t>
            </a:r>
            <a:r>
              <a:rPr lang="zh-CN" altLang="en-US"/>
              <a:t>拉链法</a:t>
            </a:r>
            <a:r>
              <a:rPr lang="en-US" altLang="zh-CN"/>
              <a:t>”</a:t>
            </a:r>
            <a:r>
              <a:rPr lang="zh-CN" altLang="en-US"/>
              <a:t>解决</a:t>
            </a:r>
            <a:r>
              <a:rPr lang="en-US" altLang="zh-CN"/>
              <a:t>hash</a:t>
            </a:r>
            <a:r>
              <a:rPr lang="zh-CN" altLang="en-US"/>
              <a:t>冲突，并且跟</a:t>
            </a:r>
            <a:r>
              <a:rPr lang="en-US" altLang="zh-CN"/>
              <a:t>jdk8</a:t>
            </a:r>
            <a:r>
              <a:rPr lang="zh-CN" altLang="en-US"/>
              <a:t>一样采用头插形式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785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字典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2330" y="1314450"/>
            <a:ext cx="107676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rehash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记得上面说结构时候说字典都有</a:t>
            </a:r>
            <a:r>
              <a:rPr lang="en-US" altLang="zh-CN"/>
              <a:t>2</a:t>
            </a:r>
            <a:r>
              <a:rPr lang="zh-CN" altLang="en-US"/>
              <a:t>个字典表，主要是为了扩容时候</a:t>
            </a:r>
            <a:r>
              <a:rPr lang="en-US" altLang="zh-CN"/>
              <a:t>rehash</a:t>
            </a:r>
            <a:r>
              <a:rPr lang="zh-CN" altLang="en-US"/>
              <a:t>吗？我们就来说说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rehash</a:t>
            </a:r>
            <a:r>
              <a:rPr lang="zh-CN" altLang="en-US"/>
              <a:t>，</a:t>
            </a:r>
          </a:p>
          <a:p>
            <a:r>
              <a:rPr lang="zh-CN" altLang="en-US"/>
              <a:t>并且他跟</a:t>
            </a:r>
            <a:r>
              <a:rPr lang="en-US" altLang="zh-CN"/>
              <a:t>java</a:t>
            </a:r>
            <a:r>
              <a:rPr lang="zh-CN" altLang="en-US"/>
              <a:t>的有啥不同</a:t>
            </a:r>
          </a:p>
        </p:txBody>
      </p:sp>
      <p:pic>
        <p:nvPicPr>
          <p:cNvPr id="3" name="图片 2" descr="$VCE_T1[OKV88Q]}9HI~ZG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" y="2824480"/>
            <a:ext cx="2851150" cy="28682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99280" y="2346960"/>
            <a:ext cx="657987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1</a:t>
            </a:r>
            <a:r>
              <a:rPr lang="zh-CN" altLang="en-US"/>
              <a:t>、第一步计算扩容后的大小</a:t>
            </a:r>
          </a:p>
          <a:p>
            <a:pPr algn="l"/>
            <a:r>
              <a:rPr lang="zh-CN" altLang="en-US"/>
              <a:t>比如我们数据在</a:t>
            </a:r>
            <a:r>
              <a:rPr lang="en-US" altLang="zh-CN"/>
              <a:t>h[0]</a:t>
            </a:r>
            <a:r>
              <a:rPr lang="zh-CN" altLang="en-US"/>
              <a:t>，现在发现</a:t>
            </a:r>
            <a:r>
              <a:rPr lang="en-US" altLang="zh-CN"/>
              <a:t>h[0]</a:t>
            </a:r>
            <a:r>
              <a:rPr lang="zh-CN" altLang="en-US"/>
              <a:t>大小不够了，要先扩容</a:t>
            </a:r>
            <a:r>
              <a:rPr lang="en-US" altLang="zh-CN"/>
              <a:t>h[1]</a:t>
            </a:r>
            <a:r>
              <a:rPr lang="zh-CN" altLang="en-US"/>
              <a:t>，</a:t>
            </a:r>
          </a:p>
          <a:p>
            <a:pPr algn="l"/>
            <a:r>
              <a:rPr lang="zh-CN" altLang="en-US"/>
              <a:t>再把数据</a:t>
            </a:r>
            <a:r>
              <a:rPr lang="en-US" altLang="zh-CN"/>
              <a:t>rehash</a:t>
            </a:r>
            <a:r>
              <a:rPr lang="zh-CN" altLang="en-US"/>
              <a:t>后再搞进去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官方公式 </a:t>
            </a:r>
            <a:r>
              <a:rPr lang="en-US" altLang="zh-CN"/>
              <a:t>h[1].size </a:t>
            </a:r>
            <a:r>
              <a:rPr lang="zh-CN" altLang="en-US"/>
              <a:t>为第一个大于或等于</a:t>
            </a:r>
            <a:r>
              <a:rPr lang="en-US" altLang="zh-CN"/>
              <a:t>h[0].used*2 </a:t>
            </a:r>
            <a:r>
              <a:rPr lang="zh-CN" altLang="en-US"/>
              <a:t>的</a:t>
            </a:r>
            <a:r>
              <a:rPr lang="en-US" altLang="zh-CN"/>
              <a:t>2^n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据个例子：</a:t>
            </a:r>
          </a:p>
          <a:p>
            <a:pPr algn="l"/>
            <a:r>
              <a:rPr lang="zh-CN" altLang="en-US"/>
              <a:t>假设现在</a:t>
            </a:r>
            <a:r>
              <a:rPr lang="en-US" altLang="zh-CN"/>
              <a:t>h[0].used = 4, </a:t>
            </a:r>
            <a:r>
              <a:rPr lang="zh-CN" altLang="en-US"/>
              <a:t>那么</a:t>
            </a:r>
            <a:r>
              <a:rPr lang="en-US" altLang="zh-CN"/>
              <a:t>h[1].size = 4 X 2 = 8, </a:t>
            </a:r>
          </a:p>
          <a:p>
            <a:pPr algn="l"/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是第一个大于或等于（</a:t>
            </a:r>
            <a:r>
              <a:rPr lang="en-US" altLang="zh-CN">
                <a:sym typeface="+mn-ea"/>
              </a:rPr>
              <a:t>4 * 2</a:t>
            </a:r>
            <a:r>
              <a:rPr lang="zh-CN" altLang="en-US">
                <a:sym typeface="+mn-ea"/>
              </a:rPr>
              <a:t>）的 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次方数字</a:t>
            </a:r>
            <a:r>
              <a:rPr lang="en-US" altLang="zh-CN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9280" y="4848225"/>
            <a:ext cx="2551430" cy="159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785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字典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2330" y="1314450"/>
            <a:ext cx="836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rehash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330" y="1883410"/>
            <a:ext cx="6137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2</a:t>
            </a:r>
            <a:r>
              <a:rPr lang="zh-CN" altLang="en-US"/>
              <a:t>、</a:t>
            </a:r>
            <a:r>
              <a:rPr lang="en-US" altLang="zh-CN"/>
              <a:t>rehash</a:t>
            </a:r>
            <a:r>
              <a:rPr lang="zh-CN" altLang="en-US"/>
              <a:t>重新计算索引，然后将数据搞到</a:t>
            </a:r>
            <a:r>
              <a:rPr lang="en-US" altLang="zh-CN"/>
              <a:t>h[1]</a:t>
            </a:r>
            <a:r>
              <a:rPr lang="zh-CN" altLang="en-US"/>
              <a:t>，效果如下图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" y="2251710"/>
            <a:ext cx="5526405" cy="34810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0260" y="5967095"/>
            <a:ext cx="6470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、把</a:t>
            </a:r>
            <a:r>
              <a:rPr lang="en-US" altLang="zh-CN"/>
              <a:t>h[1]</a:t>
            </a:r>
            <a:r>
              <a:rPr lang="zh-CN" altLang="en-US"/>
              <a:t>改成</a:t>
            </a:r>
            <a:r>
              <a:rPr lang="en-US" altLang="zh-CN"/>
              <a:t>h[0]</a:t>
            </a:r>
            <a:r>
              <a:rPr lang="zh-CN" altLang="en-US"/>
              <a:t>，并且把</a:t>
            </a:r>
            <a:r>
              <a:rPr lang="en-US" altLang="zh-CN"/>
              <a:t>h[1]</a:t>
            </a:r>
            <a:r>
              <a:rPr lang="zh-CN" altLang="en-US"/>
              <a:t>的</a:t>
            </a:r>
            <a:r>
              <a:rPr lang="en-US" altLang="zh-CN"/>
              <a:t>size</a:t>
            </a:r>
            <a:r>
              <a:rPr lang="zh-CN" altLang="en-US"/>
              <a:t>、</a:t>
            </a:r>
            <a:r>
              <a:rPr lang="en-US" altLang="zh-CN"/>
              <a:t>sizemask</a:t>
            </a:r>
            <a:r>
              <a:rPr lang="zh-CN" altLang="en-US"/>
              <a:t>、</a:t>
            </a:r>
            <a:r>
              <a:rPr lang="en-US" altLang="zh-CN"/>
              <a:t>used</a:t>
            </a:r>
            <a:r>
              <a:rPr lang="zh-CN" altLang="en-US"/>
              <a:t>都改为</a:t>
            </a:r>
            <a:r>
              <a:rPr lang="en-US" altLang="zh-CN"/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785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字典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2330" y="1314450"/>
            <a:ext cx="836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rehash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2330" y="1806575"/>
            <a:ext cx="6470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、把</a:t>
            </a:r>
            <a:r>
              <a:rPr lang="en-US" altLang="zh-CN"/>
              <a:t>h[1]</a:t>
            </a:r>
            <a:r>
              <a:rPr lang="zh-CN" altLang="en-US"/>
              <a:t>改成</a:t>
            </a:r>
            <a:r>
              <a:rPr lang="en-US" altLang="zh-CN"/>
              <a:t>h[0]</a:t>
            </a:r>
            <a:r>
              <a:rPr lang="zh-CN" altLang="en-US"/>
              <a:t>，并且把</a:t>
            </a:r>
            <a:r>
              <a:rPr lang="en-US" altLang="zh-CN"/>
              <a:t>h[1]</a:t>
            </a:r>
            <a:r>
              <a:rPr lang="zh-CN" altLang="en-US"/>
              <a:t>的</a:t>
            </a:r>
            <a:r>
              <a:rPr lang="en-US" altLang="zh-CN"/>
              <a:t>size</a:t>
            </a:r>
            <a:r>
              <a:rPr lang="zh-CN" altLang="en-US"/>
              <a:t>、</a:t>
            </a:r>
            <a:r>
              <a:rPr lang="en-US" altLang="zh-CN"/>
              <a:t>sizemask</a:t>
            </a:r>
            <a:r>
              <a:rPr lang="zh-CN" altLang="en-US"/>
              <a:t>、</a:t>
            </a:r>
            <a:r>
              <a:rPr lang="en-US" altLang="zh-CN"/>
              <a:t>used</a:t>
            </a:r>
            <a:r>
              <a:rPr lang="zh-CN" altLang="en-US"/>
              <a:t>都改为</a:t>
            </a:r>
            <a:r>
              <a:rPr lang="en-US" altLang="zh-CN"/>
              <a:t>0</a:t>
            </a:r>
          </a:p>
        </p:txBody>
      </p:sp>
      <p:pic>
        <p:nvPicPr>
          <p:cNvPr id="3" name="图片 2" descr="30RBP@6}UZC`T8WWIJSE7K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" y="2174875"/>
            <a:ext cx="7066915" cy="4333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跳跃表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55" y="1314450"/>
            <a:ext cx="9742805" cy="31807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2575" y="4937125"/>
            <a:ext cx="10025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常规的一个跳表，假设现在要找值为</a:t>
            </a:r>
            <a:r>
              <a:rPr lang="en-US" altLang="zh-CN"/>
              <a:t>23</a:t>
            </a:r>
            <a:r>
              <a:rPr lang="zh-CN" altLang="en-US"/>
              <a:t>的节点位置，那么如图虚线所示，原理有点类似于二分法。</a:t>
            </a:r>
          </a:p>
          <a:p>
            <a:r>
              <a:rPr lang="en-US" altLang="zh-CN"/>
              <a:t>redis</a:t>
            </a:r>
            <a:r>
              <a:rPr lang="zh-CN" altLang="en-US"/>
              <a:t>对跳表做了改良，下面看看</a:t>
            </a:r>
            <a:r>
              <a:rPr lang="en-US" altLang="zh-CN"/>
              <a:t>redis</a:t>
            </a:r>
            <a:r>
              <a:rPr lang="zh-CN" altLang="en-US"/>
              <a:t>的跳表是怎么实现的。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跳跃表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980" y="1314450"/>
            <a:ext cx="4933315" cy="4380865"/>
          </a:xfrm>
          <a:prstGeom prst="rect">
            <a:avLst/>
          </a:prstGeom>
        </p:spPr>
      </p:pic>
      <p:pic>
        <p:nvPicPr>
          <p:cNvPr id="3" name="图片 2" descr="QRPSO7R({UGBA(L(_HCJPC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55" y="1314450"/>
            <a:ext cx="3037840" cy="962025"/>
          </a:xfrm>
          <a:prstGeom prst="rect">
            <a:avLst/>
          </a:prstGeom>
        </p:spPr>
      </p:pic>
      <p:pic>
        <p:nvPicPr>
          <p:cNvPr id="4" name="图片 3" descr="{DVP6]$H}Y6NFGDOY%[B)Q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55" y="2158365"/>
            <a:ext cx="4190365" cy="19812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818380" y="1570990"/>
            <a:ext cx="1795780" cy="798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跳跃表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5" y="1419225"/>
            <a:ext cx="4857115" cy="4018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跳跃表</a:t>
            </a:r>
          </a:p>
        </p:txBody>
      </p:sp>
      <p:sp>
        <p:nvSpPr>
          <p:cNvPr id="7" name="矩形 6"/>
          <p:cNvSpPr/>
          <p:nvPr/>
        </p:nvSpPr>
        <p:spPr>
          <a:xfrm>
            <a:off x="1311275" y="1364615"/>
            <a:ext cx="1045845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zskiplist</a:t>
            </a:r>
          </a:p>
        </p:txBody>
      </p:sp>
      <p:sp>
        <p:nvSpPr>
          <p:cNvPr id="8" name="矩形 7"/>
          <p:cNvSpPr/>
          <p:nvPr/>
        </p:nvSpPr>
        <p:spPr>
          <a:xfrm>
            <a:off x="1311275" y="1834515"/>
            <a:ext cx="1045845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header</a:t>
            </a:r>
          </a:p>
        </p:txBody>
      </p:sp>
      <p:sp>
        <p:nvSpPr>
          <p:cNvPr id="9" name="矩形 8"/>
          <p:cNvSpPr/>
          <p:nvPr/>
        </p:nvSpPr>
        <p:spPr>
          <a:xfrm>
            <a:off x="1311275" y="2774315"/>
            <a:ext cx="1045845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level</a:t>
            </a:r>
          </a:p>
        </p:txBody>
      </p:sp>
      <p:sp>
        <p:nvSpPr>
          <p:cNvPr id="11" name="矩形 10"/>
          <p:cNvSpPr/>
          <p:nvPr/>
        </p:nvSpPr>
        <p:spPr>
          <a:xfrm>
            <a:off x="1311275" y="2304415"/>
            <a:ext cx="1045845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tail</a:t>
            </a:r>
          </a:p>
        </p:txBody>
      </p:sp>
      <p:sp>
        <p:nvSpPr>
          <p:cNvPr id="12" name="矩形 11"/>
          <p:cNvSpPr/>
          <p:nvPr/>
        </p:nvSpPr>
        <p:spPr>
          <a:xfrm>
            <a:off x="1311275" y="3244215"/>
            <a:ext cx="1045845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length</a:t>
            </a:r>
          </a:p>
        </p:txBody>
      </p:sp>
      <p:sp>
        <p:nvSpPr>
          <p:cNvPr id="13" name="矩形 12"/>
          <p:cNvSpPr/>
          <p:nvPr/>
        </p:nvSpPr>
        <p:spPr>
          <a:xfrm>
            <a:off x="3939540" y="1364615"/>
            <a:ext cx="1141095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zskiplist</a:t>
            </a:r>
          </a:p>
          <a:p>
            <a:pPr algn="ctr"/>
            <a:r>
              <a:rPr lang="en-US" altLang="zh-CN"/>
              <a:t>node</a:t>
            </a:r>
          </a:p>
        </p:txBody>
      </p:sp>
      <p:sp>
        <p:nvSpPr>
          <p:cNvPr id="14" name="矩形 13"/>
          <p:cNvSpPr/>
          <p:nvPr/>
        </p:nvSpPr>
        <p:spPr>
          <a:xfrm>
            <a:off x="3938270" y="3244215"/>
            <a:ext cx="114173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score</a:t>
            </a:r>
          </a:p>
        </p:txBody>
      </p:sp>
      <p:sp>
        <p:nvSpPr>
          <p:cNvPr id="15" name="矩形 14"/>
          <p:cNvSpPr/>
          <p:nvPr/>
        </p:nvSpPr>
        <p:spPr>
          <a:xfrm>
            <a:off x="3938270" y="3714115"/>
            <a:ext cx="114173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value</a:t>
            </a:r>
          </a:p>
        </p:txBody>
      </p:sp>
      <p:sp>
        <p:nvSpPr>
          <p:cNvPr id="16" name="矩形 15"/>
          <p:cNvSpPr/>
          <p:nvPr/>
        </p:nvSpPr>
        <p:spPr>
          <a:xfrm>
            <a:off x="3939540" y="1834515"/>
            <a:ext cx="1141095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level2</a:t>
            </a:r>
          </a:p>
        </p:txBody>
      </p:sp>
      <p:sp>
        <p:nvSpPr>
          <p:cNvPr id="17" name="矩形 16"/>
          <p:cNvSpPr/>
          <p:nvPr/>
        </p:nvSpPr>
        <p:spPr>
          <a:xfrm>
            <a:off x="3938905" y="4184015"/>
            <a:ext cx="114173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backward</a:t>
            </a:r>
          </a:p>
        </p:txBody>
      </p:sp>
      <p:sp>
        <p:nvSpPr>
          <p:cNvPr id="18" name="矩形 17"/>
          <p:cNvSpPr/>
          <p:nvPr/>
        </p:nvSpPr>
        <p:spPr>
          <a:xfrm>
            <a:off x="3939540" y="2304415"/>
            <a:ext cx="1141095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level1</a:t>
            </a:r>
          </a:p>
        </p:txBody>
      </p:sp>
      <p:sp>
        <p:nvSpPr>
          <p:cNvPr id="19" name="矩形 18"/>
          <p:cNvSpPr/>
          <p:nvPr/>
        </p:nvSpPr>
        <p:spPr>
          <a:xfrm>
            <a:off x="3939540" y="2774315"/>
            <a:ext cx="1141095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level0</a:t>
            </a:r>
          </a:p>
        </p:txBody>
      </p:sp>
      <p:cxnSp>
        <p:nvCxnSpPr>
          <p:cNvPr id="21" name="直接箭头连接符 20"/>
          <p:cNvCxnSpPr>
            <a:stCxn id="8" idx="3"/>
            <a:endCxn id="13" idx="1"/>
          </p:cNvCxnSpPr>
          <p:nvPr/>
        </p:nvCxnSpPr>
        <p:spPr>
          <a:xfrm flipV="1">
            <a:off x="2357120" y="1599565"/>
            <a:ext cx="158242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1"/>
          </p:cNvCxnSpPr>
          <p:nvPr/>
        </p:nvCxnSpPr>
        <p:spPr>
          <a:xfrm flipH="1" flipV="1">
            <a:off x="3452495" y="4418330"/>
            <a:ext cx="4864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15285" y="4234815"/>
            <a:ext cx="53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</a:p>
        </p:txBody>
      </p:sp>
      <p:sp>
        <p:nvSpPr>
          <p:cNvPr id="25" name="矩形 24"/>
          <p:cNvSpPr/>
          <p:nvPr/>
        </p:nvSpPr>
        <p:spPr>
          <a:xfrm>
            <a:off x="6329680" y="3243580"/>
            <a:ext cx="114173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score</a:t>
            </a:r>
          </a:p>
        </p:txBody>
      </p:sp>
      <p:sp>
        <p:nvSpPr>
          <p:cNvPr id="26" name="矩形 25"/>
          <p:cNvSpPr/>
          <p:nvPr/>
        </p:nvSpPr>
        <p:spPr>
          <a:xfrm>
            <a:off x="6329680" y="3713480"/>
            <a:ext cx="114173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value</a:t>
            </a:r>
          </a:p>
        </p:txBody>
      </p:sp>
      <p:sp>
        <p:nvSpPr>
          <p:cNvPr id="27" name="矩形 26"/>
          <p:cNvSpPr/>
          <p:nvPr/>
        </p:nvSpPr>
        <p:spPr>
          <a:xfrm>
            <a:off x="6329680" y="2773680"/>
            <a:ext cx="1141095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level0</a:t>
            </a:r>
          </a:p>
        </p:txBody>
      </p:sp>
      <p:sp>
        <p:nvSpPr>
          <p:cNvPr id="28" name="矩形 27"/>
          <p:cNvSpPr/>
          <p:nvPr/>
        </p:nvSpPr>
        <p:spPr>
          <a:xfrm>
            <a:off x="6330315" y="4183380"/>
            <a:ext cx="114173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backward</a:t>
            </a:r>
          </a:p>
        </p:txBody>
      </p:sp>
      <p:sp>
        <p:nvSpPr>
          <p:cNvPr id="32" name="矩形 31"/>
          <p:cNvSpPr/>
          <p:nvPr/>
        </p:nvSpPr>
        <p:spPr>
          <a:xfrm>
            <a:off x="8720455" y="3244215"/>
            <a:ext cx="114173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score</a:t>
            </a:r>
          </a:p>
        </p:txBody>
      </p:sp>
      <p:sp>
        <p:nvSpPr>
          <p:cNvPr id="33" name="矩形 32"/>
          <p:cNvSpPr/>
          <p:nvPr/>
        </p:nvSpPr>
        <p:spPr>
          <a:xfrm>
            <a:off x="8720455" y="3714115"/>
            <a:ext cx="114173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value</a:t>
            </a:r>
          </a:p>
        </p:txBody>
      </p:sp>
      <p:sp>
        <p:nvSpPr>
          <p:cNvPr id="34" name="矩形 33"/>
          <p:cNvSpPr/>
          <p:nvPr/>
        </p:nvSpPr>
        <p:spPr>
          <a:xfrm>
            <a:off x="8721090" y="2304415"/>
            <a:ext cx="1142365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level1</a:t>
            </a:r>
          </a:p>
        </p:txBody>
      </p:sp>
      <p:sp>
        <p:nvSpPr>
          <p:cNvPr id="35" name="矩形 34"/>
          <p:cNvSpPr/>
          <p:nvPr/>
        </p:nvSpPr>
        <p:spPr>
          <a:xfrm>
            <a:off x="8721725" y="4184015"/>
            <a:ext cx="1141730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backward</a:t>
            </a:r>
          </a:p>
        </p:txBody>
      </p:sp>
      <p:sp>
        <p:nvSpPr>
          <p:cNvPr id="36" name="矩形 35"/>
          <p:cNvSpPr/>
          <p:nvPr/>
        </p:nvSpPr>
        <p:spPr>
          <a:xfrm>
            <a:off x="8721090" y="2774315"/>
            <a:ext cx="1141095" cy="469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level0</a:t>
            </a:r>
          </a:p>
        </p:txBody>
      </p:sp>
      <p:cxnSp>
        <p:nvCxnSpPr>
          <p:cNvPr id="38" name="直接箭头连接符 37"/>
          <p:cNvCxnSpPr>
            <a:stCxn id="28" idx="1"/>
            <a:endCxn id="17" idx="3"/>
          </p:cNvCxnSpPr>
          <p:nvPr/>
        </p:nvCxnSpPr>
        <p:spPr>
          <a:xfrm flipH="1">
            <a:off x="5080635" y="4418330"/>
            <a:ext cx="124968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5" idx="1"/>
            <a:endCxn id="28" idx="3"/>
          </p:cNvCxnSpPr>
          <p:nvPr/>
        </p:nvCxnSpPr>
        <p:spPr>
          <a:xfrm flipH="1" flipV="1">
            <a:off x="7472045" y="4418330"/>
            <a:ext cx="124968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8" idx="3"/>
            <a:endCxn id="34" idx="1"/>
          </p:cNvCxnSpPr>
          <p:nvPr/>
        </p:nvCxnSpPr>
        <p:spPr>
          <a:xfrm>
            <a:off x="5080635" y="2539365"/>
            <a:ext cx="3640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9" idx="3"/>
            <a:endCxn id="27" idx="1"/>
          </p:cNvCxnSpPr>
          <p:nvPr/>
        </p:nvCxnSpPr>
        <p:spPr>
          <a:xfrm flipV="1">
            <a:off x="5080635" y="3008630"/>
            <a:ext cx="124904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7" idx="3"/>
            <a:endCxn id="36" idx="1"/>
          </p:cNvCxnSpPr>
          <p:nvPr/>
        </p:nvCxnSpPr>
        <p:spPr>
          <a:xfrm>
            <a:off x="7470775" y="3008630"/>
            <a:ext cx="125031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3"/>
          </p:cNvCxnSpPr>
          <p:nvPr/>
        </p:nvCxnSpPr>
        <p:spPr>
          <a:xfrm>
            <a:off x="5080635" y="2069465"/>
            <a:ext cx="6045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85155" y="1885315"/>
            <a:ext cx="53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</a:p>
        </p:txBody>
      </p:sp>
      <p:cxnSp>
        <p:nvCxnSpPr>
          <p:cNvPr id="37" name="直接箭头连接符 36"/>
          <p:cNvCxnSpPr>
            <a:stCxn id="34" idx="3"/>
          </p:cNvCxnSpPr>
          <p:nvPr/>
        </p:nvCxnSpPr>
        <p:spPr>
          <a:xfrm flipV="1">
            <a:off x="9863455" y="2535555"/>
            <a:ext cx="57086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3"/>
          </p:cNvCxnSpPr>
          <p:nvPr/>
        </p:nvCxnSpPr>
        <p:spPr>
          <a:xfrm flipV="1">
            <a:off x="9862185" y="3008630"/>
            <a:ext cx="52387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386060" y="2774315"/>
            <a:ext cx="53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386060" y="2355215"/>
            <a:ext cx="537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749415" y="2355215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553075" y="282448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943850" y="2824480"/>
            <a:ext cx="303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476375" y="5142230"/>
            <a:ext cx="95834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redis</a:t>
            </a:r>
            <a:r>
              <a:rPr lang="zh-CN" altLang="en-US"/>
              <a:t>改良的跳表有</a:t>
            </a:r>
            <a:r>
              <a:rPr lang="en-US" altLang="zh-CN"/>
              <a:t>2</a:t>
            </a:r>
            <a:r>
              <a:rPr lang="zh-CN" altLang="en-US"/>
              <a:t>个不同：</a:t>
            </a:r>
          </a:p>
          <a:p>
            <a:pPr algn="l"/>
            <a:r>
              <a:rPr lang="en-US" altLang="zh-CN"/>
              <a:t>1</a:t>
            </a:r>
            <a:r>
              <a:rPr lang="zh-CN" altLang="en-US"/>
              <a:t>、每个节点添加了回退指针，用于zrev系列的命令</a:t>
            </a:r>
          </a:p>
          <a:p>
            <a:pPr algn="l"/>
            <a:r>
              <a:rPr lang="en-US" altLang="zh-CN"/>
              <a:t>2</a:t>
            </a:r>
            <a:r>
              <a:rPr lang="zh-CN" altLang="en-US"/>
              <a:t>、每个</a:t>
            </a:r>
            <a:r>
              <a:rPr lang="en-US" altLang="zh-CN"/>
              <a:t>level</a:t>
            </a:r>
            <a:r>
              <a:rPr lang="zh-CN" altLang="en-US"/>
              <a:t>都记录了到下一个</a:t>
            </a:r>
            <a:r>
              <a:rPr lang="en-US" altLang="zh-CN"/>
              <a:t>level</a:t>
            </a:r>
            <a:r>
              <a:rPr lang="zh-CN" altLang="en-US"/>
              <a:t>的距离，这个距离是用来算</a:t>
            </a:r>
            <a:r>
              <a:rPr lang="en-US" altLang="zh-CN"/>
              <a:t>rank</a:t>
            </a:r>
            <a:r>
              <a:rPr lang="zh-CN" altLang="en-US"/>
              <a:t>用的，也就是</a:t>
            </a:r>
            <a:r>
              <a:rPr lang="en-US" altLang="zh-CN"/>
              <a:t>zran</a:t>
            </a:r>
            <a:r>
              <a:rPr lang="zh-CN" altLang="en-US"/>
              <a:t>系列命令</a:t>
            </a:r>
          </a:p>
        </p:txBody>
      </p:sp>
      <p:sp>
        <p:nvSpPr>
          <p:cNvPr id="47" name="任意多边形 46"/>
          <p:cNvSpPr/>
          <p:nvPr/>
        </p:nvSpPr>
        <p:spPr>
          <a:xfrm>
            <a:off x="2356485" y="2503805"/>
            <a:ext cx="8077835" cy="2638425"/>
          </a:xfrm>
          <a:custGeom>
            <a:avLst/>
            <a:gdLst>
              <a:gd name="connisteX0" fmla="*/ 0 w 8017852"/>
              <a:gd name="connsiteY0" fmla="*/ 0 h 2638628"/>
              <a:gd name="connisteX1" fmla="*/ 222250 w 8017852"/>
              <a:gd name="connsiteY1" fmla="*/ 1167765 h 2638628"/>
              <a:gd name="connisteX2" fmla="*/ 473075 w 8017852"/>
              <a:gd name="connsiteY2" fmla="*/ 2132965 h 2638628"/>
              <a:gd name="connisteX3" fmla="*/ 2760980 w 8017852"/>
              <a:gd name="connsiteY3" fmla="*/ 2538730 h 2638628"/>
              <a:gd name="connisteX4" fmla="*/ 7326630 w 8017852"/>
              <a:gd name="connsiteY4" fmla="*/ 2528570 h 2638628"/>
              <a:gd name="connisteX5" fmla="*/ 7944485 w 8017852"/>
              <a:gd name="connsiteY5" fmla="*/ 1572895 h 2638628"/>
              <a:gd name="connisteX6" fmla="*/ 7452360 w 8017852"/>
              <a:gd name="connsiteY6" fmla="*/ 1486535 h 2638628"/>
              <a:gd name="connisteX7" fmla="*/ 7442835 w 8017852"/>
              <a:gd name="connsiteY7" fmla="*/ 1216025 h 26386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8017852" h="2638628">
                <a:moveTo>
                  <a:pt x="0" y="0"/>
                </a:moveTo>
                <a:cubicBezTo>
                  <a:pt x="39370" y="213995"/>
                  <a:pt x="127635" y="741045"/>
                  <a:pt x="222250" y="1167765"/>
                </a:cubicBezTo>
                <a:cubicBezTo>
                  <a:pt x="316865" y="1594485"/>
                  <a:pt x="-34925" y="1858645"/>
                  <a:pt x="473075" y="2132965"/>
                </a:cubicBezTo>
                <a:cubicBezTo>
                  <a:pt x="981075" y="2407285"/>
                  <a:pt x="1390015" y="2459355"/>
                  <a:pt x="2760980" y="2538730"/>
                </a:cubicBezTo>
                <a:cubicBezTo>
                  <a:pt x="4131945" y="2618105"/>
                  <a:pt x="6289675" y="2721610"/>
                  <a:pt x="7326630" y="2528570"/>
                </a:cubicBezTo>
                <a:cubicBezTo>
                  <a:pt x="8363585" y="2335530"/>
                  <a:pt x="7919085" y="1781175"/>
                  <a:pt x="7944485" y="1572895"/>
                </a:cubicBezTo>
                <a:cubicBezTo>
                  <a:pt x="7969885" y="1364615"/>
                  <a:pt x="7552690" y="1557655"/>
                  <a:pt x="7452360" y="14865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42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rPr>
              <a:t>整数集合</a:t>
            </a:r>
          </a:p>
        </p:txBody>
      </p:sp>
      <p:pic>
        <p:nvPicPr>
          <p:cNvPr id="7" name="图片 6" descr="HDYUKJ}CG)ABYBBY]E(}J}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855" y="1496060"/>
            <a:ext cx="3104515" cy="19145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487805" y="3554095"/>
            <a:ext cx="71342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encoding</a:t>
            </a:r>
            <a:r>
              <a:rPr lang="zh-CN" altLang="en-US"/>
              <a:t>：保存在</a:t>
            </a:r>
            <a:r>
              <a:rPr lang="en-US" altLang="zh-CN"/>
              <a:t>contents</a:t>
            </a:r>
            <a:r>
              <a:rPr lang="zh-CN" altLang="en-US"/>
              <a:t>数组里元素类型，类型有：</a:t>
            </a:r>
          </a:p>
          <a:p>
            <a:r>
              <a:rPr lang="en-US" altLang="zh-CN"/>
              <a:t>INTSERT_ENC_INT16</a:t>
            </a:r>
            <a:r>
              <a:rPr lang="zh-CN" altLang="en-US"/>
              <a:t>：等同于</a:t>
            </a:r>
            <a:r>
              <a:rPr lang="en-US" altLang="zh-CN"/>
              <a:t>int16_t(</a:t>
            </a:r>
            <a:r>
              <a:rPr lang="zh-CN" altLang="en-US"/>
              <a:t>有符号的</a:t>
            </a:r>
            <a:r>
              <a:rPr lang="en-US" altLang="zh-CN"/>
              <a:t>16</a:t>
            </a:r>
            <a:r>
              <a:rPr lang="zh-CN" altLang="en-US"/>
              <a:t>位整数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>
                <a:sym typeface="+mn-ea"/>
              </a:rPr>
              <a:t>INTSERT_ENC_INT32</a:t>
            </a:r>
            <a:r>
              <a:rPr lang="zh-CN" altLang="en-US">
                <a:sym typeface="+mn-ea"/>
              </a:rPr>
              <a:t>：等同于</a:t>
            </a:r>
            <a:r>
              <a:rPr lang="en-US" altLang="zh-CN">
                <a:sym typeface="+mn-ea"/>
              </a:rPr>
              <a:t>int32_t(</a:t>
            </a:r>
            <a:r>
              <a:rPr lang="zh-CN" altLang="en-US">
                <a:sym typeface="+mn-ea"/>
              </a:rPr>
              <a:t>有符号的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位整数</a:t>
            </a:r>
            <a:r>
              <a:rPr lang="en-US" altLang="zh-CN">
                <a:sym typeface="+mn-ea"/>
              </a:rPr>
              <a:t>)</a:t>
            </a:r>
          </a:p>
          <a:p>
            <a:r>
              <a:rPr lang="en-US" altLang="zh-CN">
                <a:sym typeface="+mn-ea"/>
              </a:rPr>
              <a:t>INTSERT_ENC_INT64</a:t>
            </a:r>
            <a:r>
              <a:rPr lang="zh-CN" altLang="en-US">
                <a:sym typeface="+mn-ea"/>
              </a:rPr>
              <a:t>：等同于</a:t>
            </a:r>
            <a:r>
              <a:rPr lang="en-US" altLang="zh-CN">
                <a:sym typeface="+mn-ea"/>
              </a:rPr>
              <a:t>int64_t(</a:t>
            </a:r>
            <a:r>
              <a:rPr lang="zh-CN" altLang="en-US">
                <a:sym typeface="+mn-ea"/>
              </a:rPr>
              <a:t>有符号的</a:t>
            </a:r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位整数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length</a:t>
            </a:r>
            <a:r>
              <a:rPr lang="zh-CN" altLang="en-US"/>
              <a:t>：记录证书集合包含的元素数量，其实就是</a:t>
            </a:r>
            <a:r>
              <a:rPr lang="en-US" altLang="zh-CN"/>
              <a:t>contents</a:t>
            </a:r>
            <a:r>
              <a:rPr lang="zh-CN" altLang="en-US"/>
              <a:t>数组的长度</a:t>
            </a:r>
            <a:endParaRPr lang="en-US" altLang="zh-CN"/>
          </a:p>
          <a:p>
            <a:r>
              <a:rPr lang="en-US" altLang="zh-CN"/>
              <a:t>contents</a:t>
            </a:r>
            <a:r>
              <a:rPr lang="zh-CN" altLang="en-US"/>
              <a:t>：整数集合的每个元素都是</a:t>
            </a:r>
            <a:r>
              <a:rPr lang="en-US" altLang="zh-CN"/>
              <a:t>contents</a:t>
            </a:r>
            <a:r>
              <a:rPr lang="zh-CN" altLang="en-US"/>
              <a:t>数组的一个项，各个项在</a:t>
            </a:r>
          </a:p>
          <a:p>
            <a:r>
              <a:rPr lang="zh-CN" altLang="en-US"/>
              <a:t>数组中按值的大小由小到大排序，并且数组里不包含重复项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42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rPr>
              <a:t>整数集合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9325" y="1555750"/>
            <a:ext cx="1029271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整数集合比较简单，书中只说到一个知识点就是升级、降级。</a:t>
            </a:r>
          </a:p>
          <a:p>
            <a:endParaRPr lang="zh-CN" altLang="en-US"/>
          </a:p>
          <a:p>
            <a:r>
              <a:rPr lang="zh-CN" altLang="en-US"/>
              <a:t>升级：</a:t>
            </a:r>
          </a:p>
          <a:p>
            <a:r>
              <a:rPr lang="zh-CN" altLang="en-US"/>
              <a:t>假设数组里都是</a:t>
            </a:r>
            <a:r>
              <a:rPr lang="en-US" altLang="zh-CN"/>
              <a:t>16</a:t>
            </a:r>
            <a:r>
              <a:rPr lang="zh-CN" altLang="en-US"/>
              <a:t>位长度的整数，现在要插入一个</a:t>
            </a:r>
            <a:r>
              <a:rPr lang="en-US" altLang="zh-CN"/>
              <a:t>32</a:t>
            </a:r>
            <a:r>
              <a:rPr lang="zh-CN" altLang="en-US"/>
              <a:t>位的，那么</a:t>
            </a:r>
            <a:r>
              <a:rPr lang="en-US" altLang="zh-CN"/>
              <a:t>redis</a:t>
            </a:r>
            <a:r>
              <a:rPr lang="zh-CN" altLang="en-US"/>
              <a:t>会把每一个元素都升级到</a:t>
            </a:r>
            <a:r>
              <a:rPr lang="en-US" altLang="zh-CN"/>
              <a:t>32</a:t>
            </a:r>
            <a:r>
              <a:rPr lang="zh-CN" altLang="en-US"/>
              <a:t>位。</a:t>
            </a:r>
          </a:p>
          <a:p>
            <a:endParaRPr lang="zh-CN" altLang="en-US"/>
          </a:p>
          <a:p>
            <a:r>
              <a:rPr lang="zh-CN" altLang="en-US"/>
              <a:t>降级：</a:t>
            </a:r>
          </a:p>
          <a:p>
            <a:r>
              <a:rPr lang="zh-CN" altLang="en-US"/>
              <a:t>整数集合不支持降级操作，也就是说一旦升级了，就不会将类型降下来，例如：</a:t>
            </a:r>
          </a:p>
          <a:p>
            <a:r>
              <a:rPr lang="en-US" altLang="zh-CN"/>
              <a:t>sheng'ji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VHNCFUAN6`_T{%N`6L%{9Z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325" y="4099560"/>
            <a:ext cx="7343140" cy="143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27347" r="25607" b="-3169"/>
          <a:stretch>
            <a:fillRect/>
          </a:stretch>
        </p:blipFill>
        <p:spPr>
          <a:xfrm>
            <a:off x="10740383" y="259322"/>
            <a:ext cx="1200150" cy="15314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46256" t="-41660" r="-22977" b="41660"/>
          <a:stretch>
            <a:fillRect/>
          </a:stretch>
        </p:blipFill>
        <p:spPr>
          <a:xfrm>
            <a:off x="241081" y="4832943"/>
            <a:ext cx="1305930" cy="1765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t="30593"/>
          <a:stretch>
            <a:fillRect/>
          </a:stretch>
        </p:blipFill>
        <p:spPr>
          <a:xfrm>
            <a:off x="241081" y="260491"/>
            <a:ext cx="1689470" cy="111973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03" y="2676898"/>
            <a:ext cx="1422712" cy="118139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13510">
            <a:off x="1567750" y="1825451"/>
            <a:ext cx="2604071" cy="12957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678" y="3920430"/>
            <a:ext cx="2756504" cy="11178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0230836" y="4629150"/>
            <a:ext cx="1715737" cy="1962272"/>
            <a:chOff x="8194080" y="3408873"/>
            <a:chExt cx="2724693" cy="318254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9"/>
            <a:srcRect b="19213"/>
            <a:stretch>
              <a:fillRect/>
            </a:stretch>
          </p:blipFill>
          <p:spPr>
            <a:xfrm>
              <a:off x="8194080" y="4487627"/>
              <a:ext cx="2477043" cy="210379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45250" y="3408873"/>
              <a:ext cx="1473523" cy="1473563"/>
            </a:xfrm>
            <a:prstGeom prst="rect">
              <a:avLst/>
            </a:prstGeom>
          </p:spPr>
        </p:pic>
      </p:grpSp>
      <p:sp>
        <p:nvSpPr>
          <p:cNvPr id="24" name="文本框 23"/>
          <p:cNvSpPr txBox="1"/>
          <p:nvPr/>
        </p:nvSpPr>
        <p:spPr>
          <a:xfrm>
            <a:off x="1885825" y="2383020"/>
            <a:ext cx="3353629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66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目录</a:t>
            </a:r>
          </a:p>
          <a:p>
            <a:pPr>
              <a:lnSpc>
                <a:spcPct val="85000"/>
              </a:lnSpc>
            </a:pPr>
            <a:r>
              <a:rPr lang="en-US" altLang="zh-CN" sz="44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CONTENTS</a:t>
            </a:r>
            <a:endParaRPr lang="zh-CN" altLang="en-US" sz="44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95069" y="3001856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 Honeybee</a:t>
            </a:r>
            <a:endParaRPr lang="zh-CN" altLang="en-US" sz="40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73756" y="2289028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背景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164539" y="2381476"/>
            <a:ext cx="676275" cy="542658"/>
            <a:chOff x="5995723" y="2676898"/>
            <a:chExt cx="676275" cy="542658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873756" y="3255734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基础数据结构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6164539" y="3329767"/>
            <a:ext cx="676275" cy="542658"/>
            <a:chOff x="5995723" y="2676898"/>
            <a:chExt cx="676275" cy="542658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873756" y="4257365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5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种对象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164539" y="4278058"/>
            <a:ext cx="676275" cy="542658"/>
            <a:chOff x="5995723" y="2676898"/>
            <a:chExt cx="676275" cy="542658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9907" b="66355" l="35429" r="65143">
                          <a14:foregroundMark x1="42571" y1="37695" x2="47143" y2="49221"/>
                          <a14:foregroundMark x1="49714" y1="30218" x2="49429" y2="31776"/>
                          <a14:foregroundMark x1="47714" y1="30841" x2="44571" y2="33956"/>
                          <a14:foregroundMark x1="54571" y1="34891" x2="57714" y2="37695"/>
                          <a14:foregroundMark x1="58571" y1="37383" x2="58571" y2="37383"/>
                          <a14:foregroundMark x1="64286" y1="49844" x2="64286" y2="49844"/>
                          <a14:foregroundMark x1="64000" y1="44237" x2="64000" y2="44237"/>
                          <a14:foregroundMark x1="64286" y1="42991" x2="64286" y2="42991"/>
                          <a14:foregroundMark x1="65143" y1="43925" x2="65143" y2="43925"/>
                          <a14:foregroundMark x1="57143" y1="64486" x2="57143" y2="64486"/>
                          <a14:foregroundMark x1="46286" y1="64486" x2="46286" y2="64486"/>
                          <a14:foregroundMark x1="36286" y1="57321" x2="36286" y2="57321"/>
                          <a14:foregroundMark x1="35429" y1="56075" x2="35429" y2="56075"/>
                          <a14:foregroundMark x1="58000" y1="63863" x2="58000" y2="63863"/>
                          <a14:foregroundMark x1="53429" y1="65421" x2="53429" y2="65421"/>
                          <a14:foregroundMark x1="50000" y1="66355" x2="50000" y2="66355"/>
                        </a14:backgroundRemoval>
                      </a14:imgEffect>
                    </a14:imgLayer>
                  </a14:imgProps>
                </a:ext>
              </a:extLst>
            </a:blip>
            <a:srcRect l="35153" t="28127" r="32926" b="32212"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5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95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1" grpId="0"/>
      <p:bldP spid="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压缩列表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ziplist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487805" y="1420495"/>
            <a:ext cx="83407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redis没有使用结构体来保存压缩列表的信息，而是通过宏来定位每个成员的地址。如下我举了一个例子来说明压缩列表的结构</a:t>
            </a:r>
          </a:p>
        </p:txBody>
      </p:sp>
      <p:pic>
        <p:nvPicPr>
          <p:cNvPr id="36" name="图片 35" descr="[H7NFRWE33(~F2LG3%~2%T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6440" y="2473960"/>
            <a:ext cx="7324090" cy="90487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48995" y="4132580"/>
            <a:ext cx="103200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zlbytes</a:t>
            </a:r>
            <a:r>
              <a:rPr lang="zh-CN" altLang="en-US"/>
              <a:t>：指这个压缩列表总的占的空间大小。如例子中的</a:t>
            </a:r>
            <a:r>
              <a:rPr lang="en-US" altLang="zh-CN"/>
              <a:t>0X50(</a:t>
            </a:r>
            <a:r>
              <a:rPr lang="zh-CN" altLang="en-US"/>
              <a:t>十进制</a:t>
            </a:r>
            <a:r>
              <a:rPr lang="en-US" altLang="zh-CN"/>
              <a:t>80)</a:t>
            </a:r>
            <a:r>
              <a:rPr lang="zh-CN" altLang="en-US"/>
              <a:t>，表示该列表为</a:t>
            </a:r>
            <a:r>
              <a:rPr lang="en-US" altLang="zh-CN"/>
              <a:t>80</a:t>
            </a:r>
            <a:r>
              <a:rPr lang="zh-CN" altLang="en-US"/>
              <a:t>字节。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zltail</a:t>
            </a:r>
            <a:r>
              <a:rPr lang="zh-CN" altLang="en-US"/>
              <a:t>：假设我们有一个指向压缩列表头的指针</a:t>
            </a:r>
            <a:r>
              <a:rPr lang="en-US" altLang="zh-CN"/>
              <a:t>p</a:t>
            </a:r>
            <a:r>
              <a:rPr lang="zh-CN" altLang="en-US"/>
              <a:t>，那么加上</a:t>
            </a:r>
            <a:r>
              <a:rPr lang="en-US" altLang="zh-CN"/>
              <a:t>zltail</a:t>
            </a:r>
            <a:r>
              <a:rPr lang="zh-CN" altLang="en-US"/>
              <a:t>的</a:t>
            </a:r>
            <a:r>
              <a:rPr lang="en-US" altLang="zh-CN"/>
              <a:t>0X3c</a:t>
            </a:r>
            <a:r>
              <a:rPr lang="zh-CN" altLang="en-US"/>
              <a:t>（十进制</a:t>
            </a:r>
            <a:r>
              <a:rPr lang="en-US" altLang="zh-CN"/>
              <a:t>60</a:t>
            </a:r>
            <a:r>
              <a:rPr lang="zh-CN" altLang="en-US"/>
              <a:t>），就到了列表</a:t>
            </a:r>
          </a:p>
          <a:p>
            <a:r>
              <a:rPr lang="zh-CN" altLang="en-US"/>
              <a:t>最后一个节点位置也就是</a:t>
            </a:r>
            <a:r>
              <a:rPr lang="en-US" altLang="zh-CN"/>
              <a:t>entry3</a:t>
            </a:r>
            <a:r>
              <a:rPr lang="zh-CN" altLang="en-US"/>
              <a:t>的位置，所以该属性是偏移量的意思。</a:t>
            </a: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zllen</a:t>
            </a:r>
            <a:r>
              <a:rPr lang="zh-CN" altLang="en-US"/>
              <a:t>：</a:t>
            </a:r>
            <a:r>
              <a:rPr lang="en-US" altLang="zh-CN"/>
              <a:t>entry</a:t>
            </a:r>
            <a:r>
              <a:rPr lang="zh-CN" altLang="en-US"/>
              <a:t>的个数</a:t>
            </a:r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zlend</a:t>
            </a:r>
            <a:r>
              <a:rPr lang="zh-CN" altLang="en-US"/>
              <a:t>，跟</a:t>
            </a:r>
            <a:r>
              <a:rPr lang="en-US" altLang="zh-CN"/>
              <a:t>c</a:t>
            </a:r>
            <a:r>
              <a:rPr lang="zh-CN" altLang="en-US"/>
              <a:t>语言的字符串（</a:t>
            </a:r>
            <a:r>
              <a:rPr lang="en-US" altLang="zh-CN"/>
              <a:t>\0</a:t>
            </a:r>
            <a:r>
              <a:rPr lang="zh-CN" altLang="en-US"/>
              <a:t>）一样，这样它默认是</a:t>
            </a:r>
            <a:r>
              <a:rPr lang="en-US" altLang="zh-CN"/>
              <a:t>0XFF</a:t>
            </a:r>
            <a:r>
              <a:rPr lang="zh-CN" altLang="en-US"/>
              <a:t>表示结束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压缩列表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ziplist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72895" y="1478280"/>
            <a:ext cx="4667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讲完</a:t>
            </a:r>
            <a:r>
              <a:rPr lang="en-US" altLang="zh-CN"/>
              <a:t>ziplist</a:t>
            </a:r>
            <a:r>
              <a:rPr lang="zh-CN" altLang="en-US"/>
              <a:t>，那么接下来讲具体的</a:t>
            </a:r>
            <a:r>
              <a:rPr lang="en-US" altLang="zh-CN"/>
              <a:t>entry</a:t>
            </a:r>
            <a:r>
              <a:rPr lang="zh-CN" altLang="en-US"/>
              <a:t>的结构</a:t>
            </a:r>
          </a:p>
        </p:txBody>
      </p:sp>
      <p:pic>
        <p:nvPicPr>
          <p:cNvPr id="3" name="图片 2" descr="XOR}0QK1TMSI9]K9N9ZG6W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895" y="1846580"/>
            <a:ext cx="4237990" cy="733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25525" y="2580005"/>
            <a:ext cx="1014095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previous_entry_length</a:t>
            </a:r>
            <a:r>
              <a:rPr lang="zh-CN" altLang="en-US"/>
              <a:t>：记录前一个节点的长度，以</a:t>
            </a:r>
            <a:r>
              <a:rPr lang="en-US" altLang="zh-CN"/>
              <a:t>16</a:t>
            </a:r>
            <a:r>
              <a:rPr lang="zh-CN" altLang="en-US"/>
              <a:t>进制表示。如果小于</a:t>
            </a:r>
            <a:r>
              <a:rPr lang="en-US" altLang="zh-CN"/>
              <a:t>256</a:t>
            </a:r>
            <a:r>
              <a:rPr lang="zh-CN" altLang="en-US"/>
              <a:t>那么就是直接记录</a:t>
            </a:r>
          </a:p>
          <a:p>
            <a:r>
              <a:rPr lang="zh-CN" altLang="en-US"/>
              <a:t>长度，例如</a:t>
            </a:r>
            <a:r>
              <a:rPr lang="en-US" altLang="zh-CN"/>
              <a:t>0X05</a:t>
            </a:r>
            <a:r>
              <a:rPr lang="zh-CN" altLang="en-US"/>
              <a:t>，表示前一个节点</a:t>
            </a:r>
            <a:r>
              <a:rPr lang="en-US" altLang="zh-CN"/>
              <a:t>5</a:t>
            </a:r>
            <a:r>
              <a:rPr lang="zh-CN" altLang="en-US"/>
              <a:t>个字节的长度。如果大于</a:t>
            </a:r>
            <a:r>
              <a:rPr lang="en-US" altLang="zh-CN"/>
              <a:t>256</a:t>
            </a:r>
            <a:r>
              <a:rPr lang="zh-CN" altLang="en-US"/>
              <a:t>，那么是前缀</a:t>
            </a:r>
            <a:r>
              <a:rPr lang="en-US" altLang="zh-CN"/>
              <a:t>0XFE</a:t>
            </a:r>
            <a:r>
              <a:rPr lang="zh-CN" altLang="en-US"/>
              <a:t>加上前一个节点</a:t>
            </a:r>
          </a:p>
          <a:p>
            <a:r>
              <a:rPr lang="zh-CN" altLang="en-US"/>
              <a:t>长度，例如</a:t>
            </a:r>
            <a:r>
              <a:rPr lang="en-US" altLang="zh-CN"/>
              <a:t>0XFE00002766</a:t>
            </a:r>
            <a:r>
              <a:rPr lang="zh-CN" altLang="en-US"/>
              <a:t>，表示前一个节点长度为</a:t>
            </a:r>
            <a:r>
              <a:rPr lang="en-US" altLang="zh-CN"/>
              <a:t>10086</a:t>
            </a:r>
            <a:r>
              <a:rPr lang="zh-CN" altLang="en-US"/>
              <a:t>个字节。</a:t>
            </a: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encoding</a:t>
            </a:r>
            <a:r>
              <a:rPr lang="zh-CN" altLang="en-US"/>
              <a:t>：类型编码，就是指定</a:t>
            </a:r>
            <a:r>
              <a:rPr lang="en-US" altLang="zh-CN"/>
              <a:t>content</a:t>
            </a:r>
            <a:r>
              <a:rPr lang="zh-CN" altLang="en-US"/>
              <a:t>内容的类型和长度。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、具体内容</a:t>
            </a:r>
          </a:p>
        </p:txBody>
      </p:sp>
      <p:pic>
        <p:nvPicPr>
          <p:cNvPr id="6" name="图片 5" descr="_7B]PBP54B[L3_LNU1}0VIQ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525" y="4056380"/>
            <a:ext cx="3800475" cy="1993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对象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0085" y="2299335"/>
            <a:ext cx="108324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好了，讲完了所有的基础结构。那么我们回到最基础的</a:t>
            </a:r>
            <a:r>
              <a:rPr lang="en-US" altLang="zh-CN"/>
              <a:t>redis5</a:t>
            </a:r>
            <a:r>
              <a:rPr lang="zh-CN" altLang="en-US"/>
              <a:t>种对象，看看他们都是怎么使用这些基础结构</a:t>
            </a:r>
          </a:p>
          <a:p>
            <a:r>
              <a:rPr lang="zh-CN" altLang="en-US"/>
              <a:t>来构建对象的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</a:t>
            </a:r>
            <a:r>
              <a:rPr 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THREE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55764" y="2949737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对象</a:t>
            </a:r>
          </a:p>
        </p:txBody>
      </p:sp>
      <p:pic>
        <p:nvPicPr>
          <p:cNvPr id="2" name="图片 1" descr="1HPW6[6JDJG6GAR)K1F8BA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855" y="1682750"/>
            <a:ext cx="2637790" cy="2438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87805" y="1314450"/>
            <a:ext cx="7634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redis</a:t>
            </a:r>
            <a:r>
              <a:rPr lang="zh-CN" altLang="en-US"/>
              <a:t>里所有对象</a:t>
            </a:r>
            <a:r>
              <a:rPr lang="en-US" altLang="zh-CN"/>
              <a:t>kv</a:t>
            </a:r>
            <a:r>
              <a:rPr lang="zh-CN" altLang="en-US"/>
              <a:t>、</a:t>
            </a:r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hash</a:t>
            </a:r>
            <a:r>
              <a:rPr lang="zh-CN" altLang="en-US"/>
              <a:t>、</a:t>
            </a:r>
            <a:r>
              <a:rPr lang="en-US" altLang="zh-CN"/>
              <a:t>set</a:t>
            </a:r>
            <a:r>
              <a:rPr lang="zh-CN" altLang="en-US"/>
              <a:t>、</a:t>
            </a:r>
            <a:r>
              <a:rPr lang="en-US" altLang="zh-CN"/>
              <a:t>zet</a:t>
            </a:r>
            <a:r>
              <a:rPr lang="zh-CN" altLang="en-US"/>
              <a:t>都是由如下的</a:t>
            </a:r>
            <a:r>
              <a:rPr lang="en-US" altLang="zh-CN"/>
              <a:t>redisObject</a:t>
            </a:r>
            <a:r>
              <a:rPr lang="zh-CN" altLang="en-US"/>
              <a:t>结构表示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6855" y="4200525"/>
            <a:ext cx="1646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type</a:t>
            </a:r>
            <a:r>
              <a:rPr lang="zh-CN" altLang="en-US"/>
              <a:t>：类型</a:t>
            </a:r>
          </a:p>
        </p:txBody>
      </p:sp>
      <p:pic>
        <p:nvPicPr>
          <p:cNvPr id="6" name="图片 5" descr="[0@2XWJO%F00ZG(}S(@5H@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4586605"/>
            <a:ext cx="3047365" cy="19526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42025" y="4218305"/>
            <a:ext cx="4954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小提示：我们可以使用</a:t>
            </a:r>
            <a:r>
              <a:rPr lang="en-US" altLang="zh-CN"/>
              <a:t>type</a:t>
            </a:r>
            <a:r>
              <a:rPr lang="zh-CN" altLang="en-US"/>
              <a:t>命令看当前是啥类型</a:t>
            </a:r>
          </a:p>
        </p:txBody>
      </p:sp>
      <p:pic>
        <p:nvPicPr>
          <p:cNvPr id="11" name="图片 10" descr="E_B(J`)13MNL37]{P8TZS_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2025" y="4731385"/>
            <a:ext cx="3237865" cy="100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对象</a:t>
            </a:r>
          </a:p>
        </p:txBody>
      </p:sp>
      <p:pic>
        <p:nvPicPr>
          <p:cNvPr id="2" name="图片 1" descr="1HPW6[6JDJG6GAR)K1F8BA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805" y="1083945"/>
            <a:ext cx="2637790" cy="2438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06855" y="3650615"/>
            <a:ext cx="419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encoding</a:t>
            </a:r>
            <a:r>
              <a:rPr lang="zh-CN" altLang="en-US"/>
              <a:t>：具体要用啥基础数据结构</a:t>
            </a:r>
          </a:p>
        </p:txBody>
      </p:sp>
      <p:pic>
        <p:nvPicPr>
          <p:cNvPr id="8" name="图片 7" descr="33%@@F({KCRVIHGW`ACW0M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805" y="4018915"/>
            <a:ext cx="7543165" cy="24098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20735" y="469900"/>
            <a:ext cx="35026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小提示：使用</a:t>
            </a:r>
            <a:r>
              <a:rPr lang="en-US" altLang="zh-CN"/>
              <a:t>OBJECT ENCODING</a:t>
            </a:r>
          </a:p>
          <a:p>
            <a:r>
              <a:rPr lang="zh-CN" altLang="en-US"/>
              <a:t>可以查看结构</a:t>
            </a:r>
          </a:p>
        </p:txBody>
      </p:sp>
      <p:pic>
        <p:nvPicPr>
          <p:cNvPr id="13" name="图片 12" descr="D_ZLEQ]%J8_W`J4DO%`UB@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735" y="1314450"/>
            <a:ext cx="303784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对象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32560" y="1884045"/>
            <a:ext cx="9326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我们都知道每种对象都用到不止一种的数据类型，接下来分别对每一种介绍他们什么场景下</a:t>
            </a:r>
          </a:p>
          <a:p>
            <a:r>
              <a:rPr lang="zh-CN" altLang="en-US"/>
              <a:t>使用什么数据结构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K-V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（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String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87805" y="1188720"/>
            <a:ext cx="6971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首先要说明的一点是</a:t>
            </a:r>
            <a:r>
              <a:rPr lang="en-US" altLang="zh-CN"/>
              <a:t>5</a:t>
            </a:r>
            <a:r>
              <a:rPr lang="zh-CN" altLang="en-US"/>
              <a:t>种类型的</a:t>
            </a:r>
            <a:r>
              <a:rPr lang="en-US" altLang="zh-CN"/>
              <a:t>key</a:t>
            </a:r>
            <a:r>
              <a:rPr lang="zh-CN" altLang="en-US"/>
              <a:t>都是用</a:t>
            </a:r>
            <a:r>
              <a:rPr lang="en-US" altLang="zh-CN"/>
              <a:t>SDS</a:t>
            </a:r>
            <a:r>
              <a:rPr lang="zh-CN" altLang="en-US"/>
              <a:t>也就是简单动态字符串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06855" y="2038985"/>
            <a:ext cx="962215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string</a:t>
            </a:r>
            <a:r>
              <a:rPr lang="zh-CN" altLang="en-US"/>
              <a:t>结构的</a:t>
            </a:r>
            <a:r>
              <a:rPr lang="en-US" altLang="zh-CN"/>
              <a:t>key</a:t>
            </a:r>
            <a:r>
              <a:rPr lang="zh-CN" altLang="en-US"/>
              <a:t>是用</a:t>
            </a:r>
            <a:r>
              <a:rPr lang="en-US" altLang="zh-CN"/>
              <a:t>SDS</a:t>
            </a:r>
            <a:r>
              <a:rPr lang="zh-CN" altLang="en-US"/>
              <a:t>，</a:t>
            </a:r>
            <a:r>
              <a:rPr lang="en-US" altLang="zh-CN"/>
              <a:t>value</a:t>
            </a:r>
            <a:r>
              <a:rPr lang="zh-CN" altLang="en-US"/>
              <a:t>将分为以下三种情况：</a:t>
            </a:r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、整数类型，如果输入的是纯数字那么</a:t>
            </a:r>
            <a:r>
              <a:rPr lang="en-US" altLang="zh-CN"/>
              <a:t>value</a:t>
            </a:r>
            <a:r>
              <a:rPr lang="zh-CN" altLang="en-US"/>
              <a:t>是整数类型</a:t>
            </a: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SDS</a:t>
            </a:r>
            <a:r>
              <a:rPr lang="zh-CN" altLang="en-US"/>
              <a:t>类型，如果输入的是一个字符串，并且长度大于</a:t>
            </a:r>
            <a:r>
              <a:rPr lang="en-US" altLang="zh-CN"/>
              <a:t>39</a:t>
            </a:r>
            <a:r>
              <a:rPr lang="zh-CN" altLang="en-US"/>
              <a:t>，那么是</a:t>
            </a:r>
            <a:r>
              <a:rPr lang="en-US" altLang="zh-CN"/>
              <a:t>SDS</a:t>
            </a:r>
            <a:r>
              <a:rPr lang="zh-CN" altLang="en-US"/>
              <a:t>类型</a:t>
            </a:r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embstr</a:t>
            </a:r>
            <a:r>
              <a:rPr lang="zh-CN" altLang="en-US"/>
              <a:t>编码的</a:t>
            </a:r>
            <a:r>
              <a:rPr lang="en-US" altLang="zh-CN"/>
              <a:t>SDS</a:t>
            </a:r>
            <a:r>
              <a:rPr lang="zh-CN" altLang="en-US"/>
              <a:t>类型，如果输入的是一个字符串，并且长度小于等于</a:t>
            </a:r>
            <a:r>
              <a:rPr lang="en-US" altLang="zh-CN"/>
              <a:t>39</a:t>
            </a:r>
            <a:r>
              <a:rPr lang="zh-CN" altLang="en-US"/>
              <a:t>，那么采用该类型</a:t>
            </a:r>
          </a:p>
          <a:p>
            <a:r>
              <a:rPr lang="zh-CN" altLang="en-US"/>
              <a:t>（</a:t>
            </a:r>
            <a:r>
              <a:rPr lang="en-US" altLang="zh-CN"/>
              <a:t>embstr</a:t>
            </a:r>
            <a:r>
              <a:rPr lang="zh-CN" altLang="en-US"/>
              <a:t>编码是专门用于保存短字符的一种优化编码方式，本质还是</a:t>
            </a:r>
            <a:r>
              <a:rPr lang="en-US" altLang="zh-CN"/>
              <a:t>SDS</a:t>
            </a:r>
            <a:r>
              <a:rPr lang="zh-CN" altLang="en-US"/>
              <a:t>类型）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9275" y="5050155"/>
            <a:ext cx="6323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如果是小数类型怎么存呢？</a:t>
            </a:r>
          </a:p>
          <a:p>
            <a:r>
              <a:rPr lang="zh-CN" altLang="en-US"/>
              <a:t>例如</a:t>
            </a:r>
            <a:r>
              <a:rPr lang="en-US" altLang="zh-CN"/>
              <a:t>3.14</a:t>
            </a:r>
            <a:r>
              <a:rPr lang="zh-CN" altLang="en-US"/>
              <a:t>，</a:t>
            </a:r>
            <a:r>
              <a:rPr lang="en-US" altLang="zh-CN"/>
              <a:t>redis</a:t>
            </a:r>
            <a:r>
              <a:rPr lang="zh-CN" altLang="en-US"/>
              <a:t>存储时候会转换成字符串，用第三种方式存储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K-V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（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String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）</a:t>
            </a:r>
          </a:p>
        </p:txBody>
      </p:sp>
      <p:pic>
        <p:nvPicPr>
          <p:cNvPr id="6" name="图片 5" descr="SOL`4KJD%Y3D0Q0`W`3Z@B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595" y="500380"/>
            <a:ext cx="6383655" cy="5936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list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67180" y="1314450"/>
            <a:ext cx="87776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同样</a:t>
            </a:r>
            <a:r>
              <a:rPr lang="en-US" altLang="zh-CN"/>
              <a:t>list</a:t>
            </a:r>
            <a:r>
              <a:rPr lang="zh-CN" altLang="en-US"/>
              <a:t>（列表）的</a:t>
            </a:r>
            <a:r>
              <a:rPr lang="en-US" altLang="zh-CN"/>
              <a:t>key</a:t>
            </a:r>
            <a:r>
              <a:rPr lang="zh-CN" altLang="en-US"/>
              <a:t>也是</a:t>
            </a:r>
            <a:r>
              <a:rPr lang="en-US" altLang="zh-CN"/>
              <a:t>SDS</a:t>
            </a:r>
            <a:r>
              <a:rPr lang="zh-CN" altLang="en-US"/>
              <a:t>，</a:t>
            </a:r>
            <a:r>
              <a:rPr lang="en-US" altLang="zh-CN"/>
              <a:t>value</a:t>
            </a:r>
            <a:r>
              <a:rPr lang="zh-CN" altLang="en-US"/>
              <a:t>有</a:t>
            </a:r>
            <a:r>
              <a:rPr lang="en-US" altLang="zh-CN"/>
              <a:t>2</a:t>
            </a:r>
            <a:r>
              <a:rPr lang="zh-CN" altLang="en-US"/>
              <a:t>种情况</a:t>
            </a:r>
          </a:p>
          <a:p>
            <a:r>
              <a:rPr lang="en-US" altLang="zh-CN"/>
              <a:t>1</a:t>
            </a:r>
            <a:r>
              <a:rPr lang="zh-CN" altLang="en-US"/>
              <a:t>、如果所有元素长度都小于</a:t>
            </a:r>
            <a:r>
              <a:rPr lang="en-US" altLang="zh-CN"/>
              <a:t>64</a:t>
            </a:r>
            <a:r>
              <a:rPr lang="zh-CN" altLang="en-US"/>
              <a:t>并且数量少于</a:t>
            </a:r>
            <a:r>
              <a:rPr lang="en-US" altLang="zh-CN"/>
              <a:t>512</a:t>
            </a:r>
            <a:r>
              <a:rPr lang="zh-CN" altLang="en-US"/>
              <a:t>个，使用压缩列表</a:t>
            </a:r>
            <a:r>
              <a:rPr lang="en-US" altLang="zh-CN"/>
              <a:t>ziplist</a:t>
            </a:r>
            <a:r>
              <a:rPr lang="zh-CN" altLang="en-US"/>
              <a:t>，结构如下图</a:t>
            </a:r>
          </a:p>
        </p:txBody>
      </p:sp>
      <p:pic>
        <p:nvPicPr>
          <p:cNvPr id="3" name="图片 2" descr="[%{}AFCB~BX4(WRL32%UI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180" y="2070100"/>
            <a:ext cx="6971665" cy="1771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67180" y="4138295"/>
            <a:ext cx="662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、元素长度大于</a:t>
            </a:r>
            <a:r>
              <a:rPr lang="en-US" altLang="zh-CN"/>
              <a:t>64</a:t>
            </a:r>
            <a:r>
              <a:rPr lang="zh-CN" altLang="en-US"/>
              <a:t>，或者数量大于</a:t>
            </a:r>
            <a:r>
              <a:rPr lang="en-US" altLang="zh-CN"/>
              <a:t>512</a:t>
            </a:r>
            <a:r>
              <a:rPr lang="zh-CN" altLang="en-US"/>
              <a:t>使用双向链表，结构如下</a:t>
            </a:r>
          </a:p>
        </p:txBody>
      </p:sp>
      <p:pic>
        <p:nvPicPr>
          <p:cNvPr id="7" name="图片 6" descr="X345EBTM6UIFZ~1[%A)(6M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805" y="4760595"/>
            <a:ext cx="7390765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ONE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5764" y="2949737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丝滑的开场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list</a:t>
            </a:r>
          </a:p>
        </p:txBody>
      </p:sp>
      <p:pic>
        <p:nvPicPr>
          <p:cNvPr id="6" name="图片 5" descr="KL_P[(O}MXCPY%E5`L]JGX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270" y="1083945"/>
            <a:ext cx="6444615" cy="544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hash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06855" y="1314450"/>
            <a:ext cx="2915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key</a:t>
            </a:r>
            <a:r>
              <a:rPr lang="zh-CN" altLang="en-US"/>
              <a:t>是</a:t>
            </a:r>
            <a:r>
              <a:rPr lang="en-US" altLang="zh-CN"/>
              <a:t>SDS</a:t>
            </a:r>
            <a:r>
              <a:rPr lang="zh-CN" altLang="en-US"/>
              <a:t>，</a:t>
            </a:r>
            <a:r>
              <a:rPr lang="en-US" altLang="zh-CN"/>
              <a:t>value</a:t>
            </a:r>
            <a:r>
              <a:rPr lang="zh-CN" altLang="en-US"/>
              <a:t>有</a:t>
            </a:r>
            <a:r>
              <a:rPr lang="en-US" altLang="zh-CN"/>
              <a:t>2</a:t>
            </a:r>
            <a:r>
              <a:rPr lang="zh-CN" altLang="en-US"/>
              <a:t>种情况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06855" y="1825625"/>
            <a:ext cx="9692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、当键和值的长度都小于</a:t>
            </a:r>
            <a:r>
              <a:rPr lang="en-US" altLang="zh-CN"/>
              <a:t>64</a:t>
            </a:r>
            <a:r>
              <a:rPr lang="zh-CN" altLang="en-US"/>
              <a:t>，并且键值对数量少于</a:t>
            </a:r>
            <a:r>
              <a:rPr lang="en-US" altLang="zh-CN"/>
              <a:t>512</a:t>
            </a:r>
            <a:r>
              <a:rPr lang="zh-CN" altLang="en-US"/>
              <a:t>个时使用</a:t>
            </a:r>
            <a:r>
              <a:rPr lang="en-US" altLang="zh-CN"/>
              <a:t>ziplist</a:t>
            </a:r>
            <a:r>
              <a:rPr lang="zh-CN" altLang="en-US"/>
              <a:t>，键值对结构如下图所示</a:t>
            </a:r>
          </a:p>
        </p:txBody>
      </p:sp>
      <p:pic>
        <p:nvPicPr>
          <p:cNvPr id="4" name="图片 3" descr="5__)JI(LB]NJWRD_7C7{(O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805" y="2193925"/>
            <a:ext cx="7428865" cy="933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6855" y="3244850"/>
            <a:ext cx="4418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、如果不满足第一点情况，使用字典结构</a:t>
            </a:r>
          </a:p>
        </p:txBody>
      </p:sp>
      <p:pic>
        <p:nvPicPr>
          <p:cNvPr id="6" name="图片 5" descr="E79SC@{_(WAMRIMISBE_@J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805" y="3717290"/>
            <a:ext cx="4057015" cy="247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hash</a:t>
            </a:r>
          </a:p>
        </p:txBody>
      </p:sp>
      <p:pic>
        <p:nvPicPr>
          <p:cNvPr id="8" name="图片 7" descr="R{VA@%ETY(8K2[FVHC{ZQO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730" y="1314450"/>
            <a:ext cx="6352540" cy="4190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set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37030" y="1347470"/>
            <a:ext cx="638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key</a:t>
            </a:r>
            <a:r>
              <a:rPr lang="zh-CN" altLang="en-US"/>
              <a:t>是</a:t>
            </a:r>
            <a:r>
              <a:rPr lang="en-US" altLang="zh-CN"/>
              <a:t>SDS</a:t>
            </a:r>
            <a:r>
              <a:rPr lang="zh-CN" altLang="en-US"/>
              <a:t>，</a:t>
            </a:r>
            <a:r>
              <a:rPr lang="en-US" altLang="zh-CN"/>
              <a:t>value</a:t>
            </a:r>
            <a:r>
              <a:rPr lang="zh-CN" altLang="en-US"/>
              <a:t>分为</a:t>
            </a:r>
            <a:r>
              <a:rPr lang="en-US" altLang="zh-CN"/>
              <a:t>2</a:t>
            </a:r>
            <a:r>
              <a:rPr lang="zh-CN" altLang="en-US"/>
              <a:t>种情况</a:t>
            </a:r>
          </a:p>
          <a:p>
            <a:r>
              <a:rPr lang="en-US" altLang="zh-CN"/>
              <a:t>1</a:t>
            </a:r>
            <a:r>
              <a:rPr lang="zh-CN" altLang="en-US"/>
              <a:t>、整数集合，元素都为正式，数量不超过</a:t>
            </a:r>
            <a:r>
              <a:rPr lang="en-US" altLang="zh-CN"/>
              <a:t>512</a:t>
            </a:r>
            <a:r>
              <a:rPr lang="zh-CN" altLang="en-US"/>
              <a:t>个时候用此结构</a:t>
            </a:r>
          </a:p>
        </p:txBody>
      </p:sp>
      <p:pic>
        <p:nvPicPr>
          <p:cNvPr id="3" name="图片 2" descr="%4C[2LBIS1PI~5BH7MEU(E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805" y="1992630"/>
            <a:ext cx="5276215" cy="1428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37030" y="3740150"/>
            <a:ext cx="4646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、字典，当上述条件不满足时，采用此结构</a:t>
            </a:r>
          </a:p>
        </p:txBody>
      </p:sp>
      <p:pic>
        <p:nvPicPr>
          <p:cNvPr id="6" name="图片 5" descr="0_{$43_LTHDAYJQGWXL(P_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805" y="4221480"/>
            <a:ext cx="3618865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set</a:t>
            </a:r>
          </a:p>
        </p:txBody>
      </p:sp>
      <p:pic>
        <p:nvPicPr>
          <p:cNvPr id="7" name="图片 6" descr="PU~R1`N2}JKNSAW%%Y)JPD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600" y="811530"/>
            <a:ext cx="5897245" cy="572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zset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06855" y="1415415"/>
            <a:ext cx="6393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key</a:t>
            </a:r>
            <a:r>
              <a:rPr lang="zh-CN" altLang="en-US"/>
              <a:t>为</a:t>
            </a:r>
            <a:r>
              <a:rPr lang="en-US" altLang="zh-CN"/>
              <a:t>SDS</a:t>
            </a:r>
            <a:r>
              <a:rPr lang="zh-CN" altLang="en-US"/>
              <a:t>，</a:t>
            </a:r>
            <a:r>
              <a:rPr lang="en-US" altLang="zh-CN"/>
              <a:t>value</a:t>
            </a:r>
            <a:r>
              <a:rPr lang="zh-CN" altLang="en-US"/>
              <a:t>分为</a:t>
            </a:r>
            <a:r>
              <a:rPr lang="en-US" altLang="zh-CN"/>
              <a:t>2</a:t>
            </a:r>
            <a:r>
              <a:rPr lang="zh-CN" altLang="en-US"/>
              <a:t>种情况</a:t>
            </a:r>
          </a:p>
          <a:p>
            <a:r>
              <a:rPr lang="en-US" altLang="zh-CN"/>
              <a:t>1</a:t>
            </a:r>
            <a:r>
              <a:rPr lang="zh-CN" altLang="en-US"/>
              <a:t>、压缩列表，元素数量少于</a:t>
            </a:r>
            <a:r>
              <a:rPr lang="en-US" altLang="zh-CN"/>
              <a:t>128</a:t>
            </a:r>
            <a:r>
              <a:rPr lang="zh-CN" altLang="en-US"/>
              <a:t>个，每个元素长度小于</a:t>
            </a:r>
            <a:r>
              <a:rPr lang="en-US" altLang="zh-CN"/>
              <a:t>64</a:t>
            </a:r>
            <a:r>
              <a:rPr lang="zh-CN" altLang="en-US"/>
              <a:t>字节</a:t>
            </a:r>
          </a:p>
        </p:txBody>
      </p:sp>
      <p:pic>
        <p:nvPicPr>
          <p:cNvPr id="3" name="图片 2" descr="]X1ATIXPSDK)GW[J3`[[AY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855" y="2170430"/>
            <a:ext cx="5666740" cy="781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06855" y="3244850"/>
            <a:ext cx="5027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、跳跃表</a:t>
            </a:r>
            <a:r>
              <a:rPr lang="en-US" altLang="zh-CN"/>
              <a:t>+</a:t>
            </a:r>
            <a:r>
              <a:rPr lang="zh-CN" altLang="en-US"/>
              <a:t>字典，不满足上述条件，采用此结构</a:t>
            </a:r>
          </a:p>
        </p:txBody>
      </p:sp>
      <p:pic>
        <p:nvPicPr>
          <p:cNvPr id="6" name="图片 5" descr="GPWPHU36Q3K_J`4RA{P2VAV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805" y="3763010"/>
            <a:ext cx="5259705" cy="265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zset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58240" y="1919605"/>
            <a:ext cx="9874885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我们可以看到</a:t>
            </a:r>
            <a:r>
              <a:rPr lang="en-US" altLang="zh-CN"/>
              <a:t>zset</a:t>
            </a:r>
            <a:r>
              <a:rPr lang="zh-CN" altLang="en-US"/>
              <a:t>的字典和跳表都保存了一样的数据，它为什么要这么做呢？</a:t>
            </a:r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、首先我们要说明一点，</a:t>
            </a:r>
            <a:r>
              <a:rPr lang="en-US" altLang="zh-CN"/>
              <a:t>redis</a:t>
            </a:r>
            <a:r>
              <a:rPr lang="zh-CN" altLang="en-US"/>
              <a:t>并不是创建</a:t>
            </a:r>
            <a:r>
              <a:rPr lang="en-US" altLang="zh-CN"/>
              <a:t>2</a:t>
            </a:r>
            <a:r>
              <a:rPr lang="zh-CN" altLang="en-US"/>
              <a:t>个一摸一样的数据，而是</a:t>
            </a:r>
            <a:r>
              <a:rPr lang="en-US" altLang="zh-CN"/>
              <a:t>2</a:t>
            </a:r>
            <a:r>
              <a:rPr lang="zh-CN" altLang="en-US"/>
              <a:t>个结构共享同一份内存</a:t>
            </a:r>
          </a:p>
          <a:p>
            <a:r>
              <a:rPr lang="zh-CN" altLang="en-US"/>
              <a:t>所以不会造成内存浪费</a:t>
            </a:r>
          </a:p>
          <a:p>
            <a:r>
              <a:rPr lang="en-US" altLang="zh-CN"/>
              <a:t>2</a:t>
            </a:r>
            <a:r>
              <a:rPr lang="zh-CN" altLang="en-US"/>
              <a:t>、如果只采用字典形式，虽然</a:t>
            </a:r>
            <a:r>
              <a:rPr lang="en-US" altLang="zh-CN"/>
              <a:t>zsrcoe</a:t>
            </a:r>
            <a:r>
              <a:rPr lang="zh-CN" altLang="en-US"/>
              <a:t>系列命令的查询复杂度是</a:t>
            </a:r>
            <a:r>
              <a:rPr lang="en-US" altLang="zh-CN"/>
              <a:t>O(1)</a:t>
            </a:r>
            <a:r>
              <a:rPr lang="zh-CN" altLang="en-US"/>
              <a:t>，但是由于字典是无序的，</a:t>
            </a:r>
          </a:p>
          <a:p>
            <a:r>
              <a:rPr lang="zh-CN" altLang="en-US"/>
              <a:t>所以进行范围查询时候，如</a:t>
            </a:r>
            <a:r>
              <a:rPr lang="en-US" altLang="zh-CN"/>
              <a:t>zrank</a:t>
            </a:r>
            <a:r>
              <a:rPr lang="zh-CN" altLang="en-US"/>
              <a:t>、</a:t>
            </a:r>
            <a:r>
              <a:rPr lang="en-US" altLang="zh-CN"/>
              <a:t>zrange</a:t>
            </a:r>
            <a:r>
              <a:rPr lang="zh-CN" altLang="en-US"/>
              <a:t>等命令时候要先排序再查询，完成这种排序至少需要</a:t>
            </a:r>
          </a:p>
          <a:p>
            <a:r>
              <a:rPr lang="en-US" altLang="zh-CN"/>
              <a:t>O(Nlogn)</a:t>
            </a:r>
            <a:r>
              <a:rPr lang="zh-CN" altLang="en-US"/>
              <a:t>以及额外的</a:t>
            </a:r>
            <a:r>
              <a:rPr lang="en-US" altLang="zh-CN"/>
              <a:t>O(N)</a:t>
            </a:r>
            <a:r>
              <a:rPr lang="zh-CN" altLang="en-US"/>
              <a:t>的空间。</a:t>
            </a:r>
          </a:p>
          <a:p>
            <a:r>
              <a:rPr lang="en-US" altLang="zh-CN"/>
              <a:t>3</a:t>
            </a:r>
            <a:r>
              <a:rPr lang="zh-CN" altLang="en-US"/>
              <a:t>、如果只采用跳表形式，虽然执行范围查找时候复杂度是</a:t>
            </a:r>
            <a:r>
              <a:rPr lang="en-US" altLang="zh-CN"/>
              <a:t>O(1)</a:t>
            </a:r>
            <a:r>
              <a:rPr lang="zh-CN" altLang="en-US"/>
              <a:t>，因为跳表已经是排好序了，但是</a:t>
            </a:r>
          </a:p>
          <a:p>
            <a:r>
              <a:rPr lang="en-US" altLang="zh-CN"/>
              <a:t>zscore</a:t>
            </a:r>
            <a:r>
              <a:rPr lang="zh-CN" altLang="en-US"/>
              <a:t>等这样查找分数的命令时候，会由字典的</a:t>
            </a:r>
            <a:r>
              <a:rPr lang="en-US" altLang="zh-CN"/>
              <a:t>O(1)</a:t>
            </a:r>
            <a:r>
              <a:rPr lang="zh-CN" altLang="en-US"/>
              <a:t>上升至</a:t>
            </a:r>
            <a:r>
              <a:rPr lang="en-US" altLang="zh-CN"/>
              <a:t>O(logN)</a:t>
            </a:r>
          </a:p>
          <a:p>
            <a:endParaRPr lang="en-US" altLang="zh-CN"/>
          </a:p>
          <a:p>
            <a:r>
              <a:rPr lang="zh-CN" altLang="en-US"/>
              <a:t>所以由于以上几点原因，</a:t>
            </a:r>
            <a:r>
              <a:rPr lang="en-US" altLang="zh-CN"/>
              <a:t>redis</a:t>
            </a:r>
            <a:r>
              <a:rPr lang="zh-CN" altLang="en-US"/>
              <a:t>的有序集合采用了字典加跳表形式构成。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zset</a:t>
            </a:r>
          </a:p>
        </p:txBody>
      </p:sp>
      <p:pic>
        <p:nvPicPr>
          <p:cNvPr id="2" name="图片 1" descr="@7FS8{0R[`@ZFCN`ITJNTP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825" y="671830"/>
            <a:ext cx="6609715" cy="5514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78821" y="2829560"/>
            <a:ext cx="963436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7200" b="1" dirty="0" smtClean="0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QA:</a:t>
            </a:r>
            <a:r>
              <a:rPr lang="zh-CN" altLang="en-US" sz="7200" b="1" dirty="0" smtClean="0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我会的都在</a:t>
            </a:r>
            <a:r>
              <a:rPr lang="en-US" altLang="zh-CN" sz="7200" b="1" dirty="0" err="1" smtClean="0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ppt</a:t>
            </a:r>
            <a:r>
              <a:rPr lang="zh-CN" altLang="en-US" sz="7200" b="1" dirty="0" smtClean="0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里了</a:t>
            </a:r>
            <a:endParaRPr lang="zh-CN" altLang="en-US" sz="7200" b="1" dirty="0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1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07038" y="500329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背景介绍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601443" flipH="1">
            <a:off x="9400540" y="250190"/>
            <a:ext cx="2245995" cy="2331720"/>
          </a:xfrm>
          <a:prstGeom prst="rect">
            <a:avLst/>
          </a:prstGeom>
        </p:spPr>
      </p:pic>
      <p:pic>
        <p:nvPicPr>
          <p:cNvPr id="7" name="图片 6" descr="2015_04_13_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935" y="1314450"/>
            <a:ext cx="4257040" cy="28441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16885" y="4601210"/>
            <a:ext cx="64109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>
                <a:sym typeface="+mn-ea"/>
              </a:rPr>
              <a:t>出生于西西里岛的意大利人（antirez）发明的。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个人网站：http://invece.org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2004到2006年做嵌入式工作，之后接触web，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2007年和朋友共同创建一个网站LLOOGG.com，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2009年为了解决这个网站的负载问题开发了Redis数据库。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07038" y="500329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背景二</a:t>
            </a:r>
          </a:p>
        </p:txBody>
      </p:sp>
      <p:pic>
        <p:nvPicPr>
          <p:cNvPr id="7" name="图片 6" descr="a2b12118837719f8515300e607b74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540" y="968375"/>
            <a:ext cx="2534285" cy="33794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17725" y="4740910"/>
            <a:ext cx="795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本次分享都是基于此书，所以可以概括为我只是对这本是的一个整理与总结，</a:t>
            </a:r>
          </a:p>
          <a:p>
            <a:r>
              <a:rPr lang="zh-CN" altLang="en-US"/>
              <a:t>内容大家都知道，所以这次分享帮大家做个整理与复习。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TWO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5764" y="2949737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基础数据类型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简单动态字符串（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SDS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）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805" y="1148715"/>
            <a:ext cx="9076690" cy="26314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39495" y="5120640"/>
            <a:ext cx="1040892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redis</a:t>
            </a:r>
            <a:r>
              <a:rPr lang="zh-CN" altLang="en-US"/>
              <a:t>使用的字符串类型并不是</a:t>
            </a:r>
            <a:r>
              <a:rPr lang="en-US" altLang="zh-CN"/>
              <a:t>C</a:t>
            </a:r>
            <a:r>
              <a:rPr lang="zh-CN" altLang="en-US"/>
              <a:t>语言的字符串类型（</a:t>
            </a:r>
            <a:r>
              <a:rPr lang="en-US" altLang="zh-CN"/>
              <a:t>char *</a:t>
            </a:r>
            <a:r>
              <a:rPr lang="zh-CN" altLang="en-US"/>
              <a:t>），而是自己定义了一个结构体，里头有</a:t>
            </a:r>
            <a:r>
              <a:rPr lang="en-US" altLang="zh-CN"/>
              <a:t>3</a:t>
            </a:r>
            <a:r>
              <a:rPr lang="zh-CN" altLang="en-US"/>
              <a:t>个</a:t>
            </a:r>
          </a:p>
          <a:p>
            <a:r>
              <a:rPr lang="zh-CN" altLang="en-US"/>
              <a:t>属性。</a:t>
            </a: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len </a:t>
            </a:r>
            <a:r>
              <a:rPr lang="zh-CN" altLang="en-US"/>
              <a:t>记录长度</a:t>
            </a:r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free </a:t>
            </a:r>
            <a:r>
              <a:rPr lang="zh-CN" altLang="en-US"/>
              <a:t>记录</a:t>
            </a:r>
            <a:r>
              <a:rPr lang="en-US" altLang="zh-CN"/>
              <a:t>buf</a:t>
            </a:r>
            <a:r>
              <a:rPr lang="zh-CN" altLang="en-US"/>
              <a:t>数组的空闲数量</a:t>
            </a:r>
          </a:p>
          <a:p>
            <a:r>
              <a:rPr lang="en-US" altLang="zh-CN"/>
              <a:t>3</a:t>
            </a:r>
            <a:r>
              <a:rPr lang="zh-CN" altLang="en-US"/>
              <a:t>、具体存放数据的数组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805" y="3780155"/>
            <a:ext cx="286639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7805" y="565150"/>
            <a:ext cx="528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简单动态字符串（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SDS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8715" y="1555750"/>
            <a:ext cx="30467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sds</a:t>
            </a:r>
            <a:r>
              <a:rPr lang="zh-CN" altLang="en-US"/>
              <a:t>的好处和优势：</a:t>
            </a:r>
          </a:p>
          <a:p>
            <a:pPr algn="l"/>
            <a:r>
              <a:rPr lang="en-US" altLang="zh-CN"/>
              <a:t>1</a:t>
            </a:r>
            <a:r>
              <a:rPr lang="zh-CN" altLang="en-US"/>
              <a:t>、降低</a:t>
            </a:r>
            <a:r>
              <a:rPr lang="zh-CN" altLang="en-US">
                <a:sym typeface="+mn-ea"/>
              </a:rPr>
              <a:t>获取长度</a:t>
            </a:r>
            <a:r>
              <a:rPr lang="zh-CN" altLang="en-US"/>
              <a:t>复杂度</a:t>
            </a:r>
          </a:p>
          <a:p>
            <a:pPr algn="l"/>
            <a:r>
              <a:rPr lang="en-US" altLang="zh-CN"/>
              <a:t>2</a:t>
            </a:r>
            <a:r>
              <a:rPr lang="zh-CN" altLang="en-US"/>
              <a:t>、杜绝缓冲溢出和内存泄漏</a:t>
            </a:r>
          </a:p>
          <a:p>
            <a:pPr algn="l"/>
            <a:r>
              <a:rPr lang="en-US" altLang="zh-CN"/>
              <a:t>3</a:t>
            </a:r>
            <a:r>
              <a:rPr lang="zh-CN" altLang="en-US"/>
              <a:t>、保证二进制安全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77570" y="3244850"/>
            <a:ext cx="1079119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1</a:t>
            </a:r>
            <a:r>
              <a:rPr lang="zh-CN" altLang="en-US"/>
              <a:t>、降低获取长度的复杂度</a:t>
            </a:r>
          </a:p>
          <a:p>
            <a:pPr algn="l"/>
            <a:r>
              <a:rPr lang="zh-CN" altLang="en-US">
                <a:sym typeface="+mn-ea"/>
              </a:rPr>
              <a:t>大家想想，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语言里要获取一个字符串（char * names3 = "jack";），你要知道他的长度，就得去遍历一遍（</a:t>
            </a:r>
          </a:p>
          <a:p>
            <a:pPr algn="l"/>
            <a:r>
              <a:rPr lang="zh-CN" altLang="en-US">
                <a:sym typeface="+mn-ea"/>
              </a:rPr>
              <a:t>即使你说我可以使用</a:t>
            </a:r>
            <a:r>
              <a:rPr lang="en-US" altLang="zh-CN">
                <a:sym typeface="+mn-ea"/>
              </a:rPr>
              <a:t>strlen</a:t>
            </a:r>
            <a:r>
              <a:rPr lang="zh-CN" altLang="en-US">
                <a:sym typeface="+mn-ea"/>
              </a:rPr>
              <a:t>函数，但是这个函数也是帮你遍历了一遍），那么复杂度就是</a:t>
            </a:r>
            <a:r>
              <a:rPr lang="en-US" altLang="zh-CN">
                <a:sym typeface="+mn-ea"/>
              </a:rPr>
              <a:t>O(n)</a:t>
            </a:r>
            <a:r>
              <a:rPr lang="zh-CN" altLang="en-US">
                <a:sym typeface="+mn-ea"/>
              </a:rPr>
              <a:t>。</a:t>
            </a: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sds</a:t>
            </a:r>
            <a:r>
              <a:rPr lang="zh-CN" altLang="en-US">
                <a:sym typeface="+mn-ea"/>
              </a:rPr>
              <a:t>结构体定义了一个</a:t>
            </a:r>
            <a:r>
              <a:rPr lang="en-US" altLang="zh-CN">
                <a:sym typeface="+mn-ea"/>
              </a:rPr>
              <a:t>len</a:t>
            </a:r>
            <a:r>
              <a:rPr lang="zh-CN" altLang="en-US">
                <a:sym typeface="+mn-ea"/>
              </a:rPr>
              <a:t>属性，使得获取长度时候复杂度降为</a:t>
            </a:r>
            <a:r>
              <a:rPr lang="en-US" altLang="zh-CN">
                <a:sym typeface="+mn-ea"/>
              </a:rPr>
              <a:t>O(1)</a:t>
            </a: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这个思想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中也有体现，</a:t>
            </a: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等集合都有长度字段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2571</Words>
  <Application>Microsoft Office PowerPoint</Application>
  <PresentationFormat>宽屏</PresentationFormat>
  <Paragraphs>372</Paragraphs>
  <Slides>49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HYXiaRiTiW</vt:lpstr>
      <vt:lpstr>YF补 汉仪夏日体+黑白emoji</vt:lpstr>
      <vt:lpstr>等线</vt:lpstr>
      <vt:lpstr>等线 Light</vt:lpstr>
      <vt:lpstr>汉仪夏日体W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王孙群(仙豆)</cp:lastModifiedBy>
  <cp:revision>286</cp:revision>
  <dcterms:created xsi:type="dcterms:W3CDTF">2017-07-29T07:01:00Z</dcterms:created>
  <dcterms:modified xsi:type="dcterms:W3CDTF">2020-01-08T02:12:29Z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