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9" r:id="rId4"/>
    <p:sldId id="264" r:id="rId5"/>
    <p:sldId id="283" r:id="rId6"/>
    <p:sldId id="285" r:id="rId7"/>
    <p:sldId id="286" r:id="rId9"/>
    <p:sldId id="287" r:id="rId10"/>
    <p:sldId id="295" r:id="rId11"/>
    <p:sldId id="288" r:id="rId12"/>
    <p:sldId id="289" r:id="rId13"/>
    <p:sldId id="290" r:id="rId14"/>
    <p:sldId id="291" r:id="rId15"/>
    <p:sldId id="292" r:id="rId16"/>
    <p:sldId id="281"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ABE2"/>
    <a:srgbClr val="0184E6"/>
    <a:srgbClr val="B0E0F5"/>
    <a:srgbClr val="DDF1FA"/>
    <a:srgbClr val="76C9ED"/>
    <a:srgbClr val="181F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8" autoAdjust="0"/>
    <p:restoredTop sz="94660"/>
  </p:normalViewPr>
  <p:slideViewPr>
    <p:cSldViewPr snapToGrid="0">
      <p:cViewPr>
        <p:scale>
          <a:sx n="33" d="100"/>
          <a:sy n="33" d="100"/>
        </p:scale>
        <p:origin x="2352" y="1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44.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0" Type="http://schemas.openxmlformats.org/officeDocument/2006/relationships/slideLayout" Target="../slideLayouts/slideLayout1.xml"/><Relationship Id="rId2" Type="http://schemas.openxmlformats.org/officeDocument/2006/relationships/image" Target="../media/image12.svg"/><Relationship Id="rId19" Type="http://schemas.openxmlformats.org/officeDocument/2006/relationships/image" Target="../media/image23.jpeg"/><Relationship Id="rId18" Type="http://schemas.openxmlformats.org/officeDocument/2006/relationships/image" Target="../media/image22.png"/><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image" Target="../media/image21.png"/><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image" Target="../media/image20.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6" Type="http://schemas.openxmlformats.org/officeDocument/2006/relationships/slideLayout" Target="../slideLayouts/slideLayout1.xml"/><Relationship Id="rId15" Type="http://schemas.openxmlformats.org/officeDocument/2006/relationships/image" Target="../media/image26.png"/><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tags" Target="../tags/tag3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1" Type="http://schemas.openxmlformats.org/officeDocument/2006/relationships/slideLayout" Target="../slideLayouts/slideLayout1.xml"/><Relationship Id="rId10" Type="http://schemas.openxmlformats.org/officeDocument/2006/relationships/image" Target="../media/image27.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1" Type="http://schemas.openxmlformats.org/officeDocument/2006/relationships/slideLayout" Target="../slideLayouts/slideLayout1.xml"/><Relationship Id="rId10" Type="http://schemas.openxmlformats.org/officeDocument/2006/relationships/tags" Target="../tags/tag4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3.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0.svg"/><Relationship Id="rId11" Type="http://schemas.openxmlformats.org/officeDocument/2006/relationships/slideLayout" Target="../slideLayouts/slideLayout1.xml"/><Relationship Id="rId10" Type="http://schemas.openxmlformats.org/officeDocument/2006/relationships/image" Target="../media/image8.sv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9" Type="http://schemas.openxmlformats.org/officeDocument/2006/relationships/tags" Target="../tags/tag2.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1" Type="http://schemas.openxmlformats.org/officeDocument/2006/relationships/slideLayout" Target="../slideLayouts/slideLayout1.xml"/><Relationship Id="rId10" Type="http://schemas.openxmlformats.org/officeDocument/2006/relationships/tags" Target="../tags/tag3.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0" Type="http://schemas.openxmlformats.org/officeDocument/2006/relationships/slideLayout" Target="../slideLayouts/slideLayout1.xml"/><Relationship Id="rId2" Type="http://schemas.openxmlformats.org/officeDocument/2006/relationships/image" Target="../media/image12.svg"/><Relationship Id="rId19" Type="http://schemas.openxmlformats.org/officeDocument/2006/relationships/tags" Target="../tags/tag13.xml"/><Relationship Id="rId18" Type="http://schemas.openxmlformats.org/officeDocument/2006/relationships/tags" Target="../tags/tag12.xml"/><Relationship Id="rId17" Type="http://schemas.openxmlformats.org/officeDocument/2006/relationships/tags" Target="../tags/tag11.xml"/><Relationship Id="rId16" Type="http://schemas.openxmlformats.org/officeDocument/2006/relationships/tags" Target="../tags/tag10.xml"/><Relationship Id="rId15" Type="http://schemas.openxmlformats.org/officeDocument/2006/relationships/tags" Target="../tags/tag9.xml"/><Relationship Id="rId14" Type="http://schemas.openxmlformats.org/officeDocument/2006/relationships/tags" Target="../tags/tag8.xml"/><Relationship Id="rId13" Type="http://schemas.openxmlformats.org/officeDocument/2006/relationships/tags" Target="../tags/tag7.xml"/><Relationship Id="rId12" Type="http://schemas.openxmlformats.org/officeDocument/2006/relationships/tags" Target="../tags/tag6.xml"/><Relationship Id="rId11" Type="http://schemas.openxmlformats.org/officeDocument/2006/relationships/image" Target="../media/image13.png"/><Relationship Id="rId10" Type="http://schemas.openxmlformats.org/officeDocument/2006/relationships/tags" Target="../tags/tag5.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image" Target="../media/image15.png"/><Relationship Id="rId12" Type="http://schemas.openxmlformats.org/officeDocument/2006/relationships/tags" Target="../tags/tag16.xml"/><Relationship Id="rId11" Type="http://schemas.openxmlformats.org/officeDocument/2006/relationships/image" Target="../media/image14.png"/><Relationship Id="rId10" Type="http://schemas.openxmlformats.org/officeDocument/2006/relationships/tags" Target="../tags/tag15.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3" Type="http://schemas.openxmlformats.org/officeDocument/2006/relationships/notesSlide" Target="../notesSlides/notesSlide2.xml"/><Relationship Id="rId12" Type="http://schemas.openxmlformats.org/officeDocument/2006/relationships/slideLayout" Target="../slideLayouts/slideLayout1.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6" Type="http://schemas.openxmlformats.org/officeDocument/2006/relationships/slideLayout" Target="../slideLayouts/slideLayout1.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image" Target="../media/image17.png"/><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image" Target="../media/image16.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1" Type="http://schemas.openxmlformats.org/officeDocument/2006/relationships/slideLayout" Target="../slideLayouts/slideLayout1.xml"/><Relationship Id="rId10" Type="http://schemas.openxmlformats.org/officeDocument/2006/relationships/tags" Target="../tags/tag2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12.svg"/><Relationship Id="rId11" Type="http://schemas.openxmlformats.org/officeDocument/2006/relationships/slideLayout" Target="../slideLayouts/slideLayout1.xml"/><Relationship Id="rId10" Type="http://schemas.openxmlformats.org/officeDocument/2006/relationships/tags" Target="../tags/tag28.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7701602">
            <a:off x="-1341156" y="-3092553"/>
            <a:ext cx="7410450" cy="5781675"/>
          </a:xfrm>
          <a:prstGeom prst="rect">
            <a:avLst/>
          </a:prstGeom>
        </p:spPr>
      </p:pic>
      <p:pic>
        <p:nvPicPr>
          <p:cNvPr id="33" name="图形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74836" y="1541377"/>
            <a:ext cx="12192000" cy="6853881"/>
          </a:xfrm>
          <a:prstGeom prst="rect">
            <a:avLst/>
          </a:prstGeom>
        </p:spPr>
      </p:pic>
      <p:pic>
        <p:nvPicPr>
          <p:cNvPr id="41" name="图形 4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1417" y="4839730"/>
            <a:ext cx="1552575" cy="1704975"/>
          </a:xfrm>
          <a:prstGeom prst="rect">
            <a:avLst/>
          </a:prstGeom>
        </p:spPr>
      </p:pic>
      <p:pic>
        <p:nvPicPr>
          <p:cNvPr id="43" name="图形 4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4975" y="4968317"/>
            <a:ext cx="2628900" cy="2143125"/>
          </a:xfrm>
          <a:prstGeom prst="rect">
            <a:avLst/>
          </a:prstGeom>
        </p:spPr>
      </p:pic>
      <p:sp>
        <p:nvSpPr>
          <p:cNvPr id="47" name="任意多边形: 形状 46"/>
          <p:cNvSpPr/>
          <p:nvPr/>
        </p:nvSpPr>
        <p:spPr>
          <a:xfrm rot="18000000">
            <a:off x="-590735" y="-291351"/>
            <a:ext cx="2716520" cy="207607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7796344" y="0"/>
            <a:ext cx="4395656" cy="1789082"/>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6093318" y="5450539"/>
            <a:ext cx="6024312" cy="2055561"/>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1316355" y="2499995"/>
            <a:ext cx="9558655" cy="1014730"/>
          </a:xfrm>
          <a:prstGeom prst="rect">
            <a:avLst/>
          </a:prstGeom>
          <a:noFill/>
        </p:spPr>
        <p:txBody>
          <a:bodyPr wrap="square">
            <a:spAutoFit/>
          </a:bodyPr>
          <a:lstStyle/>
          <a:p>
            <a:pPr algn="ctr"/>
            <a:r>
              <a:rPr lang="en-US" altLang="zh-CN" sz="60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ea"/>
              </a:rPr>
              <a:t>ACDC </a:t>
            </a:r>
            <a:r>
              <a:rPr lang="zh-CN" altLang="en-US" sz="60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ea"/>
              </a:rPr>
              <a:t>心脏</a:t>
            </a:r>
            <a:r>
              <a:rPr lang="en-US" altLang="zh-CN" sz="60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ea"/>
              </a:rPr>
              <a:t>MR</a:t>
            </a:r>
            <a:r>
              <a:rPr lang="zh-CN" altLang="en-US" sz="60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ea"/>
              </a:rPr>
              <a:t>图像</a:t>
            </a:r>
            <a:r>
              <a:rPr lang="zh-CN" altLang="en-US" sz="60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ea"/>
              </a:rPr>
              <a:t>分割</a:t>
            </a:r>
            <a:endParaRPr lang="zh-CN" altLang="en-US" sz="60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ea"/>
            </a:endParaRPr>
          </a:p>
        </p:txBody>
      </p:sp>
      <p:grpSp>
        <p:nvGrpSpPr>
          <p:cNvPr id="103" name="组合 102"/>
          <p:cNvGrpSpPr/>
          <p:nvPr/>
        </p:nvGrpSpPr>
        <p:grpSpPr>
          <a:xfrm>
            <a:off x="1320859" y="701695"/>
            <a:ext cx="762187" cy="706694"/>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9459230" y="5754130"/>
            <a:ext cx="762187" cy="706694"/>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文本框 7"/>
          <p:cNvSpPr txBox="1"/>
          <p:nvPr>
            <p:custDataLst>
              <p:tags r:id="rId9"/>
            </p:custDataLst>
          </p:nvPr>
        </p:nvSpPr>
        <p:spPr>
          <a:xfrm>
            <a:off x="7164705" y="6487160"/>
            <a:ext cx="5027295" cy="370840"/>
          </a:xfrm>
          <a:prstGeom prst="rect">
            <a:avLst/>
          </a:prstGeom>
          <a:noFill/>
        </p:spPr>
        <p:txBody>
          <a:bodyPr wrap="square">
            <a:spAutoFit/>
          </a:bodyPr>
          <a:p>
            <a:pPr indent="0" fontAlgn="auto">
              <a:lnSpc>
                <a:spcPts val="2180"/>
              </a:lnSpc>
            </a:pPr>
            <a:r>
              <a:rPr lang="zh-CN" altLang="en-US"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项目源码见：</a:t>
            </a:r>
            <a: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https://github.com/wangtao2001/acdc</a:t>
            </a:r>
            <a:endPar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评价</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指标</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3" name="图片 12"/>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4887595" y="2210682"/>
            <a:ext cx="3623851" cy="1798815"/>
          </a:xfrm>
          <a:prstGeom prst="rect">
            <a:avLst/>
          </a:prstGeom>
        </p:spPr>
      </p:pic>
      <p:sp>
        <p:nvSpPr>
          <p:cNvPr id="8" name="文本框 7"/>
          <p:cNvSpPr txBox="1"/>
          <p:nvPr>
            <p:custDataLst>
              <p:tags r:id="rId11"/>
            </p:custDataLst>
          </p:nvPr>
        </p:nvSpPr>
        <p:spPr>
          <a:xfrm>
            <a:off x="828675" y="1126490"/>
            <a:ext cx="10600055" cy="1083945"/>
          </a:xfrm>
          <a:prstGeom prst="rect">
            <a:avLst/>
          </a:prstGeom>
          <a:noFill/>
        </p:spPr>
        <p:txBody>
          <a:bodyPr wrap="square">
            <a:spAutoFit/>
          </a:bodyPr>
          <a:p>
            <a:pPr indent="0" fontAlgn="auto">
              <a:lnSpc>
                <a:spcPts val="2580"/>
              </a:lnSpc>
            </a:pPr>
            <a: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1.Dice</a:t>
            </a:r>
            <a:endPar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5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Dice是医学图像比赛中使用频率最高的度量指标，它是一种集合相似度度量指标，通常用于计算两个样本的相似度，值阈为[0, 1]。在医学图像中经常用于图像分割，分割的最好结果是1，最差时候结果为0。</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mc:AlternateContent xmlns:mc="http://schemas.openxmlformats.org/markup-compatibility/2006">
        <mc:Choice xmlns:a14="http://schemas.microsoft.com/office/drawing/2010/main" Requires="a14">
          <p:sp>
            <p:nvSpPr>
              <p:cNvPr id="2" name="文本框 1"/>
              <p:cNvSpPr txBox="1"/>
              <p:nvPr>
                <p:custDataLst>
                  <p:tags r:id="rId12"/>
                </p:custDataLst>
              </p:nvPr>
            </p:nvSpPr>
            <p:spPr>
              <a:xfrm>
                <a:off x="896620" y="2650490"/>
                <a:ext cx="2762102" cy="664990"/>
              </a:xfrm>
              <a:prstGeom prst="rect">
                <a:avLst/>
              </a:prstGeom>
              <a:noFill/>
            </p:spPr>
            <p:txBody>
              <a:bodyPr wrap="none" rtlCol="0">
                <a:spAutoFit/>
              </a:bodyPr>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𝐷𝑖𝑐𝑒</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𝑝𝑟𝑒𝑑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𝑡𝑟𝑢𝑒</m:t>
                          </m:r>
                          <m:r>
                            <a:rPr lang="en-US" altLang="zh-CN" b="0" i="1" smtClean="0">
                              <a:latin typeface="Cambria Math" panose="02040503050406030204" pitchFamily="18" charset="0"/>
                              <a:ea typeface="Cambria Math" panose="02040503050406030204" pitchFamily="18" charset="0"/>
                            </a:rPr>
                            <m:t>|</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𝑝𝑟𝑒𝑑</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𝑡𝑟𝑢𝑒</m:t>
                          </m:r>
                          <m:r>
                            <a:rPr lang="en-US" altLang="zh-CN" b="0" i="1" smtClean="0">
                              <a:latin typeface="Cambria Math" panose="02040503050406030204" pitchFamily="18" charset="0"/>
                              <a:ea typeface="Cambria Math" panose="02040503050406030204" pitchFamily="18" charset="0"/>
                            </a:rPr>
                            <m:t>|</m:t>
                          </m:r>
                        </m:den>
                      </m:f>
                    </m:oMath>
                  </m:oMathPara>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custDataLst>
                  <p:tags r:id="rId13"/>
                </p:custDataLst>
              </p:nvPr>
            </p:nvSpPr>
            <p:spPr>
              <a:xfrm>
                <a:off x="896620" y="2650490"/>
                <a:ext cx="2762102" cy="664990"/>
              </a:xfrm>
              <a:prstGeom prst="rect">
                <a:avLst/>
              </a:prstGeom>
              <a:blipFill rotWithShape="1">
                <a:blip r:embed="rId14"/>
                <a:stretch>
                  <a:fillRect r="18" b="22"/>
                </a:stretch>
              </a:blipFill>
            </p:spPr>
            <p:txBody>
              <a:bodyPr/>
              <a:lstStyle/>
              <a:p>
                <a:r>
                  <a:rPr lang="zh-CN" altLang="en-US">
                    <a:noFill/>
                  </a:rPr>
                  <a:t> </a:t>
                </a:r>
              </a:p>
            </p:txBody>
          </p:sp>
        </mc:Fallback>
      </mc:AlternateContent>
      <p:sp>
        <p:nvSpPr>
          <p:cNvPr id="3" name="文本框 2"/>
          <p:cNvSpPr txBox="1"/>
          <p:nvPr>
            <p:custDataLst>
              <p:tags r:id="rId15"/>
            </p:custDataLst>
          </p:nvPr>
        </p:nvSpPr>
        <p:spPr>
          <a:xfrm>
            <a:off x="964565" y="4140835"/>
            <a:ext cx="10600055" cy="1083945"/>
          </a:xfrm>
          <a:prstGeom prst="rect">
            <a:avLst/>
          </a:prstGeom>
          <a:noFill/>
        </p:spPr>
        <p:txBody>
          <a:bodyPr wrap="square">
            <a:spAutoFit/>
          </a:bodyPr>
          <a:p>
            <a:pPr indent="0" fontAlgn="auto">
              <a:lnSpc>
                <a:spcPts val="2580"/>
              </a:lnSpc>
            </a:pPr>
            <a: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2.IoU</a:t>
            </a:r>
            <a:b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b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在检测任务中，使用交并比作为衡量指标,来描述两个框之间的重合度。这一概念来源于数学中的集合，用来描述两个集合之间的关系，它等于两个集合的交集里面所包含的元素个数，除以它们的并集里面所包含的元素个数。</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mc:AlternateContent xmlns:mc="http://schemas.openxmlformats.org/markup-compatibility/2006">
        <mc:Choice xmlns:a14="http://schemas.microsoft.com/office/drawing/2010/main" Requires="a14">
          <p:sp>
            <p:nvSpPr>
              <p:cNvPr id="4" name="文本框 3"/>
              <p:cNvSpPr txBox="1"/>
              <p:nvPr>
                <p:custDataLst>
                  <p:tags r:id="rId16"/>
                </p:custDataLst>
              </p:nvPr>
            </p:nvSpPr>
            <p:spPr>
              <a:xfrm>
                <a:off x="1022350" y="5483860"/>
                <a:ext cx="2172335" cy="658495"/>
              </a:xfrm>
              <a:prstGeom prst="rect">
                <a:avLst/>
              </a:prstGeom>
              <a:noFill/>
            </p:spPr>
            <p:txBody>
              <a:bodyPr wrap="none" rtlCol="0">
                <a:spAutoFit/>
              </a:bodyPr>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𝐼𝑜𝑈</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𝑝𝑟𝑒𝑑</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𝑡𝑟𝑢𝑒</m:t>
                          </m:r>
                        </m:num>
                        <m:den>
                          <m:r>
                            <a:rPr lang="en-US" altLang="zh-CN" b="0" i="1" smtClean="0">
                              <a:latin typeface="Cambria Math" panose="02040503050406030204" pitchFamily="18" charset="0"/>
                              <a:ea typeface="Cambria Math" panose="02040503050406030204" pitchFamily="18" charset="0"/>
                            </a:rPr>
                            <m:t>𝑡𝑟𝑢𝑒</m:t>
                          </m:r>
                          <m:r>
                            <a:rPr lang="en-US" altLang="zh-CN" i="1" smtClean="0">
                              <a:latin typeface="Cambria Math" panose="02040503050406030204" pitchFamily="18" charset="0"/>
                              <a:ea typeface="Cambria Math" panose="02040503050406030204" pitchFamily="18" charset="0"/>
                              <a:cs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cs typeface="Cambria Math" panose="02040503050406030204" pitchFamily="18" charset="0"/>
                            </a:rPr>
                            <m:t>𝑝𝑟𝑒𝑑</m:t>
                          </m:r>
                        </m:den>
                      </m:f>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custDataLst>
                  <p:tags r:id="rId17"/>
                </p:custDataLst>
              </p:nvPr>
            </p:nvSpPr>
            <p:spPr>
              <a:xfrm>
                <a:off x="1022350" y="5483860"/>
                <a:ext cx="2172335" cy="658495"/>
              </a:xfrm>
              <a:prstGeom prst="rect">
                <a:avLst/>
              </a:prstGeom>
              <a:blipFill rotWithShape="1">
                <a:blip r:embed="rId18"/>
                <a:stretch>
                  <a:fillRect/>
                </a:stretch>
              </a:blipFill>
            </p:spPr>
            <p:txBody>
              <a:bodyPr/>
              <a:lstStyle/>
              <a:p>
                <a:r>
                  <a:rPr lang="zh-CN" altLang="en-US">
                    <a:noFill/>
                  </a:rPr>
                  <a:t> </a:t>
                </a:r>
              </a:p>
            </p:txBody>
          </p:sp>
        </mc:Fallback>
      </mc:AlternateContent>
      <p:pic>
        <p:nvPicPr>
          <p:cNvPr id="5" name="图片 4" descr="1-s2.0-S2405844023085961-gr004"/>
          <p:cNvPicPr>
            <a:picLocks noChangeAspect="1"/>
          </p:cNvPicPr>
          <p:nvPr/>
        </p:nvPicPr>
        <p:blipFill>
          <a:blip r:embed="rId19"/>
          <a:stretch>
            <a:fillRect/>
          </a:stretch>
        </p:blipFill>
        <p:spPr>
          <a:xfrm>
            <a:off x="5120005" y="5497195"/>
            <a:ext cx="2289810" cy="825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评价</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指标</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文本框 7"/>
          <p:cNvSpPr txBox="1"/>
          <p:nvPr>
            <p:custDataLst>
              <p:tags r:id="rId9"/>
            </p:custDataLst>
          </p:nvPr>
        </p:nvSpPr>
        <p:spPr>
          <a:xfrm>
            <a:off x="828675" y="1126490"/>
            <a:ext cx="10600055" cy="1083945"/>
          </a:xfrm>
          <a:prstGeom prst="rect">
            <a:avLst/>
          </a:prstGeom>
          <a:noFill/>
        </p:spPr>
        <p:txBody>
          <a:bodyPr wrap="square">
            <a:spAutoFit/>
          </a:bodyPr>
          <a:p>
            <a:pPr indent="0" fontAlgn="auto">
              <a:lnSpc>
                <a:spcPts val="2580"/>
              </a:lnSpc>
            </a:pPr>
            <a: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3.Hausdorff distance:</a:t>
            </a:r>
            <a:endPar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5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Hausdorff distance是描述两组点集之间相似程度的一种量度，它是两个点集之间距离的一种定义形式：假设有两组集合A</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B,则这两个点集合之间的Hausdorff distance定义为：</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文本框 3"/>
          <p:cNvSpPr txBox="1"/>
          <p:nvPr>
            <p:custDataLst>
              <p:tags r:id="rId10"/>
            </p:custDataLst>
          </p:nvPr>
        </p:nvSpPr>
        <p:spPr>
          <a:xfrm>
            <a:off x="808990" y="2620010"/>
            <a:ext cx="10600055" cy="422275"/>
          </a:xfrm>
          <a:prstGeom prst="rect">
            <a:avLst/>
          </a:prstGeom>
          <a:noFill/>
        </p:spPr>
        <p:txBody>
          <a:bodyPr wrap="square">
            <a:spAutoFit/>
          </a:bodyPr>
          <a:p>
            <a:pPr indent="0" fontAlgn="auto">
              <a:lnSpc>
                <a:spcPts val="25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其中</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mc:AlternateContent xmlns:mc="http://schemas.openxmlformats.org/markup-compatibility/2006">
        <mc:Choice xmlns:a14="http://schemas.microsoft.com/office/drawing/2010/main" Requires="a14">
          <p:sp>
            <p:nvSpPr>
              <p:cNvPr id="5" name="文本框 4"/>
              <p:cNvSpPr txBox="1"/>
              <p:nvPr/>
            </p:nvSpPr>
            <p:spPr>
              <a:xfrm>
                <a:off x="4508436" y="3194304"/>
                <a:ext cx="3175000" cy="42672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𝐵</m:t>
                      </m:r>
                      <m:r>
                        <a:rPr lang="en-US" altLang="zh-CN" i="1">
                          <a:latin typeface="Cambria Math" panose="02040503050406030204" pitchFamily="18" charset="0"/>
                          <a:cs typeface="Cambria Math" panose="02040503050406030204" pitchFamily="18" charset="0"/>
                        </a:rPr>
                        <m:t>) = </m:t>
                      </m:r>
                      <m:func>
                        <m:funcPr>
                          <m:ctrlPr>
                            <a:rPr lang="en-US" altLang="zh-CN" i="1">
                              <a:latin typeface="Cambria Math" panose="02040503050406030204" pitchFamily="18" charset="0"/>
                              <a:cs typeface="Cambria Math" panose="02040503050406030204" pitchFamily="18" charset="0"/>
                            </a:rPr>
                          </m:ctrlPr>
                        </m:funcPr>
                        <m:fName>
                          <m:limLow>
                            <m:limLowPr>
                              <m:ctrlPr>
                                <a:rPr lang="en-US" altLang="zh-CN">
                                  <a:latin typeface="Cambria Math" panose="02040503050406030204" pitchFamily="18" charset="0"/>
                                  <a:cs typeface="Cambria Math" panose="02040503050406030204" pitchFamily="18" charset="0"/>
                                </a:rPr>
                              </m:ctrlPr>
                            </m:limLowPr>
                            <m:e>
                              <m:r>
                                <m:rPr>
                                  <m:sty m:val="p"/>
                                </m:rPr>
                                <a:rPr lang="en-US" altLang="zh-CN">
                                  <a:latin typeface="Cambria Math" panose="02040503050406030204" pitchFamily="18" charset="0"/>
                                  <a:cs typeface="Cambria Math" panose="02040503050406030204" pitchFamily="18" charset="0"/>
                                </a:rPr>
                                <m:t>max</m:t>
                              </m:r>
                            </m:e>
                            <m:lim>
                              <m:r>
                                <a:rPr lang="en-US" altLang="zh-CN" i="1">
                                  <a:latin typeface="Cambria Math" panose="02040503050406030204" pitchFamily="18" charset="0"/>
                                  <a:cs typeface="Cambria Math" panose="02040503050406030204" pitchFamily="18" charset="0"/>
                                </a:rPr>
                                <m:t>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lim>
                          </m:limLow>
                        </m:fName>
                        <m:e>
                          <m:r>
                            <a:rPr lang="en-US" altLang="zh-CN" i="1">
                              <a:latin typeface="Cambria Math" panose="02040503050406030204" pitchFamily="18" charset="0"/>
                              <a:cs typeface="Cambria Math" panose="02040503050406030204" pitchFamily="18" charset="0"/>
                            </a:rPr>
                            <m:t>{</m:t>
                          </m:r>
                          <m:func>
                            <m:funcPr>
                              <m:ctrlPr>
                                <a:rPr lang="en-US" altLang="zh-CN" i="1">
                                  <a:latin typeface="Cambria Math" panose="02040503050406030204" pitchFamily="18" charset="0"/>
                                  <a:cs typeface="Cambria Math" panose="02040503050406030204" pitchFamily="18" charset="0"/>
                                </a:rPr>
                              </m:ctrlPr>
                            </m:funcPr>
                            <m:fName>
                              <m:limLow>
                                <m:limLowPr>
                                  <m:ctrlPr>
                                    <a:rPr lang="en-US" altLang="zh-CN">
                                      <a:latin typeface="Cambria Math" panose="02040503050406030204" pitchFamily="18" charset="0"/>
                                      <a:cs typeface="Cambria Math" panose="02040503050406030204" pitchFamily="18" charset="0"/>
                                    </a:rPr>
                                  </m:ctrlPr>
                                </m:limLowPr>
                                <m:e>
                                  <m:r>
                                    <m:rPr>
                                      <m:sty m:val="p"/>
                                    </m:rPr>
                                    <a:rPr lang="en-US" altLang="zh-CN">
                                      <a:latin typeface="Cambria Math" panose="02040503050406030204" pitchFamily="18" charset="0"/>
                                      <a:cs typeface="Cambria Math" panose="02040503050406030204" pitchFamily="18" charset="0"/>
                                    </a:rPr>
                                    <m:t>min</m:t>
                                  </m:r>
                                </m:e>
                                <m:lim>
                                  <m:r>
                                    <a:rPr lang="en-US" altLang="zh-CN" i="1">
                                      <a:latin typeface="Cambria Math" panose="02040503050406030204" pitchFamily="18" charset="0"/>
                                      <a:cs typeface="Cambria Math" panose="02040503050406030204" pitchFamily="18" charset="0"/>
                                    </a:rPr>
                                    <m:t>𝑏</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𝐵</m:t>
                                  </m:r>
                                </m:lim>
                              </m:limLow>
                            </m:fName>
                            <m:e>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𝑏</m:t>
                              </m:r>
                              <m:r>
                                <a:rPr lang="en-US" altLang="zh-CN" i="1">
                                  <a:latin typeface="Cambria Math" panose="02040503050406030204" pitchFamily="18" charset="0"/>
                                  <a:cs typeface="Cambria Math" panose="02040503050406030204" pitchFamily="18" charset="0"/>
                                </a:rPr>
                                <m:t>||</m:t>
                              </m:r>
                            </m:e>
                          </m:func>
                          <m:r>
                            <a:rPr lang="en-US" altLang="zh-CN" i="1">
                              <a:latin typeface="Cambria Math" panose="02040503050406030204" pitchFamily="18" charset="0"/>
                              <a:cs typeface="Cambria Math" panose="02040503050406030204" pitchFamily="18" charset="0"/>
                            </a:rPr>
                            <m:t>}</m:t>
                          </m:r>
                        </m:e>
                      </m:func>
                    </m:oMath>
                  </m:oMathPara>
                </a14:m>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4508436" y="3194304"/>
                <a:ext cx="3175000" cy="426720"/>
              </a:xfrm>
              <a:prstGeom prst="rect">
                <a:avLst/>
              </a:prstGeom>
              <a:blipFill rotWithShape="1">
                <a:blip r:embed="rId11"/>
                <a:stretch>
                  <a:fillRect l="-18" t="-60" r="18" b="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4446841" y="2326894"/>
                <a:ext cx="3363595" cy="4305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𝐻</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𝐵</m:t>
                      </m:r>
                      <m:r>
                        <a:rPr lang="en-US" altLang="zh-CN" i="1">
                          <a:latin typeface="Cambria Math" panose="02040503050406030204" pitchFamily="18" charset="0"/>
                          <a:cs typeface="Cambria Math" panose="02040503050406030204" pitchFamily="18" charset="0"/>
                        </a:rPr>
                        <m:t>) = </m:t>
                      </m:r>
                      <m:func>
                        <m:funcPr>
                          <m:ctrlPr>
                            <a:rPr lang="en-US" altLang="zh-CN" i="1">
                              <a:latin typeface="Cambria Math" panose="02040503050406030204" pitchFamily="18" charset="0"/>
                              <a:cs typeface="Cambria Math" panose="02040503050406030204" pitchFamily="18" charset="0"/>
                            </a:rPr>
                          </m:ctrlPr>
                        </m:funcPr>
                        <m:fName>
                          <m:limLow>
                            <m:limLowPr>
                              <m:ctrlPr>
                                <a:rPr lang="en-US" altLang="zh-CN">
                                  <a:latin typeface="Cambria Math" panose="02040503050406030204" pitchFamily="18" charset="0"/>
                                  <a:cs typeface="Cambria Math" panose="02040503050406030204" pitchFamily="18" charset="0"/>
                                </a:rPr>
                              </m:ctrlPr>
                            </m:limLowPr>
                            <m:e>
                              <m:r>
                                <m:rPr>
                                  <m:sty m:val="p"/>
                                </m:rPr>
                                <a:rPr lang="en-US" altLang="zh-CN">
                                  <a:latin typeface="Cambria Math" panose="02040503050406030204" pitchFamily="18" charset="0"/>
                                  <a:cs typeface="Cambria Math" panose="02040503050406030204" pitchFamily="18" charset="0"/>
                                </a:rPr>
                                <m:t>max</m:t>
                              </m:r>
                            </m:e>
                            <m:lim/>
                          </m:limLow>
                        </m:fName>
                        <m:e>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𝐵</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𝐵</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m:t>
                          </m:r>
                        </m:e>
                      </m:func>
                    </m:oMath>
                  </m:oMathPara>
                </a14:m>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4446841" y="2326894"/>
                <a:ext cx="3363595" cy="430530"/>
              </a:xfrm>
              <a:prstGeom prst="rect">
                <a:avLst/>
              </a:prstGeom>
              <a:blipFill rotWithShape="1">
                <a:blip r:embed="rId12"/>
                <a:stretch>
                  <a:fillRect l="-17" t="-59" r="17" b="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custDataLst>
                  <p:tags r:id="rId13"/>
                </p:custDataLst>
              </p:nvPr>
            </p:nvSpPr>
            <p:spPr>
              <a:xfrm>
                <a:off x="4535741" y="3865499"/>
                <a:ext cx="3186430" cy="42672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𝐵</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𝐴</m:t>
                      </m:r>
                      <m:r>
                        <a:rPr lang="en-US" altLang="zh-CN" i="1">
                          <a:latin typeface="Cambria Math" panose="02040503050406030204" pitchFamily="18" charset="0"/>
                          <a:cs typeface="Cambria Math" panose="02040503050406030204" pitchFamily="18" charset="0"/>
                        </a:rPr>
                        <m:t>) = </m:t>
                      </m:r>
                      <m:func>
                        <m:funcPr>
                          <m:ctrlPr>
                            <a:rPr lang="en-US" altLang="zh-CN" i="1">
                              <a:latin typeface="Cambria Math" panose="02040503050406030204" pitchFamily="18" charset="0"/>
                              <a:cs typeface="Cambria Math" panose="02040503050406030204" pitchFamily="18" charset="0"/>
                            </a:rPr>
                          </m:ctrlPr>
                        </m:funcPr>
                        <m:fName>
                          <m:limLow>
                            <m:limLowPr>
                              <m:ctrlPr>
                                <a:rPr lang="en-US" altLang="zh-CN">
                                  <a:latin typeface="Cambria Math" panose="02040503050406030204" pitchFamily="18" charset="0"/>
                                  <a:cs typeface="Cambria Math" panose="02040503050406030204" pitchFamily="18" charset="0"/>
                                </a:rPr>
                              </m:ctrlPr>
                            </m:limLowPr>
                            <m:e>
                              <m:r>
                                <m:rPr>
                                  <m:sty m:val="p"/>
                                </m:rPr>
                                <a:rPr lang="en-US" altLang="zh-CN">
                                  <a:latin typeface="Cambria Math" panose="02040503050406030204" pitchFamily="18" charset="0"/>
                                  <a:cs typeface="Cambria Math" panose="02040503050406030204" pitchFamily="18" charset="0"/>
                                </a:rPr>
                                <m:t>max</m:t>
                              </m:r>
                            </m:e>
                            <m:lim>
                              <m:r>
                                <a:rPr lang="en-US" altLang="zh-CN" i="1">
                                  <a:latin typeface="Cambria Math" panose="02040503050406030204" pitchFamily="18" charset="0"/>
                                  <a:cs typeface="Cambria Math" panose="02040503050406030204" pitchFamily="18" charset="0"/>
                                </a:rPr>
                                <m:t>𝑏</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𝐵</m:t>
                              </m:r>
                            </m:lim>
                          </m:limLow>
                        </m:fName>
                        <m:e>
                          <m:r>
                            <a:rPr lang="en-US" altLang="zh-CN" i="1">
                              <a:latin typeface="Cambria Math" panose="02040503050406030204" pitchFamily="18" charset="0"/>
                              <a:cs typeface="Cambria Math" panose="02040503050406030204" pitchFamily="18" charset="0"/>
                            </a:rPr>
                            <m:t>{</m:t>
                          </m:r>
                          <m:func>
                            <m:funcPr>
                              <m:ctrlPr>
                                <a:rPr lang="en-US" altLang="zh-CN" i="1">
                                  <a:latin typeface="Cambria Math" panose="02040503050406030204" pitchFamily="18" charset="0"/>
                                  <a:cs typeface="Cambria Math" panose="02040503050406030204" pitchFamily="18" charset="0"/>
                                </a:rPr>
                              </m:ctrlPr>
                            </m:funcPr>
                            <m:fName>
                              <m:limLow>
                                <m:limLowPr>
                                  <m:ctrlPr>
                                    <a:rPr lang="en-US" altLang="zh-CN">
                                      <a:latin typeface="Cambria Math" panose="02040503050406030204" pitchFamily="18" charset="0"/>
                                      <a:cs typeface="Cambria Math" panose="02040503050406030204" pitchFamily="18" charset="0"/>
                                    </a:rPr>
                                  </m:ctrlPr>
                                </m:limLowPr>
                                <m:e>
                                  <m:r>
                                    <m:rPr>
                                      <m:sty m:val="p"/>
                                    </m:rPr>
                                    <a:rPr lang="en-US" altLang="zh-CN">
                                      <a:latin typeface="Cambria Math" panose="02040503050406030204" pitchFamily="18" charset="0"/>
                                      <a:cs typeface="Cambria Math" panose="02040503050406030204" pitchFamily="18" charset="0"/>
                                    </a:rPr>
                                    <m:t>min</m:t>
                                  </m:r>
                                </m:e>
                                <m:lim>
                                  <m:r>
                                    <a:rPr lang="en-US" altLang="zh-CN" i="1">
                                      <a:latin typeface="Cambria Math" panose="02040503050406030204" pitchFamily="18" charset="0"/>
                                      <a:cs typeface="Cambria Math" panose="02040503050406030204" pitchFamily="18" charset="0"/>
                                    </a:rPr>
                                    <m:t>𝑎</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𝐴</m:t>
                                  </m:r>
                                </m:lim>
                              </m:limLow>
                            </m:fName>
                            <m:e>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𝑏</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𝑎</m:t>
                              </m:r>
                              <m:r>
                                <a:rPr lang="en-US" altLang="zh-CN" i="1">
                                  <a:latin typeface="Cambria Math" panose="02040503050406030204" pitchFamily="18" charset="0"/>
                                  <a:cs typeface="Cambria Math" panose="02040503050406030204" pitchFamily="18" charset="0"/>
                                </a:rPr>
                                <m:t>||</m:t>
                              </m:r>
                            </m:e>
                          </m:func>
                          <m:r>
                            <a:rPr lang="en-US" altLang="zh-CN" i="1">
                              <a:latin typeface="Cambria Math" panose="02040503050406030204" pitchFamily="18" charset="0"/>
                              <a:cs typeface="Cambria Math" panose="02040503050406030204" pitchFamily="18" charset="0"/>
                            </a:rPr>
                            <m:t>}</m:t>
                          </m:r>
                        </m:e>
                      </m:func>
                    </m:oMath>
                  </m:oMathPara>
                </a14:m>
                <a:endParaRPr lang="zh-CN" altLang="en-US"/>
              </a:p>
            </p:txBody>
          </p:sp>
        </mc:Choice>
        <mc:Fallback>
          <p:sp>
            <p:nvSpPr>
              <p:cNvPr id="7" name="文本框 6"/>
              <p:cNvSpPr txBox="1">
                <a:spLocks noRot="1" noChangeAspect="1" noMove="1" noResize="1" noEditPoints="1" noAdjustHandles="1" noChangeArrowheads="1" noChangeShapeType="1" noTextEdit="1"/>
              </p:cNvSpPr>
              <p:nvPr>
                <p:custDataLst>
                  <p:tags r:id="rId14"/>
                </p:custDataLst>
              </p:nvPr>
            </p:nvSpPr>
            <p:spPr>
              <a:xfrm>
                <a:off x="4535741" y="3865499"/>
                <a:ext cx="3186430" cy="426720"/>
              </a:xfrm>
              <a:prstGeom prst="rect">
                <a:avLst/>
              </a:prstGeom>
              <a:blipFill rotWithShape="1">
                <a:blip r:embed="rId15"/>
                <a:stretch>
                  <a:fillRect l="-18" t="-60" r="18" b="60"/>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训练</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custDataLst>
              <p:tags r:id="rId9"/>
            </p:custDataLst>
          </p:nvPr>
        </p:nvSpPr>
        <p:spPr>
          <a:xfrm>
            <a:off x="879475" y="1213485"/>
            <a:ext cx="10600055" cy="1363345"/>
          </a:xfrm>
          <a:prstGeom prst="rect">
            <a:avLst/>
          </a:prstGeom>
          <a:noFill/>
        </p:spPr>
        <p:txBody>
          <a:bodyPr wrap="square">
            <a:spAutoFit/>
          </a:bodyPr>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使用交叉熵损失函数CrossEntropyLoss，AdamW优化器，手动设置超参数</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如下：</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使用线性学习率预热，前</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10%</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升至</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1e-4</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，随后线性降至</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0</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batch_size: 16</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训练轮数</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epoch: 30</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2" name="图片 1" descr="图片1"/>
          <p:cNvPicPr>
            <a:picLocks noChangeAspect="1"/>
          </p:cNvPicPr>
          <p:nvPr/>
        </p:nvPicPr>
        <p:blipFill>
          <a:blip r:embed="rId10"/>
          <a:stretch>
            <a:fillRect/>
          </a:stretch>
        </p:blipFill>
        <p:spPr>
          <a:xfrm>
            <a:off x="879475" y="2576830"/>
            <a:ext cx="3700145" cy="2774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结果</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custDataLst>
              <p:tags r:id="rId9"/>
            </p:custDataLst>
          </p:nvPr>
        </p:nvSpPr>
        <p:spPr>
          <a:xfrm>
            <a:off x="879475" y="1213485"/>
            <a:ext cx="10600055" cy="408940"/>
          </a:xfrm>
          <a:prstGeom prst="rect">
            <a:avLst/>
          </a:prstGeom>
          <a:noFill/>
        </p:spPr>
        <p:txBody>
          <a:bodyPr wrap="square">
            <a:spAutoFit/>
          </a:bodyPr>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对三种模型的训练以及测试结果如，分别使用三种评估指标：</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aphicFrame>
        <p:nvGraphicFramePr>
          <p:cNvPr id="2" name="表格 1"/>
          <p:cNvGraphicFramePr/>
          <p:nvPr/>
        </p:nvGraphicFramePr>
        <p:xfrm>
          <a:off x="2683510" y="2016125"/>
          <a:ext cx="6824980" cy="1511935"/>
        </p:xfrm>
        <a:graphic>
          <a:graphicData uri="http://schemas.openxmlformats.org/drawingml/2006/table">
            <a:tbl>
              <a:tblPr firstRow="1" bandRow="1">
                <a:tableStyleId>{5C22544A-7EE6-4342-B048-85BDC9FD1C3A}</a:tableStyleId>
              </a:tblPr>
              <a:tblGrid>
                <a:gridCol w="1706245"/>
                <a:gridCol w="1706245"/>
                <a:gridCol w="1706245"/>
                <a:gridCol w="1706245"/>
              </a:tblGrid>
              <a:tr h="368935">
                <a:tc>
                  <a:txBody>
                    <a:bodyPr/>
                    <a:p>
                      <a:pPr indent="0" algn="l">
                        <a:buNone/>
                      </a:pPr>
                      <a:r>
                        <a:rPr lang="en-US" sz="1600" b="1">
                          <a:solidFill>
                            <a:srgbClr val="000000"/>
                          </a:solidFill>
                          <a:latin typeface="HarmonyOS Sans SC" panose="00000500000000000000" charset="-122"/>
                          <a:ea typeface="HarmonyOS Sans SC" panose="00000500000000000000" charset="-122"/>
                        </a:rPr>
                        <a:t> Train</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sz="1600" b="1">
                          <a:solidFill>
                            <a:srgbClr val="000000"/>
                          </a:solidFill>
                          <a:latin typeface="HarmonyOS Sans SC" panose="00000500000000000000" charset="-122"/>
                          <a:ea typeface="HarmonyOS Sans SC" panose="00000500000000000000" charset="-122"/>
                        </a:rPr>
                        <a:t>Dice</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sz="1600" b="1">
                          <a:solidFill>
                            <a:srgbClr val="000000"/>
                          </a:solidFill>
                          <a:latin typeface="HarmonyOS Sans SC" panose="00000500000000000000" charset="-122"/>
                          <a:ea typeface="HarmonyOS Sans SC" panose="00000500000000000000" charset="-122"/>
                        </a:rPr>
                        <a:t>IoU</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sz="1600" b="1">
                          <a:solidFill>
                            <a:srgbClr val="000000"/>
                          </a:solidFill>
                          <a:latin typeface="HarmonyOS Sans SC" panose="00000500000000000000" charset="-122"/>
                          <a:ea typeface="HarmonyOS Sans SC" panose="00000500000000000000" charset="-122"/>
                        </a:rPr>
                        <a:t>HD95</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r h="381000">
                <a:tc>
                  <a:txBody>
                    <a:bodyPr/>
                    <a:p>
                      <a:pPr indent="0" algn="l">
                        <a:buNone/>
                      </a:pPr>
                      <a:r>
                        <a:rPr lang="en-US" sz="1600" b="1">
                          <a:solidFill>
                            <a:srgbClr val="000000"/>
                          </a:solidFill>
                          <a:latin typeface="HarmonyOS Sans SC" panose="00000500000000000000" charset="-122"/>
                          <a:ea typeface="HarmonyOS Sans SC" panose="00000500000000000000" charset="-122"/>
                        </a:rPr>
                        <a:t> FCN8s</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0.9182</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0.8961</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40.4433</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r h="381000">
                <a:tc>
                  <a:txBody>
                    <a:bodyPr/>
                    <a:p>
                      <a:pPr indent="0" algn="l">
                        <a:buNone/>
                      </a:pPr>
                      <a:r>
                        <a:rPr lang="en-US" sz="1600" b="1">
                          <a:solidFill>
                            <a:srgbClr val="000000"/>
                          </a:solidFill>
                          <a:latin typeface="HarmonyOS Sans SC" panose="00000500000000000000" charset="-122"/>
                          <a:ea typeface="HarmonyOS Sans SC" panose="00000500000000000000" charset="-122"/>
                        </a:rPr>
                        <a:t> UNet</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0.9615</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0.9476</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38.5330</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r h="381000">
                <a:tc>
                  <a:txBody>
                    <a:bodyPr/>
                    <a:p>
                      <a:pPr indent="0" algn="l">
                        <a:buNone/>
                      </a:pPr>
                      <a:r>
                        <a:rPr lang="en-US" altLang="en-US" sz="1600" b="1">
                          <a:solidFill>
                            <a:srgbClr val="000000"/>
                          </a:solidFill>
                          <a:latin typeface="HarmonyOS Sans SC" panose="00000500000000000000" charset="-122"/>
                          <a:ea typeface="HarmonyOS Sans SC" panose="00000500000000000000" charset="-122"/>
                        </a:rPr>
                        <a:t> UNet++</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1">
                          <a:solidFill>
                            <a:srgbClr val="000000"/>
                          </a:solidFill>
                          <a:latin typeface="HarmonyOS Sans SC" panose="00000500000000000000" charset="-122"/>
                          <a:ea typeface="HarmonyOS Sans SC" panose="00000500000000000000" charset="-122"/>
                        </a:rPr>
                        <a:t>0.9693</a:t>
                      </a:r>
                      <a:endParaRPr lang="en-US" altLang="en-US" sz="14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1">
                          <a:solidFill>
                            <a:srgbClr val="000000"/>
                          </a:solidFill>
                          <a:latin typeface="HarmonyOS Sans SC" panose="00000500000000000000" charset="-122"/>
                          <a:ea typeface="HarmonyOS Sans SC" panose="00000500000000000000" charset="-122"/>
                          <a:sym typeface="+mn-ea"/>
                        </a:rPr>
                        <a:t>0.9491</a:t>
                      </a:r>
                      <a:endParaRPr lang="en-US" altLang="en-US" sz="1400" b="1">
                        <a:solidFill>
                          <a:srgbClr val="000000"/>
                        </a:solidFill>
                        <a:latin typeface="HarmonyOS Sans SC" panose="00000500000000000000" charset="-122"/>
                        <a:ea typeface="HarmonyOS Sans SC" panose="00000500000000000000" charset="-122"/>
                        <a:sym typeface="+mn-ea"/>
                      </a:endParaRPr>
                    </a:p>
                  </a:txBody>
                  <a:tcPr marL="12700" marR="12700" marT="12700" vert="horz" anchor="ctr" anchorCtr="0"/>
                </a:tc>
                <a:tc>
                  <a:txBody>
                    <a:bodyPr/>
                    <a:p>
                      <a:pPr indent="0" algn="ctr">
                        <a:buNone/>
                      </a:pPr>
                      <a:r>
                        <a:rPr lang="en-US" altLang="en-US" sz="1400" b="1">
                          <a:solidFill>
                            <a:srgbClr val="000000"/>
                          </a:solidFill>
                          <a:latin typeface="HarmonyOS Sans SC" panose="00000500000000000000" charset="-122"/>
                          <a:ea typeface="HarmonyOS Sans SC" panose="00000500000000000000" charset="-122"/>
                        </a:rPr>
                        <a:t>38.1725</a:t>
                      </a:r>
                      <a:endParaRPr lang="en-US" altLang="en-US" sz="14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bl>
          </a:graphicData>
        </a:graphic>
      </p:graphicFrame>
      <p:graphicFrame>
        <p:nvGraphicFramePr>
          <p:cNvPr id="7" name="表格 6"/>
          <p:cNvGraphicFramePr/>
          <p:nvPr/>
        </p:nvGraphicFramePr>
        <p:xfrm>
          <a:off x="2683510" y="3820160"/>
          <a:ext cx="6824980" cy="1524000"/>
        </p:xfrm>
        <a:graphic>
          <a:graphicData uri="http://schemas.openxmlformats.org/drawingml/2006/table">
            <a:tbl>
              <a:tblPr firstRow="1" bandRow="1">
                <a:tableStyleId>{5C22544A-7EE6-4342-B048-85BDC9FD1C3A}</a:tableStyleId>
              </a:tblPr>
              <a:tblGrid>
                <a:gridCol w="1706245"/>
                <a:gridCol w="1706245"/>
                <a:gridCol w="1706245"/>
                <a:gridCol w="1706245"/>
              </a:tblGrid>
              <a:tr h="381000">
                <a:tc>
                  <a:txBody>
                    <a:bodyPr/>
                    <a:p>
                      <a:pPr indent="0">
                        <a:buNone/>
                      </a:pPr>
                      <a:r>
                        <a:rPr lang="en-US" sz="1600" b="1">
                          <a:solidFill>
                            <a:srgbClr val="000000"/>
                          </a:solidFill>
                          <a:latin typeface="HarmonyOS Sans SC" panose="00000500000000000000" charset="-122"/>
                          <a:ea typeface="HarmonyOS Sans SC" panose="00000500000000000000" charset="-122"/>
                        </a:rPr>
                        <a:t> Test</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sz="1600" b="1">
                          <a:solidFill>
                            <a:srgbClr val="000000"/>
                          </a:solidFill>
                          <a:latin typeface="HarmonyOS Sans SC" panose="00000500000000000000" charset="-122"/>
                          <a:ea typeface="HarmonyOS Sans SC" panose="00000500000000000000" charset="-122"/>
                        </a:rPr>
                        <a:t>Dice</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sz="1600" b="1">
                          <a:solidFill>
                            <a:srgbClr val="000000"/>
                          </a:solidFill>
                          <a:latin typeface="HarmonyOS Sans SC" panose="00000500000000000000" charset="-122"/>
                          <a:ea typeface="HarmonyOS Sans SC" panose="00000500000000000000" charset="-122"/>
                        </a:rPr>
                        <a:t>IoU</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sz="1600" b="1">
                          <a:solidFill>
                            <a:srgbClr val="000000"/>
                          </a:solidFill>
                          <a:latin typeface="HarmonyOS Sans SC" panose="00000500000000000000" charset="-122"/>
                          <a:ea typeface="HarmonyOS Sans SC" panose="00000500000000000000" charset="-122"/>
                        </a:rPr>
                        <a:t>HD95</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r h="381000">
                <a:tc>
                  <a:txBody>
                    <a:bodyPr/>
                    <a:p>
                      <a:pPr indent="0">
                        <a:buNone/>
                      </a:pPr>
                      <a:r>
                        <a:rPr lang="en-US" sz="1600" b="1">
                          <a:solidFill>
                            <a:srgbClr val="000000"/>
                          </a:solidFill>
                          <a:latin typeface="HarmonyOS Sans SC" panose="00000500000000000000" charset="-122"/>
                          <a:ea typeface="HarmonyOS Sans SC" panose="00000500000000000000" charset="-122"/>
                        </a:rPr>
                        <a:t> FCN8s</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0.8396</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0.8029</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42.6150</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r h="381000">
                <a:tc>
                  <a:txBody>
                    <a:bodyPr/>
                    <a:p>
                      <a:pPr indent="0">
                        <a:buNone/>
                      </a:pPr>
                      <a:r>
                        <a:rPr lang="en-US" sz="1600" b="1">
                          <a:solidFill>
                            <a:srgbClr val="000000"/>
                          </a:solidFill>
                          <a:latin typeface="HarmonyOS Sans SC" panose="00000500000000000000" charset="-122"/>
                          <a:ea typeface="HarmonyOS Sans SC" panose="00000500000000000000" charset="-122"/>
                        </a:rPr>
                        <a:t> UNet</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0.9637</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0.8612</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0">
                          <a:solidFill>
                            <a:srgbClr val="000000"/>
                          </a:solidFill>
                          <a:latin typeface="HarmonyOS Sans SC" panose="00000500000000000000" charset="-122"/>
                          <a:ea typeface="HarmonyOS Sans SC" panose="00000500000000000000" charset="-122"/>
                        </a:rPr>
                        <a:t>39.7853</a:t>
                      </a:r>
                      <a:endParaRPr lang="en-US" altLang="en-US" sz="1400" b="0">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r h="381000">
                <a:tc>
                  <a:txBody>
                    <a:bodyPr/>
                    <a:p>
                      <a:pPr indent="0">
                        <a:buNone/>
                      </a:pPr>
                      <a:r>
                        <a:rPr lang="en-US" altLang="en-US" sz="1600" b="1">
                          <a:solidFill>
                            <a:srgbClr val="000000"/>
                          </a:solidFill>
                          <a:latin typeface="HarmonyOS Sans SC" panose="00000500000000000000" charset="-122"/>
                          <a:ea typeface="HarmonyOS Sans SC" panose="00000500000000000000" charset="-122"/>
                        </a:rPr>
                        <a:t> UNet++</a:t>
                      </a:r>
                      <a:endParaRPr lang="en-US" altLang="en-US" sz="16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1">
                          <a:solidFill>
                            <a:srgbClr val="000000"/>
                          </a:solidFill>
                          <a:latin typeface="HarmonyOS Sans SC" panose="00000500000000000000" charset="-122"/>
                          <a:ea typeface="HarmonyOS Sans SC" panose="00000500000000000000" charset="-122"/>
                        </a:rPr>
                        <a:t>0.8999</a:t>
                      </a:r>
                      <a:endParaRPr lang="en-US" altLang="en-US" sz="14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c>
                  <a:txBody>
                    <a:bodyPr/>
                    <a:p>
                      <a:pPr indent="0" algn="ctr">
                        <a:buNone/>
                      </a:pPr>
                      <a:r>
                        <a:rPr lang="en-US" altLang="en-US" sz="1400" b="1">
                          <a:solidFill>
                            <a:srgbClr val="000000"/>
                          </a:solidFill>
                          <a:latin typeface="HarmonyOS Sans SC" panose="00000500000000000000" charset="-122"/>
                          <a:ea typeface="HarmonyOS Sans SC" panose="00000500000000000000" charset="-122"/>
                          <a:sym typeface="+mn-ea"/>
                        </a:rPr>
                        <a:t>0.8770</a:t>
                      </a:r>
                      <a:endParaRPr lang="en-US" altLang="en-US" sz="1400" b="1">
                        <a:solidFill>
                          <a:srgbClr val="000000"/>
                        </a:solidFill>
                        <a:latin typeface="HarmonyOS Sans SC" panose="00000500000000000000" charset="-122"/>
                        <a:ea typeface="HarmonyOS Sans SC" panose="00000500000000000000" charset="-122"/>
                        <a:sym typeface="+mn-ea"/>
                      </a:endParaRPr>
                    </a:p>
                  </a:txBody>
                  <a:tcPr marL="12700" marR="12700" marT="12700" vert="horz" anchor="ctr" anchorCtr="0"/>
                </a:tc>
                <a:tc>
                  <a:txBody>
                    <a:bodyPr/>
                    <a:p>
                      <a:pPr indent="0" algn="ctr">
                        <a:buNone/>
                      </a:pPr>
                      <a:r>
                        <a:rPr lang="en-US" altLang="en-US" sz="1400" b="1">
                          <a:solidFill>
                            <a:srgbClr val="000000"/>
                          </a:solidFill>
                          <a:latin typeface="HarmonyOS Sans SC" panose="00000500000000000000" charset="-122"/>
                          <a:ea typeface="HarmonyOS Sans SC" panose="00000500000000000000" charset="-122"/>
                        </a:rPr>
                        <a:t>38.1582</a:t>
                      </a:r>
                      <a:endParaRPr lang="en-US" altLang="en-US" sz="1400" b="1">
                        <a:solidFill>
                          <a:srgbClr val="000000"/>
                        </a:solidFill>
                        <a:latin typeface="HarmonyOS Sans SC" panose="00000500000000000000" charset="-122"/>
                        <a:ea typeface="HarmonyOS Sans SC" panose="00000500000000000000" charset="-122"/>
                      </a:endParaRPr>
                    </a:p>
                  </a:txBody>
                  <a:tcPr marL="12700" marR="12700" marT="12700" vert="horz" anchor="ctr" anchorCtr="0"/>
                </a:tc>
              </a:tr>
            </a:tbl>
          </a:graphicData>
        </a:graphic>
      </p:graphicFrame>
      <p:sp>
        <p:nvSpPr>
          <p:cNvPr id="4" name="文本框 3"/>
          <p:cNvSpPr txBox="1"/>
          <p:nvPr>
            <p:custDataLst>
              <p:tags r:id="rId10"/>
            </p:custDataLst>
          </p:nvPr>
        </p:nvSpPr>
        <p:spPr>
          <a:xfrm>
            <a:off x="879475" y="5666105"/>
            <a:ext cx="10600055" cy="727075"/>
          </a:xfrm>
          <a:prstGeom prst="rect">
            <a:avLst/>
          </a:prstGeom>
          <a:noFill/>
        </p:spPr>
        <p:txBody>
          <a:bodyPr wrap="square">
            <a:spAutoFit/>
          </a:bodyPr>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由结果可以看出来，</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UNet++</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由于是从</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UNet</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改进而来，在基本卷积模型的基础上，融合了多尺度</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信息，在三种评价指标上都达到了最优；同时可以看出来，模型有一定程度的</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过拟合。</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形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7701602">
            <a:off x="-1341156" y="-3092553"/>
            <a:ext cx="7410450" cy="5781675"/>
          </a:xfrm>
          <a:prstGeom prst="rect">
            <a:avLst/>
          </a:prstGeom>
        </p:spPr>
      </p:pic>
      <p:pic>
        <p:nvPicPr>
          <p:cNvPr id="41" name="图形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1417" y="4839730"/>
            <a:ext cx="1552575" cy="1704975"/>
          </a:xfrm>
          <a:prstGeom prst="rect">
            <a:avLst/>
          </a:prstGeom>
        </p:spPr>
      </p:pic>
      <p:pic>
        <p:nvPicPr>
          <p:cNvPr id="43" name="图形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09" y="4877360"/>
            <a:ext cx="2628900" cy="2143125"/>
          </a:xfrm>
          <a:prstGeom prst="rect">
            <a:avLst/>
          </a:prstGeom>
        </p:spPr>
      </p:pic>
      <p:sp>
        <p:nvSpPr>
          <p:cNvPr id="47" name="任意多边形: 形状 46"/>
          <p:cNvSpPr/>
          <p:nvPr/>
        </p:nvSpPr>
        <p:spPr>
          <a:xfrm rot="18000000">
            <a:off x="-590735" y="-291351"/>
            <a:ext cx="2716520" cy="207607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7796344" y="0"/>
            <a:ext cx="4395656" cy="1789082"/>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6093318" y="5450539"/>
            <a:ext cx="6024312" cy="2055561"/>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grpSp>
        <p:nvGrpSpPr>
          <p:cNvPr id="103" name="组合 102"/>
          <p:cNvGrpSpPr/>
          <p:nvPr/>
        </p:nvGrpSpPr>
        <p:grpSpPr>
          <a:xfrm>
            <a:off x="1320859" y="701695"/>
            <a:ext cx="762187" cy="706694"/>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9459230" y="5754130"/>
            <a:ext cx="762187" cy="706694"/>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文本框 2"/>
          <p:cNvSpPr txBox="1"/>
          <p:nvPr>
            <p:custDataLst>
              <p:tags r:id="rId4"/>
            </p:custDataLst>
          </p:nvPr>
        </p:nvSpPr>
        <p:spPr>
          <a:xfrm>
            <a:off x="3363595" y="2321560"/>
            <a:ext cx="5464810" cy="2214880"/>
          </a:xfrm>
          <a:prstGeom prst="rect">
            <a:avLst/>
          </a:prstGeom>
          <a:noFill/>
        </p:spPr>
        <p:txBody>
          <a:bodyPr wrap="square" rtlCol="0">
            <a:spAutoFit/>
          </a:bodyPr>
          <a:p>
            <a:pPr algn="ctr"/>
            <a:r>
              <a:rPr lang="en-US" altLang="zh-CN" sz="13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rPr>
              <a:t>THANKS</a:t>
            </a:r>
            <a:endParaRPr lang="en-US" altLang="zh-CN" sz="13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形 2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701602">
            <a:off x="-1341156" y="-3092553"/>
            <a:ext cx="7410450" cy="5781675"/>
          </a:xfrm>
          <a:prstGeom prst="rect">
            <a:avLst/>
          </a:prstGeom>
        </p:spPr>
      </p:pic>
      <p:pic>
        <p:nvPicPr>
          <p:cNvPr id="33" name="图形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374836" y="1541377"/>
            <a:ext cx="12192000" cy="685388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21417" y="4839730"/>
            <a:ext cx="1552575" cy="1704975"/>
          </a:xfrm>
          <a:prstGeom prst="rect">
            <a:avLst/>
          </a:prstGeom>
        </p:spPr>
      </p:pic>
      <p:pic>
        <p:nvPicPr>
          <p:cNvPr id="43" name="图形 42"/>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788" y="4957323"/>
            <a:ext cx="2628900" cy="2143125"/>
          </a:xfrm>
          <a:prstGeom prst="rect">
            <a:avLst/>
          </a:prstGeom>
        </p:spPr>
      </p:pic>
      <p:sp>
        <p:nvSpPr>
          <p:cNvPr id="47" name="任意多边形: 形状 46"/>
          <p:cNvSpPr/>
          <p:nvPr/>
        </p:nvSpPr>
        <p:spPr>
          <a:xfrm rot="18000000">
            <a:off x="-590735" y="-291351"/>
            <a:ext cx="2716520" cy="207607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7796344" y="0"/>
            <a:ext cx="4395656" cy="1789082"/>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6093318" y="5450539"/>
            <a:ext cx="6024312" cy="2055561"/>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grpSp>
        <p:nvGrpSpPr>
          <p:cNvPr id="103" name="组合 102"/>
          <p:cNvGrpSpPr/>
          <p:nvPr/>
        </p:nvGrpSpPr>
        <p:grpSpPr>
          <a:xfrm>
            <a:off x="1320859" y="701695"/>
            <a:ext cx="762187" cy="706694"/>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9459230" y="5754130"/>
            <a:ext cx="762187" cy="706694"/>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1" name="文本框 90"/>
          <p:cNvSpPr txBox="1"/>
          <p:nvPr/>
        </p:nvSpPr>
        <p:spPr>
          <a:xfrm>
            <a:off x="5167087" y="475151"/>
            <a:ext cx="1857826" cy="830997"/>
          </a:xfrm>
          <a:prstGeom prst="rect">
            <a:avLst/>
          </a:prstGeom>
          <a:noFill/>
        </p:spPr>
        <p:txBody>
          <a:bodyPr wrap="square">
            <a:spAutoFit/>
          </a:bodyPr>
          <a:lstStyle/>
          <a:p>
            <a:pPr algn="ctr"/>
            <a:r>
              <a:rPr lang="zh-CN" altLang="en-US" sz="4800" dirty="0">
                <a:solidFill>
                  <a:srgbClr val="29ABE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目录</a:t>
            </a:r>
            <a:endParaRPr lang="zh-CN" altLang="en-US" sz="4800" dirty="0">
              <a:solidFill>
                <a:srgbClr val="29ABE2"/>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67" name="文本框 166"/>
          <p:cNvSpPr txBox="1"/>
          <p:nvPr/>
        </p:nvSpPr>
        <p:spPr>
          <a:xfrm>
            <a:off x="4659282" y="1191029"/>
            <a:ext cx="2873435" cy="400110"/>
          </a:xfrm>
          <a:prstGeom prst="rect">
            <a:avLst/>
          </a:prstGeom>
          <a:noFill/>
        </p:spPr>
        <p:txBody>
          <a:bodyPr wrap="square">
            <a:spAutoFit/>
          </a:bodyPr>
          <a:lstStyle/>
          <a:p>
            <a:pPr algn="ctr"/>
            <a:r>
              <a:rPr lang="en-US" altLang="zh-CN" sz="2000" dirty="0">
                <a:solidFill>
                  <a:srgbClr val="1E2836"/>
                </a:solidFill>
                <a:latin typeface="阿里巴巴普惠体 B" panose="00020600040101010101" pitchFamily="18" charset="-122"/>
                <a:ea typeface="阿里巴巴普惠体 B" panose="00020600040101010101" pitchFamily="18" charset="-122"/>
                <a:sym typeface="阿里巴巴普惠体 B" panose="00020600040101010101" pitchFamily="18" charset="-122"/>
              </a:rPr>
              <a:t>TABLE OF CONTENTS</a:t>
            </a:r>
            <a:endParaRPr lang="en-US" altLang="zh-CN" sz="2000" dirty="0">
              <a:solidFill>
                <a:srgbClr val="1E2836"/>
              </a:solidFill>
              <a:latin typeface="阿里巴巴普惠体 B" panose="00020600040101010101" pitchFamily="18" charset="-122"/>
              <a:ea typeface="阿里巴巴普惠体 B" panose="00020600040101010101" pitchFamily="18" charset="-122"/>
              <a:sym typeface="阿里巴巴普惠体 B" panose="00020600040101010101" pitchFamily="18" charset="-122"/>
            </a:endParaRPr>
          </a:p>
        </p:txBody>
      </p:sp>
      <p:grpSp>
        <p:nvGrpSpPr>
          <p:cNvPr id="4" name="组合 3"/>
          <p:cNvGrpSpPr/>
          <p:nvPr/>
        </p:nvGrpSpPr>
        <p:grpSpPr>
          <a:xfrm>
            <a:off x="1633439" y="2344486"/>
            <a:ext cx="3958554" cy="842291"/>
            <a:chOff x="1788899" y="2525688"/>
            <a:chExt cx="3958554" cy="842291"/>
          </a:xfrm>
        </p:grpSpPr>
        <p:grpSp>
          <p:nvGrpSpPr>
            <p:cNvPr id="93" name="组合 92"/>
            <p:cNvGrpSpPr/>
            <p:nvPr/>
          </p:nvGrpSpPr>
          <p:grpSpPr>
            <a:xfrm>
              <a:off x="1788899" y="2525688"/>
              <a:ext cx="3958554" cy="830997"/>
              <a:chOff x="4932733" y="1045618"/>
              <a:chExt cx="3958554" cy="830997"/>
            </a:xfrm>
          </p:grpSpPr>
          <p:sp>
            <p:nvSpPr>
              <p:cNvPr id="95" name="文本框 94"/>
              <p:cNvSpPr txBox="1"/>
              <p:nvPr/>
            </p:nvSpPr>
            <p:spPr>
              <a:xfrm>
                <a:off x="4932733" y="1045618"/>
                <a:ext cx="1155701" cy="830997"/>
              </a:xfrm>
              <a:prstGeom prst="rect">
                <a:avLst/>
              </a:prstGeom>
              <a:noFill/>
            </p:spPr>
            <p:txBody>
              <a:bodyPr wrap="square" rtlCol="0">
                <a:spAutoFit/>
              </a:bodyPr>
              <a:lstStyle/>
              <a:p>
                <a:pPr algn="ctr"/>
                <a:r>
                  <a:rPr lang="en-US" altLang="zh-CN"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rPr>
                  <a:t>01</a:t>
                </a:r>
                <a:endParaRPr lang="zh-CN" altLang="en-US"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endParaRPr>
              </a:p>
            </p:txBody>
          </p:sp>
          <p:sp>
            <p:nvSpPr>
              <p:cNvPr id="165" name="文本框 164"/>
              <p:cNvSpPr txBox="1"/>
              <p:nvPr/>
            </p:nvSpPr>
            <p:spPr>
              <a:xfrm>
                <a:off x="6292954" y="1193100"/>
                <a:ext cx="2598333" cy="553085"/>
              </a:xfrm>
              <a:prstGeom prst="rect">
                <a:avLst/>
              </a:prstGeom>
              <a:noFill/>
            </p:spPr>
            <p:txBody>
              <a:bodyPr wrap="square" rtlCol="0">
                <a:spAutoFit/>
              </a:bodyPr>
              <a:lstStyle/>
              <a:p>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数据集</a:t>
                </a:r>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与任务</a:t>
                </a:r>
                <a:endPar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endParaRPr>
              </a:p>
            </p:txBody>
          </p:sp>
        </p:grpSp>
        <p:cxnSp>
          <p:nvCxnSpPr>
            <p:cNvPr id="3" name="直接连接符 2"/>
            <p:cNvCxnSpPr/>
            <p:nvPr/>
          </p:nvCxnSpPr>
          <p:spPr>
            <a:xfrm>
              <a:off x="2944600" y="2530946"/>
              <a:ext cx="0" cy="837033"/>
            </a:xfrm>
            <a:prstGeom prst="line">
              <a:avLst/>
            </a:prstGeom>
            <a:ln w="28575">
              <a:solidFill>
                <a:srgbClr val="76C9ED"/>
              </a:solidFill>
            </a:ln>
          </p:spPr>
          <p:style>
            <a:lnRef idx="1">
              <a:schemeClr val="accent1"/>
            </a:lnRef>
            <a:fillRef idx="0">
              <a:schemeClr val="accent1"/>
            </a:fillRef>
            <a:effectRef idx="0">
              <a:schemeClr val="accent1"/>
            </a:effectRef>
            <a:fontRef idx="minor">
              <a:schemeClr val="tx1"/>
            </a:fontRef>
          </p:style>
        </p:cxnSp>
      </p:grpSp>
      <p:grpSp>
        <p:nvGrpSpPr>
          <p:cNvPr id="169" name="组合 168"/>
          <p:cNvGrpSpPr/>
          <p:nvPr/>
        </p:nvGrpSpPr>
        <p:grpSpPr>
          <a:xfrm>
            <a:off x="6600007" y="2344486"/>
            <a:ext cx="3958554" cy="842291"/>
            <a:chOff x="1788899" y="2525688"/>
            <a:chExt cx="3958554" cy="842291"/>
          </a:xfrm>
        </p:grpSpPr>
        <p:grpSp>
          <p:nvGrpSpPr>
            <p:cNvPr id="170" name="组合 169"/>
            <p:cNvGrpSpPr/>
            <p:nvPr/>
          </p:nvGrpSpPr>
          <p:grpSpPr>
            <a:xfrm>
              <a:off x="1788899" y="2525688"/>
              <a:ext cx="3958554" cy="830997"/>
              <a:chOff x="4932733" y="1045618"/>
              <a:chExt cx="3958554" cy="830997"/>
            </a:xfrm>
          </p:grpSpPr>
          <p:sp>
            <p:nvSpPr>
              <p:cNvPr id="172" name="文本框 171"/>
              <p:cNvSpPr txBox="1"/>
              <p:nvPr/>
            </p:nvSpPr>
            <p:spPr>
              <a:xfrm>
                <a:off x="4932733" y="1045618"/>
                <a:ext cx="1155701" cy="830997"/>
              </a:xfrm>
              <a:prstGeom prst="rect">
                <a:avLst/>
              </a:prstGeom>
              <a:noFill/>
            </p:spPr>
            <p:txBody>
              <a:bodyPr wrap="square" rtlCol="0">
                <a:spAutoFit/>
              </a:bodyPr>
              <a:lstStyle/>
              <a:p>
                <a:pPr algn="ctr"/>
                <a:r>
                  <a:rPr lang="en-US" altLang="zh-CN"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rPr>
                  <a:t>02</a:t>
                </a:r>
                <a:endParaRPr lang="zh-CN" altLang="en-US"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endParaRPr>
              </a:p>
            </p:txBody>
          </p:sp>
          <p:sp>
            <p:nvSpPr>
              <p:cNvPr id="174" name="文本框 173"/>
              <p:cNvSpPr txBox="1"/>
              <p:nvPr/>
            </p:nvSpPr>
            <p:spPr>
              <a:xfrm>
                <a:off x="6292954" y="1193100"/>
                <a:ext cx="2598333" cy="553085"/>
              </a:xfrm>
              <a:prstGeom prst="rect">
                <a:avLst/>
              </a:prstGeom>
              <a:noFill/>
            </p:spPr>
            <p:txBody>
              <a:bodyPr wrap="square" rtlCol="0">
                <a:spAutoFit/>
              </a:bodyPr>
              <a:lstStyle/>
              <a:p>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数据</a:t>
                </a:r>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预处理</a:t>
                </a:r>
                <a:endPar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endParaRPr>
              </a:p>
            </p:txBody>
          </p:sp>
        </p:grpSp>
        <p:cxnSp>
          <p:nvCxnSpPr>
            <p:cNvPr id="171" name="直接连接符 170"/>
            <p:cNvCxnSpPr/>
            <p:nvPr/>
          </p:nvCxnSpPr>
          <p:spPr>
            <a:xfrm>
              <a:off x="2944600" y="2530946"/>
              <a:ext cx="0" cy="837033"/>
            </a:xfrm>
            <a:prstGeom prst="line">
              <a:avLst/>
            </a:prstGeom>
            <a:ln w="28575">
              <a:solidFill>
                <a:srgbClr val="76C9ED"/>
              </a:solidFill>
            </a:ln>
          </p:spPr>
          <p:style>
            <a:lnRef idx="1">
              <a:schemeClr val="accent1"/>
            </a:lnRef>
            <a:fillRef idx="0">
              <a:schemeClr val="accent1"/>
            </a:fillRef>
            <a:effectRef idx="0">
              <a:schemeClr val="accent1"/>
            </a:effectRef>
            <a:fontRef idx="minor">
              <a:schemeClr val="tx1"/>
            </a:fontRef>
          </p:style>
        </p:cxnSp>
      </p:grpSp>
      <p:grpSp>
        <p:nvGrpSpPr>
          <p:cNvPr id="176" name="组合 175"/>
          <p:cNvGrpSpPr/>
          <p:nvPr/>
        </p:nvGrpSpPr>
        <p:grpSpPr>
          <a:xfrm>
            <a:off x="1633439" y="4138330"/>
            <a:ext cx="4261101" cy="842291"/>
            <a:chOff x="1788899" y="2525688"/>
            <a:chExt cx="4261101" cy="842291"/>
          </a:xfrm>
        </p:grpSpPr>
        <p:grpSp>
          <p:nvGrpSpPr>
            <p:cNvPr id="177" name="组合 176"/>
            <p:cNvGrpSpPr/>
            <p:nvPr/>
          </p:nvGrpSpPr>
          <p:grpSpPr>
            <a:xfrm>
              <a:off x="1788899" y="2525688"/>
              <a:ext cx="4261101" cy="830997"/>
              <a:chOff x="4932733" y="1045618"/>
              <a:chExt cx="4261101" cy="830997"/>
            </a:xfrm>
          </p:grpSpPr>
          <p:sp>
            <p:nvSpPr>
              <p:cNvPr id="179" name="文本框 178"/>
              <p:cNvSpPr txBox="1"/>
              <p:nvPr/>
            </p:nvSpPr>
            <p:spPr>
              <a:xfrm>
                <a:off x="4932733" y="1045618"/>
                <a:ext cx="1155701" cy="830997"/>
              </a:xfrm>
              <a:prstGeom prst="rect">
                <a:avLst/>
              </a:prstGeom>
              <a:noFill/>
            </p:spPr>
            <p:txBody>
              <a:bodyPr wrap="square" rtlCol="0">
                <a:spAutoFit/>
              </a:bodyPr>
              <a:lstStyle/>
              <a:p>
                <a:pPr algn="ctr"/>
                <a:r>
                  <a:rPr lang="en-US" altLang="zh-CN"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rPr>
                  <a:t>03</a:t>
                </a:r>
                <a:endParaRPr lang="zh-CN" altLang="en-US"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endParaRPr>
              </a:p>
            </p:txBody>
          </p:sp>
          <p:sp>
            <p:nvSpPr>
              <p:cNvPr id="181" name="文本框 180"/>
              <p:cNvSpPr txBox="1"/>
              <p:nvPr/>
            </p:nvSpPr>
            <p:spPr>
              <a:xfrm>
                <a:off x="6292954" y="1186750"/>
                <a:ext cx="2900880" cy="553085"/>
              </a:xfrm>
              <a:prstGeom prst="rect">
                <a:avLst/>
              </a:prstGeom>
              <a:noFill/>
            </p:spPr>
            <p:txBody>
              <a:bodyPr wrap="square" rtlCol="0">
                <a:spAutoFit/>
              </a:bodyPr>
              <a:lstStyle/>
              <a:p>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模型与</a:t>
                </a:r>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评价指标</a:t>
                </a:r>
                <a:endPar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endParaRPr>
              </a:p>
            </p:txBody>
          </p:sp>
        </p:grpSp>
        <p:cxnSp>
          <p:nvCxnSpPr>
            <p:cNvPr id="178" name="直接连接符 177"/>
            <p:cNvCxnSpPr/>
            <p:nvPr/>
          </p:nvCxnSpPr>
          <p:spPr>
            <a:xfrm>
              <a:off x="2944600" y="2530946"/>
              <a:ext cx="0" cy="837033"/>
            </a:xfrm>
            <a:prstGeom prst="line">
              <a:avLst/>
            </a:prstGeom>
            <a:ln w="28575">
              <a:solidFill>
                <a:srgbClr val="76C9ED"/>
              </a:solidFill>
            </a:ln>
          </p:spPr>
          <p:style>
            <a:lnRef idx="1">
              <a:schemeClr val="accent1"/>
            </a:lnRef>
            <a:fillRef idx="0">
              <a:schemeClr val="accent1"/>
            </a:fillRef>
            <a:effectRef idx="0">
              <a:schemeClr val="accent1"/>
            </a:effectRef>
            <a:fontRef idx="minor">
              <a:schemeClr val="tx1"/>
            </a:fontRef>
          </p:style>
        </p:cxnSp>
      </p:grpSp>
      <p:grpSp>
        <p:nvGrpSpPr>
          <p:cNvPr id="183" name="组合 182"/>
          <p:cNvGrpSpPr/>
          <p:nvPr/>
        </p:nvGrpSpPr>
        <p:grpSpPr>
          <a:xfrm>
            <a:off x="6600007" y="4138330"/>
            <a:ext cx="3958554" cy="842291"/>
            <a:chOff x="1788899" y="2525688"/>
            <a:chExt cx="3958554" cy="842291"/>
          </a:xfrm>
        </p:grpSpPr>
        <p:grpSp>
          <p:nvGrpSpPr>
            <p:cNvPr id="184" name="组合 183"/>
            <p:cNvGrpSpPr/>
            <p:nvPr/>
          </p:nvGrpSpPr>
          <p:grpSpPr>
            <a:xfrm>
              <a:off x="1788899" y="2525688"/>
              <a:ext cx="3958554" cy="830997"/>
              <a:chOff x="4932733" y="1045618"/>
              <a:chExt cx="3958554" cy="830997"/>
            </a:xfrm>
          </p:grpSpPr>
          <p:sp>
            <p:nvSpPr>
              <p:cNvPr id="186" name="文本框 185"/>
              <p:cNvSpPr txBox="1"/>
              <p:nvPr/>
            </p:nvSpPr>
            <p:spPr>
              <a:xfrm>
                <a:off x="4932733" y="1045618"/>
                <a:ext cx="1155701" cy="830997"/>
              </a:xfrm>
              <a:prstGeom prst="rect">
                <a:avLst/>
              </a:prstGeom>
              <a:noFill/>
            </p:spPr>
            <p:txBody>
              <a:bodyPr wrap="square" rtlCol="0">
                <a:spAutoFit/>
              </a:bodyPr>
              <a:lstStyle/>
              <a:p>
                <a:pPr algn="ctr"/>
                <a:r>
                  <a:rPr lang="en-US" altLang="zh-CN"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rPr>
                  <a:t>04</a:t>
                </a:r>
                <a:endParaRPr lang="zh-CN" altLang="en-US" sz="4800" dirty="0">
                  <a:solidFill>
                    <a:srgbClr val="29ABE2"/>
                  </a:solidFill>
                  <a:latin typeface="阿里巴巴普惠体 Heavy" panose="00020600040101010101" pitchFamily="18" charset="-122"/>
                  <a:ea typeface="阿里巴巴普惠体 Heavy" panose="00020600040101010101" pitchFamily="18" charset="-122"/>
                  <a:sym typeface="阿里巴巴普惠体 Heavy" panose="00020600040101010101" pitchFamily="18" charset="-122"/>
                </a:endParaRPr>
              </a:p>
            </p:txBody>
          </p:sp>
          <p:sp>
            <p:nvSpPr>
              <p:cNvPr id="188" name="文本框 187"/>
              <p:cNvSpPr txBox="1"/>
              <p:nvPr/>
            </p:nvSpPr>
            <p:spPr>
              <a:xfrm>
                <a:off x="6292954" y="1108645"/>
                <a:ext cx="2598333" cy="553085"/>
              </a:xfrm>
              <a:prstGeom prst="rect">
                <a:avLst/>
              </a:prstGeom>
              <a:noFill/>
            </p:spPr>
            <p:txBody>
              <a:bodyPr wrap="square" rtlCol="0">
                <a:spAutoFit/>
              </a:bodyPr>
              <a:lstStyle/>
              <a:p>
                <a:r>
                  <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rPr>
                  <a:t>结果</a:t>
                </a:r>
                <a:endParaRPr lang="zh-CN" altLang="en-US" sz="3000" b="1" dirty="0">
                  <a:solidFill>
                    <a:srgbClr val="1E2836"/>
                  </a:solidFill>
                  <a:latin typeface="阿里巴巴普惠体" panose="00020600040101010101" pitchFamily="18" charset="-122"/>
                  <a:ea typeface="阿里巴巴普惠体" panose="00020600040101010101" pitchFamily="18" charset="-122"/>
                  <a:sym typeface="阿里巴巴普惠体" panose="00020600040101010101" pitchFamily="18" charset="-122"/>
                </a:endParaRPr>
              </a:p>
            </p:txBody>
          </p:sp>
        </p:grpSp>
        <p:cxnSp>
          <p:nvCxnSpPr>
            <p:cNvPr id="185" name="直接连接符 184"/>
            <p:cNvCxnSpPr/>
            <p:nvPr/>
          </p:nvCxnSpPr>
          <p:spPr>
            <a:xfrm>
              <a:off x="2944600" y="2530946"/>
              <a:ext cx="0" cy="837033"/>
            </a:xfrm>
            <a:prstGeom prst="line">
              <a:avLst/>
            </a:prstGeom>
            <a:ln w="28575">
              <a:solidFill>
                <a:srgbClr val="76C9E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ACDC</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数据集</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文本框 5"/>
          <p:cNvSpPr txBox="1"/>
          <p:nvPr>
            <p:custDataLst>
              <p:tags r:id="rId9"/>
            </p:custDataLst>
          </p:nvPr>
        </p:nvSpPr>
        <p:spPr>
          <a:xfrm>
            <a:off x="1005840" y="4110990"/>
            <a:ext cx="10600055" cy="1489075"/>
          </a:xfrm>
          <a:prstGeom prst="rect">
            <a:avLst/>
          </a:prstGeom>
          <a:noFill/>
        </p:spPr>
        <p:txBody>
          <a:bodyPr wrap="square">
            <a:spAutoFit/>
          </a:bodyPr>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MICCAI 是</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医学图像计算与计算机辅助干预国际会议</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（International Conference on Medical Image Computing and Computer Assisted Intervention）的缩写。该会议自 1998 年开始，每年举办一次，是医学图像处理领域中最具有权威性和影响力的会议之一，被广泛认为是医学图像处理领域内的顶级会议之一。而 MICCAI CHALLENGES 是 MICCAI 的一个重要组成部分。它是一个国际性的竞赛平台，面向医学图像计算和计算机辅助干预领域的研究人员和开发者，旨在鼓励和推动该领域的技术发展和应用。</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8" name="文本框 7"/>
          <p:cNvSpPr txBox="1"/>
          <p:nvPr>
            <p:custDataLst>
              <p:tags r:id="rId10"/>
            </p:custDataLst>
          </p:nvPr>
        </p:nvSpPr>
        <p:spPr>
          <a:xfrm>
            <a:off x="1005840" y="1630045"/>
            <a:ext cx="10600055" cy="1489075"/>
          </a:xfrm>
          <a:prstGeom prst="rect">
            <a:avLst/>
          </a:prstGeom>
          <a:noFill/>
        </p:spPr>
        <p:txBody>
          <a:bodyPr wrap="square">
            <a:spAutoFit/>
          </a:bodyPr>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ACDC (Automatic Cardiac Diagnosis Challenge) 是 MICCAI 2017 中的的挑战赛之一，旨在对心脏动态磁共振成像 (cine-MRI) 中的舒张期 (ED) 和收缩期 (ES) 帧进行左心室 (LV) 、右心室 (RV) 和心肌 (Myo) 分割。</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精确分割心脏图像对于评估心脏功能，如射血分数（EF）、每次搏动的血量（SV）、左心室质量和心肌厚度，这些进而为诊断和治疗心脏疾病提供关键信息。</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ACDC</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数据集</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文本框 7"/>
          <p:cNvSpPr txBox="1"/>
          <p:nvPr>
            <p:custDataLst>
              <p:tags r:id="rId9"/>
            </p:custDataLst>
          </p:nvPr>
        </p:nvSpPr>
        <p:spPr>
          <a:xfrm>
            <a:off x="879475" y="1213485"/>
            <a:ext cx="10600055" cy="2047875"/>
          </a:xfrm>
          <a:prstGeom prst="rect">
            <a:avLst/>
          </a:prstGeom>
          <a:noFill/>
        </p:spPr>
        <p:txBody>
          <a:bodyPr wrap="square">
            <a:spAutoFit/>
          </a:bodyPr>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该数据集涵盖 150 个病例，分为 5 个子类：</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NOR (正常)</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MINF (心肌梗死伴随收缩性心力衰竭)</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DCM (扩张型心肌病)</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HCM (肥厚型心肌病) </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ARV (右室异常)</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3" name="图片 2"/>
          <p:cNvPicPr>
            <a:picLocks noChangeAspect="1"/>
          </p:cNvPicPr>
          <p:nvPr>
            <p:custDataLst>
              <p:tags r:id="rId10"/>
            </p:custDataLst>
          </p:nvPr>
        </p:nvPicPr>
        <p:blipFill>
          <a:blip r:embed="rId11"/>
          <a:stretch>
            <a:fillRect/>
          </a:stretch>
        </p:blipFill>
        <p:spPr>
          <a:xfrm>
            <a:off x="5608955" y="982980"/>
            <a:ext cx="6181725" cy="3276600"/>
          </a:xfrm>
          <a:prstGeom prst="rect">
            <a:avLst/>
          </a:prstGeom>
        </p:spPr>
      </p:pic>
      <p:sp>
        <p:nvSpPr>
          <p:cNvPr id="5" name="文本框 4"/>
          <p:cNvSpPr txBox="1"/>
          <p:nvPr>
            <p:custDataLst>
              <p:tags r:id="rId12"/>
            </p:custDataLst>
          </p:nvPr>
        </p:nvSpPr>
        <p:spPr>
          <a:xfrm>
            <a:off x="879475" y="4501515"/>
            <a:ext cx="10600055" cy="929640"/>
          </a:xfrm>
          <a:prstGeom prst="rect">
            <a:avLst/>
          </a:prstGeom>
          <a:noFill/>
        </p:spPr>
        <p:txBody>
          <a:bodyPr wrap="square">
            <a:spAutoFit/>
          </a:bodyPr>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每类各 30 例。每一病例都包括一个心脏周期的 4D nifti格式图像，并且标注了舒张末期 (ED) 与收缩末期 (ES) 帧。官方将数据划分为 100 例的训练集和 50 例的测试集，每个子类在训练集中有 20 例，在测试集中有 10 例。所有 150 例数据和标注都已公开。</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7" name="文本框 6"/>
          <p:cNvSpPr txBox="1"/>
          <p:nvPr/>
        </p:nvSpPr>
        <p:spPr>
          <a:xfrm>
            <a:off x="7190105" y="1711325"/>
            <a:ext cx="923925" cy="306705"/>
          </a:xfrm>
          <a:prstGeom prst="rect">
            <a:avLst/>
          </a:prstGeom>
          <a:noFill/>
        </p:spPr>
        <p:txBody>
          <a:bodyPr wrap="square" rtlCol="0">
            <a:spAutoFit/>
          </a:bodyPr>
          <a:p>
            <a:r>
              <a:rPr lang="zh-CN" altLang="en-US" sz="1400" b="1">
                <a:solidFill>
                  <a:srgbClr val="FF0000"/>
                </a:solidFill>
              </a:rPr>
              <a:t>病例说明</a:t>
            </a:r>
            <a:endParaRPr lang="zh-CN" altLang="en-US" sz="1400" b="1">
              <a:solidFill>
                <a:srgbClr val="FF0000"/>
              </a:solidFill>
            </a:endParaRPr>
          </a:p>
        </p:txBody>
      </p:sp>
      <p:sp>
        <p:nvSpPr>
          <p:cNvPr id="9" name="文本框 8"/>
          <p:cNvSpPr txBox="1"/>
          <p:nvPr>
            <p:custDataLst>
              <p:tags r:id="rId13"/>
            </p:custDataLst>
          </p:nvPr>
        </p:nvSpPr>
        <p:spPr>
          <a:xfrm>
            <a:off x="8009255" y="2298065"/>
            <a:ext cx="4064000" cy="306705"/>
          </a:xfrm>
          <a:prstGeom prst="rect">
            <a:avLst/>
          </a:prstGeom>
          <a:noFill/>
        </p:spPr>
        <p:txBody>
          <a:bodyPr wrap="square" rtlCol="0">
            <a:spAutoFit/>
          </a:bodyPr>
          <a:p>
            <a:r>
              <a:rPr lang="zh-CN" altLang="en-US" sz="1400" b="1">
                <a:solidFill>
                  <a:srgbClr val="FF0000"/>
                </a:solidFill>
              </a:rPr>
              <a:t>整体影像（4d），包含</a:t>
            </a:r>
            <a:r>
              <a:rPr lang="zh-CN" altLang="en-US" sz="1400" b="1">
                <a:solidFill>
                  <a:srgbClr val="FF0000"/>
                </a:solidFill>
                <a:latin typeface="Arial" panose="020B0604020202020204" pitchFamily="34" charset="0"/>
                <a:cs typeface="Arial" panose="020B0604020202020204" pitchFamily="34" charset="0"/>
              </a:rPr>
              <a:t>NbFrame</a:t>
            </a:r>
            <a:r>
              <a:rPr lang="zh-CN" altLang="en-US" sz="1400" b="1">
                <a:solidFill>
                  <a:srgbClr val="FF0000"/>
                </a:solidFill>
              </a:rPr>
              <a:t>帧</a:t>
            </a:r>
            <a:endParaRPr lang="zh-CN" altLang="en-US" sz="1400" b="1">
              <a:solidFill>
                <a:srgbClr val="FF0000"/>
              </a:solidFill>
            </a:endParaRPr>
          </a:p>
        </p:txBody>
      </p:sp>
      <p:sp>
        <p:nvSpPr>
          <p:cNvPr id="10" name="文本框 9"/>
          <p:cNvSpPr txBox="1"/>
          <p:nvPr>
            <p:custDataLst>
              <p:tags r:id="rId14"/>
            </p:custDataLst>
          </p:nvPr>
        </p:nvSpPr>
        <p:spPr>
          <a:xfrm>
            <a:off x="8479155" y="2577465"/>
            <a:ext cx="4064000" cy="306705"/>
          </a:xfrm>
          <a:prstGeom prst="rect">
            <a:avLst/>
          </a:prstGeom>
          <a:noFill/>
        </p:spPr>
        <p:txBody>
          <a:bodyPr wrap="square" rtlCol="0">
            <a:spAutoFit/>
          </a:bodyPr>
          <a:p>
            <a:r>
              <a:rPr lang="zh-CN" altLang="en-US" sz="1400" b="1">
                <a:solidFill>
                  <a:srgbClr val="FF0000"/>
                </a:solidFill>
              </a:rPr>
              <a:t>舒张末期单帧</a:t>
            </a:r>
            <a:endParaRPr lang="zh-CN" altLang="en-US" sz="1400" b="1">
              <a:solidFill>
                <a:srgbClr val="FF0000"/>
              </a:solidFill>
            </a:endParaRPr>
          </a:p>
        </p:txBody>
      </p:sp>
      <p:sp>
        <p:nvSpPr>
          <p:cNvPr id="11" name="文本框 10"/>
          <p:cNvSpPr txBox="1"/>
          <p:nvPr>
            <p:custDataLst>
              <p:tags r:id="rId15"/>
            </p:custDataLst>
          </p:nvPr>
        </p:nvSpPr>
        <p:spPr>
          <a:xfrm>
            <a:off x="8358505" y="2866390"/>
            <a:ext cx="4064000" cy="306705"/>
          </a:xfrm>
          <a:prstGeom prst="rect">
            <a:avLst/>
          </a:prstGeom>
          <a:noFill/>
        </p:spPr>
        <p:txBody>
          <a:bodyPr wrap="square" rtlCol="0">
            <a:spAutoFit/>
          </a:bodyPr>
          <a:p>
            <a:r>
              <a:rPr lang="zh-CN" altLang="en-US" sz="1400" b="1">
                <a:solidFill>
                  <a:srgbClr val="FF0000"/>
                </a:solidFill>
              </a:rPr>
              <a:t>对应的label</a:t>
            </a:r>
            <a:endParaRPr lang="zh-CN" altLang="en-US" sz="1400" b="1">
              <a:solidFill>
                <a:srgbClr val="FF0000"/>
              </a:solidFill>
            </a:endParaRPr>
          </a:p>
        </p:txBody>
      </p:sp>
      <p:sp>
        <p:nvSpPr>
          <p:cNvPr id="12" name="文本框 11"/>
          <p:cNvSpPr txBox="1"/>
          <p:nvPr>
            <p:custDataLst>
              <p:tags r:id="rId16"/>
            </p:custDataLst>
          </p:nvPr>
        </p:nvSpPr>
        <p:spPr>
          <a:xfrm>
            <a:off x="8599805" y="3164840"/>
            <a:ext cx="4064000" cy="306705"/>
          </a:xfrm>
          <a:prstGeom prst="rect">
            <a:avLst/>
          </a:prstGeom>
          <a:noFill/>
        </p:spPr>
        <p:txBody>
          <a:bodyPr wrap="square" rtlCol="0">
            <a:spAutoFit/>
          </a:bodyPr>
          <a:p>
            <a:r>
              <a:rPr lang="zh-CN" altLang="en-US" sz="1400" b="1">
                <a:solidFill>
                  <a:srgbClr val="FF0000"/>
                </a:solidFill>
              </a:rPr>
              <a:t>收缩末期单帧</a:t>
            </a:r>
            <a:endParaRPr lang="zh-CN" altLang="en-US" sz="1400" b="1">
              <a:solidFill>
                <a:srgbClr val="FF0000"/>
              </a:solidFill>
            </a:endParaRPr>
          </a:p>
        </p:txBody>
      </p:sp>
      <p:sp>
        <p:nvSpPr>
          <p:cNvPr id="13" name="文本框 12"/>
          <p:cNvSpPr txBox="1"/>
          <p:nvPr>
            <p:custDataLst>
              <p:tags r:id="rId17"/>
            </p:custDataLst>
          </p:nvPr>
        </p:nvSpPr>
        <p:spPr>
          <a:xfrm>
            <a:off x="8307705" y="3463290"/>
            <a:ext cx="4064000" cy="306705"/>
          </a:xfrm>
          <a:prstGeom prst="rect">
            <a:avLst/>
          </a:prstGeom>
          <a:noFill/>
        </p:spPr>
        <p:txBody>
          <a:bodyPr wrap="square" rtlCol="0">
            <a:spAutoFit/>
          </a:bodyPr>
          <a:p>
            <a:r>
              <a:rPr lang="zh-CN" altLang="en-US" sz="1400" b="1">
                <a:solidFill>
                  <a:srgbClr val="FF0000"/>
                </a:solidFill>
                <a:sym typeface="+mn-ea"/>
              </a:rPr>
              <a:t>对应的label</a:t>
            </a:r>
            <a:endParaRPr lang="zh-CN" altLang="en-US" sz="1400" b="1">
              <a:solidFill>
                <a:srgbClr val="FF0000"/>
              </a:solidFill>
            </a:endParaRPr>
          </a:p>
        </p:txBody>
      </p:sp>
      <p:sp>
        <p:nvSpPr>
          <p:cNvPr id="14" name="文本框 13"/>
          <p:cNvSpPr txBox="1"/>
          <p:nvPr>
            <p:custDataLst>
              <p:tags r:id="rId18"/>
            </p:custDataLst>
          </p:nvPr>
        </p:nvSpPr>
        <p:spPr>
          <a:xfrm>
            <a:off x="7023735" y="621030"/>
            <a:ext cx="923925" cy="306705"/>
          </a:xfrm>
          <a:prstGeom prst="rect">
            <a:avLst/>
          </a:prstGeom>
          <a:noFill/>
        </p:spPr>
        <p:txBody>
          <a:bodyPr wrap="square" rtlCol="0">
            <a:spAutoFit/>
          </a:bodyPr>
          <a:p>
            <a:r>
              <a:rPr lang="zh-CN" altLang="en-US" sz="1400" b="1">
                <a:solidFill>
                  <a:srgbClr val="FF0000"/>
                </a:solidFill>
              </a:rPr>
              <a:t>训练集</a:t>
            </a:r>
            <a:endParaRPr lang="zh-CN" altLang="en-US" sz="1400" b="1">
              <a:solidFill>
                <a:srgbClr val="FF0000"/>
              </a:solidFill>
            </a:endParaRPr>
          </a:p>
        </p:txBody>
      </p:sp>
      <p:sp>
        <p:nvSpPr>
          <p:cNvPr id="15" name="文本框 14"/>
          <p:cNvSpPr txBox="1"/>
          <p:nvPr>
            <p:custDataLst>
              <p:tags r:id="rId19"/>
            </p:custDataLst>
          </p:nvPr>
        </p:nvSpPr>
        <p:spPr>
          <a:xfrm>
            <a:off x="7790815" y="621030"/>
            <a:ext cx="923925" cy="306705"/>
          </a:xfrm>
          <a:prstGeom prst="rect">
            <a:avLst/>
          </a:prstGeom>
          <a:noFill/>
        </p:spPr>
        <p:txBody>
          <a:bodyPr wrap="square" rtlCol="0">
            <a:spAutoFit/>
          </a:bodyPr>
          <a:p>
            <a:r>
              <a:rPr lang="zh-CN" altLang="en-US" sz="1400" b="1">
                <a:solidFill>
                  <a:srgbClr val="FF0000"/>
                </a:solidFill>
              </a:rPr>
              <a:t>病例</a:t>
            </a:r>
            <a:r>
              <a:rPr lang="en-US" altLang="zh-CN" sz="1400" b="1">
                <a:solidFill>
                  <a:srgbClr val="FF0000"/>
                </a:solidFill>
              </a:rPr>
              <a:t>001</a:t>
            </a:r>
            <a:endParaRPr lang="en-US" altLang="zh-CN" sz="14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ACDC</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数据集</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文本框 1"/>
          <p:cNvSpPr txBox="1"/>
          <p:nvPr>
            <p:custDataLst>
              <p:tags r:id="rId9"/>
            </p:custDataLst>
          </p:nvPr>
        </p:nvSpPr>
        <p:spPr>
          <a:xfrm>
            <a:off x="2137410" y="4307205"/>
            <a:ext cx="2446655" cy="370840"/>
          </a:xfrm>
          <a:prstGeom prst="rect">
            <a:avLst/>
          </a:prstGeom>
          <a:noFill/>
        </p:spPr>
        <p:txBody>
          <a:bodyPr wrap="square">
            <a:spAutoFit/>
          </a:bodyPr>
          <a:p>
            <a:pPr indent="0" fontAlgn="auto">
              <a:lnSpc>
                <a:spcPts val="2180"/>
              </a:lnSpc>
            </a:pPr>
            <a:r>
              <a:rPr lang="en-US" altLang="zh-CN"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patient019</a:t>
            </a:r>
            <a:r>
              <a:rPr lang="zh-CN" altLang="en-US"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舒张末期</a:t>
            </a:r>
            <a:r>
              <a:rPr lang="en-US" altLang="zh-CN"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MR</a:t>
            </a:r>
            <a:r>
              <a:rPr lang="zh-CN" altLang="en-US"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图像</a:t>
            </a:r>
            <a:endParaRPr lang="zh-CN" altLang="en-US"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6" name="图片 5"/>
          <p:cNvPicPr>
            <a:picLocks noChangeAspect="1"/>
          </p:cNvPicPr>
          <p:nvPr>
            <p:custDataLst>
              <p:tags r:id="rId10"/>
            </p:custDataLst>
          </p:nvPr>
        </p:nvPicPr>
        <p:blipFill>
          <a:blip r:embed="rId11"/>
          <a:stretch>
            <a:fillRect/>
          </a:stretch>
        </p:blipFill>
        <p:spPr>
          <a:xfrm>
            <a:off x="1098550" y="1117600"/>
            <a:ext cx="4523740" cy="3027045"/>
          </a:xfrm>
          <a:prstGeom prst="rect">
            <a:avLst/>
          </a:prstGeom>
        </p:spPr>
      </p:pic>
      <p:pic>
        <p:nvPicPr>
          <p:cNvPr id="16" name="图片 15"/>
          <p:cNvPicPr>
            <a:picLocks noChangeAspect="1"/>
          </p:cNvPicPr>
          <p:nvPr>
            <p:custDataLst>
              <p:tags r:id="rId12"/>
            </p:custDataLst>
          </p:nvPr>
        </p:nvPicPr>
        <p:blipFill>
          <a:blip r:embed="rId13"/>
          <a:stretch>
            <a:fillRect/>
          </a:stretch>
        </p:blipFill>
        <p:spPr>
          <a:xfrm>
            <a:off x="6456045" y="1117600"/>
            <a:ext cx="4523740" cy="3027680"/>
          </a:xfrm>
          <a:prstGeom prst="rect">
            <a:avLst/>
          </a:prstGeom>
        </p:spPr>
      </p:pic>
      <p:sp>
        <p:nvSpPr>
          <p:cNvPr id="17" name="文本框 16"/>
          <p:cNvSpPr txBox="1"/>
          <p:nvPr>
            <p:custDataLst>
              <p:tags r:id="rId14"/>
            </p:custDataLst>
          </p:nvPr>
        </p:nvSpPr>
        <p:spPr>
          <a:xfrm>
            <a:off x="879475" y="5145405"/>
            <a:ext cx="10600055" cy="1489075"/>
          </a:xfrm>
          <a:prstGeom prst="rect">
            <a:avLst/>
          </a:prstGeom>
          <a:noFill/>
        </p:spPr>
        <p:txBody>
          <a:bodyPr wrap="square">
            <a:spAutoFit/>
          </a:bodyPr>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NIFTI 格式说明：标准NIFTI图像（扩展名是.nii），其中包含了头文件（hdr）及图像资料（img）。单独的.nii格式文件的优势就是可以用标准的压缩软件（如gzip），而且一些分析软件包可以直接读取和写入压缩的.nii文件（扩展名为.nii.gz）。</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使用软件预览：itk-snap</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18" name="文本框 17"/>
          <p:cNvSpPr txBox="1"/>
          <p:nvPr>
            <p:custDataLst>
              <p:tags r:id="rId15"/>
            </p:custDataLst>
          </p:nvPr>
        </p:nvSpPr>
        <p:spPr>
          <a:xfrm>
            <a:off x="8166735" y="4307205"/>
            <a:ext cx="1102995" cy="370840"/>
          </a:xfrm>
          <a:prstGeom prst="rect">
            <a:avLst/>
          </a:prstGeom>
          <a:noFill/>
        </p:spPr>
        <p:txBody>
          <a:bodyPr wrap="square">
            <a:spAutoFit/>
          </a:bodyPr>
          <a:p>
            <a:pPr indent="0" fontAlgn="auto">
              <a:lnSpc>
                <a:spcPts val="2180"/>
              </a:lnSpc>
            </a:pPr>
            <a:r>
              <a:rPr lang="zh-CN" altLang="en-US"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对应</a:t>
            </a:r>
            <a:r>
              <a:rPr lang="en-US" altLang="zh-CN"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label</a:t>
            </a:r>
            <a:endParaRPr lang="en-US" altLang="zh-CN"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ACDC</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数据</a:t>
            </a:r>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预处理</a:t>
            </a:r>
            <a:endPar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文本框 7"/>
          <p:cNvSpPr txBox="1"/>
          <p:nvPr>
            <p:custDataLst>
              <p:tags r:id="rId9"/>
            </p:custDataLst>
          </p:nvPr>
        </p:nvSpPr>
        <p:spPr>
          <a:xfrm>
            <a:off x="879475" y="1630045"/>
            <a:ext cx="10600055" cy="370840"/>
          </a:xfrm>
          <a:prstGeom prst="rect">
            <a:avLst/>
          </a:prstGeom>
          <a:noFill/>
        </p:spPr>
        <p:txBody>
          <a:bodyPr wrap="square">
            <a:spAutoFit/>
          </a:bodyPr>
          <a:p>
            <a:pPr indent="0" fontAlgn="auto">
              <a:lnSpc>
                <a:spcPts val="21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这里使用</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患者舒张末期和trainging部分进行训练。</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2" name="文本框 1"/>
          <p:cNvSpPr txBox="1"/>
          <p:nvPr>
            <p:custDataLst>
              <p:tags r:id="rId10"/>
            </p:custDataLst>
          </p:nvPr>
        </p:nvSpPr>
        <p:spPr>
          <a:xfrm>
            <a:off x="1031875" y="4872990"/>
            <a:ext cx="10600055" cy="727075"/>
          </a:xfrm>
          <a:prstGeom prst="rect">
            <a:avLst/>
          </a:prstGeom>
          <a:noFill/>
        </p:spPr>
        <p:txBody>
          <a:bodyPr wrap="square">
            <a:spAutoFit/>
          </a:bodyPr>
          <a:p>
            <a:pPr indent="0" fontAlgn="auto">
              <a:lnSpc>
                <a:spcPts val="2480"/>
              </a:lnSpc>
            </a:pPr>
            <a: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2.</a:t>
            </a:r>
            <a:r>
              <a:rPr lang="zh-CN" altLang="en-US"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数据增强</a:t>
            </a:r>
            <a:endParaRPr lang="zh-CN" altLang="en-US"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选择对图片进行随机的水平翻转和垂直</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翻转。</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文本框 2"/>
          <p:cNvSpPr txBox="1"/>
          <p:nvPr>
            <p:custDataLst>
              <p:tags r:id="rId11"/>
            </p:custDataLst>
          </p:nvPr>
        </p:nvSpPr>
        <p:spPr>
          <a:xfrm>
            <a:off x="1006475" y="2453640"/>
            <a:ext cx="10600055" cy="2317750"/>
          </a:xfrm>
          <a:prstGeom prst="rect">
            <a:avLst/>
          </a:prstGeom>
          <a:noFill/>
        </p:spPr>
        <p:txBody>
          <a:bodyPr wrap="square">
            <a:spAutoFit/>
          </a:bodyPr>
          <a:p>
            <a:pPr indent="0" fontAlgn="auto">
              <a:lnSpc>
                <a:spcPts val="2480"/>
              </a:lnSpc>
            </a:pPr>
            <a:r>
              <a:rPr lang="en-US" altLang="zh-CN"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1.</a:t>
            </a:r>
            <a:r>
              <a:rPr lang="zh-CN" altLang="en-US"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切片</a:t>
            </a:r>
            <a:endParaRPr lang="zh-CN" altLang="en-US" sz="16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将水平面的全层抽取。对于输出的图像大小不一致的问题，可能的策略包括：</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1</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）以原图为中心在</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周围填充0值</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2</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）将原图切分为多个大小相同的</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patch</a:t>
            </a:r>
            <a:endPar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3</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）对原图</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resize</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到</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固定大小</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4</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）进行</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裁剪</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a:p>
            <a:pPr indent="0" fontAlgn="auto">
              <a:lnSpc>
                <a:spcPts val="2480"/>
              </a:lnSpc>
            </a:pP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这里将图片填按中心进行裁剪到</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 </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128 * 128。</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a:t>
            </a:r>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FCN</a:t>
            </a:r>
            <a:endPar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custDataLst>
              <p:tags r:id="rId9"/>
            </p:custDataLst>
          </p:nvPr>
        </p:nvPicPr>
        <p:blipFill>
          <a:blip r:embed="rId10"/>
          <a:stretch>
            <a:fillRect/>
          </a:stretch>
        </p:blipFill>
        <p:spPr>
          <a:xfrm>
            <a:off x="808990" y="1213485"/>
            <a:ext cx="4914900" cy="2383155"/>
          </a:xfrm>
          <a:prstGeom prst="rect">
            <a:avLst/>
          </a:prstGeom>
        </p:spPr>
      </p:pic>
      <p:sp>
        <p:nvSpPr>
          <p:cNvPr id="3" name="文本框 2"/>
          <p:cNvSpPr txBox="1"/>
          <p:nvPr>
            <p:custDataLst>
              <p:tags r:id="rId11"/>
            </p:custDataLst>
          </p:nvPr>
        </p:nvSpPr>
        <p:spPr>
          <a:xfrm>
            <a:off x="6677025" y="1828165"/>
            <a:ext cx="4872355" cy="1768475"/>
          </a:xfrm>
          <a:prstGeom prst="rect">
            <a:avLst/>
          </a:prstGeom>
          <a:noFill/>
        </p:spPr>
        <p:txBody>
          <a:bodyPr wrap="square">
            <a:spAutoFit/>
          </a:bodyPr>
          <a:p>
            <a:pPr indent="0" fontAlgn="auto">
              <a:lnSpc>
                <a:spcPts val="2180"/>
              </a:lnSpc>
            </a:pPr>
            <a:r>
              <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FCN与经典的CNN在卷积层之后使用全连接层得到固定长度的特征向量进行分类（全联接层＋softmax输出）不同，FCN可以接受任意尺寸的输入图像，采用反卷积层对最后一个卷积层的feature map进行上采样, 使它恢复到输入图像相同的尺寸，从而在上采样的特征图上进行逐像素分类。</a:t>
            </a:r>
            <a:endPar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pic>
        <p:nvPicPr>
          <p:cNvPr id="7" name="图片 6"/>
          <p:cNvPicPr>
            <a:picLocks noChangeAspect="1"/>
          </p:cNvPicPr>
          <p:nvPr>
            <p:custDataLst>
              <p:tags r:id="rId12"/>
            </p:custDataLst>
          </p:nvPr>
        </p:nvPicPr>
        <p:blipFill>
          <a:blip r:embed="rId13"/>
          <a:stretch>
            <a:fillRect/>
          </a:stretch>
        </p:blipFill>
        <p:spPr>
          <a:xfrm>
            <a:off x="808990" y="3832225"/>
            <a:ext cx="4914900" cy="2490470"/>
          </a:xfrm>
          <a:prstGeom prst="rect">
            <a:avLst/>
          </a:prstGeom>
        </p:spPr>
      </p:pic>
      <p:sp>
        <p:nvSpPr>
          <p:cNvPr id="8" name="矩形 7"/>
          <p:cNvSpPr/>
          <p:nvPr/>
        </p:nvSpPr>
        <p:spPr>
          <a:xfrm>
            <a:off x="4485640" y="6119495"/>
            <a:ext cx="1114425" cy="23812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14"/>
            </p:custDataLst>
          </p:nvPr>
        </p:nvSpPr>
        <p:spPr>
          <a:xfrm>
            <a:off x="3556635" y="6266180"/>
            <a:ext cx="2446655" cy="370840"/>
          </a:xfrm>
          <a:prstGeom prst="rect">
            <a:avLst/>
          </a:prstGeom>
          <a:noFill/>
        </p:spPr>
        <p:txBody>
          <a:bodyPr wrap="square">
            <a:spAutoFit/>
          </a:bodyPr>
          <a:p>
            <a:pPr indent="0" fontAlgn="auto">
              <a:lnSpc>
                <a:spcPts val="2180"/>
              </a:lnSpc>
            </a:pPr>
            <a:r>
              <a:rPr lang="en-US" altLang="zh-CN"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FCN8s</a:t>
            </a:r>
            <a:r>
              <a:rPr lang="zh-CN" altLang="en-US"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a:t>
            </a:r>
            <a:endParaRPr lang="zh-CN" altLang="en-US" sz="1400" b="1"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4" name="文本框 3"/>
          <p:cNvSpPr txBox="1"/>
          <p:nvPr>
            <p:custDataLst>
              <p:tags r:id="rId15"/>
            </p:custDataLst>
          </p:nvPr>
        </p:nvSpPr>
        <p:spPr>
          <a:xfrm>
            <a:off x="6727825" y="4057015"/>
            <a:ext cx="4872355" cy="1209675"/>
          </a:xfrm>
          <a:prstGeom prst="rect">
            <a:avLst/>
          </a:prstGeom>
          <a:noFill/>
        </p:spPr>
        <p:txBody>
          <a:bodyPr wrap="square">
            <a:spAutoFit/>
          </a:bodyPr>
          <a:p>
            <a:pPr indent="0" fontAlgn="auto">
              <a:lnSpc>
                <a:spcPts val="2180"/>
              </a:lnSpc>
            </a:pPr>
            <a:r>
              <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FCN</a:t>
            </a:r>
            <a:r>
              <a:rPr 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8s</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模型在标准</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FCN</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32x</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的上采样还原的基础上，改进到</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8x</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还原，在一定程度上减轻了由于多次卷积之后图像分辨率降低细节丢失的问题。</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FCN8s</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模型结构如</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左图</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所示。</a:t>
            </a:r>
            <a:endPar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a:t>
            </a:r>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a:t>
            </a:r>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et</a:t>
            </a:r>
            <a:endPar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descr="1505.04597_01"/>
          <p:cNvPicPr>
            <a:picLocks noChangeAspect="1"/>
          </p:cNvPicPr>
          <p:nvPr/>
        </p:nvPicPr>
        <p:blipFill>
          <a:blip r:embed="rId9"/>
          <a:stretch>
            <a:fillRect/>
          </a:stretch>
        </p:blipFill>
        <p:spPr>
          <a:xfrm>
            <a:off x="297180" y="1334770"/>
            <a:ext cx="6191483" cy="4068000"/>
          </a:xfrm>
          <a:prstGeom prst="rect">
            <a:avLst/>
          </a:prstGeom>
        </p:spPr>
      </p:pic>
      <p:sp>
        <p:nvSpPr>
          <p:cNvPr id="6" name="文本框 5"/>
          <p:cNvSpPr txBox="1"/>
          <p:nvPr>
            <p:custDataLst>
              <p:tags r:id="rId10"/>
            </p:custDataLst>
          </p:nvPr>
        </p:nvSpPr>
        <p:spPr>
          <a:xfrm>
            <a:off x="6677025" y="2484120"/>
            <a:ext cx="4872355" cy="1768475"/>
          </a:xfrm>
          <a:prstGeom prst="rect">
            <a:avLst/>
          </a:prstGeom>
          <a:noFill/>
        </p:spPr>
        <p:txBody>
          <a:bodyPr wrap="square">
            <a:spAutoFit/>
          </a:bodyPr>
          <a:p>
            <a:pPr indent="0" fontAlgn="auto">
              <a:lnSpc>
                <a:spcPts val="2180"/>
              </a:lnSpc>
            </a:pPr>
            <a:r>
              <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et是典型的Encoder-Decoder结构，在Encoder中先对图片进行卷积和池化，然后对特征图做上采样或者反卷积，同时对之前的特征图进行通道上的拼接concat。UNet网络层越深得到的特征图，有着更大的视野域，同时通过特征的拼接，来实现边缘特征的找回。</a:t>
            </a:r>
            <a:endPar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图形 7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H="1">
            <a:off x="-339542" y="6170658"/>
            <a:ext cx="1148755" cy="1148755"/>
          </a:xfrm>
          <a:prstGeom prst="rect">
            <a:avLst/>
          </a:prstGeom>
        </p:spPr>
      </p:pic>
      <p:pic>
        <p:nvPicPr>
          <p:cNvPr id="25" name="图形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75082" y="-1327707"/>
            <a:ext cx="8181975" cy="5829300"/>
          </a:xfrm>
          <a:prstGeom prst="rect">
            <a:avLst/>
          </a:prstGeom>
        </p:spPr>
      </p:pic>
      <p:pic>
        <p:nvPicPr>
          <p:cNvPr id="31" name="图形 3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701602">
            <a:off x="-1063941" y="-1551386"/>
            <a:ext cx="3846833" cy="3001321"/>
          </a:xfrm>
          <a:prstGeom prst="rect">
            <a:avLst/>
          </a:prstGeom>
        </p:spPr>
      </p:pic>
      <p:pic>
        <p:nvPicPr>
          <p:cNvPr id="41" name="图形 4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79616" y="5600093"/>
            <a:ext cx="1093936" cy="1201317"/>
          </a:xfrm>
          <a:prstGeom prst="rect">
            <a:avLst/>
          </a:prstGeom>
        </p:spPr>
      </p:pic>
      <p:sp>
        <p:nvSpPr>
          <p:cNvPr id="47" name="任意多边形: 形状 46"/>
          <p:cNvSpPr/>
          <p:nvPr/>
        </p:nvSpPr>
        <p:spPr>
          <a:xfrm rot="18000000">
            <a:off x="-416348" y="-196787"/>
            <a:ext cx="1401700" cy="1071237"/>
          </a:xfrm>
          <a:custGeom>
            <a:avLst/>
            <a:gdLst>
              <a:gd name="connsiteX0" fmla="*/ 1621147 w 2716520"/>
              <a:gd name="connsiteY0" fmla="*/ 0 h 2076077"/>
              <a:gd name="connsiteX1" fmla="*/ 2716520 w 2716520"/>
              <a:gd name="connsiteY1" fmla="*/ 1897243 h 2076077"/>
              <a:gd name="connsiteX2" fmla="*/ 2674489 w 2716520"/>
              <a:gd name="connsiteY2" fmla="*/ 1916433 h 2076077"/>
              <a:gd name="connsiteX3" fmla="*/ 803621 w 2716520"/>
              <a:gd name="connsiteY3" fmla="*/ 1785824 h 2076077"/>
              <a:gd name="connsiteX4" fmla="*/ 65699 w 2716520"/>
              <a:gd name="connsiteY4" fmla="*/ 1057886 h 2076077"/>
              <a:gd name="connsiteX5" fmla="*/ 0 w 2716520"/>
              <a:gd name="connsiteY5" fmla="*/ 935970 h 20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6520" h="2076077">
                <a:moveTo>
                  <a:pt x="1621147" y="0"/>
                </a:moveTo>
                <a:lnTo>
                  <a:pt x="2716520" y="1897243"/>
                </a:lnTo>
                <a:lnTo>
                  <a:pt x="2674489" y="1916433"/>
                </a:lnTo>
                <a:cubicBezTo>
                  <a:pt x="2085906" y="2158817"/>
                  <a:pt x="1394909" y="2132867"/>
                  <a:pt x="803621" y="1785824"/>
                </a:cubicBezTo>
                <a:cubicBezTo>
                  <a:pt x="489802" y="1601694"/>
                  <a:pt x="241207" y="1348982"/>
                  <a:pt x="65699" y="1057886"/>
                </a:cubicBezTo>
                <a:lnTo>
                  <a:pt x="0" y="935970"/>
                </a:ln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0" name="任意多边形: 形状 49"/>
          <p:cNvSpPr/>
          <p:nvPr/>
        </p:nvSpPr>
        <p:spPr>
          <a:xfrm>
            <a:off x="10665802" y="0"/>
            <a:ext cx="1526198" cy="621180"/>
          </a:xfrm>
          <a:custGeom>
            <a:avLst/>
            <a:gdLst>
              <a:gd name="connsiteX0" fmla="*/ 0 w 4395656"/>
              <a:gd name="connsiteY0" fmla="*/ 0 h 1789082"/>
              <a:gd name="connsiteX1" fmla="*/ 4395656 w 4395656"/>
              <a:gd name="connsiteY1" fmla="*/ 0 h 1789082"/>
              <a:gd name="connsiteX2" fmla="*/ 4395656 w 4395656"/>
              <a:gd name="connsiteY2" fmla="*/ 1789082 h 1789082"/>
              <a:gd name="connsiteX3" fmla="*/ 4365206 w 4395656"/>
              <a:gd name="connsiteY3" fmla="*/ 1760983 h 1789082"/>
              <a:gd name="connsiteX4" fmla="*/ 4235370 w 4395656"/>
              <a:gd name="connsiteY4" fmla="*/ 1598552 h 1789082"/>
              <a:gd name="connsiteX5" fmla="*/ 3063795 w 4395656"/>
              <a:gd name="connsiteY5" fmla="*/ 1307754 h 1789082"/>
              <a:gd name="connsiteX6" fmla="*/ 2397045 w 4395656"/>
              <a:gd name="connsiteY6" fmla="*/ 1561024 h 1789082"/>
              <a:gd name="connsiteX7" fmla="*/ 32007 w 4395656"/>
              <a:gd name="connsiteY7" fmla="*/ 130468 h 17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95656" h="1789082">
                <a:moveTo>
                  <a:pt x="0" y="0"/>
                </a:moveTo>
                <a:lnTo>
                  <a:pt x="4395656" y="0"/>
                </a:lnTo>
                <a:lnTo>
                  <a:pt x="4395656" y="1789082"/>
                </a:lnTo>
                <a:lnTo>
                  <a:pt x="4365206" y="1760983"/>
                </a:lnTo>
                <a:cubicBezTo>
                  <a:pt x="4317441" y="1712283"/>
                  <a:pt x="4273845" y="1658072"/>
                  <a:pt x="4235370" y="1598552"/>
                </a:cubicBezTo>
                <a:cubicBezTo>
                  <a:pt x="3982577" y="1207923"/>
                  <a:pt x="3469913" y="1080668"/>
                  <a:pt x="3063795" y="1307754"/>
                </a:cubicBezTo>
                <a:cubicBezTo>
                  <a:pt x="2857989" y="1430350"/>
                  <a:pt x="2632341" y="1516066"/>
                  <a:pt x="2397045" y="1561024"/>
                </a:cubicBezTo>
                <a:cubicBezTo>
                  <a:pt x="1348343" y="1762924"/>
                  <a:pt x="332290" y="1131852"/>
                  <a:pt x="32007" y="130468"/>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53" name="任意多边形: 形状 52"/>
          <p:cNvSpPr/>
          <p:nvPr/>
        </p:nvSpPr>
        <p:spPr>
          <a:xfrm rot="20862829">
            <a:off x="10505072" y="6460036"/>
            <a:ext cx="1719542" cy="586726"/>
          </a:xfrm>
          <a:custGeom>
            <a:avLst/>
            <a:gdLst>
              <a:gd name="connsiteX0" fmla="*/ 2336218 w 7099520"/>
              <a:gd name="connsiteY0" fmla="*/ 54820 h 2647166"/>
              <a:gd name="connsiteX1" fmla="*/ 2924885 w 7099520"/>
              <a:gd name="connsiteY1" fmla="*/ 290513 h 2647166"/>
              <a:gd name="connsiteX2" fmla="*/ 3782135 w 7099520"/>
              <a:gd name="connsiteY2" fmla="*/ 1227202 h 2647166"/>
              <a:gd name="connsiteX3" fmla="*/ 4676342 w 7099520"/>
              <a:gd name="connsiteY3" fmla="*/ 1504856 h 2647166"/>
              <a:gd name="connsiteX4" fmla="*/ 5238136 w 7099520"/>
              <a:gd name="connsiteY4" fmla="*/ 1219734 h 2647166"/>
              <a:gd name="connsiteX5" fmla="*/ 7052996 w 7099520"/>
              <a:gd name="connsiteY5" fmla="*/ 2148601 h 2647166"/>
              <a:gd name="connsiteX6" fmla="*/ 7099520 w 7099520"/>
              <a:gd name="connsiteY6" fmla="*/ 2293071 h 2647166"/>
              <a:gd name="connsiteX7" fmla="*/ 7022404 w 7099520"/>
              <a:gd name="connsiteY7" fmla="*/ 2647166 h 2647166"/>
              <a:gd name="connsiteX8" fmla="*/ 0 w 7099520"/>
              <a:gd name="connsiteY8" fmla="*/ 1117808 h 2647166"/>
              <a:gd name="connsiteX9" fmla="*/ 39762 w 7099520"/>
              <a:gd name="connsiteY9" fmla="*/ 1041464 h 2647166"/>
              <a:gd name="connsiteX10" fmla="*/ 2336218 w 7099520"/>
              <a:gd name="connsiteY10" fmla="*/ 54820 h 264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9520" h="2647166">
                <a:moveTo>
                  <a:pt x="2336218" y="54820"/>
                </a:moveTo>
                <a:cubicBezTo>
                  <a:pt x="2538196" y="101966"/>
                  <a:pt x="2736594" y="179964"/>
                  <a:pt x="2924885" y="290513"/>
                </a:cubicBezTo>
                <a:cubicBezTo>
                  <a:pt x="3322458" y="523876"/>
                  <a:pt x="3521911" y="868205"/>
                  <a:pt x="3782135" y="1227202"/>
                </a:cubicBezTo>
                <a:cubicBezTo>
                  <a:pt x="4003305" y="1532383"/>
                  <a:pt x="4322202" y="1790606"/>
                  <a:pt x="4676342" y="1504856"/>
                </a:cubicBezTo>
                <a:cubicBezTo>
                  <a:pt x="4841667" y="1371658"/>
                  <a:pt x="5033034" y="1274532"/>
                  <a:pt x="5238136" y="1219734"/>
                </a:cubicBezTo>
                <a:cubicBezTo>
                  <a:pt x="5999187" y="1016387"/>
                  <a:pt x="6779685" y="1427523"/>
                  <a:pt x="7052996" y="2148601"/>
                </a:cubicBezTo>
                <a:lnTo>
                  <a:pt x="7099520" y="2293071"/>
                </a:lnTo>
                <a:lnTo>
                  <a:pt x="7022404" y="2647166"/>
                </a:lnTo>
                <a:lnTo>
                  <a:pt x="0" y="1117808"/>
                </a:lnTo>
                <a:lnTo>
                  <a:pt x="39762" y="1041464"/>
                </a:lnTo>
                <a:cubicBezTo>
                  <a:pt x="518501" y="225535"/>
                  <a:pt x="1460978" y="-149480"/>
                  <a:pt x="2336218" y="54820"/>
                </a:cubicBezTo>
                <a:close/>
              </a:path>
            </a:pathLst>
          </a:custGeom>
          <a:solidFill>
            <a:srgbClr val="29ABE2">
              <a:alpha val="16000"/>
            </a:srgbClr>
          </a:solidFill>
          <a:ln w="9525" cap="flat">
            <a:noFill/>
            <a:prstDash val="solid"/>
            <a:miter/>
          </a:ln>
        </p:spPr>
        <p:txBody>
          <a:bodyPr rtlCol="0" anchor="ctr"/>
          <a:lstStyle/>
          <a:p>
            <a:endParaRPr lang="zh-CN" altLang="en-US"/>
          </a:p>
        </p:txBody>
      </p:sp>
      <p:sp>
        <p:nvSpPr>
          <p:cNvPr id="96" name="文本框 95"/>
          <p:cNvSpPr txBox="1"/>
          <p:nvPr/>
        </p:nvSpPr>
        <p:spPr>
          <a:xfrm>
            <a:off x="809213" y="317528"/>
            <a:ext cx="3410226" cy="521970"/>
          </a:xfrm>
          <a:prstGeom prst="rect">
            <a:avLst/>
          </a:prstGeom>
          <a:noFill/>
        </p:spPr>
        <p:txBody>
          <a:bodyPr wrap="square">
            <a:spAutoFit/>
          </a:bodyPr>
          <a:lstStyle/>
          <a:p>
            <a:r>
              <a:rPr lang="zh-CN" altLang="en-US"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a:t>
            </a:r>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a:t>
            </a:r>
            <a:r>
              <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et++</a:t>
            </a:r>
            <a:endParaRPr lang="en-US" altLang="zh-CN" sz="28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nvGrpSpPr>
          <p:cNvPr id="103" name="组合 102"/>
          <p:cNvGrpSpPr/>
          <p:nvPr/>
        </p:nvGrpSpPr>
        <p:grpSpPr>
          <a:xfrm>
            <a:off x="-297048" y="5895238"/>
            <a:ext cx="594095" cy="550840"/>
            <a:chOff x="9910916" y="-3097161"/>
            <a:chExt cx="4962832" cy="4601499"/>
          </a:xfrm>
          <a:solidFill>
            <a:srgbClr val="29ABE2"/>
          </a:solidFill>
        </p:grpSpPr>
        <p:grpSp>
          <p:nvGrpSpPr>
            <p:cNvPr id="104" name="组合 103"/>
            <p:cNvGrpSpPr/>
            <p:nvPr/>
          </p:nvGrpSpPr>
          <p:grpSpPr>
            <a:xfrm>
              <a:off x="9910916" y="-3097161"/>
              <a:ext cx="471948" cy="4601499"/>
              <a:chOff x="9910916" y="-3097161"/>
              <a:chExt cx="471948" cy="4601499"/>
            </a:xfrm>
            <a:grpFill/>
          </p:grpSpPr>
          <p:sp>
            <p:nvSpPr>
              <p:cNvPr id="129" name="椭圆 12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11033637" y="-3097161"/>
              <a:ext cx="471948" cy="4601499"/>
              <a:chOff x="9910916" y="-3097161"/>
              <a:chExt cx="471948" cy="4601499"/>
            </a:xfrm>
            <a:grpFill/>
          </p:grpSpPr>
          <p:sp>
            <p:nvSpPr>
              <p:cNvPr id="124" name="椭圆 12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12156358" y="-3097161"/>
              <a:ext cx="471948" cy="4601499"/>
              <a:chOff x="9910916" y="-3097161"/>
              <a:chExt cx="471948" cy="4601499"/>
            </a:xfrm>
            <a:grpFill/>
          </p:grpSpPr>
          <p:sp>
            <p:nvSpPr>
              <p:cNvPr id="119" name="椭圆 11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13279079" y="-3097161"/>
              <a:ext cx="471948" cy="4601499"/>
              <a:chOff x="9910916" y="-3097161"/>
              <a:chExt cx="471948" cy="4601499"/>
            </a:xfrm>
            <a:grpFill/>
          </p:grpSpPr>
          <p:sp>
            <p:nvSpPr>
              <p:cNvPr id="114" name="椭圆 113"/>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14401800" y="-3097161"/>
              <a:ext cx="471948" cy="4601499"/>
              <a:chOff x="9910916" y="-3097161"/>
              <a:chExt cx="471948" cy="4601499"/>
            </a:xfrm>
            <a:grpFill/>
          </p:grpSpPr>
          <p:sp>
            <p:nvSpPr>
              <p:cNvPr id="109" name="椭圆 108"/>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34" name="组合 133"/>
          <p:cNvGrpSpPr/>
          <p:nvPr/>
        </p:nvGrpSpPr>
        <p:grpSpPr>
          <a:xfrm>
            <a:off x="11428901" y="339149"/>
            <a:ext cx="532766" cy="493977"/>
            <a:chOff x="9910916" y="-3097161"/>
            <a:chExt cx="4962832" cy="4601499"/>
          </a:xfrm>
          <a:solidFill>
            <a:srgbClr val="29ABE2"/>
          </a:solidFill>
        </p:grpSpPr>
        <p:grpSp>
          <p:nvGrpSpPr>
            <p:cNvPr id="135" name="组合 134"/>
            <p:cNvGrpSpPr/>
            <p:nvPr/>
          </p:nvGrpSpPr>
          <p:grpSpPr>
            <a:xfrm>
              <a:off x="9910916" y="-3097161"/>
              <a:ext cx="471948" cy="4601499"/>
              <a:chOff x="9910916" y="-3097161"/>
              <a:chExt cx="471948" cy="4601499"/>
            </a:xfrm>
            <a:grpFill/>
          </p:grpSpPr>
          <p:sp>
            <p:nvSpPr>
              <p:cNvPr id="160" name="椭圆 15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6" name="组合 135"/>
            <p:cNvGrpSpPr/>
            <p:nvPr/>
          </p:nvGrpSpPr>
          <p:grpSpPr>
            <a:xfrm>
              <a:off x="11033637" y="-3097161"/>
              <a:ext cx="471948" cy="4601499"/>
              <a:chOff x="9910916" y="-3097161"/>
              <a:chExt cx="471948" cy="4601499"/>
            </a:xfrm>
            <a:grpFill/>
          </p:grpSpPr>
          <p:sp>
            <p:nvSpPr>
              <p:cNvPr id="155" name="椭圆 15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12156358" y="-3097161"/>
              <a:ext cx="471948" cy="4601499"/>
              <a:chOff x="9910916" y="-3097161"/>
              <a:chExt cx="471948" cy="4601499"/>
            </a:xfrm>
            <a:grpFill/>
          </p:grpSpPr>
          <p:sp>
            <p:nvSpPr>
              <p:cNvPr id="150" name="椭圆 14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p:cNvGrpSpPr/>
            <p:nvPr/>
          </p:nvGrpSpPr>
          <p:grpSpPr>
            <a:xfrm>
              <a:off x="13279079" y="-3097161"/>
              <a:ext cx="471948" cy="4601499"/>
              <a:chOff x="9910916" y="-3097161"/>
              <a:chExt cx="471948" cy="4601499"/>
            </a:xfrm>
            <a:grpFill/>
          </p:grpSpPr>
          <p:sp>
            <p:nvSpPr>
              <p:cNvPr id="145" name="椭圆 144"/>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9" name="组合 138"/>
            <p:cNvGrpSpPr/>
            <p:nvPr/>
          </p:nvGrpSpPr>
          <p:grpSpPr>
            <a:xfrm>
              <a:off x="14401800" y="-3097161"/>
              <a:ext cx="471948" cy="4601499"/>
              <a:chOff x="9910916" y="-3097161"/>
              <a:chExt cx="471948" cy="4601499"/>
            </a:xfrm>
            <a:grpFill/>
          </p:grpSpPr>
          <p:sp>
            <p:nvSpPr>
              <p:cNvPr id="140" name="椭圆 139"/>
              <p:cNvSpPr/>
              <p:nvPr/>
            </p:nvSpPr>
            <p:spPr>
              <a:xfrm>
                <a:off x="9910916" y="-3097161"/>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9910916" y="-206477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9910916" y="-1032385"/>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9910916" y="3"/>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9910916" y="1032390"/>
                <a:ext cx="471948" cy="4719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descr="UNet++_02"/>
          <p:cNvPicPr>
            <a:picLocks noChangeAspect="1"/>
          </p:cNvPicPr>
          <p:nvPr/>
        </p:nvPicPr>
        <p:blipFill>
          <a:blip r:embed="rId9"/>
          <a:stretch>
            <a:fillRect/>
          </a:stretch>
        </p:blipFill>
        <p:spPr>
          <a:xfrm>
            <a:off x="405130" y="1213485"/>
            <a:ext cx="5817797" cy="4068000"/>
          </a:xfrm>
          <a:prstGeom prst="rect">
            <a:avLst/>
          </a:prstGeom>
        </p:spPr>
      </p:pic>
      <p:sp>
        <p:nvSpPr>
          <p:cNvPr id="6" name="文本框 5"/>
          <p:cNvSpPr txBox="1"/>
          <p:nvPr>
            <p:custDataLst>
              <p:tags r:id="rId10"/>
            </p:custDataLst>
          </p:nvPr>
        </p:nvSpPr>
        <p:spPr>
          <a:xfrm>
            <a:off x="6677025" y="2484120"/>
            <a:ext cx="4872355" cy="2047875"/>
          </a:xfrm>
          <a:prstGeom prst="rect">
            <a:avLst/>
          </a:prstGeom>
          <a:noFill/>
        </p:spPr>
        <p:txBody>
          <a:bodyPr wrap="square">
            <a:spAutoFit/>
          </a:bodyPr>
          <a:p>
            <a:pPr indent="0" fontAlgn="auto">
              <a:lnSpc>
                <a:spcPts val="2180"/>
              </a:lnSpc>
            </a:pPr>
            <a:r>
              <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UNet++由不同深度的UNet组成，其重新设计了skip connection，使得解码器的子网络可以聚合不同尺度的特征，更加灵活</a:t>
            </a:r>
            <a:r>
              <a:rPr 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（因为原版</a:t>
            </a:r>
            <a:r>
              <a:rPr lang="en-US" alt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UNet</a:t>
            </a:r>
            <a:r>
              <a:rPr lang="zh-CN" altLang="en-US"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模型直接将相同尺寸的特征图拼接，特征图之间差异过大效果可能并不好</a:t>
            </a:r>
            <a:r>
              <a:rPr 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a:t>
            </a:r>
            <a:r>
              <a:rPr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。同时通过deep supervision</a:t>
            </a:r>
            <a:r>
              <a:rPr 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，聚合了多层解码器的结果，如果发现哪一层对最后的结果贡献并不大，就可以进行</a:t>
            </a:r>
            <a:r>
              <a:rPr 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剪枝。</a:t>
            </a:r>
            <a:endParaRPr lang="zh-CN" sz="1600" dirty="0">
              <a:solidFill>
                <a:srgbClr val="181F2A"/>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3" name="矩形 2"/>
          <p:cNvSpPr/>
          <p:nvPr/>
        </p:nvSpPr>
        <p:spPr>
          <a:xfrm>
            <a:off x="5833745" y="1282065"/>
            <a:ext cx="523240" cy="42608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commondata" val="eyJjb3VudCI6NDQsImhkaWQiOiIxZDMzNmYwZGJhYWY3OTI1MzZjMzI1ODU4MzY4MWE3YSIsInVzZXJDb3VudCI6MTl9"/>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2827</Words>
  <Application>WPS 演示</Application>
  <PresentationFormat>宽屏</PresentationFormat>
  <Paragraphs>204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阿里巴巴普惠体 B</vt:lpstr>
      <vt:lpstr>阿里巴巴普惠体</vt:lpstr>
      <vt:lpstr>阿里巴巴普惠体 Heavy</vt:lpstr>
      <vt:lpstr>Cambria Math</vt:lpstr>
      <vt:lpstr>HarmonyOS Sans SC</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王涛</cp:lastModifiedBy>
  <cp:revision>62</cp:revision>
  <dcterms:created xsi:type="dcterms:W3CDTF">2023-12-15T08:53:00Z</dcterms:created>
  <dcterms:modified xsi:type="dcterms:W3CDTF">2024-01-18T07:53:42Z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v1.0_mb_SEJ/Qo37D93ZjsVMQYwPeQ==</vt:lpwstr>
  </property>
  <property fmtid="{D5CDD505-2E9C-101B-9397-08002B2CF9AE}" pid="4" name="ICV">
    <vt:lpwstr>858695419D82464AB9754DB0C99B395C_11</vt:lpwstr>
  </property>
</Properties>
</file>