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9" r:id="rId3"/>
    <p:sldId id="446" r:id="rId4"/>
    <p:sldId id="444" r:id="rId5"/>
    <p:sldId id="447" r:id="rId6"/>
    <p:sldId id="448" r:id="rId7"/>
    <p:sldId id="450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  <p:cmAuthor id="2" name="Lenovo" initials="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  <a:srgbClr val="FF0F0F"/>
    <a:srgbClr val="00C8F0"/>
    <a:srgbClr val="12FA12"/>
    <a:srgbClr val="00B050"/>
    <a:srgbClr val="00268A"/>
    <a:srgbClr val="00B0F0"/>
    <a:srgbClr val="C0504D"/>
    <a:srgbClr val="00268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1624" autoAdjust="0"/>
  </p:normalViewPr>
  <p:slideViewPr>
    <p:cSldViewPr snapToGrid="0">
      <p:cViewPr varScale="1">
        <p:scale>
          <a:sx n="86" d="100"/>
          <a:sy n="86" d="100"/>
        </p:scale>
        <p:origin x="12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EF63-9106-4A1E-9911-AA8228D8F1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E4D8F-BC19-4A67-8D3F-68AEA7467B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4532-7381-409A-BF61-E67797FDB8A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512" y="279961"/>
            <a:ext cx="5400600" cy="738336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783086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AAA7A-35BB-4026-9E39-EA6D1439974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b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095CA-C1DD-41DE-8882-7EB233A8009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9F556-E199-4DA9-8905-688620711054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EB073-4C76-497A-8F5C-6A5F23276694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1187628" y="232495"/>
            <a:ext cx="4502141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517237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17237"/>
            <a:ext cx="5111750" cy="46089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708928"/>
            <a:ext cx="3008313" cy="34172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72E78-47B1-4D76-8ED7-9A52C5C41859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83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B9632-5FEF-4CF2-8C8E-BE05879BC71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A14B1C-01BB-497D-9A29-17005DA8ED99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microsoft.com/office/2007/relationships/hdphoto" Target="../media/image2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871700" y="251826"/>
            <a:ext cx="5400600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" y="6583362"/>
            <a:ext cx="755576" cy="251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C0AC492-EA52-42B4-92F3-C2EC3E5AB688}" type="datetime1">
              <a:rPr lang="zh-CN" altLang="en-US" smtClean="0"/>
            </a:fld>
            <a:endParaRPr lang="zh-CN" altLang="en-US"/>
          </a:p>
        </p:txBody>
      </p:sp>
      <p:pic>
        <p:nvPicPr>
          <p:cNvPr id="1031" name="Picture 10" descr="F:\各种设计\亚洲药学院院长论坛\中国药科大学校徽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80" y="94919"/>
            <a:ext cx="1033231" cy="99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2293031" y="1137182"/>
            <a:ext cx="6876000" cy="130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" y="46925"/>
            <a:ext cx="881553" cy="895243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 bwMode="auto">
          <a:xfrm flipV="1">
            <a:off x="0" y="961135"/>
            <a:ext cx="1421819" cy="36512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50000">
                <a:srgbClr val="003399">
                  <a:shade val="67500"/>
                  <a:satMod val="115000"/>
                </a:srgbClr>
              </a:gs>
              <a:gs pos="100000">
                <a:srgbClr val="0033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4" name="Slide Number Placeholder 5"/>
          <p:cNvSpPr txBox="1"/>
          <p:nvPr userDrawn="1"/>
        </p:nvSpPr>
        <p:spPr>
          <a:xfrm>
            <a:off x="307477" y="954620"/>
            <a:ext cx="4773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FD7B7C-AF8C-4FAB-86E2-24FF7FA73BB6}" type="slidenum">
              <a:rPr lang="zh-CN" altLang="en-US" sz="135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rgbClr val="0000FF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sz="15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727" y="1538656"/>
            <a:ext cx="3465094" cy="12738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7619" y="2967335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从知乎上面看到这句话，然后搜索</a:t>
            </a:r>
            <a:r>
              <a:rPr lang="en-US" altLang="zh-CN" sz="1200" dirty="0"/>
              <a:t>CRI</a:t>
            </a:r>
            <a:r>
              <a:rPr lang="zh-CN" altLang="en-US" sz="1200" dirty="0"/>
              <a:t>，进入其官网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15428" y="281249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15428" y="5387180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1" y="1390982"/>
            <a:ext cx="2156056" cy="2298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6" y="3379216"/>
            <a:ext cx="3157086" cy="2022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1" y="5953904"/>
            <a:ext cx="3157086" cy="3101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4652" y="6321866"/>
            <a:ext cx="28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直接在官网里面搜索</a:t>
            </a:r>
            <a:r>
              <a:rPr lang="en-US" altLang="zh-CN" dirty="0"/>
              <a:t>trend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514634" y="6394614"/>
            <a:ext cx="5472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4061861" y="2627697"/>
            <a:ext cx="74" cy="3776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061861" y="2627697"/>
            <a:ext cx="423512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12055" y="368903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931" y="4289451"/>
            <a:ext cx="4095108" cy="825934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5812055" y="5115385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427621" y="5715804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点开就能看到文献，在文献中找到靶标表格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0091" y="4292638"/>
            <a:ext cx="22624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  <a:r>
              <a:rPr lang="en-US" altLang="zh-CN" sz="1000" b="1" dirty="0">
                <a:sym typeface="+mn-ea"/>
              </a:rPr>
              <a:t>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739217" y="4276356"/>
            <a:ext cx="2206884" cy="621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7" name="组合 6"/>
          <p:cNvGrpSpPr/>
          <p:nvPr/>
        </p:nvGrpSpPr>
        <p:grpSpPr>
          <a:xfrm>
            <a:off x="777904" y="1409664"/>
            <a:ext cx="963653" cy="269943"/>
            <a:chOff x="3752850" y="1629629"/>
            <a:chExt cx="1534510" cy="373593"/>
          </a:xfrm>
        </p:grpSpPr>
        <p:sp>
          <p:nvSpPr>
            <p:cNvPr id="8" name="矩形 7"/>
            <p:cNvSpPr/>
            <p:nvPr/>
          </p:nvSpPr>
          <p:spPr>
            <a:xfrm>
              <a:off x="3752850" y="1629629"/>
              <a:ext cx="1534510" cy="373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14198" y="1666193"/>
              <a:ext cx="947527" cy="298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靶点汇总</a:t>
              </a:r>
              <a:endParaRPr lang="zh-CN" altLang="en-US" sz="800" b="1" dirty="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259730" y="1679607"/>
            <a:ext cx="0" cy="24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1466" y="1966570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273456" y="2450153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46099" y="2727992"/>
            <a:ext cx="2531752" cy="1276350"/>
            <a:chOff x="167297" y="2756878"/>
            <a:chExt cx="2531752" cy="1276350"/>
          </a:xfrm>
        </p:grpSpPr>
        <p:sp>
          <p:nvSpPr>
            <p:cNvPr id="20" name="文本框 19"/>
            <p:cNvSpPr txBox="1"/>
            <p:nvPr/>
          </p:nvSpPr>
          <p:spPr>
            <a:xfrm>
              <a:off x="177623" y="2756878"/>
              <a:ext cx="2521426" cy="127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b="1" dirty="0"/>
                <a:t>人为判断：</a:t>
              </a:r>
              <a:r>
                <a:rPr lang="en-US" altLang="zh-CN" sz="700" b="1" dirty="0"/>
                <a:t>’</a:t>
              </a:r>
              <a:r>
                <a:rPr lang="zh-CN" altLang="en-US" sz="700" b="1" dirty="0"/>
                <a:t>位点</a:t>
              </a:r>
              <a:r>
                <a:rPr lang="en-US" altLang="zh-CN" sz="700" b="1" dirty="0"/>
                <a:t>’</a:t>
              </a:r>
              <a:r>
                <a:rPr lang="zh-CN" altLang="en-US" sz="700" b="1" dirty="0"/>
                <a:t> </a:t>
              </a:r>
              <a:r>
                <a:rPr lang="en-US" altLang="zh-CN" sz="700" b="1" dirty="0"/>
                <a:t>and ‘phosphorylation’ and ‘anti-apoptotic’ or cancer’ or ‘carcinoma’ or ‘tumor’ or ‘migration’ or ‘cell growth’ or ‘proliferation’ or ‘invasion’ or ‘lymphoma’ or ‘leukemia’ or ‘carcinogenesis’ or ‘Oncogenesis’ or ’Neoplasia’ or ‘Neoplastic’ or ‘Malignancy’ or ‘Malignancies’ or ‘Metastasis’ or ’ Metastatic dissemination’ or  ‘Carcinogenic’ or ‘Oncogenic’ or ‘neuroblastoma’ or ‘Adenocarcinoma’ or ‘angiogenesis’ or ‘tumorigenic’ or ‘tumorigenesis’ or ‘melanoma’ or ‘oncoprotein’ or ‘sarcomas’ or ‘dysplasia’ or ‘precancerous lesions’ or ‘precancerosis’ or ‘ proapoptotic’</a:t>
              </a:r>
              <a:endParaRPr lang="en-US" altLang="zh-CN" sz="700" b="1" dirty="0"/>
            </a:p>
            <a:p>
              <a:r>
                <a:rPr lang="en-US" altLang="zh-CN" sz="700" b="1" dirty="0"/>
                <a:t> </a:t>
              </a:r>
              <a:endParaRPr lang="zh-CN" altLang="en-US" sz="7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7297" y="2761109"/>
              <a:ext cx="2428960" cy="674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12581" y="1452408"/>
            <a:ext cx="2088368" cy="507483"/>
            <a:chOff x="6210957" y="2803722"/>
            <a:chExt cx="2933043" cy="923331"/>
          </a:xfrm>
        </p:grpSpPr>
        <p:sp>
          <p:nvSpPr>
            <p:cNvPr id="17" name="矩形 16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1827" y="2908806"/>
              <a:ext cx="2902173" cy="64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activation</a:t>
              </a:r>
              <a:endParaRPr lang="zh-CN" altLang="en-US" sz="1000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3827430" y="1968085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757932" y="3725620"/>
            <a:ext cx="2279605" cy="319753"/>
            <a:chOff x="6203113" y="4233328"/>
            <a:chExt cx="2963727" cy="923331"/>
          </a:xfrm>
        </p:grpSpPr>
        <p:sp>
          <p:nvSpPr>
            <p:cNvPr id="22" name="矩形 21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03113" y="4350358"/>
              <a:ext cx="2963727" cy="59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target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827430" y="3420515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577851" y="2285504"/>
            <a:ext cx="2521427" cy="860425"/>
            <a:chOff x="6172363" y="5593365"/>
            <a:chExt cx="2919085" cy="1588138"/>
          </a:xfrm>
        </p:grpSpPr>
        <p:sp>
          <p:nvSpPr>
            <p:cNvPr id="26" name="矩形 25"/>
            <p:cNvSpPr/>
            <p:nvPr/>
          </p:nvSpPr>
          <p:spPr>
            <a:xfrm>
              <a:off x="6209647" y="5603171"/>
              <a:ext cx="2881801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72363" y="5593365"/>
              <a:ext cx="2907603" cy="158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 and ‘regulate or modulate or increase activity or‘induce’ or ‘upstream’ or ‘mediate’ or ‘upregulate’ or ‘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与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3854066" y="4075959"/>
            <a:ext cx="1418" cy="192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10103" y="200773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843740" y="345679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44741" y="403632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251300" y="4220876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61288" y="4480980"/>
            <a:ext cx="1684264" cy="625811"/>
            <a:chOff x="475721" y="4450688"/>
            <a:chExt cx="2227756" cy="923331"/>
          </a:xfrm>
        </p:grpSpPr>
        <p:sp>
          <p:nvSpPr>
            <p:cNvPr id="34" name="矩形 33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某位点的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流程图: 决策 35"/>
          <p:cNvSpPr/>
          <p:nvPr/>
        </p:nvSpPr>
        <p:spPr>
          <a:xfrm>
            <a:off x="1048966" y="3661789"/>
            <a:ext cx="413433" cy="5343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1257175" y="3421578"/>
            <a:ext cx="1" cy="240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85252" y="420448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779571" y="370199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40" name="直接连接符 39"/>
          <p:cNvCxnSpPr>
            <a:stCxn id="36" idx="3"/>
          </p:cNvCxnSpPr>
          <p:nvPr/>
        </p:nvCxnSpPr>
        <p:spPr>
          <a:xfrm flipV="1">
            <a:off x="1462399" y="3923213"/>
            <a:ext cx="1079039" cy="5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2541438" y="1489821"/>
            <a:ext cx="6095" cy="2433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32181" y="1484107"/>
            <a:ext cx="172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54066" y="123652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47" name="流程图: 决策 46"/>
          <p:cNvSpPr/>
          <p:nvPr/>
        </p:nvSpPr>
        <p:spPr>
          <a:xfrm>
            <a:off x="3760497" y="3112934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endCxn id="47" idx="0"/>
          </p:cNvCxnSpPr>
          <p:nvPr/>
        </p:nvCxnSpPr>
        <p:spPr>
          <a:xfrm>
            <a:off x="3831456" y="2828710"/>
            <a:ext cx="434" cy="284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3"/>
          </p:cNvCxnSpPr>
          <p:nvPr/>
        </p:nvCxnSpPr>
        <p:spPr>
          <a:xfrm>
            <a:off x="3903282" y="3272811"/>
            <a:ext cx="52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455542" y="2946589"/>
            <a:ext cx="1194150" cy="711364"/>
            <a:chOff x="3112151" y="2490247"/>
            <a:chExt cx="2914216" cy="573782"/>
          </a:xfrm>
        </p:grpSpPr>
        <p:sp>
          <p:nvSpPr>
            <p:cNvPr id="55" name="矩形 54"/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112151" y="2523991"/>
              <a:ext cx="2895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5653264" y="3237868"/>
            <a:ext cx="1704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825218" y="2947851"/>
            <a:ext cx="1588252" cy="241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804585" y="3003212"/>
            <a:ext cx="158825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zh-CN" altLang="en-US" sz="1000" b="1" dirty="0"/>
          </a:p>
          <a:p>
            <a:r>
              <a:rPr lang="en-US" altLang="zh-CN" sz="1000" b="1" dirty="0">
                <a:solidFill>
                  <a:srgbClr val="FF0000"/>
                </a:solidFill>
              </a:rPr>
              <a:t>[</a:t>
            </a:r>
            <a:r>
              <a:rPr lang="zh-CN" altLang="en-US" sz="1000" b="1" dirty="0">
                <a:solidFill>
                  <a:srgbClr val="FF0000"/>
                </a:solidFill>
              </a:rPr>
              <a:t>补充到和第一个框一样</a:t>
            </a:r>
            <a:r>
              <a:rPr lang="en-US" altLang="zh-CN" sz="1000" b="1" dirty="0">
                <a:solidFill>
                  <a:srgbClr val="FF0000"/>
                </a:solidFill>
              </a:rPr>
              <a:t>]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  <a:endParaRPr lang="en-US" altLang="zh-CN" sz="1000" b="1" dirty="0"/>
          </a:p>
          <a:p>
            <a:endParaRPr lang="zh-CN" altLang="en-US" sz="1000" b="1" dirty="0"/>
          </a:p>
        </p:txBody>
      </p:sp>
      <p:cxnSp>
        <p:nvCxnSpPr>
          <p:cNvPr id="62" name="直接箭头连接符 61"/>
          <p:cNvCxnSpPr>
            <a:endCxn id="66" idx="0"/>
          </p:cNvCxnSpPr>
          <p:nvPr/>
        </p:nvCxnSpPr>
        <p:spPr>
          <a:xfrm>
            <a:off x="7009583" y="5381460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5761551" y="6231028"/>
            <a:ext cx="741144" cy="355642"/>
            <a:chOff x="7103350" y="5501865"/>
            <a:chExt cx="741144" cy="355642"/>
          </a:xfrm>
        </p:grpSpPr>
        <p:sp>
          <p:nvSpPr>
            <p:cNvPr id="63" name="矩形 62"/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6671084" y="6231028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决策 69"/>
          <p:cNvSpPr/>
          <p:nvPr/>
        </p:nvSpPr>
        <p:spPr>
          <a:xfrm>
            <a:off x="3795153" y="5139254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861327" y="4913174"/>
            <a:ext cx="1" cy="23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3858949" y="5418881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1273456" y="5267897"/>
            <a:ext cx="2534959" cy="137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273456" y="5096531"/>
            <a:ext cx="0" cy="15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388870" y="500651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3516596" y="5713223"/>
            <a:ext cx="766791" cy="355642"/>
            <a:chOff x="3516596" y="5713223"/>
            <a:chExt cx="766791" cy="355642"/>
          </a:xfrm>
        </p:grpSpPr>
        <p:sp>
          <p:nvSpPr>
            <p:cNvPr id="96" name="文本框 95"/>
            <p:cNvSpPr txBox="1"/>
            <p:nvPr/>
          </p:nvSpPr>
          <p:spPr>
            <a:xfrm>
              <a:off x="3523243" y="5768544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unrelated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16596" y="5713223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604044" y="540321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605373" y="2272623"/>
            <a:ext cx="741144" cy="355642"/>
            <a:chOff x="7591157" y="2153652"/>
            <a:chExt cx="741144" cy="355642"/>
          </a:xfrm>
        </p:grpSpPr>
        <p:sp>
          <p:nvSpPr>
            <p:cNvPr id="114" name="矩形 113"/>
            <p:cNvSpPr/>
            <p:nvPr/>
          </p:nvSpPr>
          <p:spPr>
            <a:xfrm>
              <a:off x="7591157" y="2153652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73829" y="2208362"/>
              <a:ext cx="623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activity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587059" y="6151609"/>
            <a:ext cx="1732285" cy="625811"/>
            <a:chOff x="451709" y="4450688"/>
            <a:chExt cx="2291273" cy="923331"/>
          </a:xfrm>
        </p:grpSpPr>
        <p:sp>
          <p:nvSpPr>
            <p:cNvPr id="141" name="矩形 140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3526419" y="343691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3892102" y="3038607"/>
            <a:ext cx="34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670899" y="628782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6160900" y="5378343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5279675" y="6396290"/>
            <a:ext cx="490469" cy="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V="1">
            <a:off x="5961361" y="2631382"/>
            <a:ext cx="0" cy="33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4955805" y="1451403"/>
            <a:ext cx="2088368" cy="507483"/>
            <a:chOff x="6210957" y="2803722"/>
            <a:chExt cx="2933043" cy="923331"/>
          </a:xfrm>
        </p:grpSpPr>
        <p:sp>
          <p:nvSpPr>
            <p:cNvPr id="101" name="矩形 100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241827" y="2908806"/>
              <a:ext cx="2902173" cy="64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activation</a:t>
              </a:r>
              <a:endParaRPr lang="zh-CN" altLang="en-US" sz="1000" dirty="0"/>
            </a:p>
          </p:txBody>
        </p:sp>
      </p:grpSp>
      <p:cxnSp>
        <p:nvCxnSpPr>
          <p:cNvPr id="75" name="直接箭头连接符 74"/>
          <p:cNvCxnSpPr>
            <a:stCxn id="114" idx="0"/>
            <a:endCxn id="101" idx="2"/>
          </p:cNvCxnSpPr>
          <p:nvPr/>
        </p:nvCxnSpPr>
        <p:spPr>
          <a:xfrm flipH="1" flipV="1">
            <a:off x="5970758" y="1958886"/>
            <a:ext cx="5187" cy="313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7233284" y="1304135"/>
            <a:ext cx="1895753" cy="707886"/>
            <a:chOff x="6172363" y="5593365"/>
            <a:chExt cx="2919085" cy="995295"/>
          </a:xfrm>
        </p:grpSpPr>
        <p:sp>
          <p:nvSpPr>
            <p:cNvPr id="107" name="矩形 106"/>
            <p:cNvSpPr/>
            <p:nvPr/>
          </p:nvSpPr>
          <p:spPr>
            <a:xfrm>
              <a:off x="6209647" y="5603171"/>
              <a:ext cx="2881801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172363" y="5593365"/>
              <a:ext cx="2907604" cy="9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‘regulate/modulate/increase activity’ or ‘activate’ 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与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直接箭头连接符 79"/>
          <p:cNvCxnSpPr>
            <a:endCxn id="108" idx="1"/>
          </p:cNvCxnSpPr>
          <p:nvPr/>
        </p:nvCxnSpPr>
        <p:spPr>
          <a:xfrm>
            <a:off x="6999335" y="1653934"/>
            <a:ext cx="233949" cy="4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560074" y="3487284"/>
            <a:ext cx="16532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</a:t>
            </a:r>
            <a:endParaRPr lang="en-US" altLang="zh-CN" sz="1000" b="1" dirty="0"/>
          </a:p>
          <a:p>
            <a:endParaRPr lang="zh-CN" altLang="en-US" sz="1000" dirty="0"/>
          </a:p>
        </p:txBody>
      </p:sp>
      <p:sp>
        <p:nvSpPr>
          <p:cNvPr id="117" name="矩形 116"/>
          <p:cNvSpPr/>
          <p:nvPr/>
        </p:nvSpPr>
        <p:spPr>
          <a:xfrm>
            <a:off x="7592949" y="3518305"/>
            <a:ext cx="1551051" cy="707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118" name="组合 117"/>
          <p:cNvGrpSpPr/>
          <p:nvPr/>
        </p:nvGrpSpPr>
        <p:grpSpPr>
          <a:xfrm>
            <a:off x="7516339" y="2881284"/>
            <a:ext cx="1571236" cy="412059"/>
            <a:chOff x="6203111" y="4233328"/>
            <a:chExt cx="2963727" cy="923331"/>
          </a:xfrm>
        </p:grpSpPr>
        <p:sp>
          <p:nvSpPr>
            <p:cNvPr id="119" name="矩形 118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203111" y="4287936"/>
              <a:ext cx="2963727" cy="59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target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>
            <a:off x="8278203" y="2576179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8315900" y="3309007"/>
            <a:ext cx="1418" cy="192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流程图: 决策 127"/>
          <p:cNvSpPr/>
          <p:nvPr/>
        </p:nvSpPr>
        <p:spPr>
          <a:xfrm>
            <a:off x="8211270" y="2268598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>
            <a:endCxn id="128" idx="0"/>
          </p:cNvCxnSpPr>
          <p:nvPr/>
        </p:nvCxnSpPr>
        <p:spPr>
          <a:xfrm>
            <a:off x="8282229" y="1984374"/>
            <a:ext cx="434" cy="284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7861837" y="4454843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flipH="1">
            <a:off x="7928011" y="4228763"/>
            <a:ext cx="1" cy="23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7925633" y="4734470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7687598" y="47010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950168" y="441964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977192" y="259258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  <a:endParaRPr lang="zh-CN" altLang="en-US" sz="10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7945934" y="2202010"/>
            <a:ext cx="34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87" name="直接箭头连接符 86"/>
          <p:cNvCxnSpPr>
            <a:stCxn id="128" idx="1"/>
          </p:cNvCxnSpPr>
          <p:nvPr/>
        </p:nvCxnSpPr>
        <p:spPr>
          <a:xfrm flipH="1" flipV="1">
            <a:off x="7977192" y="2428474"/>
            <a:ext cx="2340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7224754" y="229392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220224" y="2238711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7984898" y="4628370"/>
            <a:ext cx="366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8348427" y="4450709"/>
            <a:ext cx="766791" cy="355642"/>
            <a:chOff x="3516596" y="5713223"/>
            <a:chExt cx="766791" cy="355642"/>
          </a:xfrm>
        </p:grpSpPr>
        <p:sp>
          <p:nvSpPr>
            <p:cNvPr id="149" name="文本框 148"/>
            <p:cNvSpPr txBox="1"/>
            <p:nvPr/>
          </p:nvSpPr>
          <p:spPr>
            <a:xfrm>
              <a:off x="3523243" y="5768544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unrelated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16596" y="5713223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560083" y="5031197"/>
            <a:ext cx="1436708" cy="625811"/>
            <a:chOff x="475721" y="4450688"/>
            <a:chExt cx="2227756" cy="923331"/>
          </a:xfrm>
        </p:grpSpPr>
        <p:sp>
          <p:nvSpPr>
            <p:cNvPr id="152" name="矩形 151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4907" y="1735944"/>
            <a:ext cx="2895602" cy="751512"/>
            <a:chOff x="139752" y="2490247"/>
            <a:chExt cx="2895602" cy="751512"/>
          </a:xfrm>
        </p:grpSpPr>
        <p:sp>
          <p:nvSpPr>
            <p:cNvPr id="10" name="矩形 9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752" y="2528264"/>
              <a:ext cx="289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HDAC1 phosphorylation cancer</a:t>
              </a:r>
              <a:endPara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1641904" y="2512625"/>
            <a:ext cx="10510" cy="441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28" y="2954059"/>
            <a:ext cx="2624960" cy="3622102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2945188" y="4583617"/>
            <a:ext cx="913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78" y="3321748"/>
            <a:ext cx="3113340" cy="288672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128641" y="3857169"/>
            <a:ext cx="1786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文章摘要中提到磷酸化位点与其蛋白稳定性和其抗凋亡能力有关，则可以证明</a:t>
            </a:r>
            <a:r>
              <a:rPr lang="en-US" altLang="zh-CN" sz="1600" b="1" dirty="0"/>
              <a:t>HDAC1</a:t>
            </a:r>
            <a:r>
              <a:rPr lang="zh-CN" altLang="en-US" sz="1600" b="1" dirty="0"/>
              <a:t>的磷酸化与癌症有关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0" y="2377645"/>
            <a:ext cx="3015384" cy="377289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6914" y="1580779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432801" y="2092822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687269" y="1535020"/>
            <a:ext cx="2088368" cy="507483"/>
            <a:chOff x="6210957" y="2803722"/>
            <a:chExt cx="2933043" cy="923331"/>
          </a:xfrm>
        </p:grpSpPr>
        <p:sp>
          <p:nvSpPr>
            <p:cNvPr id="19" name="矩形 18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4802118" y="205069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877902" y="5365859"/>
            <a:ext cx="2279605" cy="440638"/>
            <a:chOff x="6203113" y="4233328"/>
            <a:chExt cx="2963727" cy="1272403"/>
          </a:xfrm>
        </p:grpSpPr>
        <p:sp>
          <p:nvSpPr>
            <p:cNvPr id="23" name="矩形 22"/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3113" y="4350358"/>
              <a:ext cx="2963727" cy="115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WT1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  <a:endParaRPr lang="en-US" altLang="zh-CN" sz="1000" b="1" dirty="0"/>
            </a:p>
            <a:p>
              <a:endParaRPr lang="zh-CN" altLang="en-US" sz="1000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947400" y="5060754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72423" y="207218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2315" y="50692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878891" y="390189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2644502" y="4125759"/>
            <a:ext cx="740418" cy="7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55780" y="1740095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344115" y="1749998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flipH="1">
            <a:off x="2450754" y="4160734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861170" y="12577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  <a:endParaRPr lang="zh-CN" altLang="en-US" sz="1200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06" y="2349186"/>
            <a:ext cx="2119442" cy="271818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8" y="1415324"/>
            <a:ext cx="1556986" cy="1924642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>
            <a:off x="6073321" y="5465220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6192457" y="2092822"/>
            <a:ext cx="54124" cy="337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168000" y="2071224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33" y="3393658"/>
            <a:ext cx="1528422" cy="16684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701797" y="2909079"/>
            <a:ext cx="2899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 and ‘regulate/modulate/increase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906" y="2781135"/>
            <a:ext cx="2262475" cy="55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  <a:endParaRPr lang="en-US" altLang="zh-CN" sz="1000" b="1" dirty="0"/>
          </a:p>
          <a:p>
            <a:endParaRPr lang="zh-CN" altLang="en-US" sz="10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455358" y="5595522"/>
            <a:ext cx="1684264" cy="625811"/>
            <a:chOff x="475721" y="4450688"/>
            <a:chExt cx="2227756" cy="923331"/>
          </a:xfrm>
        </p:grpSpPr>
        <p:sp>
          <p:nvSpPr>
            <p:cNvPr id="82" name="矩形 81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直接箭头连接符 84"/>
          <p:cNvCxnSpPr/>
          <p:nvPr/>
        </p:nvCxnSpPr>
        <p:spPr>
          <a:xfrm>
            <a:off x="7327260" y="5125912"/>
            <a:ext cx="0" cy="33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58901" y="171220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2431" y="3503619"/>
            <a:ext cx="252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5676" y="1469023"/>
            <a:ext cx="2468737" cy="483583"/>
            <a:chOff x="139752" y="2490247"/>
            <a:chExt cx="2895602" cy="751512"/>
          </a:xfrm>
        </p:grpSpPr>
        <p:sp>
          <p:nvSpPr>
            <p:cNvPr id="12" name="矩形 11"/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cancer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1367666" y="1952606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51812" y="1438550"/>
            <a:ext cx="2088368" cy="507483"/>
            <a:chOff x="6210957" y="2803722"/>
            <a:chExt cx="2933043" cy="923331"/>
          </a:xfrm>
        </p:grpSpPr>
        <p:sp>
          <p:nvSpPr>
            <p:cNvPr id="19" name="矩形 18"/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4266661" y="195422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12658" y="251422"/>
            <a:ext cx="2873445" cy="5002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583597" y="3957858"/>
            <a:ext cx="125104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2835738" y="1558969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833468" y="1570766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957496" y="1760826"/>
            <a:ext cx="1188027" cy="793965"/>
            <a:chOff x="3112151" y="2490247"/>
            <a:chExt cx="2914216" cy="573782"/>
          </a:xfrm>
        </p:grpSpPr>
        <p:sp>
          <p:nvSpPr>
            <p:cNvPr id="48" name="矩形 47"/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12151" y="2523991"/>
              <a:ext cx="2895603" cy="43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</a:t>
              </a:r>
              <a:endPara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6554247" y="2554791"/>
            <a:ext cx="0" cy="227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562903" y="5135678"/>
            <a:ext cx="0" cy="1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3" y="2211640"/>
            <a:ext cx="2582082" cy="208782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" y="4299468"/>
            <a:ext cx="2525843" cy="238593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552576" y="37000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 flipH="1">
            <a:off x="2124439" y="3958928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77" y="3305440"/>
            <a:ext cx="2521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  <a:endParaRPr lang="en-US" altLang="zh-CN" sz="1000" b="1" dirty="0"/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60" y="2321810"/>
            <a:ext cx="1699588" cy="233799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638" y="4536190"/>
            <a:ext cx="2023988" cy="229023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3026147" y="2697908"/>
            <a:ext cx="24811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’and ‘regulate/modulate/promote/increase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5428183" y="4595862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601443" y="2262280"/>
            <a:ext cx="0" cy="2336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603212" y="2264402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45" y="2824398"/>
            <a:ext cx="2599320" cy="247679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172935" y="2487468"/>
            <a:ext cx="1588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en-US" altLang="zh-CN" sz="1000" b="1" dirty="0"/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  <a:endParaRPr lang="en-US" altLang="zh-CN" sz="1000" b="1" dirty="0"/>
          </a:p>
          <a:p>
            <a:endParaRPr lang="zh-CN" altLang="en-US" sz="1000" b="1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6631808" y="5554322"/>
            <a:ext cx="741144" cy="355642"/>
            <a:chOff x="7103350" y="5501865"/>
            <a:chExt cx="741144" cy="355642"/>
          </a:xfrm>
        </p:grpSpPr>
        <p:sp>
          <p:nvSpPr>
            <p:cNvPr id="104" name="矩形 103"/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221986" y="6076322"/>
            <a:ext cx="1732285" cy="625811"/>
            <a:chOff x="451709" y="4450688"/>
            <a:chExt cx="2291273" cy="923331"/>
          </a:xfrm>
        </p:grpSpPr>
        <p:sp>
          <p:nvSpPr>
            <p:cNvPr id="107" name="矩形 106"/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9" name="直接箭头连接符 108"/>
          <p:cNvCxnSpPr/>
          <p:nvPr/>
        </p:nvCxnSpPr>
        <p:spPr>
          <a:xfrm>
            <a:off x="7088129" y="5909964"/>
            <a:ext cx="0" cy="149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7096634" y="5301190"/>
            <a:ext cx="0" cy="253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0908"/>
            <a:ext cx="2375236" cy="3600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50" y="2090908"/>
            <a:ext cx="2291934" cy="3600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76" y="2090908"/>
            <a:ext cx="2398998" cy="3600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73" y="2090907"/>
            <a:ext cx="2194627" cy="36002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dc6b407-3119-4627-906b-f1ffebcaff76"/>
  <p:tag name="COMMONDATA" val="eyJoZGlkIjoiZWY1ZDZhZTM2NjZjMjhlMGQ3ODBlZTllODA2YzU1OGIifQ=="/>
  <p:tag name="commondata" val="eyJoZGlkIjoiMWQzMzZmMGRiYWFmNzkyNTM2YzMyNTg1ODM2ODFhN2EifQ=="/>
</p:tagLst>
</file>

<file path=ppt/theme/theme1.xml><?xml version="1.0" encoding="utf-8"?>
<a:theme xmlns:a="http://schemas.openxmlformats.org/drawingml/2006/main" name="DDO标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</Words>
  <Application>WPS 演示</Application>
  <PresentationFormat>全屏显示(4:3)</PresentationFormat>
  <Paragraphs>164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DDO标志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王涛</cp:lastModifiedBy>
  <cp:revision>1102</cp:revision>
  <dcterms:created xsi:type="dcterms:W3CDTF">2019-03-01T02:01:00Z</dcterms:created>
  <dcterms:modified xsi:type="dcterms:W3CDTF">2023-10-28T03:24:27Z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05991E22F04C49C9AF0FD48659E0BBCA_12</vt:lpwstr>
  </property>
  <property fmtid="{D5CDD505-2E9C-101B-9397-08002B2CF9AE}" pid="3" name="KSOProductBuildVer">
    <vt:lpwstr>2052-12.1.0.15712</vt:lpwstr>
  </property>
</Properties>
</file>