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49" r:id="rId2"/>
    <p:sldId id="446" r:id="rId3"/>
    <p:sldId id="444" r:id="rId4"/>
    <p:sldId id="447" r:id="rId5"/>
    <p:sldId id="448" r:id="rId6"/>
    <p:sldId id="450" r:id="rId7"/>
  </p:sldIdLst>
  <p:sldSz cx="9144000" cy="6858000" type="screen4x3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/>
  <p:cmAuthor id="2" name="Lenovo" initials="L" lastIdx="2" clrIdx="1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FF"/>
    <a:srgbClr val="FF0F0F"/>
    <a:srgbClr val="00C8F0"/>
    <a:srgbClr val="12FA12"/>
    <a:srgbClr val="00B050"/>
    <a:srgbClr val="00268A"/>
    <a:srgbClr val="00B0F0"/>
    <a:srgbClr val="C0504D"/>
    <a:srgbClr val="00268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1624" autoAdjust="0"/>
  </p:normalViewPr>
  <p:slideViewPr>
    <p:cSldViewPr snapToGrid="0">
      <p:cViewPr varScale="1">
        <p:scale>
          <a:sx n="127" d="100"/>
          <a:sy n="127" d="100"/>
        </p:scale>
        <p:origin x="138" y="9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EF63-9106-4A1E-9911-AA8228D8F158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E4D8F-BC19-4A67-8D3F-68AEA7467B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130433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4532-7381-409A-BF61-E67797FDB8A4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0512" y="279961"/>
            <a:ext cx="5400600" cy="738336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7" y="1783086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2AAA7A-35BB-4026-9E39-EA6D14399747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>
                <a:solidFill>
                  <a:srgbClr val="C00000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100" b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095CA-C1DD-41DE-8882-7EB233A8009C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9F556-E199-4DA9-8905-688620711054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EB073-4C76-497A-8F5C-6A5F23276694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0AC492-EA52-42B4-92F3-C2EC3E5AB688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 bwMode="auto">
          <a:xfrm>
            <a:off x="1187628" y="232495"/>
            <a:ext cx="4502141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1517237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517237"/>
            <a:ext cx="5111750" cy="460892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2708928"/>
            <a:ext cx="3008313" cy="341724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72E78-47B1-4D76-8ED7-9A52C5C41859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412783"/>
            <a:ext cx="5486400" cy="331479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B9632-5FEF-4CF2-8C8E-BE05879BC714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A14B1C-01BB-497D-9A29-17005DA8ED99}" type="datetime1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23360" y="6492883"/>
            <a:ext cx="2133600" cy="365125"/>
          </a:xfrm>
        </p:spPr>
        <p:txBody>
          <a:bodyPr/>
          <a:lstStyle>
            <a:lvl1pPr algn="r">
              <a:defRPr sz="1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871700" y="251826"/>
            <a:ext cx="5400600" cy="73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" y="6583362"/>
            <a:ext cx="755576" cy="2519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C0AC492-EA52-42B4-92F3-C2EC3E5AB688}" type="datetime1">
              <a:rPr lang="zh-CN" altLang="en-US" smtClean="0"/>
              <a:t>2023/10/13</a:t>
            </a:fld>
            <a:endParaRPr lang="zh-CN" altLang="en-US"/>
          </a:p>
        </p:txBody>
      </p:sp>
      <p:pic>
        <p:nvPicPr>
          <p:cNvPr id="1031" name="Picture 10" descr="F:\各种设计\亚洲药学院院长论坛\中国药科大学校徽.png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80" y="94919"/>
            <a:ext cx="1033231" cy="99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2293031" y="1137182"/>
            <a:ext cx="6876000" cy="130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86800" y="6576161"/>
            <a:ext cx="457200" cy="251945"/>
          </a:xfrm>
          <a:prstGeom prst="rect">
            <a:avLst/>
          </a:prstGeom>
        </p:spPr>
        <p:txBody>
          <a:bodyPr/>
          <a:lstStyle>
            <a:lvl1pPr algn="r">
              <a:defRPr sz="105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41B3CE-DBFB-4B82-A540-5232505910F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2" y="46925"/>
            <a:ext cx="881553" cy="895243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 bwMode="auto">
          <a:xfrm flipV="1">
            <a:off x="0" y="961135"/>
            <a:ext cx="1421819" cy="365125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gradFill flip="none" rotWithShape="1">
            <a:gsLst>
              <a:gs pos="0">
                <a:srgbClr val="003399">
                  <a:shade val="30000"/>
                  <a:satMod val="115000"/>
                </a:srgbClr>
              </a:gs>
              <a:gs pos="50000">
                <a:srgbClr val="003399">
                  <a:shade val="67500"/>
                  <a:satMod val="115000"/>
                </a:srgbClr>
              </a:gs>
              <a:gs pos="100000">
                <a:srgbClr val="003399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sp>
      <p:sp>
        <p:nvSpPr>
          <p:cNvPr id="14" name="Slide Number Placeholder 5"/>
          <p:cNvSpPr txBox="1"/>
          <p:nvPr userDrawn="1"/>
        </p:nvSpPr>
        <p:spPr>
          <a:xfrm>
            <a:off x="307477" y="954620"/>
            <a:ext cx="477345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FD7B7C-AF8C-4FAB-86E2-24FF7FA73BB6}" type="slidenum">
              <a:rPr lang="zh-CN" altLang="en-US" sz="135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35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800" b="1" kern="1200">
          <a:solidFill>
            <a:srgbClr val="0000FF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p"/>
        <a:defRPr sz="15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ü"/>
        <a:defRPr sz="13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l"/>
        <a:defRPr sz="1050" kern="120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B3312D-EEA8-40A7-A48D-9CD5555A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2F634-CBDA-48A2-A29D-1ECA2B5F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27" y="1546213"/>
            <a:ext cx="3465094" cy="12738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B2B98B-6550-47ED-B0EC-D68E482B9CAF}"/>
              </a:ext>
            </a:extLst>
          </p:cNvPr>
          <p:cNvSpPr txBox="1"/>
          <p:nvPr/>
        </p:nvSpPr>
        <p:spPr>
          <a:xfrm>
            <a:off x="1987619" y="2967335"/>
            <a:ext cx="225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从知乎上面看到这句话，然后搜索</a:t>
            </a:r>
            <a:r>
              <a:rPr lang="en-US" altLang="zh-CN" sz="1200" dirty="0"/>
              <a:t>CRI</a:t>
            </a:r>
            <a:r>
              <a:rPr lang="zh-CN" altLang="en-US" sz="1200" dirty="0"/>
              <a:t>，进入其官网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13949A8-B5C3-47F1-B663-7F00144C1251}"/>
              </a:ext>
            </a:extLst>
          </p:cNvPr>
          <p:cNvCxnSpPr>
            <a:cxnSpLocks/>
          </p:cNvCxnSpPr>
          <p:nvPr/>
        </p:nvCxnSpPr>
        <p:spPr>
          <a:xfrm>
            <a:off x="1915428" y="281249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695BBF-CA7F-4B12-9F09-3B4E1B632DCE}"/>
              </a:ext>
            </a:extLst>
          </p:cNvPr>
          <p:cNvCxnSpPr>
            <a:cxnSpLocks/>
          </p:cNvCxnSpPr>
          <p:nvPr/>
        </p:nvCxnSpPr>
        <p:spPr>
          <a:xfrm>
            <a:off x="1915428" y="5387180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014A05A-C845-4E1B-B798-FEFF793B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51" y="1390982"/>
            <a:ext cx="2156056" cy="2298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9D9855-598A-48B5-B00D-A4D7B292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6" y="3379216"/>
            <a:ext cx="3157086" cy="20220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57A8BD9-D1C5-4A39-AD43-32E3925D5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61" y="5953904"/>
            <a:ext cx="3157086" cy="3101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890AC83-8DDD-4507-921B-D2F975A3AFD5}"/>
              </a:ext>
            </a:extLst>
          </p:cNvPr>
          <p:cNvSpPr txBox="1"/>
          <p:nvPr/>
        </p:nvSpPr>
        <p:spPr>
          <a:xfrm>
            <a:off x="414652" y="6321866"/>
            <a:ext cx="287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直接在官网里面搜索</a:t>
            </a:r>
            <a:r>
              <a:rPr lang="en-US" altLang="zh-CN" dirty="0"/>
              <a:t>trend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830616-3A22-420E-A30B-665B35BE956C}"/>
              </a:ext>
            </a:extLst>
          </p:cNvPr>
          <p:cNvCxnSpPr>
            <a:cxnSpLocks/>
          </p:cNvCxnSpPr>
          <p:nvPr/>
        </p:nvCxnSpPr>
        <p:spPr>
          <a:xfrm flipV="1">
            <a:off x="3514634" y="6394614"/>
            <a:ext cx="54722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9CEF052-67F3-41AB-A8B5-5E4661DC9598}"/>
              </a:ext>
            </a:extLst>
          </p:cNvPr>
          <p:cNvCxnSpPr>
            <a:cxnSpLocks/>
          </p:cNvCxnSpPr>
          <p:nvPr/>
        </p:nvCxnSpPr>
        <p:spPr>
          <a:xfrm flipH="1" flipV="1">
            <a:off x="4061861" y="2627697"/>
            <a:ext cx="74" cy="3776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1A01AD2-C449-460B-9696-0BA6CD5A0623}"/>
              </a:ext>
            </a:extLst>
          </p:cNvPr>
          <p:cNvCxnSpPr>
            <a:cxnSpLocks/>
          </p:cNvCxnSpPr>
          <p:nvPr/>
        </p:nvCxnSpPr>
        <p:spPr>
          <a:xfrm flipV="1">
            <a:off x="4061861" y="2627697"/>
            <a:ext cx="423512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71C2B35-55CE-42BA-94DD-0DE62F415313}"/>
              </a:ext>
            </a:extLst>
          </p:cNvPr>
          <p:cNvCxnSpPr>
            <a:cxnSpLocks/>
          </p:cNvCxnSpPr>
          <p:nvPr/>
        </p:nvCxnSpPr>
        <p:spPr>
          <a:xfrm>
            <a:off x="5812055" y="3689032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35ABA0BA-9B0F-45E1-AF3E-29A7B5E44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931" y="4289451"/>
            <a:ext cx="4095108" cy="825934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918C32F-6DFF-4AE0-A82E-F6032C2DA2FE}"/>
              </a:ext>
            </a:extLst>
          </p:cNvPr>
          <p:cNvCxnSpPr>
            <a:cxnSpLocks/>
          </p:cNvCxnSpPr>
          <p:nvPr/>
        </p:nvCxnSpPr>
        <p:spPr>
          <a:xfrm>
            <a:off x="5812055" y="5115385"/>
            <a:ext cx="0" cy="566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E83CD36-A462-4174-8C7C-7318B7A48461}"/>
              </a:ext>
            </a:extLst>
          </p:cNvPr>
          <p:cNvSpPr txBox="1"/>
          <p:nvPr/>
        </p:nvSpPr>
        <p:spPr>
          <a:xfrm>
            <a:off x="4427621" y="5715804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点开就能看到文献，在文献中找到靶标表格</a:t>
            </a:r>
          </a:p>
        </p:txBody>
      </p:sp>
    </p:spTree>
    <p:extLst>
      <p:ext uri="{BB962C8B-B14F-4D97-AF65-F5344CB8AC3E}">
        <p14:creationId xmlns:p14="http://schemas.microsoft.com/office/powerpoint/2010/main" val="237726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7B2-A738-4A79-891F-3883993E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F5142-7B43-4399-8F36-6BA9D22D790B}"/>
              </a:ext>
            </a:extLst>
          </p:cNvPr>
          <p:cNvSpPr txBox="1"/>
          <p:nvPr/>
        </p:nvSpPr>
        <p:spPr>
          <a:xfrm>
            <a:off x="3169322" y="4278780"/>
            <a:ext cx="2262475" cy="55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7988F5-CE9F-4FD9-8FF3-CBF4405FC10D}"/>
              </a:ext>
            </a:extLst>
          </p:cNvPr>
          <p:cNvSpPr/>
          <p:nvPr/>
        </p:nvSpPr>
        <p:spPr>
          <a:xfrm>
            <a:off x="3178448" y="4262498"/>
            <a:ext cx="2206884" cy="6219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959755-943D-4B56-A160-509797D91779}"/>
              </a:ext>
            </a:extLst>
          </p:cNvPr>
          <p:cNvGrpSpPr/>
          <p:nvPr/>
        </p:nvGrpSpPr>
        <p:grpSpPr>
          <a:xfrm>
            <a:off x="899102" y="1438550"/>
            <a:ext cx="963653" cy="269943"/>
            <a:chOff x="3752850" y="1629629"/>
            <a:chExt cx="1534510" cy="37359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92819A-EBB1-491C-8095-4C97D18E2C9E}"/>
                </a:ext>
              </a:extLst>
            </p:cNvPr>
            <p:cNvSpPr/>
            <p:nvPr/>
          </p:nvSpPr>
          <p:spPr>
            <a:xfrm>
              <a:off x="3752850" y="1629629"/>
              <a:ext cx="1534510" cy="37359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94708B0-AF60-4B18-ADCA-08559BDCF4C0}"/>
                </a:ext>
              </a:extLst>
            </p:cNvPr>
            <p:cNvSpPr txBox="1"/>
            <p:nvPr/>
          </p:nvSpPr>
          <p:spPr>
            <a:xfrm>
              <a:off x="4014198" y="1666193"/>
              <a:ext cx="947527" cy="298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靶点汇总</a:t>
              </a:r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B3EE3F-D0DA-4F5B-ABCD-771DFF25CC40}"/>
              </a:ext>
            </a:extLst>
          </p:cNvPr>
          <p:cNvCxnSpPr>
            <a:cxnSpLocks/>
          </p:cNvCxnSpPr>
          <p:nvPr/>
        </p:nvCxnSpPr>
        <p:spPr>
          <a:xfrm>
            <a:off x="1380928" y="1708493"/>
            <a:ext cx="0" cy="24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CD4D5C-D2A9-476B-9C59-4A44E730B40D}"/>
              </a:ext>
            </a:extLst>
          </p:cNvPr>
          <p:cNvGrpSpPr/>
          <p:nvPr/>
        </p:nvGrpSpPr>
        <p:grpSpPr>
          <a:xfrm>
            <a:off x="162664" y="1995456"/>
            <a:ext cx="2468737" cy="483583"/>
            <a:chOff x="139752" y="2490247"/>
            <a:chExt cx="2895602" cy="75151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376A694-AB95-43C6-88C7-9B0C71A8B539}"/>
                </a:ext>
              </a:extLst>
            </p:cNvPr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71FCB5E-587F-4B34-8B29-D80EE3563056}"/>
                </a:ext>
              </a:extLst>
            </p:cNvPr>
            <p:cNvSpPr txBox="1"/>
            <p:nvPr/>
          </p:nvSpPr>
          <p:spPr>
            <a:xfrm>
              <a:off x="139752" y="2528264"/>
              <a:ext cx="2895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cancer</a:t>
              </a: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284A174-D9B8-4017-8B34-789AA2AA9B54}"/>
              </a:ext>
            </a:extLst>
          </p:cNvPr>
          <p:cNvCxnSpPr>
            <a:cxnSpLocks/>
          </p:cNvCxnSpPr>
          <p:nvPr/>
        </p:nvCxnSpPr>
        <p:spPr>
          <a:xfrm flipH="1">
            <a:off x="1394654" y="2479039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06D6A15F-1B7E-4117-8B04-6E78D581463D}"/>
              </a:ext>
            </a:extLst>
          </p:cNvPr>
          <p:cNvGrpSpPr/>
          <p:nvPr/>
        </p:nvGrpSpPr>
        <p:grpSpPr>
          <a:xfrm>
            <a:off x="167297" y="2756878"/>
            <a:ext cx="2531752" cy="861774"/>
            <a:chOff x="167297" y="2756878"/>
            <a:chExt cx="2531752" cy="861774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4DFD76-6B75-415D-AE39-01760095BEB4}"/>
                </a:ext>
              </a:extLst>
            </p:cNvPr>
            <p:cNvSpPr txBox="1"/>
            <p:nvPr/>
          </p:nvSpPr>
          <p:spPr>
            <a:xfrm>
              <a:off x="177623" y="2756878"/>
              <a:ext cx="252142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人为判断：</a:t>
              </a:r>
              <a:r>
                <a:rPr lang="en-US" altLang="zh-CN" sz="1000" b="1" dirty="0"/>
                <a:t>’</a:t>
              </a:r>
              <a:r>
                <a:rPr lang="zh-CN" altLang="en-US" sz="1000" b="1" dirty="0"/>
                <a:t>位点</a:t>
              </a:r>
              <a:r>
                <a:rPr lang="en-US" altLang="zh-CN" sz="1000" b="1" dirty="0"/>
                <a:t>’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and ‘phosphorylation’ and ‘anti-apoptotic’ or cancer’ or ‘carcinoma’ or ‘tumor’ or ‘migration’ or ‘cell growth’ or ‘proliferation’ or ‘invasion’</a:t>
              </a:r>
            </a:p>
            <a:p>
              <a:r>
                <a:rPr lang="en-US" altLang="zh-CN" sz="1000" b="1" dirty="0"/>
                <a:t> </a:t>
              </a:r>
              <a:endParaRPr lang="zh-CN" altLang="en-US" sz="1000" b="1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CD1DB12-04D4-4703-AAE6-E9B3B338D7BA}"/>
                </a:ext>
              </a:extLst>
            </p:cNvPr>
            <p:cNvSpPr/>
            <p:nvPr/>
          </p:nvSpPr>
          <p:spPr>
            <a:xfrm>
              <a:off x="167297" y="2761109"/>
              <a:ext cx="2428960" cy="67452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4B2B5C-AFBB-4EEE-A045-F9F16FF3B8B7}"/>
              </a:ext>
            </a:extLst>
          </p:cNvPr>
          <p:cNvGrpSpPr/>
          <p:nvPr/>
        </p:nvGrpSpPr>
        <p:grpSpPr>
          <a:xfrm>
            <a:off x="3151812" y="1438550"/>
            <a:ext cx="2088368" cy="507483"/>
            <a:chOff x="6210957" y="2803722"/>
            <a:chExt cx="2933043" cy="92333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A1BD8E-2F8A-4EFC-8307-8C05E61B17BB}"/>
                </a:ext>
              </a:extLst>
            </p:cNvPr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46527F9-6361-489F-85DE-57224869BFE5}"/>
                </a:ext>
              </a:extLst>
            </p:cNvPr>
            <p:cNvSpPr txBox="1"/>
            <p:nvPr/>
          </p:nvSpPr>
          <p:spPr>
            <a:xfrm>
              <a:off x="6241827" y="2908806"/>
              <a:ext cx="2902173" cy="643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 activation</a:t>
              </a:r>
              <a:endParaRPr lang="zh-CN" altLang="en-US" sz="1000" dirty="0"/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5F549F-4B3C-470E-B618-1FECBE8A06AD}"/>
              </a:ext>
            </a:extLst>
          </p:cNvPr>
          <p:cNvCxnSpPr>
            <a:cxnSpLocks/>
          </p:cNvCxnSpPr>
          <p:nvPr/>
        </p:nvCxnSpPr>
        <p:spPr>
          <a:xfrm>
            <a:off x="4266661" y="195422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618ADBF-38EC-4EBB-8609-6DFC0B94B7DB}"/>
              </a:ext>
            </a:extLst>
          </p:cNvPr>
          <p:cNvGrpSpPr/>
          <p:nvPr/>
        </p:nvGrpSpPr>
        <p:grpSpPr>
          <a:xfrm>
            <a:off x="3197163" y="3711762"/>
            <a:ext cx="2279605" cy="319753"/>
            <a:chOff x="6203113" y="4233328"/>
            <a:chExt cx="2963727" cy="9233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A24F557-06AC-45A1-92A1-9368BFF6EE84}"/>
                </a:ext>
              </a:extLst>
            </p:cNvPr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29797-78AE-49C7-AAE3-59A0A85FCAA3}"/>
                </a:ext>
              </a:extLst>
            </p:cNvPr>
            <p:cNvSpPr txBox="1"/>
            <p:nvPr/>
          </p:nvSpPr>
          <p:spPr>
            <a:xfrm>
              <a:off x="6203113" y="4350358"/>
              <a:ext cx="2963727" cy="595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target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</a:p>
            <a:p>
              <a:endParaRPr lang="zh-CN" altLang="en-US" sz="1000" dirty="0"/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43FC166-C3EE-44A9-A167-6312F83B6F72}"/>
              </a:ext>
            </a:extLst>
          </p:cNvPr>
          <p:cNvCxnSpPr>
            <a:cxnSpLocks/>
          </p:cNvCxnSpPr>
          <p:nvPr/>
        </p:nvCxnSpPr>
        <p:spPr>
          <a:xfrm>
            <a:off x="4266661" y="3406657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0A8B4EB-601D-48BC-8537-8B9D519C057D}"/>
              </a:ext>
            </a:extLst>
          </p:cNvPr>
          <p:cNvGrpSpPr/>
          <p:nvPr/>
        </p:nvGrpSpPr>
        <p:grpSpPr>
          <a:xfrm>
            <a:off x="2924574" y="2267350"/>
            <a:ext cx="2910621" cy="553998"/>
            <a:chOff x="6172363" y="5593365"/>
            <a:chExt cx="2919085" cy="102254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028363-6440-4CEE-A764-7BB2A329E1E2}"/>
                </a:ext>
              </a:extLst>
            </p:cNvPr>
            <p:cNvSpPr/>
            <p:nvPr/>
          </p:nvSpPr>
          <p:spPr>
            <a:xfrm>
              <a:off x="6209647" y="5603171"/>
              <a:ext cx="2881801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1D51106-8DDB-476D-8065-53E78C5551DC}"/>
                </a:ext>
              </a:extLst>
            </p:cNvPr>
            <p:cNvSpPr txBox="1"/>
            <p:nvPr/>
          </p:nvSpPr>
          <p:spPr>
            <a:xfrm>
              <a:off x="6172363" y="5593365"/>
              <a:ext cx="2907603" cy="102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‘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 and ‘regulate/modulate/increase activity’ or ‘activate’ 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与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</a:p>
          </p:txBody>
        </p: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FB160B8-8E1B-4EC0-BECA-2D4B7C158D11}"/>
              </a:ext>
            </a:extLst>
          </p:cNvPr>
          <p:cNvCxnSpPr>
            <a:cxnSpLocks/>
          </p:cNvCxnSpPr>
          <p:nvPr/>
        </p:nvCxnSpPr>
        <p:spPr>
          <a:xfrm>
            <a:off x="4293297" y="4062101"/>
            <a:ext cx="1418" cy="192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FF591C9-AB8B-4D0F-9E19-1B9EF47DDB9A}"/>
              </a:ext>
            </a:extLst>
          </p:cNvPr>
          <p:cNvSpPr txBox="1"/>
          <p:nvPr/>
        </p:nvSpPr>
        <p:spPr>
          <a:xfrm>
            <a:off x="4336966" y="19757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CFD657E-9FE4-4F88-9E41-C5CD8AEBEC7B}"/>
              </a:ext>
            </a:extLst>
          </p:cNvPr>
          <p:cNvSpPr txBox="1"/>
          <p:nvPr/>
        </p:nvSpPr>
        <p:spPr>
          <a:xfrm>
            <a:off x="4351576" y="341513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8F1AA0-9DFC-4ED4-B790-F0AC509B9E86}"/>
              </a:ext>
            </a:extLst>
          </p:cNvPr>
          <p:cNvSpPr txBox="1"/>
          <p:nvPr/>
        </p:nvSpPr>
        <p:spPr>
          <a:xfrm>
            <a:off x="4383972" y="402246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86E4BBA-7E6B-4762-A22E-8AFAE7C54180}"/>
              </a:ext>
            </a:extLst>
          </p:cNvPr>
          <p:cNvCxnSpPr>
            <a:cxnSpLocks/>
          </p:cNvCxnSpPr>
          <p:nvPr/>
        </p:nvCxnSpPr>
        <p:spPr>
          <a:xfrm flipH="1">
            <a:off x="1372498" y="4249762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5D7CA3-276C-406D-995D-3BF021923C35}"/>
              </a:ext>
            </a:extLst>
          </p:cNvPr>
          <p:cNvGrpSpPr/>
          <p:nvPr/>
        </p:nvGrpSpPr>
        <p:grpSpPr>
          <a:xfrm>
            <a:off x="582486" y="4509866"/>
            <a:ext cx="1684264" cy="625811"/>
            <a:chOff x="475721" y="4450688"/>
            <a:chExt cx="2227756" cy="92333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9BC4797-836D-4DD3-8841-36C7E3F69EA0}"/>
                </a:ext>
              </a:extLst>
            </p:cNvPr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F4A3416-1A30-4AAB-91B5-459045BC6B81}"/>
                </a:ext>
              </a:extLst>
            </p:cNvPr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某位点的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</a:p>
          </p:txBody>
        </p:sp>
      </p:grp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80CF0336-A585-487D-B87A-2CE7D78ADE13}"/>
              </a:ext>
            </a:extLst>
          </p:cNvPr>
          <p:cNvSpPr/>
          <p:nvPr/>
        </p:nvSpPr>
        <p:spPr>
          <a:xfrm>
            <a:off x="1170164" y="3690675"/>
            <a:ext cx="413433" cy="53436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8493739-1EE1-4191-9FA2-D783227CFDFA}"/>
              </a:ext>
            </a:extLst>
          </p:cNvPr>
          <p:cNvCxnSpPr>
            <a:cxnSpLocks/>
          </p:cNvCxnSpPr>
          <p:nvPr/>
        </p:nvCxnSpPr>
        <p:spPr>
          <a:xfrm>
            <a:off x="1378373" y="3450464"/>
            <a:ext cx="1" cy="2402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4A769AC-15B2-40F2-8F1A-A9CC2739897A}"/>
              </a:ext>
            </a:extLst>
          </p:cNvPr>
          <p:cNvSpPr txBox="1"/>
          <p:nvPr/>
        </p:nvSpPr>
        <p:spPr>
          <a:xfrm>
            <a:off x="1406450" y="423337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121F23-082C-473E-B6EA-30343C06119E}"/>
              </a:ext>
            </a:extLst>
          </p:cNvPr>
          <p:cNvSpPr txBox="1"/>
          <p:nvPr/>
        </p:nvSpPr>
        <p:spPr>
          <a:xfrm>
            <a:off x="1900769" y="373088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B10069F-0DA1-4B2A-A0B5-9DFD7B0D74CF}"/>
              </a:ext>
            </a:extLst>
          </p:cNvPr>
          <p:cNvCxnSpPr>
            <a:stCxn id="36" idx="3"/>
          </p:cNvCxnSpPr>
          <p:nvPr/>
        </p:nvCxnSpPr>
        <p:spPr>
          <a:xfrm flipV="1">
            <a:off x="1583597" y="3957858"/>
            <a:ext cx="125104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822D5A6-C3D9-4050-9A08-E89909D86B74}"/>
              </a:ext>
            </a:extLst>
          </p:cNvPr>
          <p:cNvCxnSpPr>
            <a:cxnSpLocks/>
          </p:cNvCxnSpPr>
          <p:nvPr/>
        </p:nvCxnSpPr>
        <p:spPr>
          <a:xfrm flipH="1" flipV="1">
            <a:off x="2835738" y="1558969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59F9DBE-9FC3-4F0B-8259-392952111634}"/>
              </a:ext>
            </a:extLst>
          </p:cNvPr>
          <p:cNvCxnSpPr>
            <a:cxnSpLocks/>
          </p:cNvCxnSpPr>
          <p:nvPr/>
        </p:nvCxnSpPr>
        <p:spPr>
          <a:xfrm flipV="1">
            <a:off x="2833468" y="1570766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F3F6CFA-8E85-4D77-9275-8F8675E2B156}"/>
              </a:ext>
            </a:extLst>
          </p:cNvPr>
          <p:cNvSpPr txBox="1"/>
          <p:nvPr/>
        </p:nvSpPr>
        <p:spPr>
          <a:xfrm>
            <a:off x="4293297" y="117820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</a:p>
        </p:txBody>
      </p:sp>
      <p:sp>
        <p:nvSpPr>
          <p:cNvPr id="47" name="流程图: 决策 46">
            <a:extLst>
              <a:ext uri="{FF2B5EF4-FFF2-40B4-BE49-F238E27FC236}">
                <a16:creationId xmlns:a16="http://schemas.microsoft.com/office/drawing/2014/main" id="{05804E72-8844-4BB9-9907-03578CA58AE0}"/>
              </a:ext>
            </a:extLst>
          </p:cNvPr>
          <p:cNvSpPr/>
          <p:nvPr/>
        </p:nvSpPr>
        <p:spPr>
          <a:xfrm>
            <a:off x="4199728" y="3099076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DEEB7AB-CE39-4670-ADC4-E6D4891670D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270687" y="2814852"/>
            <a:ext cx="434" cy="2842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84FA68C-3853-48C5-A7FD-7EACAA4A5CCF}"/>
              </a:ext>
            </a:extLst>
          </p:cNvPr>
          <p:cNvCxnSpPr>
            <a:stCxn id="47" idx="3"/>
          </p:cNvCxnSpPr>
          <p:nvPr/>
        </p:nvCxnSpPr>
        <p:spPr>
          <a:xfrm>
            <a:off x="4342513" y="3258953"/>
            <a:ext cx="1289668" cy="46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6B47A28-E26E-4A1E-A741-F2008E537B07}"/>
              </a:ext>
            </a:extLst>
          </p:cNvPr>
          <p:cNvGrpSpPr/>
          <p:nvPr/>
        </p:nvGrpSpPr>
        <p:grpSpPr>
          <a:xfrm>
            <a:off x="5640514" y="2864543"/>
            <a:ext cx="1188027" cy="937082"/>
            <a:chOff x="3112151" y="2490247"/>
            <a:chExt cx="2914216" cy="57378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6B9DAF-D40A-4378-823C-9EEFE80B99B0}"/>
                </a:ext>
              </a:extLst>
            </p:cNvPr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033D7BA-1DCC-42A1-A088-4B98A5D0A695}"/>
                </a:ext>
              </a:extLst>
            </p:cNvPr>
            <p:cNvSpPr txBox="1"/>
            <p:nvPr/>
          </p:nvSpPr>
          <p:spPr>
            <a:xfrm>
              <a:off x="3112151" y="2523991"/>
              <a:ext cx="2895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 phosphorylation</a:t>
              </a: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CA59BAE-F5AD-4AF8-BA84-07BE4A13A67F}"/>
              </a:ext>
            </a:extLst>
          </p:cNvPr>
          <p:cNvCxnSpPr>
            <a:cxnSpLocks/>
          </p:cNvCxnSpPr>
          <p:nvPr/>
        </p:nvCxnSpPr>
        <p:spPr>
          <a:xfrm>
            <a:off x="6828541" y="3201545"/>
            <a:ext cx="27000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F78FFF4-5593-4E66-BAC5-AFA5E8391422}"/>
              </a:ext>
            </a:extLst>
          </p:cNvPr>
          <p:cNvSpPr/>
          <p:nvPr/>
        </p:nvSpPr>
        <p:spPr>
          <a:xfrm>
            <a:off x="7098548" y="2852946"/>
            <a:ext cx="1588252" cy="241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428295C-12B6-46DE-B872-DF6CEA90EA3D}"/>
              </a:ext>
            </a:extLst>
          </p:cNvPr>
          <p:cNvSpPr txBox="1"/>
          <p:nvPr/>
        </p:nvSpPr>
        <p:spPr>
          <a:xfrm>
            <a:off x="7077915" y="2908307"/>
            <a:ext cx="1588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en-US" altLang="zh-CN" sz="1000" b="1" dirty="0"/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</a:p>
          <a:p>
            <a:endParaRPr lang="zh-CN" altLang="en-US" sz="1000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0DA5DB-E0AD-4A3E-BE2E-43DBF4AAB5E4}"/>
              </a:ext>
            </a:extLst>
          </p:cNvPr>
          <p:cNvSpPr txBox="1"/>
          <p:nvPr/>
        </p:nvSpPr>
        <p:spPr>
          <a:xfrm>
            <a:off x="6936390" y="2598771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EF847D9-86BB-49D8-8F5E-BB043166D8EC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284155" y="5271014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D0DEE2D8-1088-47A0-BCCD-62EC218A9D6E}"/>
              </a:ext>
            </a:extLst>
          </p:cNvPr>
          <p:cNvGrpSpPr/>
          <p:nvPr/>
        </p:nvGrpSpPr>
        <p:grpSpPr>
          <a:xfrm>
            <a:off x="7036123" y="6120582"/>
            <a:ext cx="741144" cy="355642"/>
            <a:chOff x="7103350" y="5501865"/>
            <a:chExt cx="741144" cy="35564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2E6D836-156B-4D8C-966A-F4BC4F682BFA}"/>
                </a:ext>
              </a:extLst>
            </p:cNvPr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3552C5C-11F9-415E-8379-A847CF1B79C3}"/>
                </a:ext>
              </a:extLst>
            </p:cNvPr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0B04CFFB-5E48-49A9-9A09-FE1BDA68F22F}"/>
              </a:ext>
            </a:extLst>
          </p:cNvPr>
          <p:cNvSpPr/>
          <p:nvPr/>
        </p:nvSpPr>
        <p:spPr>
          <a:xfrm>
            <a:off x="7945656" y="6120582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DFB38EF-00DD-40B9-9B43-F4F1D581F3A6}"/>
              </a:ext>
            </a:extLst>
          </p:cNvPr>
          <p:cNvSpPr txBox="1"/>
          <p:nvPr/>
        </p:nvSpPr>
        <p:spPr>
          <a:xfrm>
            <a:off x="5869778" y="2642654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</a:p>
        </p:txBody>
      </p:sp>
      <p:sp>
        <p:nvSpPr>
          <p:cNvPr id="70" name="流程图: 决策 69">
            <a:extLst>
              <a:ext uri="{FF2B5EF4-FFF2-40B4-BE49-F238E27FC236}">
                <a16:creationId xmlns:a16="http://schemas.microsoft.com/office/drawing/2014/main" id="{BA8C1393-C967-41F7-ADE6-F1430DE32353}"/>
              </a:ext>
            </a:extLst>
          </p:cNvPr>
          <p:cNvSpPr/>
          <p:nvPr/>
        </p:nvSpPr>
        <p:spPr>
          <a:xfrm>
            <a:off x="4241187" y="5097192"/>
            <a:ext cx="142785" cy="3197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5720F6E-8CF1-4C9B-B291-E7F115685514}"/>
              </a:ext>
            </a:extLst>
          </p:cNvPr>
          <p:cNvCxnSpPr>
            <a:cxnSpLocks/>
          </p:cNvCxnSpPr>
          <p:nvPr/>
        </p:nvCxnSpPr>
        <p:spPr>
          <a:xfrm flipH="1">
            <a:off x="4309230" y="4884457"/>
            <a:ext cx="1" cy="23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A4CC4F6-7C19-41C8-A141-5B180D38735E}"/>
              </a:ext>
            </a:extLst>
          </p:cNvPr>
          <p:cNvCxnSpPr>
            <a:cxnSpLocks/>
          </p:cNvCxnSpPr>
          <p:nvPr/>
        </p:nvCxnSpPr>
        <p:spPr>
          <a:xfrm flipH="1">
            <a:off x="4306830" y="5396812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CE666F3-EE63-49C4-B912-C087A0C681F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562903" y="5257069"/>
            <a:ext cx="2678284" cy="216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4E299942-8653-461D-A757-AE8F0EED5AD5}"/>
              </a:ext>
            </a:extLst>
          </p:cNvPr>
          <p:cNvCxnSpPr>
            <a:cxnSpLocks/>
          </p:cNvCxnSpPr>
          <p:nvPr/>
        </p:nvCxnSpPr>
        <p:spPr>
          <a:xfrm flipV="1">
            <a:off x="1562903" y="5135678"/>
            <a:ext cx="0" cy="1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693F628-AB69-4D1B-A80A-7F63DC5E24C1}"/>
              </a:ext>
            </a:extLst>
          </p:cNvPr>
          <p:cNvSpPr txBox="1"/>
          <p:nvPr/>
        </p:nvSpPr>
        <p:spPr>
          <a:xfrm>
            <a:off x="3510068" y="503539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824B9D1-FC43-4898-B02C-8A3075EB7C6C}"/>
              </a:ext>
            </a:extLst>
          </p:cNvPr>
          <p:cNvSpPr txBox="1"/>
          <p:nvPr/>
        </p:nvSpPr>
        <p:spPr>
          <a:xfrm>
            <a:off x="3943461" y="5706156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E4C170D-DF0B-40EB-BA94-3AE5BE8C99A6}"/>
              </a:ext>
            </a:extLst>
          </p:cNvPr>
          <p:cNvSpPr/>
          <p:nvPr/>
        </p:nvSpPr>
        <p:spPr>
          <a:xfrm>
            <a:off x="3936258" y="5664005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DCF6E2A-B9DA-421A-8353-7F943CD0E593}"/>
              </a:ext>
            </a:extLst>
          </p:cNvPr>
          <p:cNvSpPr txBox="1"/>
          <p:nvPr/>
        </p:nvSpPr>
        <p:spPr>
          <a:xfrm>
            <a:off x="4241187" y="5401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7066D9A-AAB1-44FE-920B-99E37B6A6E4D}"/>
              </a:ext>
            </a:extLst>
          </p:cNvPr>
          <p:cNvCxnSpPr>
            <a:cxnSpLocks/>
          </p:cNvCxnSpPr>
          <p:nvPr/>
        </p:nvCxnSpPr>
        <p:spPr>
          <a:xfrm flipH="1">
            <a:off x="5823746" y="2352217"/>
            <a:ext cx="17648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40EC5289-1CF2-4333-8070-CCF7C97CB956}"/>
              </a:ext>
            </a:extLst>
          </p:cNvPr>
          <p:cNvSpPr/>
          <p:nvPr/>
        </p:nvSpPr>
        <p:spPr>
          <a:xfrm>
            <a:off x="7591157" y="2153652"/>
            <a:ext cx="741144" cy="3556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9F13628-24CB-4F61-8FEC-590C55ADAF05}"/>
              </a:ext>
            </a:extLst>
          </p:cNvPr>
          <p:cNvSpPr txBox="1"/>
          <p:nvPr/>
        </p:nvSpPr>
        <p:spPr>
          <a:xfrm>
            <a:off x="7673829" y="2208362"/>
            <a:ext cx="623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FB7E4599-2808-491C-9D8F-4B8B4DF9BAFD}"/>
              </a:ext>
            </a:extLst>
          </p:cNvPr>
          <p:cNvGrpSpPr/>
          <p:nvPr/>
        </p:nvGrpSpPr>
        <p:grpSpPr>
          <a:xfrm>
            <a:off x="4855254" y="6056821"/>
            <a:ext cx="1732285" cy="625811"/>
            <a:chOff x="451709" y="4450688"/>
            <a:chExt cx="2291273" cy="923331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1B2AD43-C3A9-432A-BB33-D33E86574EE4}"/>
                </a:ext>
              </a:extLst>
            </p:cNvPr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7F366A78-15EA-4104-B7AC-1E94DA77D504}"/>
                </a:ext>
              </a:extLst>
            </p:cNvPr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</a:p>
          </p:txBody>
        </p: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5B16705-196C-4E97-A7BF-E8F502C15E27}"/>
              </a:ext>
            </a:extLst>
          </p:cNvPr>
          <p:cNvSpPr txBox="1"/>
          <p:nvPr/>
        </p:nvSpPr>
        <p:spPr>
          <a:xfrm>
            <a:off x="3965650" y="342306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是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F478AD8-50D3-46DB-900C-5CAA243806EF}"/>
              </a:ext>
            </a:extLst>
          </p:cNvPr>
          <p:cNvSpPr txBox="1"/>
          <p:nvPr/>
        </p:nvSpPr>
        <p:spPr>
          <a:xfrm>
            <a:off x="4694577" y="302747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BFEA151-66B9-46B4-B230-0C867B59F89F}"/>
              </a:ext>
            </a:extLst>
          </p:cNvPr>
          <p:cNvSpPr txBox="1"/>
          <p:nvPr/>
        </p:nvSpPr>
        <p:spPr>
          <a:xfrm>
            <a:off x="7945471" y="617738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unrelated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D1C83E39-7FF7-4D2A-A358-8B7BCC5575CB}"/>
              </a:ext>
            </a:extLst>
          </p:cNvPr>
          <p:cNvCxnSpPr>
            <a:cxnSpLocks/>
          </p:cNvCxnSpPr>
          <p:nvPr/>
        </p:nvCxnSpPr>
        <p:spPr>
          <a:xfrm>
            <a:off x="7435472" y="5267897"/>
            <a:ext cx="32073" cy="849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97A60A2F-D969-482E-90E3-76049769C00F}"/>
              </a:ext>
            </a:extLst>
          </p:cNvPr>
          <p:cNvCxnSpPr>
            <a:cxnSpLocks/>
          </p:cNvCxnSpPr>
          <p:nvPr/>
        </p:nvCxnSpPr>
        <p:spPr>
          <a:xfrm flipH="1">
            <a:off x="6554247" y="6285844"/>
            <a:ext cx="490469" cy="7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2506222B-59E4-435C-8F6D-BB03E35B7E0C}"/>
              </a:ext>
            </a:extLst>
          </p:cNvPr>
          <p:cNvCxnSpPr/>
          <p:nvPr/>
        </p:nvCxnSpPr>
        <p:spPr>
          <a:xfrm flipV="1">
            <a:off x="8133347" y="2522786"/>
            <a:ext cx="0" cy="330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69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319A6-1DA9-4173-86CF-6E1AC803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862872F-965A-4CFE-B9DA-E95476EB9D0C}"/>
              </a:ext>
            </a:extLst>
          </p:cNvPr>
          <p:cNvGrpSpPr/>
          <p:nvPr/>
        </p:nvGrpSpPr>
        <p:grpSpPr>
          <a:xfrm>
            <a:off x="184907" y="1735944"/>
            <a:ext cx="2895602" cy="751512"/>
            <a:chOff x="139752" y="2490247"/>
            <a:chExt cx="2895602" cy="7515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46A7BAC-53D9-450B-8A64-50233CD90EB3}"/>
                </a:ext>
              </a:extLst>
            </p:cNvPr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F1D66F-A661-4C0A-A2C6-F3A5437A5D38}"/>
                </a:ext>
              </a:extLst>
            </p:cNvPr>
            <p:cNvSpPr txBox="1"/>
            <p:nvPr/>
          </p:nvSpPr>
          <p:spPr>
            <a:xfrm>
              <a:off x="139752" y="2528264"/>
              <a:ext cx="28956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HDAC1 phosphorylation cancer</a:t>
              </a:r>
            </a:p>
          </p:txBody>
        </p:sp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EF4004-6250-4A54-B4DD-EFBE45C54E48}"/>
              </a:ext>
            </a:extLst>
          </p:cNvPr>
          <p:cNvCxnSpPr>
            <a:cxnSpLocks/>
          </p:cNvCxnSpPr>
          <p:nvPr/>
        </p:nvCxnSpPr>
        <p:spPr>
          <a:xfrm>
            <a:off x="1641904" y="2512625"/>
            <a:ext cx="10510" cy="441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FD8CD48B-9B09-445A-9B20-7AA5B8D9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8" y="2954059"/>
            <a:ext cx="2624960" cy="3622102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03D97A-0BF4-41AF-B547-4A36D7265AB9}"/>
              </a:ext>
            </a:extLst>
          </p:cNvPr>
          <p:cNvCxnSpPr>
            <a:cxnSpLocks/>
          </p:cNvCxnSpPr>
          <p:nvPr/>
        </p:nvCxnSpPr>
        <p:spPr>
          <a:xfrm>
            <a:off x="2945188" y="4583617"/>
            <a:ext cx="913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DCA7339-7D6A-47AB-B030-E39D84AD4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78" y="3321748"/>
            <a:ext cx="3113340" cy="288672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35611DA-CCCB-4A33-B091-B48C301F4B95}"/>
              </a:ext>
            </a:extLst>
          </p:cNvPr>
          <p:cNvSpPr txBox="1"/>
          <p:nvPr/>
        </p:nvSpPr>
        <p:spPr>
          <a:xfrm>
            <a:off x="7128641" y="3857169"/>
            <a:ext cx="1786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文章摘要中提到磷酸化位点与其蛋白稳定性和其抗凋亡能力有关，则可以证明</a:t>
            </a:r>
            <a:r>
              <a:rPr lang="en-US" altLang="zh-CN" sz="1600" b="1" dirty="0"/>
              <a:t>HDAC1</a:t>
            </a:r>
            <a:r>
              <a:rPr lang="zh-CN" altLang="en-US" sz="1600" b="1" dirty="0"/>
              <a:t>的磷酸化与癌症有关</a:t>
            </a:r>
          </a:p>
        </p:txBody>
      </p:sp>
    </p:spTree>
    <p:extLst>
      <p:ext uri="{BB962C8B-B14F-4D97-AF65-F5344CB8AC3E}">
        <p14:creationId xmlns:p14="http://schemas.microsoft.com/office/powerpoint/2010/main" val="134921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62">
            <a:extLst>
              <a:ext uri="{FF2B5EF4-FFF2-40B4-BE49-F238E27FC236}">
                <a16:creationId xmlns:a16="http://schemas.microsoft.com/office/drawing/2014/main" id="{297B2BDF-4E1F-417C-B331-F7373E2AE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" y="2377645"/>
            <a:ext cx="3015384" cy="377289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E7611-C2E1-4A73-B60C-46E14D24B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455AADD-C2EE-483B-A0E4-97DAA721E2FB}"/>
              </a:ext>
            </a:extLst>
          </p:cNvPr>
          <p:cNvGrpSpPr/>
          <p:nvPr/>
        </p:nvGrpSpPr>
        <p:grpSpPr>
          <a:xfrm>
            <a:off x="216914" y="1580779"/>
            <a:ext cx="2468737" cy="483583"/>
            <a:chOff x="139752" y="2490247"/>
            <a:chExt cx="2895602" cy="75151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BF60E48-20F2-4D51-B5DB-E5D0008AE69D}"/>
                </a:ext>
              </a:extLst>
            </p:cNvPr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5386202-435F-4BA9-A474-6168331959FF}"/>
                </a:ext>
              </a:extLst>
            </p:cNvPr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cancer</a:t>
              </a: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CBDBEC8-FE32-4142-8D94-7B747A003EB7}"/>
              </a:ext>
            </a:extLst>
          </p:cNvPr>
          <p:cNvCxnSpPr>
            <a:cxnSpLocks/>
          </p:cNvCxnSpPr>
          <p:nvPr/>
        </p:nvCxnSpPr>
        <p:spPr>
          <a:xfrm flipH="1">
            <a:off x="1432801" y="2092822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A724652-A367-4DE9-BB2B-B3542FF7E59B}"/>
              </a:ext>
            </a:extLst>
          </p:cNvPr>
          <p:cNvGrpSpPr/>
          <p:nvPr/>
        </p:nvGrpSpPr>
        <p:grpSpPr>
          <a:xfrm>
            <a:off x="3687269" y="1535020"/>
            <a:ext cx="2088368" cy="507483"/>
            <a:chOff x="6210957" y="2803722"/>
            <a:chExt cx="2933043" cy="92333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4BBDD9-5216-4E56-B5D1-3F39F9F00690}"/>
                </a:ext>
              </a:extLst>
            </p:cNvPr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BA56C22-0DB2-4E69-B8E2-7002B52DEE23}"/>
                </a:ext>
              </a:extLst>
            </p:cNvPr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E044B9-31F1-4660-9ECB-382D57F5B957}"/>
              </a:ext>
            </a:extLst>
          </p:cNvPr>
          <p:cNvCxnSpPr>
            <a:cxnSpLocks/>
          </p:cNvCxnSpPr>
          <p:nvPr/>
        </p:nvCxnSpPr>
        <p:spPr>
          <a:xfrm>
            <a:off x="4802118" y="205069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ABBB4C-355D-43CF-BAEE-6356DC0D0A3C}"/>
              </a:ext>
            </a:extLst>
          </p:cNvPr>
          <p:cNvGrpSpPr/>
          <p:nvPr/>
        </p:nvGrpSpPr>
        <p:grpSpPr>
          <a:xfrm>
            <a:off x="3877902" y="5365859"/>
            <a:ext cx="2279605" cy="440638"/>
            <a:chOff x="6203113" y="4233328"/>
            <a:chExt cx="2963727" cy="127240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8DAEA9-4BC8-4FA8-8105-9BA274184AD6}"/>
                </a:ext>
              </a:extLst>
            </p:cNvPr>
            <p:cNvSpPr/>
            <p:nvPr/>
          </p:nvSpPr>
          <p:spPr>
            <a:xfrm>
              <a:off x="6209647" y="4233328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DBF4990-397F-4EDE-A497-F1F89C299072}"/>
                </a:ext>
              </a:extLst>
            </p:cNvPr>
            <p:cNvSpPr txBox="1"/>
            <p:nvPr/>
          </p:nvSpPr>
          <p:spPr>
            <a:xfrm>
              <a:off x="6203113" y="4350358"/>
              <a:ext cx="2963727" cy="1155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在</a:t>
              </a:r>
              <a:r>
                <a:rPr lang="en-US" altLang="zh-CN" sz="1000" b="1" dirty="0" err="1"/>
                <a:t>bing</a:t>
              </a:r>
              <a:r>
                <a:rPr lang="zh-CN" altLang="en-US" sz="1000" b="1" dirty="0"/>
                <a:t>或</a:t>
              </a:r>
              <a:r>
                <a:rPr lang="en-US" altLang="zh-CN" sz="1000" b="1" dirty="0"/>
                <a:t>PubMed</a:t>
              </a:r>
              <a:r>
                <a:rPr lang="zh-CN" altLang="en-US" sz="1000" b="1" dirty="0"/>
                <a:t>中搜索</a:t>
              </a:r>
              <a:r>
                <a:rPr lang="en-US" altLang="zh-CN" sz="1000" b="1" dirty="0"/>
                <a:t>WT1</a:t>
              </a:r>
              <a:r>
                <a:rPr lang="zh-CN" altLang="en-US" sz="1000" b="1" dirty="0"/>
                <a:t> </a:t>
              </a:r>
              <a:r>
                <a:rPr lang="en-US" altLang="zh-CN" sz="1000" b="1" dirty="0"/>
                <a:t>cancer</a:t>
              </a:r>
            </a:p>
            <a:p>
              <a:endParaRPr lang="zh-CN" altLang="en-US" sz="1000" dirty="0"/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D0A28A-1D46-4B60-804B-6C131DAB8F21}"/>
              </a:ext>
            </a:extLst>
          </p:cNvPr>
          <p:cNvCxnSpPr>
            <a:cxnSpLocks/>
          </p:cNvCxnSpPr>
          <p:nvPr/>
        </p:nvCxnSpPr>
        <p:spPr>
          <a:xfrm>
            <a:off x="4947400" y="5060754"/>
            <a:ext cx="0" cy="28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EEFE443-ADDF-45BE-A6B3-0E262EA8A7AB}"/>
              </a:ext>
            </a:extLst>
          </p:cNvPr>
          <p:cNvSpPr txBox="1"/>
          <p:nvPr/>
        </p:nvSpPr>
        <p:spPr>
          <a:xfrm>
            <a:off x="4872423" y="207218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判断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02D6077-3444-4A83-83BD-8539937F0343}"/>
              </a:ext>
            </a:extLst>
          </p:cNvPr>
          <p:cNvSpPr txBox="1"/>
          <p:nvPr/>
        </p:nvSpPr>
        <p:spPr>
          <a:xfrm>
            <a:off x="5032315" y="506923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3.</a:t>
            </a:r>
            <a:r>
              <a:rPr lang="zh-CN" altLang="en-US" sz="1200" dirty="0"/>
              <a:t>查找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EE99630-4FEC-4B0A-84C7-F5FC4576F4A1}"/>
              </a:ext>
            </a:extLst>
          </p:cNvPr>
          <p:cNvSpPr txBox="1"/>
          <p:nvPr/>
        </p:nvSpPr>
        <p:spPr>
          <a:xfrm>
            <a:off x="2878891" y="390189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FFB7F88-A8BE-49F2-8A4A-0F3C7757F65F}"/>
              </a:ext>
            </a:extLst>
          </p:cNvPr>
          <p:cNvCxnSpPr>
            <a:cxnSpLocks/>
          </p:cNvCxnSpPr>
          <p:nvPr/>
        </p:nvCxnSpPr>
        <p:spPr>
          <a:xfrm flipV="1">
            <a:off x="2644502" y="4125759"/>
            <a:ext cx="740418" cy="78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86F7703-883B-46B2-9062-012FAB0E45CD}"/>
              </a:ext>
            </a:extLst>
          </p:cNvPr>
          <p:cNvCxnSpPr>
            <a:cxnSpLocks/>
          </p:cNvCxnSpPr>
          <p:nvPr/>
        </p:nvCxnSpPr>
        <p:spPr>
          <a:xfrm flipH="1" flipV="1">
            <a:off x="3355780" y="1740095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1A6BDA-7415-42B3-B8F1-AF0B165729CC}"/>
              </a:ext>
            </a:extLst>
          </p:cNvPr>
          <p:cNvCxnSpPr>
            <a:cxnSpLocks/>
          </p:cNvCxnSpPr>
          <p:nvPr/>
        </p:nvCxnSpPr>
        <p:spPr>
          <a:xfrm flipV="1">
            <a:off x="3344115" y="1749998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8B1423F-BA13-4F52-87A1-A18792562681}"/>
              </a:ext>
            </a:extLst>
          </p:cNvPr>
          <p:cNvSpPr txBox="1"/>
          <p:nvPr/>
        </p:nvSpPr>
        <p:spPr>
          <a:xfrm flipH="1">
            <a:off x="2450754" y="4160734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3A59D06-31AA-4A30-A5A8-695EC2EEEE28}"/>
              </a:ext>
            </a:extLst>
          </p:cNvPr>
          <p:cNvSpPr txBox="1"/>
          <p:nvPr/>
        </p:nvSpPr>
        <p:spPr>
          <a:xfrm>
            <a:off x="4861170" y="12577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1.</a:t>
            </a:r>
            <a:r>
              <a:rPr lang="zh-CN" altLang="en-US" sz="1200" dirty="0"/>
              <a:t>查找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71D08602-E12A-4FFD-B63C-177AFA49C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606" y="2349186"/>
            <a:ext cx="2119442" cy="2718184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D7F4F3A-6C10-4B18-8656-FA413E13D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58" y="1415324"/>
            <a:ext cx="1556986" cy="1924642"/>
          </a:xfrm>
          <a:prstGeom prst="rect">
            <a:avLst/>
          </a:prstGeom>
        </p:spPr>
      </p:pic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CF165EA-811A-483D-9615-3EBC3B4FD7C7}"/>
              </a:ext>
            </a:extLst>
          </p:cNvPr>
          <p:cNvCxnSpPr>
            <a:cxnSpLocks/>
          </p:cNvCxnSpPr>
          <p:nvPr/>
        </p:nvCxnSpPr>
        <p:spPr>
          <a:xfrm>
            <a:off x="6073321" y="5465220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2E1D4F07-92DE-44D1-963D-B2325B7AF90B}"/>
              </a:ext>
            </a:extLst>
          </p:cNvPr>
          <p:cNvCxnSpPr>
            <a:cxnSpLocks/>
          </p:cNvCxnSpPr>
          <p:nvPr/>
        </p:nvCxnSpPr>
        <p:spPr>
          <a:xfrm flipH="1" flipV="1">
            <a:off x="6192457" y="2092822"/>
            <a:ext cx="54124" cy="33752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4482A3D-D983-44B9-9ACD-B882C89B3B94}"/>
              </a:ext>
            </a:extLst>
          </p:cNvPr>
          <p:cNvCxnSpPr>
            <a:cxnSpLocks/>
          </p:cNvCxnSpPr>
          <p:nvPr/>
        </p:nvCxnSpPr>
        <p:spPr>
          <a:xfrm flipV="1">
            <a:off x="6168000" y="2071224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774D3BA5-1F61-428E-9746-7A14968A13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033" y="3393658"/>
            <a:ext cx="1528422" cy="166847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9F095DA-52A2-4759-9741-3DD90BE52709}"/>
              </a:ext>
            </a:extLst>
          </p:cNvPr>
          <p:cNvSpPr txBox="1"/>
          <p:nvPr/>
        </p:nvSpPr>
        <p:spPr>
          <a:xfrm>
            <a:off x="3701797" y="2909079"/>
            <a:ext cx="2899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 and ‘regulate/modulate/increase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8A25BD-C63D-4B91-BEC2-E7DB01E7D1EB}"/>
              </a:ext>
            </a:extLst>
          </p:cNvPr>
          <p:cNvSpPr txBox="1"/>
          <p:nvPr/>
        </p:nvSpPr>
        <p:spPr>
          <a:xfrm>
            <a:off x="6271906" y="2781135"/>
            <a:ext cx="2262475" cy="552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‘</a:t>
            </a:r>
            <a:r>
              <a:rPr lang="en-US" altLang="zh-CN" sz="1000" b="1" dirty="0" err="1"/>
              <a:t>overexpression’,’activity’,‘oncogenic</a:t>
            </a:r>
            <a:r>
              <a:rPr lang="en-US" altLang="zh-CN" sz="1000" b="1" dirty="0"/>
              <a:t>’, ‘</a:t>
            </a:r>
            <a:r>
              <a:rPr lang="en-US" altLang="zh-CN" sz="1000" b="1" dirty="0" err="1"/>
              <a:t>cancer’,‘tumor</a:t>
            </a:r>
            <a:r>
              <a:rPr lang="en-US" altLang="zh-CN" sz="1000" b="1" dirty="0"/>
              <a:t>’, ‘anti-apoptotic’, </a:t>
            </a:r>
          </a:p>
          <a:p>
            <a:endParaRPr lang="zh-CN" altLang="en-US" sz="1000" dirty="0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844832C-9AD3-420C-804F-BDB51ADF7EB9}"/>
              </a:ext>
            </a:extLst>
          </p:cNvPr>
          <p:cNvGrpSpPr/>
          <p:nvPr/>
        </p:nvGrpSpPr>
        <p:grpSpPr>
          <a:xfrm>
            <a:off x="6455358" y="5595522"/>
            <a:ext cx="1684264" cy="625811"/>
            <a:chOff x="475721" y="4450688"/>
            <a:chExt cx="2227756" cy="923331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5E5AF26-CE4D-412C-9D08-D3E3F6F410B6}"/>
                </a:ext>
              </a:extLst>
            </p:cNvPr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B687BFC5-6BFC-47DC-807E-0A4CEE8B762B}"/>
                </a:ext>
              </a:extLst>
            </p:cNvPr>
            <p:cNvSpPr txBox="1"/>
            <p:nvPr/>
          </p:nvSpPr>
          <p:spPr>
            <a:xfrm>
              <a:off x="475721" y="4499861"/>
              <a:ext cx="218976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WT1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位点的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</a:p>
          </p:txBody>
        </p: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3936E6E-BBBA-4DE9-A720-1D9BA15BA56A}"/>
              </a:ext>
            </a:extLst>
          </p:cNvPr>
          <p:cNvCxnSpPr>
            <a:cxnSpLocks/>
          </p:cNvCxnSpPr>
          <p:nvPr/>
        </p:nvCxnSpPr>
        <p:spPr>
          <a:xfrm>
            <a:off x="7327260" y="5125912"/>
            <a:ext cx="0" cy="33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D7D1EBA-59BA-4FF8-AC1D-26940C63C874}"/>
              </a:ext>
            </a:extLst>
          </p:cNvPr>
          <p:cNvSpPr txBox="1"/>
          <p:nvPr/>
        </p:nvSpPr>
        <p:spPr>
          <a:xfrm>
            <a:off x="6058901" y="171220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4.</a:t>
            </a:r>
            <a:r>
              <a:rPr lang="zh-CN" altLang="en-US" sz="1200" dirty="0"/>
              <a:t>判断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532036E-F9B4-46A2-8B2B-7757C0743FDE}"/>
              </a:ext>
            </a:extLst>
          </p:cNvPr>
          <p:cNvSpPr txBox="1"/>
          <p:nvPr/>
        </p:nvSpPr>
        <p:spPr>
          <a:xfrm>
            <a:off x="152431" y="3503619"/>
            <a:ext cx="2521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endParaRPr lang="en-US" altLang="zh-CN" sz="1000" b="1" dirty="0"/>
          </a:p>
          <a:p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0092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CF83A0-4DC5-4C1F-AC16-6EF8F63AB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AC1C0B-869E-44B6-8BB4-C45337CE24E2}"/>
              </a:ext>
            </a:extLst>
          </p:cNvPr>
          <p:cNvGrpSpPr/>
          <p:nvPr/>
        </p:nvGrpSpPr>
        <p:grpSpPr>
          <a:xfrm>
            <a:off x="135676" y="1469023"/>
            <a:ext cx="2468737" cy="483583"/>
            <a:chOff x="139752" y="2490247"/>
            <a:chExt cx="2895602" cy="75151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9ADCE3C-353E-42E6-AC14-8E474894850F}"/>
                </a:ext>
              </a:extLst>
            </p:cNvPr>
            <p:cNvSpPr/>
            <p:nvPr/>
          </p:nvSpPr>
          <p:spPr>
            <a:xfrm>
              <a:off x="143199" y="2490247"/>
              <a:ext cx="2850933" cy="75151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D36B917-A9CB-46DB-AE0B-02FE4EF58559}"/>
                </a:ext>
              </a:extLst>
            </p:cNvPr>
            <p:cNvSpPr txBox="1"/>
            <p:nvPr/>
          </p:nvSpPr>
          <p:spPr>
            <a:xfrm>
              <a:off x="139752" y="2528264"/>
              <a:ext cx="2895602" cy="62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中搜索关键词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cancer</a:t>
              </a:r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057FF6-17B4-46A6-9924-F8187E788F9E}"/>
              </a:ext>
            </a:extLst>
          </p:cNvPr>
          <p:cNvCxnSpPr>
            <a:cxnSpLocks/>
          </p:cNvCxnSpPr>
          <p:nvPr/>
        </p:nvCxnSpPr>
        <p:spPr>
          <a:xfrm flipH="1">
            <a:off x="1367666" y="1952606"/>
            <a:ext cx="2378" cy="256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E074AB-9F1C-42D0-BB54-EF832F6259CC}"/>
              </a:ext>
            </a:extLst>
          </p:cNvPr>
          <p:cNvGrpSpPr/>
          <p:nvPr/>
        </p:nvGrpSpPr>
        <p:grpSpPr>
          <a:xfrm>
            <a:off x="3151812" y="1438550"/>
            <a:ext cx="2088368" cy="507483"/>
            <a:chOff x="6210957" y="2803722"/>
            <a:chExt cx="2933043" cy="92333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7C85CC7-F395-45F5-B1F5-314E459F303E}"/>
                </a:ext>
              </a:extLst>
            </p:cNvPr>
            <p:cNvSpPr/>
            <p:nvPr/>
          </p:nvSpPr>
          <p:spPr>
            <a:xfrm>
              <a:off x="6210957" y="2803722"/>
              <a:ext cx="285093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71B8B6E-A501-40E6-B861-2EC7FEF4484C}"/>
                </a:ext>
              </a:extLst>
            </p:cNvPr>
            <p:cNvSpPr txBox="1"/>
            <p:nvPr/>
          </p:nvSpPr>
          <p:spPr>
            <a:xfrm>
              <a:off x="6241827" y="2908805"/>
              <a:ext cx="2902173" cy="727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 activation</a:t>
              </a:r>
              <a:endParaRPr lang="zh-CN" altLang="en-US" sz="1000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6A6B68E-6F63-4B56-B525-D24E24B5DCA1}"/>
              </a:ext>
            </a:extLst>
          </p:cNvPr>
          <p:cNvCxnSpPr>
            <a:cxnSpLocks/>
          </p:cNvCxnSpPr>
          <p:nvPr/>
        </p:nvCxnSpPr>
        <p:spPr>
          <a:xfrm>
            <a:off x="4266661" y="1954227"/>
            <a:ext cx="0" cy="308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E8C695C-0994-423E-B6E3-5D4ED5C63951}"/>
              </a:ext>
            </a:extLst>
          </p:cNvPr>
          <p:cNvSpPr/>
          <p:nvPr/>
        </p:nvSpPr>
        <p:spPr>
          <a:xfrm>
            <a:off x="3412658" y="251422"/>
            <a:ext cx="2873445" cy="5002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ECF99E6-4F1B-4881-9AC9-5DA94F93A445}"/>
              </a:ext>
            </a:extLst>
          </p:cNvPr>
          <p:cNvCxnSpPr>
            <a:cxnSpLocks/>
          </p:cNvCxnSpPr>
          <p:nvPr/>
        </p:nvCxnSpPr>
        <p:spPr>
          <a:xfrm flipV="1">
            <a:off x="1583597" y="3957858"/>
            <a:ext cx="125104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AF41334-266B-4E7B-AC14-61C26E1609F0}"/>
              </a:ext>
            </a:extLst>
          </p:cNvPr>
          <p:cNvCxnSpPr>
            <a:cxnSpLocks/>
          </p:cNvCxnSpPr>
          <p:nvPr/>
        </p:nvCxnSpPr>
        <p:spPr>
          <a:xfrm flipH="1" flipV="1">
            <a:off x="2835738" y="1558969"/>
            <a:ext cx="8527" cy="24080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D2E1AA-5EDE-4111-AAE1-47EC1074CB24}"/>
              </a:ext>
            </a:extLst>
          </p:cNvPr>
          <p:cNvCxnSpPr>
            <a:cxnSpLocks/>
          </p:cNvCxnSpPr>
          <p:nvPr/>
        </p:nvCxnSpPr>
        <p:spPr>
          <a:xfrm flipV="1">
            <a:off x="2833468" y="1570766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AB8EA5C-D528-4724-88F5-EB782B866F22}"/>
              </a:ext>
            </a:extLst>
          </p:cNvPr>
          <p:cNvGrpSpPr/>
          <p:nvPr/>
        </p:nvGrpSpPr>
        <p:grpSpPr>
          <a:xfrm>
            <a:off x="5957496" y="1760826"/>
            <a:ext cx="1188027" cy="793965"/>
            <a:chOff x="3112151" y="2490247"/>
            <a:chExt cx="2914216" cy="57378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3BB3276-1182-4518-928E-65E1D098FB6C}"/>
                </a:ext>
              </a:extLst>
            </p:cNvPr>
            <p:cNvSpPr/>
            <p:nvPr/>
          </p:nvSpPr>
          <p:spPr>
            <a:xfrm>
              <a:off x="3118943" y="2490247"/>
              <a:ext cx="2907424" cy="57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B5634B-761B-4595-9175-49F450093897}"/>
                </a:ext>
              </a:extLst>
            </p:cNvPr>
            <p:cNvSpPr txBox="1"/>
            <p:nvPr/>
          </p:nvSpPr>
          <p:spPr>
            <a:xfrm>
              <a:off x="3112151" y="2523991"/>
              <a:ext cx="2895603" cy="43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在</a:t>
              </a:r>
              <a:r>
                <a:rPr lang="en-US" altLang="zh-CN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bing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PubMed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中搜索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HER3 phosphorylation</a:t>
              </a: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56BB387-FBE4-4B72-AB36-4010C9AE9DC1}"/>
              </a:ext>
            </a:extLst>
          </p:cNvPr>
          <p:cNvCxnSpPr>
            <a:cxnSpLocks/>
          </p:cNvCxnSpPr>
          <p:nvPr/>
        </p:nvCxnSpPr>
        <p:spPr>
          <a:xfrm>
            <a:off x="6554247" y="2554791"/>
            <a:ext cx="0" cy="2274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9D8235A-BA05-4DFC-A778-876D4A420541}"/>
              </a:ext>
            </a:extLst>
          </p:cNvPr>
          <p:cNvCxnSpPr>
            <a:cxnSpLocks/>
          </p:cNvCxnSpPr>
          <p:nvPr/>
        </p:nvCxnSpPr>
        <p:spPr>
          <a:xfrm flipV="1">
            <a:off x="1562903" y="5135678"/>
            <a:ext cx="0" cy="132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4F1450A9-61E5-4ED0-874A-80511A18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" y="2211640"/>
            <a:ext cx="2582082" cy="2087828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0C0823AC-D753-477F-B3FD-F67F1B8F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" y="4299468"/>
            <a:ext cx="2525843" cy="2385937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D15EEA73-34D7-4AE3-8C4E-D9C5FE9049AD}"/>
              </a:ext>
            </a:extLst>
          </p:cNvPr>
          <p:cNvSpPr txBox="1"/>
          <p:nvPr/>
        </p:nvSpPr>
        <p:spPr>
          <a:xfrm>
            <a:off x="2552576" y="370009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否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C088132-5018-479C-97CF-CEB6465908A7}"/>
              </a:ext>
            </a:extLst>
          </p:cNvPr>
          <p:cNvSpPr txBox="1"/>
          <p:nvPr/>
        </p:nvSpPr>
        <p:spPr>
          <a:xfrm flipH="1">
            <a:off x="2124439" y="3958928"/>
            <a:ext cx="1251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没有和位点相关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5416C-1EE5-4F1C-AEB0-98DC15339233}"/>
              </a:ext>
            </a:extLst>
          </p:cNvPr>
          <p:cNvSpPr txBox="1"/>
          <p:nvPr/>
        </p:nvSpPr>
        <p:spPr>
          <a:xfrm>
            <a:off x="52877" y="3305440"/>
            <a:ext cx="25214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位点</a:t>
            </a:r>
            <a:r>
              <a:rPr lang="en-US" altLang="zh-CN" sz="1000" b="1" dirty="0"/>
              <a:t>’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 ‘phosphorylation’ and ‘anti-apoptotic’ or cancer’ or ‘carcinoma’ or ‘tumor’ or ‘migration’ or ‘cell growth’ or ‘proliferation’ or ‘invasion’</a:t>
            </a:r>
          </a:p>
          <a:p>
            <a:r>
              <a:rPr lang="en-US" altLang="zh-CN" sz="1000" b="1" dirty="0"/>
              <a:t> </a:t>
            </a:r>
            <a:endParaRPr lang="zh-CN" altLang="en-US" sz="1000" b="1" dirty="0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42E29315-6DC7-4F78-AC49-976AD0F41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60" y="2321810"/>
            <a:ext cx="1699588" cy="2337996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76F8CC1-0787-4B14-9443-2813CC01B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638" y="4536190"/>
            <a:ext cx="2023988" cy="2290230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9C6F2E50-3C0E-46CD-8B08-13ADB22D6C56}"/>
              </a:ext>
            </a:extLst>
          </p:cNvPr>
          <p:cNvSpPr txBox="1"/>
          <p:nvPr/>
        </p:nvSpPr>
        <p:spPr>
          <a:xfrm>
            <a:off x="3026147" y="2697908"/>
            <a:ext cx="24811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人为判断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位点 </a:t>
            </a:r>
            <a:r>
              <a:rPr lang="en-US" altLang="zh-CN" sz="1000" b="1" dirty="0">
                <a:latin typeface="Arial" panose="020B0604020202020204" pitchFamily="34" charset="0"/>
                <a:cs typeface="Arial" panose="020B0604020202020204" pitchFamily="34" charset="0"/>
              </a:rPr>
              <a:t>’and ‘regulate/modulate/promote/increase activity’ or ‘activate’</a:t>
            </a:r>
            <a:endParaRPr lang="zh-CN" alt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2F9C450-C18D-42DB-A96D-D6B224EE777E}"/>
              </a:ext>
            </a:extLst>
          </p:cNvPr>
          <p:cNvCxnSpPr>
            <a:cxnSpLocks/>
          </p:cNvCxnSpPr>
          <p:nvPr/>
        </p:nvCxnSpPr>
        <p:spPr>
          <a:xfrm>
            <a:off x="5428183" y="4595862"/>
            <a:ext cx="1893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6DFAF0A4-5014-49F9-BCA0-C63CB7C61F7F}"/>
              </a:ext>
            </a:extLst>
          </p:cNvPr>
          <p:cNvCxnSpPr>
            <a:cxnSpLocks/>
          </p:cNvCxnSpPr>
          <p:nvPr/>
        </p:nvCxnSpPr>
        <p:spPr>
          <a:xfrm flipV="1">
            <a:off x="5601443" y="2262280"/>
            <a:ext cx="0" cy="23364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18F0FFF-BB3F-44F6-982F-0A6840007816}"/>
              </a:ext>
            </a:extLst>
          </p:cNvPr>
          <p:cNvCxnSpPr>
            <a:cxnSpLocks/>
          </p:cNvCxnSpPr>
          <p:nvPr/>
        </p:nvCxnSpPr>
        <p:spPr>
          <a:xfrm flipV="1">
            <a:off x="5603212" y="2264402"/>
            <a:ext cx="308009" cy="1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7E4486C4-E47E-4293-8590-EE7527471E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045" y="2824398"/>
            <a:ext cx="2599320" cy="2476792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F497871-F24E-4A25-9DFB-E7C126277904}"/>
              </a:ext>
            </a:extLst>
          </p:cNvPr>
          <p:cNvSpPr txBox="1"/>
          <p:nvPr/>
        </p:nvSpPr>
        <p:spPr>
          <a:xfrm>
            <a:off x="7172935" y="2487468"/>
            <a:ext cx="15882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人为判断：结合上述两个</a:t>
            </a:r>
            <a:endParaRPr lang="en-US" altLang="zh-CN" sz="1000" b="1" dirty="0"/>
          </a:p>
          <a:p>
            <a:r>
              <a:rPr lang="zh-CN" altLang="en-US" sz="1000" b="1" dirty="0"/>
              <a:t>判断，如果出现</a:t>
            </a:r>
            <a:r>
              <a:rPr lang="en-US" altLang="zh-CN" sz="1000" b="1" dirty="0"/>
              <a:t>‘phosphorylation’ and ‘anti-apoptotic’ or cancer’ or ‘carcinoma’ or ‘tumor’ or ‘migration’ or ‘cell growth’ or ‘proliferation’ or ‘invasion’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cancer</a:t>
            </a:r>
            <a:r>
              <a:rPr lang="zh-CN" altLang="en-US" sz="1000" b="1" dirty="0"/>
              <a:t>；</a:t>
            </a:r>
            <a:endParaRPr lang="en-US" altLang="zh-CN" sz="1000" b="1" dirty="0"/>
          </a:p>
          <a:p>
            <a:r>
              <a:rPr lang="zh-CN" altLang="en-US" sz="1000" b="1" dirty="0"/>
              <a:t>如果出现：</a:t>
            </a:r>
            <a:r>
              <a:rPr lang="en-US" altLang="zh-CN" sz="1000" b="1" dirty="0"/>
              <a:t>‘regulate/modulate/promote/increase activity’ or ‘activate’ </a:t>
            </a:r>
            <a:r>
              <a:rPr lang="zh-CN" altLang="en-US" sz="1000" b="1" dirty="0"/>
              <a:t>则走</a:t>
            </a:r>
            <a:r>
              <a:rPr lang="en-US" altLang="zh-CN" sz="1000" b="1" dirty="0"/>
              <a:t>activity</a:t>
            </a:r>
            <a:r>
              <a:rPr lang="zh-CN" altLang="en-US" sz="1000" b="1" dirty="0"/>
              <a:t>；如果没有上述关键词则走</a:t>
            </a:r>
            <a:r>
              <a:rPr lang="en-US" altLang="zh-CN" sz="1000" b="1" dirty="0"/>
              <a:t>unrelated</a:t>
            </a:r>
          </a:p>
          <a:p>
            <a:endParaRPr lang="zh-CN" altLang="en-US" sz="1000" b="1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EFD91FF-26EA-4A94-ABDF-132012EE4122}"/>
              </a:ext>
            </a:extLst>
          </p:cNvPr>
          <p:cNvGrpSpPr/>
          <p:nvPr/>
        </p:nvGrpSpPr>
        <p:grpSpPr>
          <a:xfrm>
            <a:off x="6631808" y="5554322"/>
            <a:ext cx="741144" cy="355642"/>
            <a:chOff x="7103350" y="5501865"/>
            <a:chExt cx="741144" cy="355642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3F5B92D-A0BF-405A-8CA8-EF0004E81AE6}"/>
                </a:ext>
              </a:extLst>
            </p:cNvPr>
            <p:cNvSpPr/>
            <p:nvPr/>
          </p:nvSpPr>
          <p:spPr>
            <a:xfrm>
              <a:off x="7103350" y="5501865"/>
              <a:ext cx="741144" cy="35564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2476AF1-2FA6-4F4D-9021-93A01022D4E8}"/>
                </a:ext>
              </a:extLst>
            </p:cNvPr>
            <p:cNvSpPr txBox="1"/>
            <p:nvPr/>
          </p:nvSpPr>
          <p:spPr>
            <a:xfrm>
              <a:off x="7197667" y="5544017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endParaRPr lang="zh-CN" alt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5DF3D63E-87EF-4902-88D9-F05DA661A967}"/>
              </a:ext>
            </a:extLst>
          </p:cNvPr>
          <p:cNvGrpSpPr/>
          <p:nvPr/>
        </p:nvGrpSpPr>
        <p:grpSpPr>
          <a:xfrm>
            <a:off x="6221986" y="6076322"/>
            <a:ext cx="1732285" cy="625811"/>
            <a:chOff x="451709" y="4450688"/>
            <a:chExt cx="2291273" cy="923331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EDF576C-30DB-4CC8-BDAF-61CFD655F346}"/>
                </a:ext>
              </a:extLst>
            </p:cNvPr>
            <p:cNvSpPr/>
            <p:nvPr/>
          </p:nvSpPr>
          <p:spPr>
            <a:xfrm>
              <a:off x="513714" y="4450688"/>
              <a:ext cx="2189763" cy="9233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8B72F84-30C5-436F-898F-D567D8F1C7A4}"/>
                </a:ext>
              </a:extLst>
            </p:cNvPr>
            <p:cNvSpPr txBox="1"/>
            <p:nvPr/>
          </p:nvSpPr>
          <p:spPr>
            <a:xfrm>
              <a:off x="451709" y="4527988"/>
              <a:ext cx="2291273" cy="817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证明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’target’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phosphorylation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cancer</a:t>
              </a:r>
              <a:r>
                <a:rPr lang="zh-CN" alt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有关</a:t>
              </a:r>
            </a:p>
          </p:txBody>
        </p:sp>
      </p:grp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DF385CD0-2336-4A2D-811D-8AA5BBB5A822}"/>
              </a:ext>
            </a:extLst>
          </p:cNvPr>
          <p:cNvCxnSpPr>
            <a:cxnSpLocks/>
          </p:cNvCxnSpPr>
          <p:nvPr/>
        </p:nvCxnSpPr>
        <p:spPr>
          <a:xfrm>
            <a:off x="7088129" y="5909964"/>
            <a:ext cx="0" cy="149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469F136F-4191-4F8B-83A9-59198A72DA7E}"/>
              </a:ext>
            </a:extLst>
          </p:cNvPr>
          <p:cNvCxnSpPr/>
          <p:nvPr/>
        </p:nvCxnSpPr>
        <p:spPr>
          <a:xfrm>
            <a:off x="7096634" y="5301190"/>
            <a:ext cx="0" cy="253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56081-F8C5-4195-8A90-64C629869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41B3CE-DBFB-4B82-A540-5232505910F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2BD087-02F4-40B2-81EB-1425779E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908"/>
            <a:ext cx="2375236" cy="36002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0603FF-F9FA-475A-B743-687ED839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50" y="2090908"/>
            <a:ext cx="2291934" cy="36002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921033-E8C4-4355-A32C-B4A0F13CB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376" y="2090908"/>
            <a:ext cx="2398998" cy="36002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904F3F-20E2-4E36-97DF-CDBEDA422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373" y="2090907"/>
            <a:ext cx="2194627" cy="36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32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dc6b407-3119-4627-906b-f1ffebcaff76"/>
  <p:tag name="COMMONDATA" val="eyJoZGlkIjoiZWY1ZDZhZTM2NjZjMjhlMGQ3ODBlZTllODA2YzU1OGIifQ=="/>
</p:tagLst>
</file>

<file path=ppt/theme/theme1.xml><?xml version="1.0" encoding="utf-8"?>
<a:theme xmlns:a="http://schemas.openxmlformats.org/drawingml/2006/main" name="DDO标志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638</Words>
  <Application>Microsoft Office PowerPoint</Application>
  <PresentationFormat>全屏显示(4:3)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DDO标志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磊 王</cp:lastModifiedBy>
  <cp:revision>1096</cp:revision>
  <dcterms:created xsi:type="dcterms:W3CDTF">2019-03-01T02:01:00Z</dcterms:created>
  <dcterms:modified xsi:type="dcterms:W3CDTF">2023-10-13T11:59:58Z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05991E22F04C49C9AF0FD48659E0BBCA_12</vt:lpwstr>
  </property>
  <property fmtid="{D5CDD505-2E9C-101B-9397-08002B2CF9AE}" pid="3" name="KSOProductBuildVer">
    <vt:lpwstr>2052-11.1.0.14036</vt:lpwstr>
  </property>
</Properties>
</file>