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441" r:id="rId3"/>
    <p:sldId id="444" r:id="rId5"/>
    <p:sldId id="493" r:id="rId6"/>
    <p:sldId id="537" r:id="rId7"/>
    <p:sldId id="545" r:id="rId8"/>
    <p:sldId id="544" r:id="rId9"/>
    <p:sldId id="543" r:id="rId10"/>
    <p:sldId id="555" r:id="rId11"/>
    <p:sldId id="536" r:id="rId12"/>
    <p:sldId id="547" r:id="rId13"/>
    <p:sldId id="566" r:id="rId14"/>
    <p:sldId id="567" r:id="rId15"/>
    <p:sldId id="550" r:id="rId16"/>
    <p:sldId id="551" r:id="rId17"/>
    <p:sldId id="568" r:id="rId18"/>
    <p:sldId id="569" r:id="rId19"/>
    <p:sldId id="572" r:id="rId20"/>
    <p:sldId id="573" r:id="rId21"/>
    <p:sldId id="574" r:id="rId22"/>
    <p:sldId id="559" r:id="rId23"/>
    <p:sldId id="560" r:id="rId24"/>
    <p:sldId id="448" r:id="rId25"/>
    <p:sldId id="460" r:id="rId26"/>
  </p:sldIdLst>
  <p:sldSz cx="9144000" cy="5143500" type="screen16x9"/>
  <p:notesSz cx="6797675" cy="9928225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</a:defRPr>
    </a:lvl1pPr>
    <a:lvl2pPr marL="422275" lvl="1" indent="-60325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</a:defRPr>
    </a:lvl2pPr>
    <a:lvl3pPr marL="846455" lvl="2" indent="-12065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</a:defRPr>
    </a:lvl3pPr>
    <a:lvl4pPr marL="1271905" lvl="3" indent="-18288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</a:defRPr>
    </a:lvl4pPr>
    <a:lvl5pPr marL="1694180" lvl="4" indent="-243205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</a:defRPr>
    </a:lvl5pPr>
    <a:lvl6pPr marL="2286000" lvl="5" indent="-243205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</a:defRPr>
    </a:lvl6pPr>
    <a:lvl7pPr marL="2743200" lvl="6" indent="-243205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</a:defRPr>
    </a:lvl7pPr>
    <a:lvl8pPr marL="3200400" lvl="7" indent="-243205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</a:defRPr>
    </a:lvl8pPr>
    <a:lvl9pPr marL="3657600" lvl="8" indent="-243205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d13e8cc0-a4c9-4d5c-acdf-9b0eef5705f8}">
          <p14:sldIdLst>
            <p14:sldId id="441"/>
            <p14:sldId id="444"/>
            <p14:sldId id="493"/>
            <p14:sldId id="537"/>
            <p14:sldId id="545"/>
            <p14:sldId id="544"/>
            <p14:sldId id="543"/>
            <p14:sldId id="555"/>
            <p14:sldId id="536"/>
            <p14:sldId id="547"/>
            <p14:sldId id="566"/>
            <p14:sldId id="551"/>
            <p14:sldId id="559"/>
            <p14:sldId id="560"/>
            <p14:sldId id="550"/>
            <p14:sldId id="569"/>
            <p14:sldId id="568"/>
            <p14:sldId id="567"/>
            <p14:sldId id="572"/>
            <p14:sldId id="573"/>
            <p14:sldId id="574"/>
          </p14:sldIdLst>
        </p14:section>
        <p14:section name="无标题节" id="{14ea63c5-d03c-44f9-811e-6833744929cf}">
          <p14:sldIdLst>
            <p14:sldId id="448"/>
            <p14:sldId id="4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D82F4"/>
    <a:srgbClr val="003B92"/>
    <a:srgbClr val="0061B6"/>
    <a:srgbClr val="EBF1FB"/>
    <a:srgbClr val="DEE8F2"/>
    <a:srgbClr val="7B8AB9"/>
    <a:srgbClr val="3864B5"/>
    <a:srgbClr val="EEF7FA"/>
    <a:srgbClr val="04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2" autoAdjust="0"/>
    <p:restoredTop sz="94424" autoAdjust="0"/>
  </p:normalViewPr>
  <p:slideViewPr>
    <p:cSldViewPr showGuides="1">
      <p:cViewPr varScale="1">
        <p:scale>
          <a:sx n="177" d="100"/>
          <a:sy n="177" d="100"/>
        </p:scale>
        <p:origin x="192" y="400"/>
      </p:cViewPr>
      <p:guideLst>
        <p:guide orient="horz" pos="1216"/>
        <p:guide orient="horz" pos="578"/>
        <p:guide orient="horz" pos="2478"/>
        <p:guide orient="horz" pos="2684"/>
        <p:guide orient="horz" pos="3035"/>
        <p:guide pos="383"/>
        <p:guide pos="2982"/>
        <p:guide pos="5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24" d="100"/>
        <a:sy n="124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C390D-601A-452B-BBEE-354287C027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5BA0-0171-41AD-9F9A-594C7CDFD00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22275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46455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271905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69418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0" smtClean="0"/>
            </a:lvl1pPr>
          </a:lstStyle>
          <a:p>
            <a:pPr rtl="0">
              <a:defRPr/>
            </a:pPr>
            <a:r>
              <a:rPr lang="en-US" altLang="zh-CN" dirty="0">
                <a:cs typeface="+mn-cs"/>
              </a:rPr>
              <a:t>1</a:t>
            </a:r>
            <a:endParaRPr lang="en-US" altLang="zh-CN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22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84645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27190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69418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12026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44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799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17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2E442-3828-41CA-915E-C7A0C8D149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rtl="0">
              <a:defRPr/>
            </a:pPr>
            <a:r>
              <a:rPr lang="en-US" altLang="zh-CN" dirty="0">
                <a:cs typeface="+mn-cs"/>
              </a:rPr>
              <a:t>1</a:t>
            </a:r>
            <a:endParaRPr lang="en-US" altLang="zh-CN" dirty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rtl="0">
              <a:defRPr/>
            </a:pPr>
            <a:r>
              <a:rPr lang="en-US" altLang="zh-CN" dirty="0">
                <a:cs typeface="+mn-cs"/>
              </a:rPr>
              <a:t>1</a:t>
            </a:r>
            <a:endParaRPr lang="en-US" altLang="zh-CN" dirty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rtl="0">
              <a:defRPr/>
            </a:pPr>
            <a:r>
              <a:rPr lang="en-US" altLang="zh-CN" dirty="0">
                <a:cs typeface="+mn-cs"/>
              </a:rPr>
              <a:t>1</a:t>
            </a:r>
            <a:endParaRPr lang="en-US" altLang="zh-CN" dirty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r>
              <a:rPr lang="en-US" altLang="zh-CN" dirty="0">
                <a:cs typeface="+mn-cs"/>
              </a:rPr>
              <a:t>1</a:t>
            </a:r>
            <a:endParaRPr lang="en-US" altLang="zh-CN" dirty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rtl="0">
              <a:defRPr/>
            </a:pPr>
            <a:r>
              <a:rPr lang="en-US" altLang="zh-CN" dirty="0">
                <a:cs typeface="+mn-cs"/>
              </a:rPr>
              <a:t>1</a:t>
            </a:r>
            <a:endParaRPr lang="en-US" altLang="zh-CN" dirty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rtl="0">
              <a:defRPr/>
            </a:pPr>
            <a:r>
              <a:rPr lang="en-US" altLang="zh-CN" dirty="0">
                <a:cs typeface="+mn-cs"/>
              </a:rPr>
              <a:t>1</a:t>
            </a:r>
            <a:endParaRPr lang="en-US" altLang="zh-CN" dirty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rtl="0">
              <a:defRPr/>
            </a:pPr>
            <a:r>
              <a:rPr lang="en-US" altLang="zh-CN" dirty="0">
                <a:cs typeface="+mn-cs"/>
              </a:rPr>
              <a:t>1</a:t>
            </a:r>
            <a:endParaRPr lang="en-US" altLang="zh-CN" dirty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rtl="0">
              <a:defRPr/>
            </a:pPr>
            <a:r>
              <a:rPr lang="en-US" altLang="zh-CN" dirty="0">
                <a:cs typeface="+mn-cs"/>
              </a:rPr>
              <a:t>1</a:t>
            </a:r>
            <a:endParaRPr lang="en-US" altLang="zh-CN" dirty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rtl="0">
              <a:defRPr/>
            </a:pPr>
            <a:r>
              <a:rPr lang="en-US" altLang="zh-CN" dirty="0">
                <a:cs typeface="+mn-cs"/>
              </a:rPr>
              <a:t>1</a:t>
            </a:r>
            <a:endParaRPr lang="en-US" altLang="zh-CN" dirty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rtl="0">
              <a:defRPr/>
            </a:pPr>
            <a:r>
              <a:rPr lang="en-US" altLang="zh-CN" dirty="0">
                <a:cs typeface="+mn-cs"/>
              </a:rPr>
              <a:t>1</a:t>
            </a:r>
            <a:endParaRPr lang="en-US" altLang="zh-CN" dirty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传统型封面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 hasCustomPrompt="1"/>
          </p:nvPr>
        </p:nvSpPr>
        <p:spPr>
          <a:xfrm>
            <a:off x="683568" y="308099"/>
            <a:ext cx="7776864" cy="1739528"/>
          </a:xfrm>
          <a:prstGeom prst="rect">
            <a:avLst/>
          </a:prstGeom>
        </p:spPr>
        <p:txBody>
          <a:bodyPr anchor="b"/>
          <a:lstStyle>
            <a:lvl1pPr algn="l">
              <a:defRPr sz="4200">
                <a:solidFill>
                  <a:srgbClr val="003B92"/>
                </a:solidFill>
              </a:defRPr>
            </a:lvl1pPr>
          </a:lstStyle>
          <a:p>
            <a:r>
              <a:rPr kumimoji="1" lang="zh-CN" altLang="en-US" dirty="0"/>
              <a:t>输入</a:t>
            </a:r>
            <a:r>
              <a:rPr kumimoji="1" lang="en-US" altLang="zh-CN" dirty="0"/>
              <a:t>PPT</a:t>
            </a:r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3568" y="2139702"/>
            <a:ext cx="4824536" cy="5040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副标题或姓名或汇报日期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5" y="4767263"/>
            <a:ext cx="371475" cy="273844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</a:fld>
            <a:endParaRPr lang="id-ID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938" y="4531519"/>
            <a:ext cx="9188451" cy="611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设计型封面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 hasCustomPrompt="1"/>
          </p:nvPr>
        </p:nvSpPr>
        <p:spPr>
          <a:xfrm>
            <a:off x="683568" y="740147"/>
            <a:ext cx="7776864" cy="1739528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输入</a:t>
            </a:r>
            <a:r>
              <a:rPr kumimoji="1" lang="en-US" altLang="zh-CN" dirty="0"/>
              <a:t>PPT</a:t>
            </a:r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3568" y="2571750"/>
            <a:ext cx="7798032" cy="5040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副标题或姓名或汇报日期</a:t>
            </a:r>
            <a:endParaRPr kumimoji="1" lang="zh-CN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有页码】标题+文本内容+底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 userDrawn="1"/>
        </p:nvSpPr>
        <p:spPr bwMode="auto">
          <a:xfrm>
            <a:off x="217047" y="4780295"/>
            <a:ext cx="686746" cy="381176"/>
          </a:xfrm>
          <a:prstGeom prst="trapezoid">
            <a:avLst>
              <a:gd name="adj" fmla="val 36995"/>
            </a:avLst>
          </a:prstGeom>
          <a:solidFill>
            <a:srgbClr val="EBF1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2749" y="215504"/>
            <a:ext cx="8447724" cy="504000"/>
          </a:xfrm>
          <a:prstGeom prst="rect">
            <a:avLst/>
          </a:prstGeom>
        </p:spPr>
        <p:txBody>
          <a:bodyPr anchor="ctr"/>
          <a:lstStyle>
            <a:lvl1pPr algn="l"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82001" y="301625"/>
            <a:ext cx="70425" cy="361340"/>
          </a:xfrm>
          <a:prstGeom prst="rect">
            <a:avLst/>
          </a:prstGeom>
          <a:solidFill>
            <a:srgbClr val="003B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352426" y="832104"/>
            <a:ext cx="8468047" cy="3813048"/>
          </a:xfrm>
          <a:prstGeom prst="rect">
            <a:avLst/>
          </a:prstGeom>
        </p:spPr>
        <p:txBody>
          <a:bodyPr/>
          <a:lstStyle>
            <a:lvl1pPr>
              <a:defRPr sz="1800" b="1"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6251014" y="4771453"/>
            <a:ext cx="2561427" cy="277147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72A0FF9-AB84-3844-B797-2D880CA7911D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2751" y="4771453"/>
            <a:ext cx="2963391" cy="277147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2" name="灯片编号占位符 1"/>
          <p:cNvSpPr txBox="1"/>
          <p:nvPr userDrawn="1"/>
        </p:nvSpPr>
        <p:spPr>
          <a:xfrm>
            <a:off x="282001" y="4808029"/>
            <a:ext cx="559595" cy="277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22275" lvl="1" indent="-6032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846455" lvl="2" indent="-12065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271905" lvl="3" indent="-18288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1694180" lvl="4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286000" lvl="5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743200" lvl="6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200400" lvl="7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657600" lvl="8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fld id="{AD5F3434-3063-4316-99E1-B591B23BDCC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无页码】标题+文本内容+底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2749" y="215504"/>
            <a:ext cx="8447724" cy="504000"/>
          </a:xfrm>
          <a:prstGeom prst="rect">
            <a:avLst/>
          </a:prstGeom>
        </p:spPr>
        <p:txBody>
          <a:bodyPr anchor="ctr"/>
          <a:lstStyle>
            <a:lvl1pPr algn="l"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82001" y="301625"/>
            <a:ext cx="70425" cy="361340"/>
          </a:xfrm>
          <a:prstGeom prst="rect">
            <a:avLst/>
          </a:prstGeom>
          <a:solidFill>
            <a:srgbClr val="003B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352426" y="832104"/>
            <a:ext cx="8468047" cy="3813048"/>
          </a:xfrm>
          <a:prstGeom prst="rect">
            <a:avLst/>
          </a:prstGeom>
        </p:spPr>
        <p:txBody>
          <a:bodyPr/>
          <a:lstStyle>
            <a:lvl1pPr>
              <a:defRPr sz="1800" b="1"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>
          <a:xfrm>
            <a:off x="6251014" y="4771453"/>
            <a:ext cx="2561427" cy="277147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72A0FF9-AB84-3844-B797-2D880CA7911D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2751" y="4771453"/>
            <a:ext cx="2963391" cy="277147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背景-【有页码】标题+文本内容+底图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 userDrawn="1"/>
        </p:nvSpPr>
        <p:spPr bwMode="auto">
          <a:xfrm>
            <a:off x="217047" y="4780295"/>
            <a:ext cx="686746" cy="381176"/>
          </a:xfrm>
          <a:prstGeom prst="trapezoid">
            <a:avLst>
              <a:gd name="adj" fmla="val 36995"/>
            </a:avLst>
          </a:prstGeom>
          <a:solidFill>
            <a:srgbClr val="EBF1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2749" y="215504"/>
            <a:ext cx="8447724" cy="504000"/>
          </a:xfrm>
          <a:prstGeom prst="rect">
            <a:avLst/>
          </a:prstGeom>
        </p:spPr>
        <p:txBody>
          <a:bodyPr anchor="ctr"/>
          <a:lstStyle>
            <a:lvl1pPr algn="l"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82001" y="301625"/>
            <a:ext cx="70425" cy="361340"/>
          </a:xfrm>
          <a:prstGeom prst="rect">
            <a:avLst/>
          </a:prstGeom>
          <a:solidFill>
            <a:srgbClr val="003B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352426" y="832104"/>
            <a:ext cx="8468047" cy="3813048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 sz="1800" b="1"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6251014" y="4771453"/>
            <a:ext cx="2561427" cy="277147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72A0FF9-AB84-3844-B797-2D880CA7911D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2751" y="4771453"/>
            <a:ext cx="2963391" cy="277147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2" name="灯片编号占位符 1"/>
          <p:cNvSpPr txBox="1"/>
          <p:nvPr userDrawn="1"/>
        </p:nvSpPr>
        <p:spPr>
          <a:xfrm>
            <a:off x="282001" y="4808029"/>
            <a:ext cx="559595" cy="277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22275" lvl="1" indent="-6032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846455" lvl="2" indent="-12065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271905" lvl="3" indent="-18288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1694180" lvl="4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286000" lvl="5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743200" lvl="6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200400" lvl="7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657600" lvl="8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fld id="{AD5F3434-3063-4316-99E1-B591B23BDCCF}" type="slidenum">
              <a:rPr lang="zh-CN" altLang="en-US" smtClean="0">
                <a:solidFill>
                  <a:srgbClr val="003B92"/>
                </a:solidFill>
              </a:rPr>
            </a:fld>
            <a:endParaRPr lang="zh-CN" altLang="en-US" dirty="0">
              <a:solidFill>
                <a:srgbClr val="003B9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背景-【无页码】标题+文本内容+底图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2749" y="215504"/>
            <a:ext cx="8447724" cy="504000"/>
          </a:xfrm>
          <a:prstGeom prst="rect">
            <a:avLst/>
          </a:prstGeom>
        </p:spPr>
        <p:txBody>
          <a:bodyPr anchor="ctr"/>
          <a:lstStyle>
            <a:lvl1pPr algn="l"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82001" y="301625"/>
            <a:ext cx="70425" cy="361340"/>
          </a:xfrm>
          <a:prstGeom prst="rect">
            <a:avLst/>
          </a:prstGeom>
          <a:solidFill>
            <a:srgbClr val="003B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352426" y="832104"/>
            <a:ext cx="8468047" cy="3813048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 sz="1800" b="1"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6251014" y="4771453"/>
            <a:ext cx="2561427" cy="277147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72A0FF9-AB84-3844-B797-2D880CA7911D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2751" y="4771453"/>
            <a:ext cx="2963391" cy="277147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endParaRPr kumimoji="1" lang="zh-CN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底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白，可自由设计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有页码，有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2748" y="215504"/>
            <a:ext cx="7928669" cy="504000"/>
          </a:xfrm>
          <a:prstGeom prst="rect">
            <a:avLst/>
          </a:prstGeom>
        </p:spPr>
        <p:txBody>
          <a:bodyPr anchor="ctr"/>
          <a:lstStyle>
            <a:lvl1pPr algn="l"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82000" y="301625"/>
            <a:ext cx="70425" cy="3613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-144524" y="4577814"/>
            <a:ext cx="792088" cy="792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灯片编号占位符 1"/>
          <p:cNvSpPr txBox="1"/>
          <p:nvPr userDrawn="1"/>
        </p:nvSpPr>
        <p:spPr>
          <a:xfrm>
            <a:off x="131599" y="4831036"/>
            <a:ext cx="461299" cy="1957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22275" lvl="1" indent="-6032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846455" lvl="2" indent="-12065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271905" lvl="3" indent="-18288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1694180" lvl="4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286000" lvl="5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743200" lvl="6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200400" lvl="7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657600" lvl="8" indent="-243205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AD5F3434-3063-4316-99E1-B591B23BDC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圆角矩形 4"/>
          <p:cNvSpPr/>
          <p:nvPr userDrawn="1"/>
        </p:nvSpPr>
        <p:spPr bwMode="auto">
          <a:xfrm>
            <a:off x="6516216" y="283684"/>
            <a:ext cx="3096344" cy="378506"/>
          </a:xfrm>
          <a:prstGeom prst="roundRect">
            <a:avLst>
              <a:gd name="adj" fmla="val 50000"/>
            </a:avLst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167005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0380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065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955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0505" indent="-17018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95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5013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68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86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180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360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905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085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65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445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7990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170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软件平台产品应用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3568" y="2139702"/>
            <a:ext cx="4824536" cy="504056"/>
          </a:xfrm>
        </p:spPr>
        <p:txBody>
          <a:bodyPr/>
          <a:lstStyle/>
          <a:p>
            <a:r>
              <a:rPr kumimoji="1" lang="en-US" altLang="zh-CN" dirty="0"/>
              <a:t>2019-02-27</a:t>
            </a:r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 bwMode="auto">
          <a:xfrm>
            <a:off x="3221850" y="6190152"/>
            <a:ext cx="3024336" cy="27003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-635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05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第一</a:t>
            </a:r>
            <a:r>
              <a:rPr lang="en-US" altLang="zh-CN" sz="105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05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模板网</a:t>
            </a:r>
            <a:endParaRPr lang="en-US" altLang="zh-CN" sz="105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algn="ctr" defTabSz="-635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05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www.1ppt.com</a:t>
            </a:r>
            <a:endParaRPr lang="zh-CN" altLang="en-US" sz="105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7785" y="719714"/>
            <a:ext cx="6350569" cy="3849270"/>
            <a:chOff x="219619" y="797017"/>
            <a:chExt cx="8798906" cy="5333280"/>
          </a:xfrm>
        </p:grpSpPr>
        <p:sp>
          <p:nvSpPr>
            <p:cNvPr id="261" name="Freeform 2"/>
            <p:cNvSpPr/>
            <p:nvPr/>
          </p:nvSpPr>
          <p:spPr bwMode="auto">
            <a:xfrm>
              <a:off x="219619" y="2996572"/>
              <a:ext cx="950762" cy="346075"/>
            </a:xfrm>
            <a:custGeom>
              <a:avLst/>
              <a:gdLst>
                <a:gd name="T0" fmla="*/ 120 w 120"/>
                <a:gd name="T1" fmla="*/ 0 h 48"/>
                <a:gd name="T2" fmla="*/ 0 w 120"/>
                <a:gd name="T3" fmla="*/ 24 h 48"/>
                <a:gd name="T4" fmla="*/ 120 w 120"/>
                <a:gd name="T5" fmla="*/ 48 h 48"/>
                <a:gd name="T6" fmla="*/ 120 w 120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48">
                  <a:moveTo>
                    <a:pt x="120" y="0"/>
                  </a:moveTo>
                  <a:lnTo>
                    <a:pt x="0" y="24"/>
                  </a:lnTo>
                  <a:lnTo>
                    <a:pt x="120" y="48"/>
                  </a:lnTo>
                  <a:lnTo>
                    <a:pt x="12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62" name="组合 261"/>
            <p:cNvGrpSpPr/>
            <p:nvPr/>
          </p:nvGrpSpPr>
          <p:grpSpPr>
            <a:xfrm>
              <a:off x="548939" y="2524893"/>
              <a:ext cx="770157" cy="784857"/>
              <a:chOff x="-2175792" y="3099873"/>
              <a:chExt cx="1524001" cy="1553088"/>
            </a:xfrm>
          </p:grpSpPr>
          <p:sp>
            <p:nvSpPr>
              <p:cNvPr id="263" name="Oval 12"/>
              <p:cNvSpPr>
                <a:spLocks noChangeArrowheads="1"/>
              </p:cNvSpPr>
              <p:nvPr/>
            </p:nvSpPr>
            <p:spPr bwMode="auto">
              <a:xfrm>
                <a:off x="-2175792" y="4076698"/>
                <a:ext cx="1524001" cy="57626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Oval 13"/>
              <p:cNvSpPr>
                <a:spLocks noChangeArrowheads="1"/>
              </p:cNvSpPr>
              <p:nvPr/>
            </p:nvSpPr>
            <p:spPr bwMode="auto">
              <a:xfrm>
                <a:off x="-2062571" y="3099873"/>
                <a:ext cx="1384300" cy="137001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2700000" scaled="1"/>
                <a:tileRect/>
              </a:gradFill>
              <a:ln w="9525">
                <a:solidFill>
                  <a:srgbClr val="FFFFFF">
                    <a:lumMod val="75000"/>
                  </a:srgb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系统管理</a:t>
                </a:r>
                <a:endPara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5" name="Freeform 3"/>
            <p:cNvSpPr/>
            <p:nvPr/>
          </p:nvSpPr>
          <p:spPr bwMode="auto">
            <a:xfrm>
              <a:off x="1170382" y="2721934"/>
              <a:ext cx="1203254" cy="361950"/>
            </a:xfrm>
            <a:custGeom>
              <a:avLst/>
              <a:gdLst>
                <a:gd name="T0" fmla="*/ 152 w 152"/>
                <a:gd name="T1" fmla="*/ 0 h 50"/>
                <a:gd name="T2" fmla="*/ 0 w 152"/>
                <a:gd name="T3" fmla="*/ 24 h 50"/>
                <a:gd name="T4" fmla="*/ 152 w 152"/>
                <a:gd name="T5" fmla="*/ 50 h 50"/>
                <a:gd name="T6" fmla="*/ 152 w 152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0">
                  <a:moveTo>
                    <a:pt x="152" y="0"/>
                  </a:moveTo>
                  <a:lnTo>
                    <a:pt x="0" y="24"/>
                  </a:lnTo>
                  <a:lnTo>
                    <a:pt x="152" y="50"/>
                  </a:lnTo>
                  <a:lnTo>
                    <a:pt x="152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66" name="组合 265"/>
            <p:cNvGrpSpPr/>
            <p:nvPr/>
          </p:nvGrpSpPr>
          <p:grpSpPr>
            <a:xfrm>
              <a:off x="1570915" y="2024703"/>
              <a:ext cx="1010924" cy="1038305"/>
              <a:chOff x="-2175791" y="3087684"/>
              <a:chExt cx="1524000" cy="1565277"/>
            </a:xfrm>
          </p:grpSpPr>
          <p:sp>
            <p:nvSpPr>
              <p:cNvPr id="267" name="Oval 12"/>
              <p:cNvSpPr>
                <a:spLocks noChangeArrowheads="1"/>
              </p:cNvSpPr>
              <p:nvPr/>
            </p:nvSpPr>
            <p:spPr bwMode="auto">
              <a:xfrm>
                <a:off x="-2175791" y="4076698"/>
                <a:ext cx="1524000" cy="57626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Oval 13"/>
              <p:cNvSpPr>
                <a:spLocks noChangeArrowheads="1"/>
              </p:cNvSpPr>
              <p:nvPr/>
            </p:nvSpPr>
            <p:spPr bwMode="auto">
              <a:xfrm>
                <a:off x="-2104354" y="3087684"/>
                <a:ext cx="1384300" cy="137001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2700000" scaled="1"/>
                <a:tileRect/>
              </a:gradFill>
              <a:ln w="9525">
                <a:solidFill>
                  <a:srgbClr val="FFFFFF">
                    <a:lumMod val="75000"/>
                  </a:srgb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sz="105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工作流</a:t>
                </a:r>
                <a:endParaRPr kumimoji="0" 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>
              <a:off x="219619" y="2217109"/>
              <a:ext cx="8798906" cy="3913188"/>
              <a:chOff x="582613" y="2238375"/>
              <a:chExt cx="8021639" cy="3913188"/>
            </a:xfrm>
          </p:grpSpPr>
          <p:sp>
            <p:nvSpPr>
              <p:cNvPr id="270" name="Freeform 42"/>
              <p:cNvSpPr/>
              <p:nvPr/>
            </p:nvSpPr>
            <p:spPr bwMode="auto">
              <a:xfrm>
                <a:off x="6105525" y="4144963"/>
                <a:ext cx="2498725" cy="1312862"/>
              </a:xfrm>
              <a:custGeom>
                <a:avLst/>
                <a:gdLst>
                  <a:gd name="T0" fmla="*/ 98 w 346"/>
                  <a:gd name="T1" fmla="*/ 2 h 182"/>
                  <a:gd name="T2" fmla="*/ 0 w 346"/>
                  <a:gd name="T3" fmla="*/ 94 h 182"/>
                  <a:gd name="T4" fmla="*/ 0 w 346"/>
                  <a:gd name="T5" fmla="*/ 104 h 182"/>
                  <a:gd name="T6" fmla="*/ 300 w 346"/>
                  <a:gd name="T7" fmla="*/ 182 h 182"/>
                  <a:gd name="T8" fmla="*/ 346 w 346"/>
                  <a:gd name="T9" fmla="*/ 48 h 182"/>
                  <a:gd name="T10" fmla="*/ 98 w 346"/>
                  <a:gd name="T11" fmla="*/ 0 h 182"/>
                  <a:gd name="T12" fmla="*/ 98 w 346"/>
                  <a:gd name="T13" fmla="*/ 2 h 182"/>
                  <a:gd name="T14" fmla="*/ 98 w 346"/>
                  <a:gd name="T15" fmla="*/ 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6" h="182">
                    <a:moveTo>
                      <a:pt x="98" y="2"/>
                    </a:moveTo>
                    <a:lnTo>
                      <a:pt x="0" y="94"/>
                    </a:lnTo>
                    <a:lnTo>
                      <a:pt x="0" y="104"/>
                    </a:lnTo>
                    <a:lnTo>
                      <a:pt x="300" y="182"/>
                    </a:lnTo>
                    <a:lnTo>
                      <a:pt x="346" y="48"/>
                    </a:lnTo>
                    <a:lnTo>
                      <a:pt x="98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43"/>
              <p:cNvSpPr/>
              <p:nvPr/>
            </p:nvSpPr>
            <p:spPr bwMode="auto">
              <a:xfrm>
                <a:off x="582613" y="2368550"/>
                <a:ext cx="7689851" cy="3783013"/>
              </a:xfrm>
              <a:custGeom>
                <a:avLst/>
                <a:gdLst>
                  <a:gd name="T0" fmla="*/ 765 w 1065"/>
                  <a:gd name="T1" fmla="*/ 350 h 524"/>
                  <a:gd name="T2" fmla="*/ 765 w 1065"/>
                  <a:gd name="T3" fmla="*/ 264 h 524"/>
                  <a:gd name="T4" fmla="*/ 607 w 1065"/>
                  <a:gd name="T5" fmla="*/ 228 h 524"/>
                  <a:gd name="T6" fmla="*/ 478 w 1065"/>
                  <a:gd name="T7" fmla="*/ 198 h 524"/>
                  <a:gd name="T8" fmla="*/ 478 w 1065"/>
                  <a:gd name="T9" fmla="*/ 28 h 524"/>
                  <a:gd name="T10" fmla="*/ 272 w 1065"/>
                  <a:gd name="T11" fmla="*/ 0 h 524"/>
                  <a:gd name="T12" fmla="*/ 272 w 1065"/>
                  <a:gd name="T13" fmla="*/ 52 h 524"/>
                  <a:gd name="T14" fmla="*/ 272 w 1065"/>
                  <a:gd name="T15" fmla="*/ 102 h 524"/>
                  <a:gd name="T16" fmla="*/ 120 w 1065"/>
                  <a:gd name="T17" fmla="*/ 76 h 524"/>
                  <a:gd name="T18" fmla="*/ 120 w 1065"/>
                  <a:gd name="T19" fmla="*/ 138 h 524"/>
                  <a:gd name="T20" fmla="*/ 0 w 1065"/>
                  <a:gd name="T21" fmla="*/ 114 h 524"/>
                  <a:gd name="T22" fmla="*/ 0 w 1065"/>
                  <a:gd name="T23" fmla="*/ 196 h 524"/>
                  <a:gd name="T24" fmla="*/ 1057 w 1065"/>
                  <a:gd name="T25" fmla="*/ 524 h 524"/>
                  <a:gd name="T26" fmla="*/ 1065 w 1065"/>
                  <a:gd name="T27" fmla="*/ 428 h 524"/>
                  <a:gd name="T28" fmla="*/ 765 w 1065"/>
                  <a:gd name="T29" fmla="*/ 35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5" h="524">
                    <a:moveTo>
                      <a:pt x="765" y="350"/>
                    </a:moveTo>
                    <a:lnTo>
                      <a:pt x="765" y="264"/>
                    </a:lnTo>
                    <a:lnTo>
                      <a:pt x="607" y="228"/>
                    </a:lnTo>
                    <a:lnTo>
                      <a:pt x="478" y="198"/>
                    </a:lnTo>
                    <a:lnTo>
                      <a:pt x="478" y="28"/>
                    </a:lnTo>
                    <a:lnTo>
                      <a:pt x="272" y="0"/>
                    </a:lnTo>
                    <a:lnTo>
                      <a:pt x="272" y="52"/>
                    </a:lnTo>
                    <a:lnTo>
                      <a:pt x="272" y="102"/>
                    </a:lnTo>
                    <a:lnTo>
                      <a:pt x="120" y="76"/>
                    </a:lnTo>
                    <a:lnTo>
                      <a:pt x="120" y="138"/>
                    </a:lnTo>
                    <a:lnTo>
                      <a:pt x="0" y="114"/>
                    </a:lnTo>
                    <a:lnTo>
                      <a:pt x="0" y="196"/>
                    </a:lnTo>
                    <a:lnTo>
                      <a:pt x="1057" y="524"/>
                    </a:lnTo>
                    <a:lnTo>
                      <a:pt x="1065" y="428"/>
                    </a:lnTo>
                    <a:lnTo>
                      <a:pt x="765" y="3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50000"/>
                    </a:srgbClr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Freeform 44"/>
              <p:cNvSpPr/>
              <p:nvPr/>
            </p:nvSpPr>
            <p:spPr bwMode="auto">
              <a:xfrm>
                <a:off x="8213727" y="4491038"/>
                <a:ext cx="390525" cy="1660525"/>
              </a:xfrm>
              <a:custGeom>
                <a:avLst/>
                <a:gdLst>
                  <a:gd name="T0" fmla="*/ 8 w 54"/>
                  <a:gd name="T1" fmla="*/ 134 h 230"/>
                  <a:gd name="T2" fmla="*/ 8 w 54"/>
                  <a:gd name="T3" fmla="*/ 134 h 230"/>
                  <a:gd name="T4" fmla="*/ 0 w 54"/>
                  <a:gd name="T5" fmla="*/ 230 h 230"/>
                  <a:gd name="T6" fmla="*/ 52 w 54"/>
                  <a:gd name="T7" fmla="*/ 50 h 230"/>
                  <a:gd name="T8" fmla="*/ 54 w 54"/>
                  <a:gd name="T9" fmla="*/ 0 h 230"/>
                  <a:gd name="T10" fmla="*/ 8 w 54"/>
                  <a:gd name="T11" fmla="*/ 13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230">
                    <a:moveTo>
                      <a:pt x="8" y="134"/>
                    </a:moveTo>
                    <a:lnTo>
                      <a:pt x="8" y="134"/>
                    </a:lnTo>
                    <a:lnTo>
                      <a:pt x="0" y="230"/>
                    </a:lnTo>
                    <a:lnTo>
                      <a:pt x="52" y="50"/>
                    </a:lnTo>
                    <a:lnTo>
                      <a:pt x="54" y="0"/>
                    </a:lnTo>
                    <a:lnTo>
                      <a:pt x="8" y="13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0000">
                      <a:lumMod val="60000"/>
                      <a:lumOff val="40000"/>
                    </a:srgbClr>
                  </a:gs>
                  <a:gs pos="100000">
                    <a:srgbClr val="4D4D4D"/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Freeform 45"/>
              <p:cNvSpPr/>
              <p:nvPr/>
            </p:nvSpPr>
            <p:spPr bwMode="auto">
              <a:xfrm>
                <a:off x="4033838" y="3335338"/>
                <a:ext cx="2779712" cy="939800"/>
              </a:xfrm>
              <a:custGeom>
                <a:avLst/>
                <a:gdLst>
                  <a:gd name="T0" fmla="*/ 129 w 385"/>
                  <a:gd name="T1" fmla="*/ 0 h 130"/>
                  <a:gd name="T2" fmla="*/ 0 w 385"/>
                  <a:gd name="T3" fmla="*/ 64 h 130"/>
                  <a:gd name="T4" fmla="*/ 287 w 385"/>
                  <a:gd name="T5" fmla="*/ 130 h 130"/>
                  <a:gd name="T6" fmla="*/ 385 w 385"/>
                  <a:gd name="T7" fmla="*/ 44 h 130"/>
                  <a:gd name="T8" fmla="*/ 385 w 385"/>
                  <a:gd name="T9" fmla="*/ 42 h 130"/>
                  <a:gd name="T10" fmla="*/ 129 w 385"/>
                  <a:gd name="T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5" h="130">
                    <a:moveTo>
                      <a:pt x="129" y="0"/>
                    </a:moveTo>
                    <a:lnTo>
                      <a:pt x="0" y="64"/>
                    </a:lnTo>
                    <a:lnTo>
                      <a:pt x="287" y="130"/>
                    </a:lnTo>
                    <a:lnTo>
                      <a:pt x="385" y="44"/>
                    </a:lnTo>
                    <a:lnTo>
                      <a:pt x="385" y="42"/>
                    </a:lnTo>
                    <a:lnTo>
                      <a:pt x="129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Freeform 46"/>
              <p:cNvSpPr/>
              <p:nvPr/>
            </p:nvSpPr>
            <p:spPr bwMode="auto">
              <a:xfrm>
                <a:off x="4033838" y="2325688"/>
                <a:ext cx="931862" cy="1471612"/>
              </a:xfrm>
              <a:custGeom>
                <a:avLst/>
                <a:gdLst>
                  <a:gd name="T0" fmla="*/ 0 w 129"/>
                  <a:gd name="T1" fmla="*/ 34 h 204"/>
                  <a:gd name="T2" fmla="*/ 0 w 129"/>
                  <a:gd name="T3" fmla="*/ 204 h 204"/>
                  <a:gd name="T4" fmla="*/ 129 w 129"/>
                  <a:gd name="T5" fmla="*/ 140 h 204"/>
                  <a:gd name="T6" fmla="*/ 129 w 129"/>
                  <a:gd name="T7" fmla="*/ 0 h 204"/>
                  <a:gd name="T8" fmla="*/ 129 w 129"/>
                  <a:gd name="T9" fmla="*/ 0 h 204"/>
                  <a:gd name="T10" fmla="*/ 0 w 129"/>
                  <a:gd name="T11" fmla="*/ 3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204">
                    <a:moveTo>
                      <a:pt x="0" y="34"/>
                    </a:moveTo>
                    <a:lnTo>
                      <a:pt x="0" y="204"/>
                    </a:lnTo>
                    <a:lnTo>
                      <a:pt x="129" y="140"/>
                    </a:lnTo>
                    <a:lnTo>
                      <a:pt x="129" y="0"/>
                    </a:lnTo>
                    <a:lnTo>
                      <a:pt x="129" y="0"/>
                    </a:lnTo>
                    <a:lnTo>
                      <a:pt x="0" y="3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0000">
                      <a:lumMod val="60000"/>
                      <a:lumOff val="40000"/>
                    </a:srgbClr>
                  </a:gs>
                  <a:gs pos="100000">
                    <a:srgbClr val="4D4D4D"/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Freeform 47"/>
              <p:cNvSpPr/>
              <p:nvPr/>
            </p:nvSpPr>
            <p:spPr bwMode="auto">
              <a:xfrm>
                <a:off x="6105525" y="3652838"/>
                <a:ext cx="708025" cy="1243012"/>
              </a:xfrm>
              <a:custGeom>
                <a:avLst/>
                <a:gdLst>
                  <a:gd name="T0" fmla="*/ 0 w 98"/>
                  <a:gd name="T1" fmla="*/ 86 h 172"/>
                  <a:gd name="T2" fmla="*/ 0 w 98"/>
                  <a:gd name="T3" fmla="*/ 172 h 172"/>
                  <a:gd name="T4" fmla="*/ 98 w 98"/>
                  <a:gd name="T5" fmla="*/ 70 h 172"/>
                  <a:gd name="T6" fmla="*/ 98 w 98"/>
                  <a:gd name="T7" fmla="*/ 68 h 172"/>
                  <a:gd name="T8" fmla="*/ 98 w 98"/>
                  <a:gd name="T9" fmla="*/ 0 h 172"/>
                  <a:gd name="T10" fmla="*/ 0 w 98"/>
                  <a:gd name="T11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72">
                    <a:moveTo>
                      <a:pt x="0" y="86"/>
                    </a:moveTo>
                    <a:lnTo>
                      <a:pt x="0" y="172"/>
                    </a:lnTo>
                    <a:lnTo>
                      <a:pt x="98" y="70"/>
                    </a:lnTo>
                    <a:lnTo>
                      <a:pt x="98" y="68"/>
                    </a:lnTo>
                    <a:lnTo>
                      <a:pt x="98" y="0"/>
                    </a:lnTo>
                    <a:lnTo>
                      <a:pt x="0" y="8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0000">
                      <a:lumMod val="60000"/>
                      <a:lumOff val="40000"/>
                    </a:srgbClr>
                  </a:gs>
                  <a:gs pos="100000">
                    <a:srgbClr val="4D4D4D"/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 48"/>
              <p:cNvSpPr/>
              <p:nvPr/>
            </p:nvSpPr>
            <p:spPr bwMode="auto">
              <a:xfrm>
                <a:off x="2546350" y="2238375"/>
                <a:ext cx="2419350" cy="331788"/>
              </a:xfrm>
              <a:custGeom>
                <a:avLst/>
                <a:gdLst>
                  <a:gd name="T0" fmla="*/ 206 w 335"/>
                  <a:gd name="T1" fmla="*/ 46 h 46"/>
                  <a:gd name="T2" fmla="*/ 335 w 335"/>
                  <a:gd name="T3" fmla="*/ 12 h 46"/>
                  <a:gd name="T4" fmla="*/ 114 w 335"/>
                  <a:gd name="T5" fmla="*/ 0 h 46"/>
                  <a:gd name="T6" fmla="*/ 0 w 335"/>
                  <a:gd name="T7" fmla="*/ 18 h 46"/>
                  <a:gd name="T8" fmla="*/ 206 w 335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6">
                    <a:moveTo>
                      <a:pt x="206" y="46"/>
                    </a:moveTo>
                    <a:lnTo>
                      <a:pt x="335" y="12"/>
                    </a:lnTo>
                    <a:lnTo>
                      <a:pt x="114" y="0"/>
                    </a:lnTo>
                    <a:lnTo>
                      <a:pt x="0" y="18"/>
                    </a:lnTo>
                    <a:lnTo>
                      <a:pt x="206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28813" y="3127375"/>
                <a:ext cx="195262" cy="288925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78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32138" y="2598738"/>
                <a:ext cx="144462" cy="288925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79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87900" y="4105275"/>
                <a:ext cx="225425" cy="333375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80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6948488" y="5287963"/>
                <a:ext cx="238125" cy="352425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81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900113" y="3389313"/>
                <a:ext cx="180975" cy="266700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282" name="组合 281"/>
            <p:cNvGrpSpPr/>
            <p:nvPr/>
          </p:nvGrpSpPr>
          <p:grpSpPr>
            <a:xfrm>
              <a:off x="2869500" y="797017"/>
              <a:ext cx="1767840" cy="1833316"/>
              <a:chOff x="-2175792" y="3072518"/>
              <a:chExt cx="1524000" cy="1580445"/>
            </a:xfrm>
          </p:grpSpPr>
          <p:sp>
            <p:nvSpPr>
              <p:cNvPr id="283" name="Oval 12"/>
              <p:cNvSpPr>
                <a:spLocks noChangeArrowheads="1"/>
              </p:cNvSpPr>
              <p:nvPr/>
            </p:nvSpPr>
            <p:spPr bwMode="auto">
              <a:xfrm>
                <a:off x="-2175792" y="4163799"/>
                <a:ext cx="1524000" cy="4891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Oval 13"/>
              <p:cNvSpPr>
                <a:spLocks noChangeArrowheads="1"/>
              </p:cNvSpPr>
              <p:nvPr/>
            </p:nvSpPr>
            <p:spPr bwMode="auto">
              <a:xfrm>
                <a:off x="-2105872" y="3072518"/>
                <a:ext cx="1384300" cy="1370013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EA"/>
                  </a:gs>
                  <a:gs pos="100000">
                    <a:srgbClr val="005EAC"/>
                  </a:gs>
                </a:gsLst>
                <a:lin ang="27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启动项目</a:t>
                </a:r>
                <a:endPara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85" name="组合 284"/>
            <p:cNvGrpSpPr/>
            <p:nvPr/>
          </p:nvGrpSpPr>
          <p:grpSpPr>
            <a:xfrm>
              <a:off x="5079651" y="2625275"/>
              <a:ext cx="1352270" cy="1324126"/>
              <a:chOff x="-2175792" y="3087687"/>
              <a:chExt cx="1598545" cy="1565276"/>
            </a:xfrm>
          </p:grpSpPr>
          <p:sp>
            <p:nvSpPr>
              <p:cNvPr id="286" name="Oval 12"/>
              <p:cNvSpPr>
                <a:spLocks noChangeArrowheads="1"/>
              </p:cNvSpPr>
              <p:nvPr/>
            </p:nvSpPr>
            <p:spPr bwMode="auto">
              <a:xfrm>
                <a:off x="-2175792" y="4076700"/>
                <a:ext cx="1524000" cy="57626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7" name="Oval 13"/>
              <p:cNvSpPr>
                <a:spLocks noChangeArrowheads="1"/>
              </p:cNvSpPr>
              <p:nvPr/>
            </p:nvSpPr>
            <p:spPr bwMode="auto">
              <a:xfrm>
                <a:off x="-2104029" y="3087687"/>
                <a:ext cx="1526782" cy="14467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2700000" scaled="1"/>
                <a:tileRect/>
              </a:gradFill>
              <a:ln w="9525">
                <a:solidFill>
                  <a:srgbClr val="FFFFFF">
                    <a:lumMod val="75000"/>
                  </a:srgb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自动代码生成</a:t>
                </a:r>
                <a:endPara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8" name="组合 287"/>
            <p:cNvGrpSpPr/>
            <p:nvPr/>
          </p:nvGrpSpPr>
          <p:grpSpPr>
            <a:xfrm>
              <a:off x="7287965" y="3848570"/>
              <a:ext cx="1010924" cy="1038304"/>
              <a:chOff x="-2175792" y="3087687"/>
              <a:chExt cx="1524000" cy="1565276"/>
            </a:xfrm>
          </p:grpSpPr>
          <p:sp>
            <p:nvSpPr>
              <p:cNvPr id="289" name="Oval 12"/>
              <p:cNvSpPr>
                <a:spLocks noChangeArrowheads="1"/>
              </p:cNvSpPr>
              <p:nvPr/>
            </p:nvSpPr>
            <p:spPr bwMode="auto">
              <a:xfrm>
                <a:off x="-2175792" y="4076700"/>
                <a:ext cx="1524000" cy="57626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0" name="Oval 13"/>
              <p:cNvSpPr>
                <a:spLocks noChangeArrowheads="1"/>
              </p:cNvSpPr>
              <p:nvPr/>
            </p:nvSpPr>
            <p:spPr bwMode="auto">
              <a:xfrm>
                <a:off x="-2104355" y="3087687"/>
                <a:ext cx="1384300" cy="137001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2700000" scaled="1"/>
                <a:tileRect/>
              </a:gradFill>
              <a:ln w="9525">
                <a:solidFill>
                  <a:srgbClr val="FFFFFF">
                    <a:lumMod val="75000"/>
                  </a:srgb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表单样例</a:t>
                </a:r>
                <a:endParaRPr kumimoji="0" 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6" name="组合 295"/>
            <p:cNvGrpSpPr/>
            <p:nvPr/>
          </p:nvGrpSpPr>
          <p:grpSpPr>
            <a:xfrm>
              <a:off x="3040263" y="824744"/>
              <a:ext cx="1423723" cy="472197"/>
              <a:chOff x="1258957" y="3851531"/>
              <a:chExt cx="1792119" cy="594381"/>
            </a:xfrm>
          </p:grpSpPr>
          <p:sp>
            <p:nvSpPr>
              <p:cNvPr id="297" name="Oval 10"/>
              <p:cNvSpPr>
                <a:spLocks noChangeArrowheads="1"/>
              </p:cNvSpPr>
              <p:nvPr/>
            </p:nvSpPr>
            <p:spPr bwMode="auto">
              <a:xfrm>
                <a:off x="1530715" y="4078461"/>
                <a:ext cx="352654" cy="3509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12"/>
              <p:cNvSpPr/>
              <p:nvPr/>
            </p:nvSpPr>
            <p:spPr bwMode="auto">
              <a:xfrm>
                <a:off x="1258957" y="3851531"/>
                <a:ext cx="1792119" cy="594381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99" name="组合 298"/>
            <p:cNvGrpSpPr/>
            <p:nvPr/>
          </p:nvGrpSpPr>
          <p:grpSpPr>
            <a:xfrm>
              <a:off x="1666198" y="2043755"/>
              <a:ext cx="831415" cy="275750"/>
              <a:chOff x="1258957" y="3851531"/>
              <a:chExt cx="1792119" cy="594381"/>
            </a:xfrm>
          </p:grpSpPr>
          <p:sp>
            <p:nvSpPr>
              <p:cNvPr id="300" name="Oval 10"/>
              <p:cNvSpPr>
                <a:spLocks noChangeArrowheads="1"/>
              </p:cNvSpPr>
              <p:nvPr/>
            </p:nvSpPr>
            <p:spPr bwMode="auto">
              <a:xfrm>
                <a:off x="1530715" y="4078461"/>
                <a:ext cx="352654" cy="3509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12"/>
              <p:cNvSpPr/>
              <p:nvPr/>
            </p:nvSpPr>
            <p:spPr bwMode="auto">
              <a:xfrm>
                <a:off x="1258957" y="3851531"/>
                <a:ext cx="1792119" cy="594381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2" name="组合 301"/>
            <p:cNvGrpSpPr/>
            <p:nvPr/>
          </p:nvGrpSpPr>
          <p:grpSpPr>
            <a:xfrm>
              <a:off x="5191465" y="2645475"/>
              <a:ext cx="1065602" cy="353422"/>
              <a:chOff x="1258957" y="3851531"/>
              <a:chExt cx="1792119" cy="594381"/>
            </a:xfrm>
          </p:grpSpPr>
          <p:sp>
            <p:nvSpPr>
              <p:cNvPr id="303" name="Oval 10"/>
              <p:cNvSpPr>
                <a:spLocks noChangeArrowheads="1"/>
              </p:cNvSpPr>
              <p:nvPr/>
            </p:nvSpPr>
            <p:spPr bwMode="auto">
              <a:xfrm>
                <a:off x="1530715" y="4078461"/>
                <a:ext cx="352654" cy="3509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12"/>
              <p:cNvSpPr/>
              <p:nvPr/>
            </p:nvSpPr>
            <p:spPr bwMode="auto">
              <a:xfrm>
                <a:off x="1258957" y="3851531"/>
                <a:ext cx="1792119" cy="594381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5" name="组合 304"/>
            <p:cNvGrpSpPr/>
            <p:nvPr/>
          </p:nvGrpSpPr>
          <p:grpSpPr>
            <a:xfrm>
              <a:off x="567652" y="2529475"/>
              <a:ext cx="657065" cy="218915"/>
              <a:chOff x="1155772" y="3832334"/>
              <a:chExt cx="1792119" cy="597085"/>
            </a:xfrm>
          </p:grpSpPr>
          <p:sp>
            <p:nvSpPr>
              <p:cNvPr id="306" name="Oval 10"/>
              <p:cNvSpPr>
                <a:spLocks noChangeArrowheads="1"/>
              </p:cNvSpPr>
              <p:nvPr/>
            </p:nvSpPr>
            <p:spPr bwMode="auto">
              <a:xfrm>
                <a:off x="1530715" y="4078461"/>
                <a:ext cx="352654" cy="3509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12"/>
              <p:cNvSpPr/>
              <p:nvPr/>
            </p:nvSpPr>
            <p:spPr bwMode="auto">
              <a:xfrm>
                <a:off x="1155772" y="3832334"/>
                <a:ext cx="1792119" cy="594381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8" name="组合 307"/>
            <p:cNvGrpSpPr/>
            <p:nvPr/>
          </p:nvGrpSpPr>
          <p:grpSpPr>
            <a:xfrm>
              <a:off x="7406144" y="3860451"/>
              <a:ext cx="774566" cy="256896"/>
              <a:chOff x="1258957" y="3851531"/>
              <a:chExt cx="1792119" cy="594381"/>
            </a:xfrm>
          </p:grpSpPr>
          <p:sp>
            <p:nvSpPr>
              <p:cNvPr id="309" name="Oval 10"/>
              <p:cNvSpPr>
                <a:spLocks noChangeArrowheads="1"/>
              </p:cNvSpPr>
              <p:nvPr/>
            </p:nvSpPr>
            <p:spPr bwMode="auto">
              <a:xfrm>
                <a:off x="1530715" y="4078461"/>
                <a:ext cx="352654" cy="3509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12"/>
              <p:cNvSpPr/>
              <p:nvPr/>
            </p:nvSpPr>
            <p:spPr bwMode="auto">
              <a:xfrm>
                <a:off x="1258957" y="3851531"/>
                <a:ext cx="1792119" cy="594381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标题 1"/>
          <p:cNvSpPr>
            <a:spLocks noGrp="1"/>
          </p:cNvSpPr>
          <p:nvPr/>
        </p:nvSpPr>
        <p:spPr>
          <a:xfrm>
            <a:off x="372748" y="215504"/>
            <a:ext cx="7928669" cy="504000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2418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84836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271905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696085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kumimoji="1" lang="zh-CN" altLang="en-US" dirty="0"/>
              <a:t>启动项目</a:t>
            </a:r>
            <a:endParaRPr kumimoji="1" lang="zh-CN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246495" y="1272540"/>
            <a:ext cx="2810510" cy="110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1100" dirty="0">
                <a:latin typeface="+mn-ea"/>
                <a:ea typeface="+mn-ea"/>
              </a:rPr>
              <a:t>1</a:t>
            </a:r>
            <a:r>
              <a:rPr lang="zh-CN" altLang="en-US" sz="1100" dirty="0">
                <a:latin typeface="+mn-ea"/>
                <a:ea typeface="+mn-ea"/>
              </a:rPr>
              <a:t>、系统是否可以正常启动</a:t>
            </a:r>
            <a:endParaRPr lang="zh-CN" altLang="en-US" sz="1100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100" dirty="0">
                <a:latin typeface="+mn-ea"/>
                <a:ea typeface="+mn-ea"/>
              </a:rPr>
              <a:t>2</a:t>
            </a:r>
            <a:r>
              <a:rPr lang="zh-CN" altLang="en-US" sz="1100" dirty="0">
                <a:latin typeface="+mn-ea"/>
                <a:ea typeface="+mn-ea"/>
              </a:rPr>
              <a:t>、系统管理功能各页面是否能正常访问</a:t>
            </a:r>
            <a:endParaRPr lang="zh-CN" altLang="en-US" sz="1100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100" dirty="0">
                <a:latin typeface="+mn-ea"/>
                <a:ea typeface="+mn-ea"/>
              </a:rPr>
              <a:t>3</a:t>
            </a:r>
            <a:r>
              <a:rPr lang="zh-CN" altLang="en-US" sz="1100" dirty="0">
                <a:latin typeface="+mn-ea"/>
                <a:ea typeface="+mn-ea"/>
              </a:rPr>
              <a:t>、工作流页面是否可以正常访问</a:t>
            </a:r>
            <a:endParaRPr lang="zh-CN" altLang="en-US" sz="1100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100" dirty="0">
                <a:latin typeface="+mn-ea"/>
                <a:ea typeface="+mn-ea"/>
              </a:rPr>
              <a:t>4</a:t>
            </a:r>
            <a:r>
              <a:rPr lang="zh-CN" altLang="en-US" sz="1100" dirty="0">
                <a:latin typeface="+mn-ea"/>
                <a:ea typeface="+mn-ea"/>
              </a:rPr>
              <a:t>、表单样例是否能正常访问</a:t>
            </a:r>
            <a:endParaRPr lang="zh-CN" altLang="en-US" sz="1100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100" dirty="0">
                <a:latin typeface="+mn-ea"/>
                <a:ea typeface="+mn-ea"/>
              </a:rPr>
              <a:t>5</a:t>
            </a:r>
            <a:r>
              <a:rPr lang="zh-CN" altLang="en-US" sz="1100" dirty="0">
                <a:latin typeface="+mn-ea"/>
                <a:ea typeface="+mn-ea"/>
              </a:rPr>
              <a:t>、代码生成工具的页面是否能正常访问</a:t>
            </a:r>
            <a:endParaRPr lang="zh-CN" altLang="en-US" sz="1100" dirty="0">
              <a:latin typeface="+mn-ea"/>
              <a:ea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636663" y="895970"/>
            <a:ext cx="9956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5EA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检查验证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5EA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554803" y="1234372"/>
            <a:ext cx="4428864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访问系统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2745" y="910590"/>
            <a:ext cx="8340090" cy="290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、链接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    http://localhost:8080/sys/loginUser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、初始用户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    新建系统之后，只有一个用户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admin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，账户为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:admin@chamc.com.cn,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密码为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:123456,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可以用该账户登录，检查系统是否可用，系统各功能是否正常。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i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用户数据同步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2745" y="917575"/>
            <a:ext cx="8340090" cy="2814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对于新建的系统，用户、机构信息均为空，需要进行同步。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、同步入口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+mn-ea"/>
              </a:rPr>
              <a:t>进入系统后，点击左侧菜单【系统管理】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+mn-ea"/>
              </a:rPr>
              <a:t>-&gt;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+mn-ea"/>
              </a:rPr>
              <a:t>【组织管理】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+mn-ea"/>
              </a:rPr>
              <a:t>-&gt;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+mn-ea"/>
              </a:rPr>
              <a:t>【机构管理】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、数据同步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数据同步有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3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种方式：全量同步、同步用户、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同步机构、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同步用户和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机构之间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关系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i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pic>
        <p:nvPicPr>
          <p:cNvPr id="3" name="图片 2" descr="微信图片_20190228153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30" y="2908935"/>
            <a:ext cx="7134225" cy="20904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其他准备工作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2745" y="910590"/>
            <a:ext cx="83400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、单点登录SSO账户申请（开发、仿真、生产）；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、工作流平台租户申请；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+mn-ea"/>
              </a:rPr>
              <a:t>  </a:t>
            </a:r>
            <a:r>
              <a:rPr lang="zh-CN" altLang="en-US" sz="1400" b="0">
                <a:latin typeface="楷体" panose="02010609060101010101" charset="-122"/>
                <a:ea typeface="楷体" panose="02010609060101010101" charset="-122"/>
                <a:cs typeface="+mn-ea"/>
              </a:rPr>
              <a:t>发邮件给宗颍风 </a:t>
            </a:r>
            <a:r>
              <a:rPr lang="en-US" altLang="zh-CN" sz="1400" b="0">
                <a:latin typeface="楷体" panose="02010609060101010101" charset="-122"/>
                <a:ea typeface="楷体" panose="02010609060101010101" charset="-122"/>
                <a:cs typeface="+mn-ea"/>
              </a:rPr>
              <a:t>zongyingfeng@chamc.com.cn</a:t>
            </a:r>
            <a:r>
              <a:rPr lang="zh-CN" altLang="en-US" sz="1400" b="0">
                <a:latin typeface="楷体" panose="02010609060101010101" charset="-122"/>
                <a:ea typeface="楷体" panose="02010609060101010101" charset="-122"/>
                <a:cs typeface="+mn-ea"/>
              </a:rPr>
              <a:t>，写明需要申请的环境（开发</a:t>
            </a:r>
            <a:r>
              <a:rPr lang="en-US" altLang="zh-CN" sz="1400" b="0">
                <a:latin typeface="楷体" panose="02010609060101010101" charset="-122"/>
                <a:ea typeface="楷体" panose="02010609060101010101" charset="-122"/>
                <a:cs typeface="+mn-ea"/>
              </a:rPr>
              <a:t>/</a:t>
            </a:r>
            <a:r>
              <a:rPr lang="zh-CN" altLang="en-US" sz="1400" b="0">
                <a:latin typeface="楷体" panose="02010609060101010101" charset="-122"/>
                <a:ea typeface="楷体" panose="02010609060101010101" charset="-122"/>
                <a:cs typeface="+mn-ea"/>
              </a:rPr>
              <a:t>仿真</a:t>
            </a:r>
            <a:r>
              <a:rPr lang="en-US" altLang="zh-CN" sz="1400" b="0">
                <a:latin typeface="楷体" panose="02010609060101010101" charset="-122"/>
                <a:ea typeface="楷体" panose="02010609060101010101" charset="-122"/>
                <a:cs typeface="+mn-ea"/>
              </a:rPr>
              <a:t>/</a:t>
            </a:r>
            <a:r>
              <a:rPr lang="zh-CN" altLang="en-US" sz="1400" b="0">
                <a:latin typeface="楷体" panose="02010609060101010101" charset="-122"/>
                <a:ea typeface="楷体" panose="02010609060101010101" charset="-122"/>
                <a:cs typeface="+mn-ea"/>
              </a:rPr>
              <a:t>生产），租户名称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、工作流中心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/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注册中心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/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消息中心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/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用户中心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token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申请；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  </a:t>
            </a:r>
            <a:r>
              <a:rPr lang="zh-CN" altLang="en-US" sz="1400" b="0">
                <a:latin typeface="楷体" panose="02010609060101010101" charset="-122"/>
                <a:ea typeface="楷体" panose="02010609060101010101" charset="-122"/>
                <a:cs typeface="+mn-ea"/>
              </a:rPr>
              <a:t>申请地址：http://10.80.37.133:8080/services/home</a:t>
            </a:r>
            <a:endParaRPr lang="zh-CN" altLang="en-US" sz="1400" b="0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i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35" y="1410335"/>
            <a:ext cx="3842385" cy="16300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技术必备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2745" y="1120775"/>
            <a:ext cx="83400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spring boot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框架的熟练使用；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、工作流程的配置；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html/css/jquery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的熟练使用；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如何开发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01955" y="800100"/>
            <a:ext cx="834009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、新建业务表。如果该业务需要工作流审批，一定要在新表中增加以下四个字段：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647825"/>
            <a:ext cx="5314950" cy="20980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如何开发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2745" y="794385"/>
            <a:ext cx="83400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、自动代码生成；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进入系统后，点击左侧菜单【开发工具】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-&gt;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【代码生成】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-&gt;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【单表生成】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/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【多表生成】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1592580"/>
            <a:ext cx="6847840" cy="33432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如何开发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2745" y="794385"/>
            <a:ext cx="83400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、页面调整，代码开发；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    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+mn-ea"/>
              </a:rPr>
              <a:t>代码生成工具，只能生成表单对应的增、删、改、查、导入、导出、工作流相关功能，其他业务逻辑处理或表单样式调整需要开发。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4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、工作流程配置；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   在工作流平台配置该业务表单对应的流程。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5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、表单工作流集成；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在自动生成的表单详情页面，修改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js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方法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:commitForm(),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更改该方法中的变量：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bpm.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processKey的值，该变量的值为流程定义的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key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值。可参考帮助文档中的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“工作流使用步骤”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6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、进行表单的验证测试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主要测试增删改查和流程流转功能是否正常。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如何开发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2745" y="794385"/>
            <a:ext cx="83400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5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、表单工作流集成；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在自动生成的表单详情页面，修改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js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方法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:commitForm(),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更改该方法中的变量：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bpm.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processKey的值，该变量的值为流程定义的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key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值。可参考帮助文档中的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“工作流使用步骤”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2592070"/>
            <a:ext cx="4156710" cy="23094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如何开发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2745" y="794385"/>
            <a:ext cx="8340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6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、进行表单的验证测试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主要测试增删改查和流程流转功能是否正常。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对角圆角矩形 31"/>
          <p:cNvSpPr/>
          <p:nvPr/>
        </p:nvSpPr>
        <p:spPr bwMode="auto">
          <a:xfrm>
            <a:off x="3249991" y="1500272"/>
            <a:ext cx="492367" cy="492367"/>
          </a:xfrm>
          <a:prstGeom prst="round2DiagRect">
            <a:avLst/>
          </a:prstGeom>
          <a:solidFill>
            <a:srgbClr val="003B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3765" rtl="0" eaLnBrk="1" hangingPunct="1"/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对角圆角矩形 30"/>
          <p:cNvSpPr/>
          <p:nvPr/>
        </p:nvSpPr>
        <p:spPr bwMode="auto">
          <a:xfrm>
            <a:off x="3249991" y="557562"/>
            <a:ext cx="492367" cy="492367"/>
          </a:xfrm>
          <a:prstGeom prst="round2DiagRect">
            <a:avLst/>
          </a:prstGeom>
          <a:solidFill>
            <a:srgbClr val="003B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3765" rtl="0" eaLnBrk="1" hangingPunct="1"/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" y="1"/>
            <a:ext cx="2051719" cy="5143500"/>
          </a:xfrm>
          <a:prstGeom prst="rect">
            <a:avLst/>
          </a:prstGeom>
          <a:solidFill>
            <a:srgbClr val="003B9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eaLnBrk="1" hangingPunct="1">
              <a:defRPr/>
            </a:pPr>
            <a:endParaRPr lang="zh-CN" altLang="en-US" b="0"/>
          </a:p>
        </p:txBody>
      </p:sp>
      <p:grpSp>
        <p:nvGrpSpPr>
          <p:cNvPr id="3" name="组合 66"/>
          <p:cNvGrpSpPr/>
          <p:nvPr/>
        </p:nvGrpSpPr>
        <p:grpSpPr>
          <a:xfrm>
            <a:off x="766470" y="414730"/>
            <a:ext cx="1253301" cy="1757859"/>
            <a:chOff x="688169" y="1342594"/>
            <a:chExt cx="1252928" cy="1758027"/>
          </a:xfrm>
        </p:grpSpPr>
        <p:sp>
          <p:nvSpPr>
            <p:cNvPr id="4" name="TextBox 67"/>
            <p:cNvSpPr txBox="1"/>
            <p:nvPr/>
          </p:nvSpPr>
          <p:spPr>
            <a:xfrm>
              <a:off x="688169" y="1342594"/>
              <a:ext cx="1030744" cy="1656766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rtl="0" eaLnBrk="1" hangingPunct="1">
                <a:defRPr/>
              </a:pPr>
              <a:r>
                <a:rPr lang="zh-CN" altLang="en-US" sz="5500" spc="5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  <a:endParaRPr lang="zh-CN" altLang="en-US" sz="5500" spc="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TextBox 68"/>
            <p:cNvSpPr txBox="1"/>
            <p:nvPr/>
          </p:nvSpPr>
          <p:spPr>
            <a:xfrm>
              <a:off x="1479569" y="1893508"/>
              <a:ext cx="461528" cy="1207113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rtl="0" eaLnBrk="1" hangingPunct="1">
                <a:defRPr/>
              </a:pPr>
              <a:r>
                <a:rPr lang="en-US" altLang="zh-CN" spc="-151" dirty="0">
                  <a:solidFill>
                    <a:schemeClr val="bg1"/>
                  </a:solidFill>
                  <a:cs typeface="Arial" panose="020B0604020202020204" pitchFamily="34" charset="0"/>
                </a:rPr>
                <a:t>CONTENTS</a:t>
              </a:r>
              <a:endParaRPr lang="zh-CN" altLang="en-US" spc="-15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10" name="直线连接符 9"/>
          <p:cNvCxnSpPr/>
          <p:nvPr/>
        </p:nvCxnSpPr>
        <p:spPr bwMode="auto">
          <a:xfrm>
            <a:off x="3254280" y="1048367"/>
            <a:ext cx="50405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B9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矩形 11"/>
          <p:cNvSpPr/>
          <p:nvPr/>
        </p:nvSpPr>
        <p:spPr>
          <a:xfrm>
            <a:off x="3923929" y="57130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da-DK" sz="2000" dirty="0">
                <a:solidFill>
                  <a:sysClr val="windowText" lastClr="000000"/>
                </a:solidFill>
                <a:latin typeface="+mj-ea"/>
                <a:ea typeface="+mj-ea"/>
              </a:rPr>
              <a:t>项目分析</a:t>
            </a:r>
            <a:endParaRPr lang="zh-CN" altLang="da-DK" sz="20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cxnSp>
        <p:nvCxnSpPr>
          <p:cNvPr id="19" name="直线连接符 18"/>
          <p:cNvCxnSpPr/>
          <p:nvPr/>
        </p:nvCxnSpPr>
        <p:spPr bwMode="auto">
          <a:xfrm>
            <a:off x="3254280" y="1992146"/>
            <a:ext cx="50405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B9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矩形 19"/>
          <p:cNvSpPr/>
          <p:nvPr/>
        </p:nvSpPr>
        <p:spPr>
          <a:xfrm>
            <a:off x="3923930" y="1515083"/>
            <a:ext cx="145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+mj-ea"/>
                <a:ea typeface="+mj-ea"/>
              </a:rPr>
              <a:t>该怎么做？</a:t>
            </a:r>
            <a:endParaRPr lang="zh-CN" altLang="en-US" sz="20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3" name="对角圆角矩形 12"/>
          <p:cNvSpPr/>
          <p:nvPr/>
        </p:nvSpPr>
        <p:spPr bwMode="auto">
          <a:xfrm>
            <a:off x="3249991" y="3384707"/>
            <a:ext cx="492367" cy="492367"/>
          </a:xfrm>
          <a:prstGeom prst="round2DiagRect">
            <a:avLst/>
          </a:prstGeom>
          <a:solidFill>
            <a:srgbClr val="003B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3765" rtl="0" eaLnBrk="1" hangingPunct="1"/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3249991" y="2440727"/>
            <a:ext cx="492367" cy="492367"/>
          </a:xfrm>
          <a:prstGeom prst="round2DiagRect">
            <a:avLst/>
          </a:prstGeom>
          <a:solidFill>
            <a:srgbClr val="003B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3765" rtl="0" eaLnBrk="1" hangingPunct="1"/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直线连接符 14"/>
          <p:cNvCxnSpPr/>
          <p:nvPr/>
        </p:nvCxnSpPr>
        <p:spPr bwMode="auto">
          <a:xfrm>
            <a:off x="3254280" y="2932802"/>
            <a:ext cx="50405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B9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线连接符 16"/>
          <p:cNvCxnSpPr/>
          <p:nvPr/>
        </p:nvCxnSpPr>
        <p:spPr bwMode="auto">
          <a:xfrm>
            <a:off x="3254280" y="3876581"/>
            <a:ext cx="50405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B9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矩形 8"/>
          <p:cNvSpPr/>
          <p:nvPr/>
        </p:nvSpPr>
        <p:spPr>
          <a:xfrm>
            <a:off x="3942980" y="2463773"/>
            <a:ext cx="1452880" cy="398780"/>
          </a:xfrm>
          <a:prstGeom prst="rect">
            <a:avLst/>
          </a:prstGeom>
        </p:spPr>
        <p:txBody>
          <a:bodyPr wrap="none">
            <a:spAutoFit/>
          </a:bodyPr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+mj-ea"/>
                <a:ea typeface="+mj-ea"/>
              </a:rPr>
              <a:t>怎么开发？</a:t>
            </a:r>
            <a:endParaRPr lang="zh-CN" altLang="en-US" sz="20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47425" y="3430878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ysClr val="windowText" lastClr="000000"/>
                </a:solidFill>
                <a:latin typeface="+mj-ea"/>
                <a:ea typeface="+mj-ea"/>
              </a:rPr>
              <a:t>帮助</a:t>
            </a:r>
            <a:endParaRPr lang="zh-CN" altLang="en-US" sz="20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帮助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05575" y="1834515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990" y="746760"/>
            <a:ext cx="753491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、查看帮助文档；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>
                <a:ea typeface="楷体" panose="02010609060101010101" charset="-122"/>
                <a:cs typeface="+mn-ea"/>
              </a:rPr>
              <a:t>访问地址：http://10.64.141.40:8080/sys/index。点击页面右上角的？图标</a:t>
            </a:r>
            <a:endParaRPr lang="zh-CN" altLang="en-US" sz="1000"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000">
              <a:ea typeface="楷体" panose="02010609060101010101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" y="1586230"/>
            <a:ext cx="8531860" cy="2905125"/>
          </a:xfrm>
          <a:prstGeom prst="rect">
            <a:avLst/>
          </a:prstGeom>
          <a:ln w="12700" cmpd="sng">
            <a:solidFill>
              <a:schemeClr val="tx1"/>
            </a:solidFill>
            <a:prstDash val="sysDot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帮助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1329055"/>
            <a:ext cx="7689215" cy="3242945"/>
          </a:xfrm>
          <a:prstGeom prst="rect">
            <a:avLst/>
          </a:prstGeom>
          <a:ln w="12700" cmpd="sng">
            <a:solidFill>
              <a:schemeClr val="tx1"/>
            </a:solidFill>
            <a:prstDash val="sysDot"/>
          </a:ln>
        </p:spPr>
      </p:pic>
      <p:sp>
        <p:nvSpPr>
          <p:cNvPr id="6" name="文本框 5"/>
          <p:cNvSpPr txBox="1"/>
          <p:nvPr/>
        </p:nvSpPr>
        <p:spPr>
          <a:xfrm>
            <a:off x="372745" y="780415"/>
            <a:ext cx="75349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、查看系统新建相关的帮助文档；</a:t>
            </a:r>
            <a:endParaRPr lang="zh-CN" altLang="en-US" sz="1000"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000">
              <a:ea typeface="楷体" panose="02010609060101010101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-502284"/>
            <a:ext cx="9144000" cy="5143500"/>
          </a:xfrm>
          <a:prstGeom prst="rect">
            <a:avLst/>
          </a:prstGeom>
          <a:solidFill>
            <a:srgbClr val="003B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3765" rtl="0" eaLnBrk="1" hangingPunct="1"/>
            <a:endParaRPr lang="zh-CN" altLang="en-US"/>
          </a:p>
        </p:txBody>
      </p:sp>
      <p:sp>
        <p:nvSpPr>
          <p:cNvPr id="8" name="椭圆 7"/>
          <p:cNvSpPr/>
          <p:nvPr/>
        </p:nvSpPr>
        <p:spPr bwMode="auto">
          <a:xfrm>
            <a:off x="2267744" y="-164554"/>
            <a:ext cx="4521768" cy="4521768"/>
          </a:xfrm>
          <a:prstGeom prst="ellipse">
            <a:avLst/>
          </a:prstGeom>
          <a:solidFill>
            <a:srgbClr val="FFFFFF">
              <a:alpha val="50196"/>
            </a:srgbClr>
          </a:solidFill>
          <a:ln w="508000" cap="flat" cmpd="sng" algn="ctr">
            <a:solidFill>
              <a:srgbClr val="FFFFFF">
                <a:alpha val="32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3765" rtl="0" eaLnBrk="1" hangingPunct="1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63" y="582635"/>
            <a:ext cx="3306331" cy="33063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96" y="0"/>
            <a:ext cx="9185755" cy="51847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75856" y="1491631"/>
            <a:ext cx="3005951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  <a:cs typeface="+mn-ea"/>
              </a:rPr>
              <a:t>感谢观看！</a:t>
            </a:r>
            <a:endParaRPr lang="zh-CN" altLang="en-US" sz="4400" dirty="0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项目分析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6"/>
          <p:cNvSpPr/>
          <p:nvPr/>
        </p:nvSpPr>
        <p:spPr bwMode="auto">
          <a:xfrm>
            <a:off x="4121762" y="4406055"/>
            <a:ext cx="934133" cy="627981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6852" tIns="33426" rIns="66852" bIns="33426"/>
          <a:lstStyle/>
          <a:p>
            <a:pPr defTabSz="8915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>
              <a:latin typeface="+mn-lt"/>
              <a:ea typeface="+mn-ea"/>
            </a:endParaRPr>
          </a:p>
        </p:txBody>
      </p:sp>
      <p:sp>
        <p:nvSpPr>
          <p:cNvPr id="42" name="Freeform 8"/>
          <p:cNvSpPr/>
          <p:nvPr/>
        </p:nvSpPr>
        <p:spPr bwMode="auto">
          <a:xfrm>
            <a:off x="3152068" y="985512"/>
            <a:ext cx="2839715" cy="3320812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6852" tIns="33426" rIns="66852" bIns="33426"/>
          <a:lstStyle/>
          <a:p>
            <a:pPr defTabSz="8915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>
              <a:latin typeface="+mn-lt"/>
              <a:ea typeface="+mn-ea"/>
            </a:endParaRPr>
          </a:p>
        </p:txBody>
      </p:sp>
      <p:sp>
        <p:nvSpPr>
          <p:cNvPr id="45" name="Freeform 9"/>
          <p:cNvSpPr/>
          <p:nvPr/>
        </p:nvSpPr>
        <p:spPr bwMode="auto">
          <a:xfrm>
            <a:off x="3837756" y="985516"/>
            <a:ext cx="1942902" cy="1199502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6852" tIns="33426" rIns="66852" bIns="33426"/>
          <a:lstStyle/>
          <a:p>
            <a:pPr defTabSz="8915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>
              <a:latin typeface="+mn-lt"/>
              <a:ea typeface="+mn-ea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4861684" y="1705349"/>
            <a:ext cx="1093902" cy="1732999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6852" tIns="33426" rIns="66852" bIns="33426"/>
          <a:lstStyle/>
          <a:p>
            <a:pPr defTabSz="8915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>
              <a:latin typeface="+mn-lt"/>
              <a:ea typeface="+mn-ea"/>
            </a:endParaRPr>
          </a:p>
        </p:txBody>
      </p:sp>
      <p:sp>
        <p:nvSpPr>
          <p:cNvPr id="51" name="Freeform 11"/>
          <p:cNvSpPr/>
          <p:nvPr/>
        </p:nvSpPr>
        <p:spPr bwMode="auto">
          <a:xfrm>
            <a:off x="3113940" y="1166298"/>
            <a:ext cx="1200028" cy="1767567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6852" tIns="33426" rIns="66852" bIns="33426"/>
          <a:lstStyle/>
          <a:p>
            <a:pPr defTabSz="8915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85">
              <a:latin typeface="+mn-lt"/>
              <a:ea typeface="+mn-ea"/>
            </a:endParaRPr>
          </a:p>
        </p:txBody>
      </p:sp>
      <p:grpSp>
        <p:nvGrpSpPr>
          <p:cNvPr id="56" name="组合 41"/>
          <p:cNvGrpSpPr/>
          <p:nvPr/>
        </p:nvGrpSpPr>
        <p:grpSpPr bwMode="auto">
          <a:xfrm>
            <a:off x="3317905" y="1632469"/>
            <a:ext cx="847130" cy="829623"/>
            <a:chOff x="1680571" y="1637023"/>
            <a:chExt cx="1152128" cy="1144020"/>
          </a:xfrm>
        </p:grpSpPr>
        <p:sp>
          <p:nvSpPr>
            <p:cNvPr id="59" name="TextBox 58"/>
            <p:cNvSpPr txBox="1"/>
            <p:nvPr/>
          </p:nvSpPr>
          <p:spPr>
            <a:xfrm>
              <a:off x="2007772" y="1637023"/>
              <a:ext cx="527786" cy="6706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915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57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57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80571" y="2146202"/>
              <a:ext cx="1152128" cy="6348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8915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rgbClr val="F8F8F8"/>
                  </a:solidFill>
                  <a:latin typeface="+mn-ea"/>
                  <a:ea typeface="+mn-ea"/>
                </a:rPr>
                <a:t>系统管理？</a:t>
              </a:r>
              <a:endParaRPr lang="zh-CN" altLang="en-US" sz="12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5" name="组合 44"/>
          <p:cNvGrpSpPr/>
          <p:nvPr/>
        </p:nvGrpSpPr>
        <p:grpSpPr bwMode="auto">
          <a:xfrm>
            <a:off x="4407728" y="1062105"/>
            <a:ext cx="845667" cy="669187"/>
            <a:chOff x="3362324" y="871906"/>
            <a:chExt cx="1152128" cy="922819"/>
          </a:xfrm>
        </p:grpSpPr>
        <p:sp>
          <p:nvSpPr>
            <p:cNvPr id="71" name="TextBox 70"/>
            <p:cNvSpPr txBox="1"/>
            <p:nvPr/>
          </p:nvSpPr>
          <p:spPr>
            <a:xfrm>
              <a:off x="3615473" y="871906"/>
              <a:ext cx="487396" cy="5868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915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75" b="1" dirty="0">
                  <a:solidFill>
                    <a:srgbClr val="F8F8F8"/>
                  </a:solidFill>
                  <a:latin typeface="+mj-ea"/>
                  <a:ea typeface="+mj-ea"/>
                </a:rPr>
                <a:t>2</a:t>
              </a:r>
              <a:endParaRPr lang="zh-CN" altLang="en-US" sz="2175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62324" y="1414682"/>
              <a:ext cx="1152128" cy="3800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8915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rgbClr val="F8F8F8"/>
                  </a:solidFill>
                  <a:latin typeface="+mn-ea"/>
                  <a:ea typeface="+mn-ea"/>
                </a:rPr>
                <a:t>工作流？</a:t>
              </a:r>
              <a:endParaRPr lang="zh-CN" altLang="en-US" sz="12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3" name="组合 47"/>
          <p:cNvGrpSpPr/>
          <p:nvPr/>
        </p:nvGrpSpPr>
        <p:grpSpPr bwMode="auto">
          <a:xfrm>
            <a:off x="5081256" y="1997600"/>
            <a:ext cx="847130" cy="1089969"/>
            <a:chOff x="4138032" y="2168050"/>
            <a:chExt cx="1152128" cy="1501086"/>
          </a:xfrm>
        </p:grpSpPr>
        <p:sp>
          <p:nvSpPr>
            <p:cNvPr id="74" name="TextBox 73"/>
            <p:cNvSpPr txBox="1"/>
            <p:nvPr/>
          </p:nvSpPr>
          <p:spPr>
            <a:xfrm>
              <a:off x="4464369" y="2168050"/>
              <a:ext cx="527786" cy="6697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915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570" b="1" dirty="0">
                  <a:solidFill>
                    <a:srgbClr val="F8F8F8"/>
                  </a:solidFill>
                  <a:latin typeface="+mj-ea"/>
                  <a:ea typeface="+mj-ea"/>
                </a:rPr>
                <a:t>3</a:t>
              </a:r>
              <a:endParaRPr lang="zh-CN" altLang="en-US" sz="257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8032" y="2780633"/>
              <a:ext cx="1152128" cy="8885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8915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rgbClr val="F8F8F8"/>
                  </a:solidFill>
                  <a:latin typeface="+mn-ea"/>
                  <a:ea typeface="+mn-ea"/>
                </a:rPr>
                <a:t>自动代码生成工具？</a:t>
              </a:r>
              <a:endParaRPr lang="zh-CN" altLang="en-US" sz="12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6" name="组合 50"/>
          <p:cNvGrpSpPr/>
          <p:nvPr/>
        </p:nvGrpSpPr>
        <p:grpSpPr bwMode="auto">
          <a:xfrm>
            <a:off x="4314003" y="3087480"/>
            <a:ext cx="847130" cy="811705"/>
            <a:chOff x="2951867" y="3668024"/>
            <a:chExt cx="1152128" cy="1118164"/>
          </a:xfrm>
        </p:grpSpPr>
        <p:sp>
          <p:nvSpPr>
            <p:cNvPr id="77" name="TextBox 76"/>
            <p:cNvSpPr txBox="1"/>
            <p:nvPr/>
          </p:nvSpPr>
          <p:spPr>
            <a:xfrm>
              <a:off x="3256613" y="3668024"/>
              <a:ext cx="527786" cy="6699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915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570" b="1" dirty="0">
                  <a:solidFill>
                    <a:srgbClr val="F8F8F8"/>
                  </a:solidFill>
                  <a:latin typeface="+mj-ea"/>
                  <a:ea typeface="+mj-ea"/>
                </a:rPr>
                <a:t>4</a:t>
              </a:r>
              <a:endParaRPr lang="zh-CN" altLang="en-US" sz="257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51867" y="4151998"/>
              <a:ext cx="1152128" cy="634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8915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rgbClr val="F8F8F8"/>
                  </a:solidFill>
                  <a:latin typeface="+mn-ea"/>
                  <a:ea typeface="+mn-ea"/>
                </a:rPr>
                <a:t>表单样例？</a:t>
              </a:r>
              <a:endParaRPr lang="zh-CN" altLang="en-US" sz="12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121785" y="4522470"/>
            <a:ext cx="1062355" cy="279400"/>
          </a:xfrm>
          <a:prstGeom prst="rect">
            <a:avLst/>
          </a:prstGeom>
          <a:noFill/>
        </p:spPr>
        <p:txBody>
          <a:bodyPr wrap="square" lIns="66852" tIns="33426" rIns="66852" bIns="33426">
            <a:spAutoFit/>
          </a:bodyPr>
          <a:lstStyle/>
          <a:p>
            <a:pPr algn="ctr" defTabSz="8915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5" b="1" dirty="0">
                <a:solidFill>
                  <a:srgbClr val="F8F8F8"/>
                </a:solidFill>
                <a:latin typeface="+mn-ea"/>
                <a:ea typeface="+mn-ea"/>
              </a:rPr>
              <a:t>我要什么？</a:t>
            </a:r>
            <a:endParaRPr lang="zh-CN" altLang="en-US" sz="1385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7810852" y="2209257"/>
            <a:ext cx="1333148" cy="150241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"/>
          </a:p>
        </p:txBody>
      </p:sp>
      <p:sp>
        <p:nvSpPr>
          <p:cNvPr id="76" name="Rectangle 75"/>
          <p:cNvSpPr/>
          <p:nvPr/>
        </p:nvSpPr>
        <p:spPr>
          <a:xfrm>
            <a:off x="5886758" y="2586535"/>
            <a:ext cx="1971377" cy="150241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"/>
          </a:p>
        </p:txBody>
      </p:sp>
      <p:sp>
        <p:nvSpPr>
          <p:cNvPr id="75" name="Rectangle 74"/>
          <p:cNvSpPr/>
          <p:nvPr/>
        </p:nvSpPr>
        <p:spPr>
          <a:xfrm>
            <a:off x="3926345" y="3364715"/>
            <a:ext cx="1971377" cy="150241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"/>
          </a:p>
        </p:txBody>
      </p:sp>
      <p:sp>
        <p:nvSpPr>
          <p:cNvPr id="74" name="Rectangle 73"/>
          <p:cNvSpPr/>
          <p:nvPr/>
        </p:nvSpPr>
        <p:spPr>
          <a:xfrm>
            <a:off x="2012257" y="4059074"/>
            <a:ext cx="1929232" cy="10902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"/>
          </a:p>
        </p:txBody>
      </p:sp>
      <p:grpSp>
        <p:nvGrpSpPr>
          <p:cNvPr id="10" name="Group 9"/>
          <p:cNvGrpSpPr/>
          <p:nvPr/>
        </p:nvGrpSpPr>
        <p:grpSpPr>
          <a:xfrm>
            <a:off x="1305878" y="3774149"/>
            <a:ext cx="2641262" cy="1375138"/>
            <a:chOff x="1741171" y="5032199"/>
            <a:chExt cx="3521682" cy="1833517"/>
          </a:xfrm>
        </p:grpSpPr>
        <p:sp>
          <p:nvSpPr>
            <p:cNvPr id="11" name="Round Single Corner Rectangle 10"/>
            <p:cNvSpPr/>
            <p:nvPr/>
          </p:nvSpPr>
          <p:spPr>
            <a:xfrm flipV="1">
              <a:off x="4349143" y="5037343"/>
              <a:ext cx="913710" cy="911140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2" name="Round Single Corner Rectangle 11"/>
            <p:cNvSpPr/>
            <p:nvPr/>
          </p:nvSpPr>
          <p:spPr>
            <a:xfrm flipH="1">
              <a:off x="1741172" y="5032199"/>
              <a:ext cx="949686" cy="913713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751381" y="5934080"/>
              <a:ext cx="921426" cy="9418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3070516" y="4657687"/>
              <a:ext cx="913710" cy="1673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61857" y="3088868"/>
            <a:ext cx="2635388" cy="687211"/>
            <a:chOff x="4349143" y="4118490"/>
            <a:chExt cx="3513851" cy="916281"/>
          </a:xfrm>
        </p:grpSpPr>
        <p:sp>
          <p:nvSpPr>
            <p:cNvPr id="16" name="Round Single Corner Rectangle 15"/>
            <p:cNvSpPr/>
            <p:nvPr/>
          </p:nvSpPr>
          <p:spPr>
            <a:xfrm flipH="1">
              <a:off x="4349143" y="4126204"/>
              <a:ext cx="913710" cy="908567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" name="Round Single Corner Rectangle 16"/>
            <p:cNvSpPr/>
            <p:nvPr/>
          </p:nvSpPr>
          <p:spPr>
            <a:xfrm flipV="1">
              <a:off x="6949284" y="4121059"/>
              <a:ext cx="913710" cy="91114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5653585" y="3727757"/>
              <a:ext cx="913710" cy="16951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7801" y="2401714"/>
            <a:ext cx="2630333" cy="689080"/>
            <a:chOff x="6970401" y="3202285"/>
            <a:chExt cx="3507111" cy="918773"/>
          </a:xfrm>
        </p:grpSpPr>
        <p:sp>
          <p:nvSpPr>
            <p:cNvPr id="20" name="Round Single Corner Rectangle 19"/>
            <p:cNvSpPr/>
            <p:nvPr/>
          </p:nvSpPr>
          <p:spPr>
            <a:xfrm flipH="1">
              <a:off x="6970401" y="3212491"/>
              <a:ext cx="913710" cy="908567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21" name="Round Single Corner Rectangle 20"/>
            <p:cNvSpPr/>
            <p:nvPr/>
          </p:nvSpPr>
          <p:spPr>
            <a:xfrm flipV="1">
              <a:off x="9563802" y="3209918"/>
              <a:ext cx="913710" cy="911140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8274844" y="2811552"/>
              <a:ext cx="913710" cy="16951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2852" y="1726013"/>
            <a:ext cx="1971149" cy="685283"/>
            <a:chOff x="9563802" y="2301350"/>
            <a:chExt cx="2628198" cy="913711"/>
          </a:xfrm>
        </p:grpSpPr>
        <p:sp>
          <p:nvSpPr>
            <p:cNvPr id="24" name="Round Single Corner Rectangle 23"/>
            <p:cNvSpPr/>
            <p:nvPr/>
          </p:nvSpPr>
          <p:spPr>
            <a:xfrm flipH="1">
              <a:off x="9563802" y="2301350"/>
              <a:ext cx="913710" cy="908567"/>
            </a:xfrm>
            <a:prstGeom prst="round1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0877901" y="1900962"/>
              <a:ext cx="913710" cy="17144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3713" y="2896444"/>
            <a:ext cx="1540232" cy="733507"/>
            <a:chOff x="5209593" y="1671344"/>
            <a:chExt cx="658283" cy="244541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5209593" y="1671344"/>
              <a:ext cx="65339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867876" y="1671344"/>
              <a:ext cx="0" cy="24454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712009" y="2241404"/>
            <a:ext cx="1540232" cy="702569"/>
            <a:chOff x="5209593" y="1548441"/>
            <a:chExt cx="658283" cy="234227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5209593" y="1548441"/>
              <a:ext cx="65339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867876" y="1549469"/>
              <a:ext cx="0" cy="23319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684539" y="1575720"/>
            <a:ext cx="1540232" cy="702569"/>
            <a:chOff x="5209593" y="1548441"/>
            <a:chExt cx="658283" cy="234227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5209593" y="1548441"/>
              <a:ext cx="65339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867876" y="1549469"/>
              <a:ext cx="0" cy="23319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38114" y="915692"/>
            <a:ext cx="1540232" cy="702569"/>
            <a:chOff x="5209593" y="1548441"/>
            <a:chExt cx="658283" cy="234227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5209593" y="1548441"/>
              <a:ext cx="65339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867876" y="1549469"/>
              <a:ext cx="0" cy="23319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350516" y="4262061"/>
            <a:ext cx="693995" cy="672218"/>
            <a:chOff x="2053710" y="1590342"/>
            <a:chExt cx="345538" cy="334695"/>
          </a:xfrm>
          <a:solidFill>
            <a:schemeClr val="accent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Oval 204"/>
            <p:cNvSpPr>
              <a:spLocks noChangeArrowheads="1"/>
            </p:cNvSpPr>
            <p:nvPr/>
          </p:nvSpPr>
          <p:spPr bwMode="auto">
            <a:xfrm>
              <a:off x="2243829" y="1590342"/>
              <a:ext cx="71566" cy="715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435" tIns="25717" rIns="51435" bIns="25717" numCol="1" anchor="t" anchorCtr="0" compatLnSpc="1"/>
            <a:lstStyle/>
            <a:p>
              <a:endParaRPr lang="id-ID" sz="1015"/>
            </a:p>
          </p:txBody>
        </p:sp>
        <p:sp>
          <p:nvSpPr>
            <p:cNvPr id="40" name="Freeform 205"/>
            <p:cNvSpPr/>
            <p:nvPr/>
          </p:nvSpPr>
          <p:spPr bwMode="auto">
            <a:xfrm>
              <a:off x="2053710" y="1656847"/>
              <a:ext cx="345538" cy="268190"/>
            </a:xfrm>
            <a:custGeom>
              <a:avLst/>
              <a:gdLst>
                <a:gd name="T0" fmla="*/ 383 w 478"/>
                <a:gd name="T1" fmla="*/ 76 h 371"/>
                <a:gd name="T2" fmla="*/ 331 w 478"/>
                <a:gd name="T3" fmla="*/ 35 h 371"/>
                <a:gd name="T4" fmla="*/ 242 w 478"/>
                <a:gd name="T5" fmla="*/ 0 h 371"/>
                <a:gd name="T6" fmla="*/ 133 w 478"/>
                <a:gd name="T7" fmla="*/ 0 h 371"/>
                <a:gd name="T8" fmla="*/ 78 w 478"/>
                <a:gd name="T9" fmla="*/ 118 h 371"/>
                <a:gd name="T10" fmla="*/ 64 w 478"/>
                <a:gd name="T11" fmla="*/ 114 h 371"/>
                <a:gd name="T12" fmla="*/ 59 w 478"/>
                <a:gd name="T13" fmla="*/ 128 h 371"/>
                <a:gd name="T14" fmla="*/ 57 w 478"/>
                <a:gd name="T15" fmla="*/ 132 h 371"/>
                <a:gd name="T16" fmla="*/ 55 w 478"/>
                <a:gd name="T17" fmla="*/ 137 h 371"/>
                <a:gd name="T18" fmla="*/ 38 w 478"/>
                <a:gd name="T19" fmla="*/ 130 h 371"/>
                <a:gd name="T20" fmla="*/ 0 w 478"/>
                <a:gd name="T21" fmla="*/ 220 h 371"/>
                <a:gd name="T22" fmla="*/ 90 w 478"/>
                <a:gd name="T23" fmla="*/ 258 h 371"/>
                <a:gd name="T24" fmla="*/ 97 w 478"/>
                <a:gd name="T25" fmla="*/ 260 h 371"/>
                <a:gd name="T26" fmla="*/ 97 w 478"/>
                <a:gd name="T27" fmla="*/ 258 h 371"/>
                <a:gd name="T28" fmla="*/ 135 w 478"/>
                <a:gd name="T29" fmla="*/ 170 h 371"/>
                <a:gd name="T30" fmla="*/ 119 w 478"/>
                <a:gd name="T31" fmla="*/ 163 h 371"/>
                <a:gd name="T32" fmla="*/ 121 w 478"/>
                <a:gd name="T33" fmla="*/ 159 h 371"/>
                <a:gd name="T34" fmla="*/ 123 w 478"/>
                <a:gd name="T35" fmla="*/ 154 h 371"/>
                <a:gd name="T36" fmla="*/ 128 w 478"/>
                <a:gd name="T37" fmla="*/ 140 h 371"/>
                <a:gd name="T38" fmla="*/ 114 w 478"/>
                <a:gd name="T39" fmla="*/ 135 h 371"/>
                <a:gd name="T40" fmla="*/ 156 w 478"/>
                <a:gd name="T41" fmla="*/ 38 h 371"/>
                <a:gd name="T42" fmla="*/ 227 w 478"/>
                <a:gd name="T43" fmla="*/ 38 h 371"/>
                <a:gd name="T44" fmla="*/ 178 w 478"/>
                <a:gd name="T45" fmla="*/ 175 h 371"/>
                <a:gd name="T46" fmla="*/ 166 w 478"/>
                <a:gd name="T47" fmla="*/ 251 h 371"/>
                <a:gd name="T48" fmla="*/ 145 w 478"/>
                <a:gd name="T49" fmla="*/ 253 h 371"/>
                <a:gd name="T50" fmla="*/ 135 w 478"/>
                <a:gd name="T51" fmla="*/ 277 h 371"/>
                <a:gd name="T52" fmla="*/ 130 w 478"/>
                <a:gd name="T53" fmla="*/ 286 h 371"/>
                <a:gd name="T54" fmla="*/ 121 w 478"/>
                <a:gd name="T55" fmla="*/ 282 h 371"/>
                <a:gd name="T56" fmla="*/ 64 w 478"/>
                <a:gd name="T57" fmla="*/ 260 h 371"/>
                <a:gd name="T58" fmla="*/ 57 w 478"/>
                <a:gd name="T59" fmla="*/ 260 h 371"/>
                <a:gd name="T60" fmla="*/ 59 w 478"/>
                <a:gd name="T61" fmla="*/ 310 h 371"/>
                <a:gd name="T62" fmla="*/ 208 w 478"/>
                <a:gd name="T63" fmla="*/ 298 h 371"/>
                <a:gd name="T64" fmla="*/ 225 w 478"/>
                <a:gd name="T65" fmla="*/ 208 h 371"/>
                <a:gd name="T66" fmla="*/ 227 w 478"/>
                <a:gd name="T67" fmla="*/ 211 h 371"/>
                <a:gd name="T68" fmla="*/ 286 w 478"/>
                <a:gd name="T69" fmla="*/ 253 h 371"/>
                <a:gd name="T70" fmla="*/ 291 w 478"/>
                <a:gd name="T71" fmla="*/ 371 h 371"/>
                <a:gd name="T72" fmla="*/ 341 w 478"/>
                <a:gd name="T73" fmla="*/ 369 h 371"/>
                <a:gd name="T74" fmla="*/ 334 w 478"/>
                <a:gd name="T75" fmla="*/ 227 h 371"/>
                <a:gd name="T76" fmla="*/ 263 w 478"/>
                <a:gd name="T77" fmla="*/ 175 h 371"/>
                <a:gd name="T78" fmla="*/ 315 w 478"/>
                <a:gd name="T79" fmla="*/ 69 h 371"/>
                <a:gd name="T80" fmla="*/ 383 w 478"/>
                <a:gd name="T81" fmla="*/ 123 h 371"/>
                <a:gd name="T82" fmla="*/ 478 w 478"/>
                <a:gd name="T83" fmla="*/ 43 h 371"/>
                <a:gd name="T84" fmla="*/ 454 w 478"/>
                <a:gd name="T85" fmla="*/ 14 h 371"/>
                <a:gd name="T86" fmla="*/ 383 w 478"/>
                <a:gd name="T87" fmla="*/ 7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8" h="371">
                  <a:moveTo>
                    <a:pt x="383" y="76"/>
                  </a:moveTo>
                  <a:lnTo>
                    <a:pt x="331" y="35"/>
                  </a:lnTo>
                  <a:lnTo>
                    <a:pt x="242" y="0"/>
                  </a:lnTo>
                  <a:lnTo>
                    <a:pt x="133" y="0"/>
                  </a:lnTo>
                  <a:lnTo>
                    <a:pt x="78" y="118"/>
                  </a:lnTo>
                  <a:lnTo>
                    <a:pt x="64" y="114"/>
                  </a:lnTo>
                  <a:lnTo>
                    <a:pt x="59" y="128"/>
                  </a:lnTo>
                  <a:lnTo>
                    <a:pt x="57" y="132"/>
                  </a:lnTo>
                  <a:lnTo>
                    <a:pt x="55" y="137"/>
                  </a:lnTo>
                  <a:lnTo>
                    <a:pt x="38" y="130"/>
                  </a:lnTo>
                  <a:lnTo>
                    <a:pt x="0" y="220"/>
                  </a:lnTo>
                  <a:lnTo>
                    <a:pt x="90" y="258"/>
                  </a:lnTo>
                  <a:lnTo>
                    <a:pt x="97" y="260"/>
                  </a:lnTo>
                  <a:lnTo>
                    <a:pt x="97" y="258"/>
                  </a:lnTo>
                  <a:lnTo>
                    <a:pt x="135" y="170"/>
                  </a:lnTo>
                  <a:lnTo>
                    <a:pt x="119" y="163"/>
                  </a:lnTo>
                  <a:lnTo>
                    <a:pt x="121" y="159"/>
                  </a:lnTo>
                  <a:lnTo>
                    <a:pt x="123" y="154"/>
                  </a:lnTo>
                  <a:lnTo>
                    <a:pt x="128" y="140"/>
                  </a:lnTo>
                  <a:lnTo>
                    <a:pt x="114" y="135"/>
                  </a:lnTo>
                  <a:lnTo>
                    <a:pt x="156" y="38"/>
                  </a:lnTo>
                  <a:lnTo>
                    <a:pt x="227" y="38"/>
                  </a:lnTo>
                  <a:lnTo>
                    <a:pt x="178" y="175"/>
                  </a:lnTo>
                  <a:lnTo>
                    <a:pt x="166" y="251"/>
                  </a:lnTo>
                  <a:lnTo>
                    <a:pt x="145" y="253"/>
                  </a:lnTo>
                  <a:lnTo>
                    <a:pt x="135" y="277"/>
                  </a:lnTo>
                  <a:lnTo>
                    <a:pt x="130" y="286"/>
                  </a:lnTo>
                  <a:lnTo>
                    <a:pt x="121" y="282"/>
                  </a:lnTo>
                  <a:lnTo>
                    <a:pt x="64" y="260"/>
                  </a:lnTo>
                  <a:lnTo>
                    <a:pt x="57" y="260"/>
                  </a:lnTo>
                  <a:lnTo>
                    <a:pt x="59" y="310"/>
                  </a:lnTo>
                  <a:lnTo>
                    <a:pt x="208" y="298"/>
                  </a:lnTo>
                  <a:lnTo>
                    <a:pt x="225" y="208"/>
                  </a:lnTo>
                  <a:lnTo>
                    <a:pt x="227" y="211"/>
                  </a:lnTo>
                  <a:lnTo>
                    <a:pt x="286" y="253"/>
                  </a:lnTo>
                  <a:lnTo>
                    <a:pt x="291" y="371"/>
                  </a:lnTo>
                  <a:lnTo>
                    <a:pt x="341" y="369"/>
                  </a:lnTo>
                  <a:lnTo>
                    <a:pt x="334" y="227"/>
                  </a:lnTo>
                  <a:lnTo>
                    <a:pt x="263" y="175"/>
                  </a:lnTo>
                  <a:lnTo>
                    <a:pt x="315" y="69"/>
                  </a:lnTo>
                  <a:lnTo>
                    <a:pt x="383" y="123"/>
                  </a:lnTo>
                  <a:lnTo>
                    <a:pt x="478" y="43"/>
                  </a:lnTo>
                  <a:lnTo>
                    <a:pt x="454" y="14"/>
                  </a:lnTo>
                  <a:lnTo>
                    <a:pt x="383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435" tIns="25717" rIns="51435" bIns="25717" numCol="1" anchor="t" anchorCtr="0" compatLnSpc="1"/>
            <a:lstStyle/>
            <a:p>
              <a:endParaRPr lang="id-ID" sz="1015"/>
            </a:p>
          </p:txBody>
        </p:sp>
      </p:grpSp>
      <p:sp>
        <p:nvSpPr>
          <p:cNvPr id="41" name="Title 13"/>
          <p:cNvSpPr txBox="1"/>
          <p:nvPr/>
        </p:nvSpPr>
        <p:spPr>
          <a:xfrm>
            <a:off x="-69215" y="2912745"/>
            <a:ext cx="2370455" cy="57658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id-ID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Roboto" panose="02000000000000000000" pitchFamily="2" charset="0"/>
              </a:rPr>
              <a:t>新建一个空的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Roboto" panose="02000000000000000000" pitchFamily="2" charset="0"/>
              </a:rPr>
              <a:t>spring boot</a:t>
            </a:r>
            <a:r>
              <a:rPr lang="zh-CN" alt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的项目</a:t>
            </a:r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2" name="Title 13"/>
          <p:cNvSpPr txBox="1"/>
          <p:nvPr/>
        </p:nvSpPr>
        <p:spPr>
          <a:xfrm>
            <a:off x="2650490" y="2280285"/>
            <a:ext cx="1576705" cy="5765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200" dirty="0"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lang="en-US" altLang="zh-CN" sz="1200" dirty="0"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common-sys</a:t>
            </a:r>
            <a:r>
              <a:rPr lang="zh-CN" altLang="en-US" sz="1200" dirty="0"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endParaRPr lang="zh-CN" altLang="en-US" sz="1200" dirty="0">
              <a:solidFill>
                <a:schemeClr val="accent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Title 13"/>
          <p:cNvSpPr txBox="1"/>
          <p:nvPr/>
        </p:nvSpPr>
        <p:spPr>
          <a:xfrm>
            <a:off x="4684395" y="1606550"/>
            <a:ext cx="1504315" cy="5765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2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n-lt"/>
                <a:ea typeface="宋体" panose="02010600030101010101" pitchFamily="2" charset="-122"/>
              </a:rPr>
              <a:t>引入工作流组件包</a:t>
            </a:r>
            <a:endParaRPr lang="zh-CN" altLang="en-US" sz="12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4" name="Title 13"/>
          <p:cNvSpPr txBox="1"/>
          <p:nvPr/>
        </p:nvSpPr>
        <p:spPr>
          <a:xfrm>
            <a:off x="6213475" y="941070"/>
            <a:ext cx="1933575" cy="5765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id-ID" sz="1200" b="1" dirty="0">
                <a:solidFill>
                  <a:schemeClr val="accent5">
                    <a:lumMod val="75000"/>
                  </a:schemeClr>
                </a:solidFill>
                <a:effectLst>
                  <a:reflection blurRad="6350" stA="60000" endA="900" endPos="0" dist="60007" dir="5400000" sy="-100000" algn="bl" rotWithShape="0"/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引入自动代码生成工具包</a:t>
            </a:r>
            <a:endParaRPr lang="zh-CN" altLang="id-ID" sz="1200" b="1" dirty="0">
              <a:solidFill>
                <a:schemeClr val="accent5">
                  <a:lumMod val="75000"/>
                </a:schemeClr>
              </a:solidFill>
              <a:effectLst>
                <a:reflection blurRad="6350" stA="60000" endA="900" endPos="0" dist="60007" dir="5400000" sy="-10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12258" y="3683050"/>
            <a:ext cx="637657" cy="775397"/>
            <a:chOff x="2683010" y="4910733"/>
            <a:chExt cx="850209" cy="1033862"/>
          </a:xfrm>
        </p:grpSpPr>
        <p:grpSp>
          <p:nvGrpSpPr>
            <p:cNvPr id="47" name="Group 46"/>
            <p:cNvGrpSpPr/>
            <p:nvPr/>
          </p:nvGrpSpPr>
          <p:grpSpPr>
            <a:xfrm rot="16200000">
              <a:off x="2591183" y="5002559"/>
              <a:ext cx="1033862" cy="850209"/>
              <a:chOff x="917661" y="2671968"/>
              <a:chExt cx="1033862" cy="850209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1" name="Rectangle 50"/>
              <p:cNvSpPr/>
              <p:nvPr/>
            </p:nvSpPr>
            <p:spPr>
              <a:xfrm>
                <a:off x="917661" y="2671968"/>
                <a:ext cx="913710" cy="8502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rot="5400000">
                <a:off x="1785948" y="3035711"/>
                <a:ext cx="208428" cy="122723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765353" y="5246138"/>
              <a:ext cx="680720" cy="531368"/>
              <a:chOff x="1034155" y="2850672"/>
              <a:chExt cx="680720" cy="531368"/>
            </a:xfrm>
          </p:grpSpPr>
          <p:sp>
            <p:nvSpPr>
              <p:cNvPr id="49" name="Freeform 16"/>
              <p:cNvSpPr>
                <a:spLocks noEditPoints="1"/>
              </p:cNvSpPr>
              <p:nvPr/>
            </p:nvSpPr>
            <p:spPr bwMode="auto">
              <a:xfrm>
                <a:off x="1211661" y="2850672"/>
                <a:ext cx="325709" cy="326475"/>
              </a:xfrm>
              <a:custGeom>
                <a:avLst/>
                <a:gdLst>
                  <a:gd name="T0" fmla="*/ 136 w 360"/>
                  <a:gd name="T1" fmla="*/ 226 h 361"/>
                  <a:gd name="T2" fmla="*/ 56 w 360"/>
                  <a:gd name="T3" fmla="*/ 194 h 361"/>
                  <a:gd name="T4" fmla="*/ 56 w 360"/>
                  <a:gd name="T5" fmla="*/ 221 h 361"/>
                  <a:gd name="T6" fmla="*/ 136 w 360"/>
                  <a:gd name="T7" fmla="*/ 253 h 361"/>
                  <a:gd name="T8" fmla="*/ 136 w 360"/>
                  <a:gd name="T9" fmla="*/ 226 h 361"/>
                  <a:gd name="T10" fmla="*/ 136 w 360"/>
                  <a:gd name="T11" fmla="*/ 143 h 361"/>
                  <a:gd name="T12" fmla="*/ 56 w 360"/>
                  <a:gd name="T13" fmla="*/ 111 h 361"/>
                  <a:gd name="T14" fmla="*/ 56 w 360"/>
                  <a:gd name="T15" fmla="*/ 138 h 361"/>
                  <a:gd name="T16" fmla="*/ 136 w 360"/>
                  <a:gd name="T17" fmla="*/ 170 h 361"/>
                  <a:gd name="T18" fmla="*/ 136 w 360"/>
                  <a:gd name="T19" fmla="*/ 143 h 361"/>
                  <a:gd name="T20" fmla="*/ 351 w 360"/>
                  <a:gd name="T21" fmla="*/ 4 h 361"/>
                  <a:gd name="T22" fmla="*/ 332 w 360"/>
                  <a:gd name="T23" fmla="*/ 2 h 361"/>
                  <a:gd name="T24" fmla="*/ 180 w 360"/>
                  <a:gd name="T25" fmla="*/ 63 h 361"/>
                  <a:gd name="T26" fmla="*/ 27 w 360"/>
                  <a:gd name="T27" fmla="*/ 2 h 361"/>
                  <a:gd name="T28" fmla="*/ 8 w 360"/>
                  <a:gd name="T29" fmla="*/ 4 h 361"/>
                  <a:gd name="T30" fmla="*/ 0 w 360"/>
                  <a:gd name="T31" fmla="*/ 21 h 361"/>
                  <a:gd name="T32" fmla="*/ 0 w 360"/>
                  <a:gd name="T33" fmla="*/ 277 h 361"/>
                  <a:gd name="T34" fmla="*/ 12 w 360"/>
                  <a:gd name="T35" fmla="*/ 295 h 361"/>
                  <a:gd name="T36" fmla="*/ 172 w 360"/>
                  <a:gd name="T37" fmla="*/ 359 h 361"/>
                  <a:gd name="T38" fmla="*/ 176 w 360"/>
                  <a:gd name="T39" fmla="*/ 361 h 361"/>
                  <a:gd name="T40" fmla="*/ 180 w 360"/>
                  <a:gd name="T41" fmla="*/ 361 h 361"/>
                  <a:gd name="T42" fmla="*/ 184 w 360"/>
                  <a:gd name="T43" fmla="*/ 361 h 361"/>
                  <a:gd name="T44" fmla="*/ 187 w 360"/>
                  <a:gd name="T45" fmla="*/ 359 h 361"/>
                  <a:gd name="T46" fmla="*/ 347 w 360"/>
                  <a:gd name="T47" fmla="*/ 295 h 361"/>
                  <a:gd name="T48" fmla="*/ 360 w 360"/>
                  <a:gd name="T49" fmla="*/ 277 h 361"/>
                  <a:gd name="T50" fmla="*/ 360 w 360"/>
                  <a:gd name="T51" fmla="*/ 21 h 361"/>
                  <a:gd name="T52" fmla="*/ 351 w 360"/>
                  <a:gd name="T53" fmla="*/ 4 h 361"/>
                  <a:gd name="T54" fmla="*/ 160 w 360"/>
                  <a:gd name="T55" fmla="*/ 320 h 361"/>
                  <a:gd name="T56" fmla="*/ 32 w 360"/>
                  <a:gd name="T57" fmla="*/ 269 h 361"/>
                  <a:gd name="T58" fmla="*/ 32 w 360"/>
                  <a:gd name="T59" fmla="*/ 45 h 361"/>
                  <a:gd name="T60" fmla="*/ 160 w 360"/>
                  <a:gd name="T61" fmla="*/ 96 h 361"/>
                  <a:gd name="T62" fmla="*/ 160 w 360"/>
                  <a:gd name="T63" fmla="*/ 320 h 361"/>
                  <a:gd name="T64" fmla="*/ 328 w 360"/>
                  <a:gd name="T65" fmla="*/ 269 h 361"/>
                  <a:gd name="T66" fmla="*/ 200 w 360"/>
                  <a:gd name="T67" fmla="*/ 320 h 361"/>
                  <a:gd name="T68" fmla="*/ 200 w 360"/>
                  <a:gd name="T69" fmla="*/ 96 h 361"/>
                  <a:gd name="T70" fmla="*/ 328 w 360"/>
                  <a:gd name="T71" fmla="*/ 45 h 361"/>
                  <a:gd name="T72" fmla="*/ 328 w 360"/>
                  <a:gd name="T73" fmla="*/ 269 h 361"/>
                  <a:gd name="T74" fmla="*/ 304 w 360"/>
                  <a:gd name="T75" fmla="*/ 194 h 361"/>
                  <a:gd name="T76" fmla="*/ 224 w 360"/>
                  <a:gd name="T77" fmla="*/ 226 h 361"/>
                  <a:gd name="T78" fmla="*/ 224 w 360"/>
                  <a:gd name="T79" fmla="*/ 253 h 361"/>
                  <a:gd name="T80" fmla="*/ 304 w 360"/>
                  <a:gd name="T81" fmla="*/ 221 h 361"/>
                  <a:gd name="T82" fmla="*/ 304 w 360"/>
                  <a:gd name="T83" fmla="*/ 194 h 361"/>
                  <a:gd name="T84" fmla="*/ 304 w 360"/>
                  <a:gd name="T85" fmla="*/ 111 h 361"/>
                  <a:gd name="T86" fmla="*/ 224 w 360"/>
                  <a:gd name="T87" fmla="*/ 143 h 361"/>
                  <a:gd name="T88" fmla="*/ 224 w 360"/>
                  <a:gd name="T89" fmla="*/ 170 h 361"/>
                  <a:gd name="T90" fmla="*/ 304 w 360"/>
                  <a:gd name="T91" fmla="*/ 138 h 361"/>
                  <a:gd name="T92" fmla="*/ 304 w 360"/>
                  <a:gd name="T93" fmla="*/ 11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0" h="361">
                    <a:moveTo>
                      <a:pt x="136" y="226"/>
                    </a:moveTo>
                    <a:cubicBezTo>
                      <a:pt x="56" y="194"/>
                      <a:pt x="56" y="194"/>
                      <a:pt x="56" y="194"/>
                    </a:cubicBezTo>
                    <a:cubicBezTo>
                      <a:pt x="56" y="221"/>
                      <a:pt x="56" y="221"/>
                      <a:pt x="56" y="221"/>
                    </a:cubicBezTo>
                    <a:cubicBezTo>
                      <a:pt x="136" y="253"/>
                      <a:pt x="136" y="253"/>
                      <a:pt x="136" y="253"/>
                    </a:cubicBezTo>
                    <a:lnTo>
                      <a:pt x="136" y="226"/>
                    </a:lnTo>
                    <a:close/>
                    <a:moveTo>
                      <a:pt x="136" y="143"/>
                    </a:moveTo>
                    <a:cubicBezTo>
                      <a:pt x="56" y="111"/>
                      <a:pt x="56" y="111"/>
                      <a:pt x="56" y="111"/>
                    </a:cubicBezTo>
                    <a:cubicBezTo>
                      <a:pt x="56" y="138"/>
                      <a:pt x="56" y="138"/>
                      <a:pt x="56" y="138"/>
                    </a:cubicBezTo>
                    <a:cubicBezTo>
                      <a:pt x="136" y="170"/>
                      <a:pt x="136" y="170"/>
                      <a:pt x="136" y="170"/>
                    </a:cubicBezTo>
                    <a:lnTo>
                      <a:pt x="136" y="143"/>
                    </a:lnTo>
                    <a:close/>
                    <a:moveTo>
                      <a:pt x="351" y="4"/>
                    </a:moveTo>
                    <a:cubicBezTo>
                      <a:pt x="345" y="1"/>
                      <a:pt x="338" y="0"/>
                      <a:pt x="332" y="2"/>
                    </a:cubicBezTo>
                    <a:cubicBezTo>
                      <a:pt x="180" y="63"/>
                      <a:pt x="180" y="63"/>
                      <a:pt x="180" y="6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1" y="0"/>
                      <a:pt x="14" y="1"/>
                      <a:pt x="8" y="4"/>
                    </a:cubicBezTo>
                    <a:cubicBezTo>
                      <a:pt x="3" y="8"/>
                      <a:pt x="0" y="14"/>
                      <a:pt x="0" y="21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85"/>
                      <a:pt x="5" y="292"/>
                      <a:pt x="12" y="295"/>
                    </a:cubicBezTo>
                    <a:cubicBezTo>
                      <a:pt x="172" y="359"/>
                      <a:pt x="172" y="359"/>
                      <a:pt x="172" y="359"/>
                    </a:cubicBezTo>
                    <a:cubicBezTo>
                      <a:pt x="172" y="359"/>
                      <a:pt x="175" y="360"/>
                      <a:pt x="176" y="361"/>
                    </a:cubicBezTo>
                    <a:cubicBezTo>
                      <a:pt x="177" y="361"/>
                      <a:pt x="178" y="361"/>
                      <a:pt x="180" y="361"/>
                    </a:cubicBezTo>
                    <a:cubicBezTo>
                      <a:pt x="181" y="361"/>
                      <a:pt x="182" y="361"/>
                      <a:pt x="184" y="361"/>
                    </a:cubicBezTo>
                    <a:cubicBezTo>
                      <a:pt x="184" y="360"/>
                      <a:pt x="187" y="359"/>
                      <a:pt x="187" y="359"/>
                    </a:cubicBezTo>
                    <a:cubicBezTo>
                      <a:pt x="347" y="295"/>
                      <a:pt x="347" y="295"/>
                      <a:pt x="347" y="295"/>
                    </a:cubicBezTo>
                    <a:cubicBezTo>
                      <a:pt x="355" y="292"/>
                      <a:pt x="360" y="285"/>
                      <a:pt x="360" y="277"/>
                    </a:cubicBezTo>
                    <a:cubicBezTo>
                      <a:pt x="360" y="21"/>
                      <a:pt x="360" y="21"/>
                      <a:pt x="360" y="21"/>
                    </a:cubicBezTo>
                    <a:cubicBezTo>
                      <a:pt x="360" y="14"/>
                      <a:pt x="356" y="8"/>
                      <a:pt x="351" y="4"/>
                    </a:cubicBezTo>
                    <a:close/>
                    <a:moveTo>
                      <a:pt x="160" y="320"/>
                    </a:moveTo>
                    <a:cubicBezTo>
                      <a:pt x="32" y="269"/>
                      <a:pt x="32" y="269"/>
                      <a:pt x="32" y="269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160" y="96"/>
                      <a:pt x="160" y="96"/>
                      <a:pt x="160" y="96"/>
                    </a:cubicBezTo>
                    <a:lnTo>
                      <a:pt x="160" y="320"/>
                    </a:lnTo>
                    <a:close/>
                    <a:moveTo>
                      <a:pt x="328" y="269"/>
                    </a:moveTo>
                    <a:cubicBezTo>
                      <a:pt x="200" y="320"/>
                      <a:pt x="200" y="320"/>
                      <a:pt x="200" y="320"/>
                    </a:cubicBezTo>
                    <a:cubicBezTo>
                      <a:pt x="200" y="96"/>
                      <a:pt x="200" y="96"/>
                      <a:pt x="200" y="96"/>
                    </a:cubicBezTo>
                    <a:cubicBezTo>
                      <a:pt x="328" y="45"/>
                      <a:pt x="328" y="45"/>
                      <a:pt x="328" y="45"/>
                    </a:cubicBezTo>
                    <a:lnTo>
                      <a:pt x="328" y="269"/>
                    </a:lnTo>
                    <a:close/>
                    <a:moveTo>
                      <a:pt x="304" y="194"/>
                    </a:moveTo>
                    <a:cubicBezTo>
                      <a:pt x="224" y="226"/>
                      <a:pt x="224" y="226"/>
                      <a:pt x="224" y="226"/>
                    </a:cubicBezTo>
                    <a:cubicBezTo>
                      <a:pt x="224" y="253"/>
                      <a:pt x="224" y="253"/>
                      <a:pt x="224" y="253"/>
                    </a:cubicBezTo>
                    <a:cubicBezTo>
                      <a:pt x="304" y="221"/>
                      <a:pt x="304" y="221"/>
                      <a:pt x="304" y="221"/>
                    </a:cubicBezTo>
                    <a:lnTo>
                      <a:pt x="304" y="194"/>
                    </a:lnTo>
                    <a:close/>
                    <a:moveTo>
                      <a:pt x="304" y="111"/>
                    </a:move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4" y="170"/>
                      <a:pt x="224" y="170"/>
                      <a:pt x="224" y="170"/>
                    </a:cubicBezTo>
                    <a:cubicBezTo>
                      <a:pt x="304" y="138"/>
                      <a:pt x="304" y="138"/>
                      <a:pt x="304" y="138"/>
                    </a:cubicBezTo>
                    <a:lnTo>
                      <a:pt x="304" y="1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0" dirty="0"/>
              </a:p>
            </p:txBody>
          </p:sp>
          <p:sp>
            <p:nvSpPr>
              <p:cNvPr id="50" name="Rectangle 1436"/>
              <p:cNvSpPr>
                <a:spLocks noChangeArrowheads="1"/>
              </p:cNvSpPr>
              <p:nvPr/>
            </p:nvSpPr>
            <p:spPr bwMode="auto">
              <a:xfrm>
                <a:off x="1034155" y="3177147"/>
                <a:ext cx="680720" cy="204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cs typeface="Arial" panose="020B0604020202020204" pitchFamily="34" charset="0"/>
                  </a:rPr>
                  <a:t>新建项目</a:t>
                </a:r>
                <a:endParaRPr kumimoji="0" lang="zh-CN" altLang="en-US" sz="1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3941489" y="2999696"/>
            <a:ext cx="637657" cy="775397"/>
            <a:chOff x="6113450" y="3999594"/>
            <a:chExt cx="850209" cy="1033862"/>
          </a:xfrm>
        </p:grpSpPr>
        <p:grpSp>
          <p:nvGrpSpPr>
            <p:cNvPr id="54" name="Group 53"/>
            <p:cNvGrpSpPr/>
            <p:nvPr/>
          </p:nvGrpSpPr>
          <p:grpSpPr>
            <a:xfrm rot="16200000">
              <a:off x="6021623" y="4091420"/>
              <a:ext cx="1033862" cy="850209"/>
              <a:chOff x="917661" y="2671968"/>
              <a:chExt cx="1033862" cy="850209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917661" y="2671968"/>
                <a:ext cx="913710" cy="85020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rot="5400000">
                <a:off x="1785948" y="3035711"/>
                <a:ext cx="208428" cy="122723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196804" y="4352378"/>
              <a:ext cx="680720" cy="486690"/>
              <a:chOff x="2861575" y="3734492"/>
              <a:chExt cx="680720" cy="486690"/>
            </a:xfrm>
          </p:grpSpPr>
          <p:sp>
            <p:nvSpPr>
              <p:cNvPr id="56" name="Rectangle 1436"/>
              <p:cNvSpPr>
                <a:spLocks noChangeArrowheads="1"/>
              </p:cNvSpPr>
              <p:nvPr/>
            </p:nvSpPr>
            <p:spPr bwMode="auto">
              <a:xfrm>
                <a:off x="2861575" y="4016289"/>
                <a:ext cx="680720" cy="204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cs typeface="Arial" panose="020B0604020202020204" pitchFamily="34" charset="0"/>
                  </a:rPr>
                  <a:t>系统管理</a:t>
                </a:r>
                <a:endParaRPr kumimoji="0" lang="zh-CN" altLang="en-US" sz="1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36"/>
              <p:cNvSpPr>
                <a:spLocks noEditPoints="1"/>
              </p:cNvSpPr>
              <p:nvPr/>
            </p:nvSpPr>
            <p:spPr bwMode="auto">
              <a:xfrm>
                <a:off x="2949271" y="3734492"/>
                <a:ext cx="475926" cy="266700"/>
              </a:xfrm>
              <a:custGeom>
                <a:avLst/>
                <a:gdLst>
                  <a:gd name="T0" fmla="*/ 200 w 400"/>
                  <a:gd name="T1" fmla="*/ 0 h 224"/>
                  <a:gd name="T2" fmla="*/ 0 w 400"/>
                  <a:gd name="T3" fmla="*/ 112 h 224"/>
                  <a:gd name="T4" fmla="*/ 200 w 400"/>
                  <a:gd name="T5" fmla="*/ 224 h 224"/>
                  <a:gd name="T6" fmla="*/ 400 w 400"/>
                  <a:gd name="T7" fmla="*/ 112 h 224"/>
                  <a:gd name="T8" fmla="*/ 200 w 400"/>
                  <a:gd name="T9" fmla="*/ 0 h 224"/>
                  <a:gd name="T10" fmla="*/ 200 w 400"/>
                  <a:gd name="T11" fmla="*/ 198 h 224"/>
                  <a:gd name="T12" fmla="*/ 111 w 400"/>
                  <a:gd name="T13" fmla="*/ 112 h 224"/>
                  <a:gd name="T14" fmla="*/ 200 w 400"/>
                  <a:gd name="T15" fmla="*/ 26 h 224"/>
                  <a:gd name="T16" fmla="*/ 289 w 400"/>
                  <a:gd name="T17" fmla="*/ 112 h 224"/>
                  <a:gd name="T18" fmla="*/ 200 w 400"/>
                  <a:gd name="T19" fmla="*/ 198 h 224"/>
                  <a:gd name="T20" fmla="*/ 200 w 400"/>
                  <a:gd name="T21" fmla="*/ 112 h 224"/>
                  <a:gd name="T22" fmla="*/ 200 w 400"/>
                  <a:gd name="T23" fmla="*/ 69 h 224"/>
                  <a:gd name="T24" fmla="*/ 155 w 400"/>
                  <a:gd name="T25" fmla="*/ 112 h 224"/>
                  <a:gd name="T26" fmla="*/ 200 w 400"/>
                  <a:gd name="T27" fmla="*/ 155 h 224"/>
                  <a:gd name="T28" fmla="*/ 244 w 400"/>
                  <a:gd name="T29" fmla="*/ 112 h 224"/>
                  <a:gd name="T30" fmla="*/ 200 w 400"/>
                  <a:gd name="T31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0" h="224">
                    <a:moveTo>
                      <a:pt x="200" y="0"/>
                    </a:moveTo>
                    <a:cubicBezTo>
                      <a:pt x="69" y="0"/>
                      <a:pt x="0" y="97"/>
                      <a:pt x="0" y="112"/>
                    </a:cubicBezTo>
                    <a:cubicBezTo>
                      <a:pt x="0" y="127"/>
                      <a:pt x="69" y="224"/>
                      <a:pt x="200" y="224"/>
                    </a:cubicBezTo>
                    <a:cubicBezTo>
                      <a:pt x="331" y="224"/>
                      <a:pt x="400" y="127"/>
                      <a:pt x="400" y="112"/>
                    </a:cubicBezTo>
                    <a:cubicBezTo>
                      <a:pt x="400" y="97"/>
                      <a:pt x="331" y="0"/>
                      <a:pt x="200" y="0"/>
                    </a:cubicBezTo>
                    <a:close/>
                    <a:moveTo>
                      <a:pt x="200" y="198"/>
                    </a:moveTo>
                    <a:cubicBezTo>
                      <a:pt x="151" y="198"/>
                      <a:pt x="111" y="159"/>
                      <a:pt x="111" y="112"/>
                    </a:cubicBezTo>
                    <a:cubicBezTo>
                      <a:pt x="111" y="64"/>
                      <a:pt x="151" y="26"/>
                      <a:pt x="200" y="26"/>
                    </a:cubicBezTo>
                    <a:cubicBezTo>
                      <a:pt x="249" y="26"/>
                      <a:pt x="289" y="64"/>
                      <a:pt x="289" y="112"/>
                    </a:cubicBezTo>
                    <a:cubicBezTo>
                      <a:pt x="289" y="159"/>
                      <a:pt x="249" y="198"/>
                      <a:pt x="200" y="198"/>
                    </a:cubicBezTo>
                    <a:close/>
                    <a:moveTo>
                      <a:pt x="200" y="112"/>
                    </a:moveTo>
                    <a:cubicBezTo>
                      <a:pt x="192" y="103"/>
                      <a:pt x="213" y="69"/>
                      <a:pt x="200" y="69"/>
                    </a:cubicBezTo>
                    <a:cubicBezTo>
                      <a:pt x="175" y="69"/>
                      <a:pt x="155" y="88"/>
                      <a:pt x="155" y="112"/>
                    </a:cubicBezTo>
                    <a:cubicBezTo>
                      <a:pt x="155" y="136"/>
                      <a:pt x="175" y="155"/>
                      <a:pt x="200" y="155"/>
                    </a:cubicBezTo>
                    <a:cubicBezTo>
                      <a:pt x="224" y="155"/>
                      <a:pt x="244" y="136"/>
                      <a:pt x="244" y="112"/>
                    </a:cubicBezTo>
                    <a:cubicBezTo>
                      <a:pt x="244" y="101"/>
                      <a:pt x="207" y="119"/>
                      <a:pt x="200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0" dirty="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5906166" y="2315046"/>
            <a:ext cx="637657" cy="775397"/>
            <a:chOff x="8734710" y="3085881"/>
            <a:chExt cx="850209" cy="1033862"/>
          </a:xfrm>
        </p:grpSpPr>
        <p:grpSp>
          <p:nvGrpSpPr>
            <p:cNvPr id="61" name="Group 60"/>
            <p:cNvGrpSpPr/>
            <p:nvPr/>
          </p:nvGrpSpPr>
          <p:grpSpPr>
            <a:xfrm rot="16200000">
              <a:off x="8642883" y="3177707"/>
              <a:ext cx="1033862" cy="850209"/>
              <a:chOff x="917661" y="2671968"/>
              <a:chExt cx="1033862" cy="85020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917661" y="2671968"/>
                <a:ext cx="913710" cy="85020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5400000">
                <a:off x="1785948" y="3035711"/>
                <a:ext cx="208428" cy="122723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8904544" y="3408253"/>
              <a:ext cx="510540" cy="552658"/>
              <a:chOff x="4774082" y="2829382"/>
              <a:chExt cx="510540" cy="552658"/>
            </a:xfrm>
          </p:grpSpPr>
          <p:sp>
            <p:nvSpPr>
              <p:cNvPr id="63" name="Rectangle 1436"/>
              <p:cNvSpPr>
                <a:spLocks noChangeArrowheads="1"/>
              </p:cNvSpPr>
              <p:nvPr/>
            </p:nvSpPr>
            <p:spPr bwMode="auto">
              <a:xfrm>
                <a:off x="4774082" y="3177147"/>
                <a:ext cx="510540" cy="204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cs typeface="Arial" panose="020B0604020202020204" pitchFamily="34" charset="0"/>
                  </a:rPr>
                  <a:t>工作流</a:t>
                </a:r>
                <a:endParaRPr kumimoji="0" lang="zh-CN" altLang="en-US" sz="1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31"/>
              <p:cNvSpPr>
                <a:spLocks noEditPoints="1"/>
              </p:cNvSpPr>
              <p:nvPr/>
            </p:nvSpPr>
            <p:spPr bwMode="auto">
              <a:xfrm>
                <a:off x="4907114" y="2829382"/>
                <a:ext cx="244475" cy="333375"/>
              </a:xfrm>
              <a:custGeom>
                <a:avLst/>
                <a:gdLst>
                  <a:gd name="T0" fmla="*/ 90 w 293"/>
                  <a:gd name="T1" fmla="*/ 383 h 400"/>
                  <a:gd name="T2" fmla="*/ 147 w 293"/>
                  <a:gd name="T3" fmla="*/ 400 h 400"/>
                  <a:gd name="T4" fmla="*/ 203 w 293"/>
                  <a:gd name="T5" fmla="*/ 383 h 400"/>
                  <a:gd name="T6" fmla="*/ 203 w 293"/>
                  <a:gd name="T7" fmla="*/ 342 h 400"/>
                  <a:gd name="T8" fmla="*/ 90 w 293"/>
                  <a:gd name="T9" fmla="*/ 342 h 400"/>
                  <a:gd name="T10" fmla="*/ 90 w 293"/>
                  <a:gd name="T11" fmla="*/ 383 h 400"/>
                  <a:gd name="T12" fmla="*/ 201 w 293"/>
                  <a:gd name="T13" fmla="*/ 318 h 400"/>
                  <a:gd name="T14" fmla="*/ 286 w 293"/>
                  <a:gd name="T15" fmla="*/ 116 h 400"/>
                  <a:gd name="T16" fmla="*/ 147 w 293"/>
                  <a:gd name="T17" fmla="*/ 0 h 400"/>
                  <a:gd name="T18" fmla="*/ 7 w 293"/>
                  <a:gd name="T19" fmla="*/ 116 h 400"/>
                  <a:gd name="T20" fmla="*/ 93 w 293"/>
                  <a:gd name="T21" fmla="*/ 318 h 400"/>
                  <a:gd name="T22" fmla="*/ 201 w 293"/>
                  <a:gd name="T23" fmla="*/ 318 h 400"/>
                  <a:gd name="T24" fmla="*/ 50 w 293"/>
                  <a:gd name="T25" fmla="*/ 119 h 400"/>
                  <a:gd name="T26" fmla="*/ 147 w 293"/>
                  <a:gd name="T27" fmla="*/ 41 h 400"/>
                  <a:gd name="T28" fmla="*/ 244 w 293"/>
                  <a:gd name="T29" fmla="*/ 119 h 400"/>
                  <a:gd name="T30" fmla="*/ 208 w 293"/>
                  <a:gd name="T31" fmla="*/ 198 h 400"/>
                  <a:gd name="T32" fmla="*/ 163 w 293"/>
                  <a:gd name="T33" fmla="*/ 283 h 400"/>
                  <a:gd name="T34" fmla="*/ 130 w 293"/>
                  <a:gd name="T35" fmla="*/ 283 h 400"/>
                  <a:gd name="T36" fmla="*/ 86 w 293"/>
                  <a:gd name="T37" fmla="*/ 198 h 400"/>
                  <a:gd name="T38" fmla="*/ 50 w 293"/>
                  <a:gd name="T39" fmla="*/ 11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3" h="400">
                    <a:moveTo>
                      <a:pt x="90" y="383"/>
                    </a:moveTo>
                    <a:cubicBezTo>
                      <a:pt x="106" y="393"/>
                      <a:pt x="125" y="400"/>
                      <a:pt x="147" y="400"/>
                    </a:cubicBezTo>
                    <a:cubicBezTo>
                      <a:pt x="169" y="400"/>
                      <a:pt x="187" y="393"/>
                      <a:pt x="203" y="383"/>
                    </a:cubicBezTo>
                    <a:cubicBezTo>
                      <a:pt x="203" y="342"/>
                      <a:pt x="203" y="342"/>
                      <a:pt x="203" y="342"/>
                    </a:cubicBezTo>
                    <a:cubicBezTo>
                      <a:pt x="90" y="342"/>
                      <a:pt x="90" y="342"/>
                      <a:pt x="90" y="342"/>
                    </a:cubicBezTo>
                    <a:lnTo>
                      <a:pt x="90" y="383"/>
                    </a:lnTo>
                    <a:close/>
                    <a:moveTo>
                      <a:pt x="201" y="318"/>
                    </a:moveTo>
                    <a:cubicBezTo>
                      <a:pt x="201" y="231"/>
                      <a:pt x="293" y="203"/>
                      <a:pt x="286" y="116"/>
                    </a:cubicBezTo>
                    <a:cubicBezTo>
                      <a:pt x="282" y="61"/>
                      <a:pt x="245" y="0"/>
                      <a:pt x="147" y="0"/>
                    </a:cubicBezTo>
                    <a:cubicBezTo>
                      <a:pt x="49" y="0"/>
                      <a:pt x="12" y="61"/>
                      <a:pt x="7" y="116"/>
                    </a:cubicBezTo>
                    <a:cubicBezTo>
                      <a:pt x="0" y="203"/>
                      <a:pt x="93" y="231"/>
                      <a:pt x="93" y="318"/>
                    </a:cubicBezTo>
                    <a:lnTo>
                      <a:pt x="201" y="318"/>
                    </a:lnTo>
                    <a:close/>
                    <a:moveTo>
                      <a:pt x="50" y="119"/>
                    </a:moveTo>
                    <a:cubicBezTo>
                      <a:pt x="54" y="67"/>
                      <a:pt x="89" y="41"/>
                      <a:pt x="147" y="41"/>
                    </a:cubicBezTo>
                    <a:cubicBezTo>
                      <a:pt x="204" y="41"/>
                      <a:pt x="240" y="67"/>
                      <a:pt x="244" y="119"/>
                    </a:cubicBezTo>
                    <a:cubicBezTo>
                      <a:pt x="246" y="148"/>
                      <a:pt x="230" y="167"/>
                      <a:pt x="208" y="198"/>
                    </a:cubicBezTo>
                    <a:cubicBezTo>
                      <a:pt x="192" y="221"/>
                      <a:pt x="172" y="248"/>
                      <a:pt x="163" y="283"/>
                    </a:cubicBezTo>
                    <a:cubicBezTo>
                      <a:pt x="130" y="283"/>
                      <a:pt x="130" y="283"/>
                      <a:pt x="130" y="283"/>
                    </a:cubicBezTo>
                    <a:cubicBezTo>
                      <a:pt x="121" y="248"/>
                      <a:pt x="102" y="221"/>
                      <a:pt x="86" y="198"/>
                    </a:cubicBezTo>
                    <a:cubicBezTo>
                      <a:pt x="64" y="167"/>
                      <a:pt x="47" y="148"/>
                      <a:pt x="50" y="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0" dirty="0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7858135" y="1641608"/>
            <a:ext cx="648211" cy="775396"/>
            <a:chOff x="10477513" y="2188811"/>
            <a:chExt cx="864281" cy="1033861"/>
          </a:xfrm>
        </p:grpSpPr>
        <p:grpSp>
          <p:nvGrpSpPr>
            <p:cNvPr id="68" name="Group 67"/>
            <p:cNvGrpSpPr/>
            <p:nvPr/>
          </p:nvGrpSpPr>
          <p:grpSpPr>
            <a:xfrm rot="16200000">
              <a:off x="10392723" y="2273601"/>
              <a:ext cx="1033861" cy="864281"/>
              <a:chOff x="917662" y="2665711"/>
              <a:chExt cx="1033861" cy="86428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72" name="Rectangle 71"/>
              <p:cNvSpPr/>
              <p:nvPr/>
            </p:nvSpPr>
            <p:spPr>
              <a:xfrm>
                <a:off x="917662" y="2665711"/>
                <a:ext cx="913710" cy="86428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785948" y="3035711"/>
                <a:ext cx="208428" cy="122723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0544824" y="2482237"/>
              <a:ext cx="680720" cy="582407"/>
              <a:chOff x="8317897" y="1130621"/>
              <a:chExt cx="680720" cy="582407"/>
            </a:xfrm>
          </p:grpSpPr>
          <p:sp>
            <p:nvSpPr>
              <p:cNvPr id="70" name="Rectangle 1436"/>
              <p:cNvSpPr>
                <a:spLocks noChangeArrowheads="1"/>
              </p:cNvSpPr>
              <p:nvPr/>
            </p:nvSpPr>
            <p:spPr bwMode="auto">
              <a:xfrm>
                <a:off x="8317897" y="1508135"/>
                <a:ext cx="680720" cy="204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cs typeface="Arial" panose="020B0604020202020204" pitchFamily="34" charset="0"/>
                  </a:rPr>
                  <a:t>代码生成</a:t>
                </a:r>
                <a:endParaRPr kumimoji="0" lang="zh-CN" altLang="en-US" sz="1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21"/>
              <p:cNvSpPr>
                <a:spLocks noEditPoints="1"/>
              </p:cNvSpPr>
              <p:nvPr/>
            </p:nvSpPr>
            <p:spPr bwMode="auto">
              <a:xfrm>
                <a:off x="8493353" y="1130621"/>
                <a:ext cx="368485" cy="377514"/>
              </a:xfrm>
              <a:custGeom>
                <a:avLst/>
                <a:gdLst>
                  <a:gd name="T0" fmla="*/ 222 w 363"/>
                  <a:gd name="T1" fmla="*/ 242 h 372"/>
                  <a:gd name="T2" fmla="*/ 348 w 363"/>
                  <a:gd name="T3" fmla="*/ 23 h 372"/>
                  <a:gd name="T4" fmla="*/ 345 w 363"/>
                  <a:gd name="T5" fmla="*/ 18 h 372"/>
                  <a:gd name="T6" fmla="*/ 340 w 363"/>
                  <a:gd name="T7" fmla="*/ 16 h 372"/>
                  <a:gd name="T8" fmla="*/ 127 w 363"/>
                  <a:gd name="T9" fmla="*/ 144 h 372"/>
                  <a:gd name="T10" fmla="*/ 7 w 363"/>
                  <a:gd name="T11" fmla="*/ 246 h 372"/>
                  <a:gd name="T12" fmla="*/ 25 w 363"/>
                  <a:gd name="T13" fmla="*/ 265 h 372"/>
                  <a:gd name="T14" fmla="*/ 68 w 363"/>
                  <a:gd name="T15" fmla="*/ 249 h 372"/>
                  <a:gd name="T16" fmla="*/ 120 w 363"/>
                  <a:gd name="T17" fmla="*/ 302 h 372"/>
                  <a:gd name="T18" fmla="*/ 104 w 363"/>
                  <a:gd name="T19" fmla="*/ 346 h 372"/>
                  <a:gd name="T20" fmla="*/ 123 w 363"/>
                  <a:gd name="T21" fmla="*/ 364 h 372"/>
                  <a:gd name="T22" fmla="*/ 222 w 363"/>
                  <a:gd name="T23" fmla="*/ 242 h 372"/>
                  <a:gd name="T24" fmla="*/ 242 w 363"/>
                  <a:gd name="T25" fmla="*/ 124 h 372"/>
                  <a:gd name="T26" fmla="*/ 242 w 363"/>
                  <a:gd name="T27" fmla="*/ 79 h 372"/>
                  <a:gd name="T28" fmla="*/ 286 w 363"/>
                  <a:gd name="T29" fmla="*/ 79 h 372"/>
                  <a:gd name="T30" fmla="*/ 286 w 363"/>
                  <a:gd name="T31" fmla="*/ 124 h 372"/>
                  <a:gd name="T32" fmla="*/ 242 w 363"/>
                  <a:gd name="T33" fmla="*/ 124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3" h="372">
                    <a:moveTo>
                      <a:pt x="222" y="242"/>
                    </a:moveTo>
                    <a:cubicBezTo>
                      <a:pt x="222" y="242"/>
                      <a:pt x="363" y="140"/>
                      <a:pt x="348" y="23"/>
                    </a:cubicBezTo>
                    <a:cubicBezTo>
                      <a:pt x="347" y="21"/>
                      <a:pt x="346" y="19"/>
                      <a:pt x="345" y="18"/>
                    </a:cubicBezTo>
                    <a:cubicBezTo>
                      <a:pt x="344" y="17"/>
                      <a:pt x="343" y="16"/>
                      <a:pt x="340" y="16"/>
                    </a:cubicBezTo>
                    <a:cubicBezTo>
                      <a:pt x="226" y="0"/>
                      <a:pt x="127" y="144"/>
                      <a:pt x="127" y="144"/>
                    </a:cubicBezTo>
                    <a:cubicBezTo>
                      <a:pt x="40" y="134"/>
                      <a:pt x="46" y="151"/>
                      <a:pt x="7" y="246"/>
                    </a:cubicBezTo>
                    <a:cubicBezTo>
                      <a:pt x="0" y="264"/>
                      <a:pt x="12" y="270"/>
                      <a:pt x="25" y="265"/>
                    </a:cubicBezTo>
                    <a:cubicBezTo>
                      <a:pt x="39" y="260"/>
                      <a:pt x="68" y="249"/>
                      <a:pt x="68" y="249"/>
                    </a:cubicBezTo>
                    <a:cubicBezTo>
                      <a:pt x="120" y="302"/>
                      <a:pt x="120" y="302"/>
                      <a:pt x="120" y="302"/>
                    </a:cubicBezTo>
                    <a:cubicBezTo>
                      <a:pt x="120" y="302"/>
                      <a:pt x="109" y="332"/>
                      <a:pt x="104" y="346"/>
                    </a:cubicBezTo>
                    <a:cubicBezTo>
                      <a:pt x="99" y="359"/>
                      <a:pt x="105" y="372"/>
                      <a:pt x="123" y="364"/>
                    </a:cubicBezTo>
                    <a:cubicBezTo>
                      <a:pt x="215" y="324"/>
                      <a:pt x="232" y="330"/>
                      <a:pt x="222" y="242"/>
                    </a:cubicBezTo>
                    <a:close/>
                    <a:moveTo>
                      <a:pt x="242" y="124"/>
                    </a:moveTo>
                    <a:cubicBezTo>
                      <a:pt x="230" y="111"/>
                      <a:pt x="230" y="91"/>
                      <a:pt x="242" y="79"/>
                    </a:cubicBezTo>
                    <a:cubicBezTo>
                      <a:pt x="254" y="67"/>
                      <a:pt x="274" y="67"/>
                      <a:pt x="286" y="79"/>
                    </a:cubicBezTo>
                    <a:cubicBezTo>
                      <a:pt x="297" y="91"/>
                      <a:pt x="297" y="111"/>
                      <a:pt x="286" y="124"/>
                    </a:cubicBezTo>
                    <a:cubicBezTo>
                      <a:pt x="274" y="136"/>
                      <a:pt x="254" y="136"/>
                      <a:pt x="242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0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/>
        </p:nvSpPr>
        <p:spPr>
          <a:xfrm>
            <a:off x="350523" y="171689"/>
            <a:ext cx="7928669" cy="504000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2418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84836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271905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696085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kumimoji="1" lang="zh-CN" altLang="en-US" dirty="0"/>
              <a:t>做什么？</a:t>
            </a:r>
            <a:endParaRPr kumimoji="1" lang="zh-CN" altLang="en-US" dirty="0"/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500"/>
                            </p:stCondLst>
                            <p:childTnLst>
                              <p:par>
                                <p:cTn id="8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500"/>
                            </p:stCondLst>
                            <p:childTnLst>
                              <p:par>
                                <p:cTn id="9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9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ldLvl="0" animBg="1"/>
      <p:bldP spid="76" grpId="0" bldLvl="0" animBg="1"/>
      <p:bldP spid="75" grpId="0" bldLvl="0" animBg="1"/>
      <p:bldP spid="74" grpId="0" bldLvl="0" animBg="1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怎么创建一个空的</a:t>
            </a:r>
            <a:r>
              <a:rPr kumimoji="1" lang="en-US" altLang="zh-CN" dirty="0">
                <a:sym typeface="+mn-ea"/>
              </a:rPr>
              <a:t>spring boot</a:t>
            </a:r>
            <a:r>
              <a:rPr kumimoji="1" lang="zh-CN" altLang="en-US" dirty="0">
                <a:sym typeface="+mn-ea"/>
              </a:rPr>
              <a:t>项目？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745" y="962025"/>
            <a:ext cx="753491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、创建数据库；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、初始化项目；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、编码；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4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、接口测试；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注意：项目搭建具体参见《开发平台后端框架参考指南》；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>
                <a:ea typeface="楷体" panose="02010609060101010101" charset="-122"/>
                <a:cs typeface="+mn-ea"/>
              </a:rPr>
              <a:t>具体地址：https://chamc-devplatform.gitbook.io/chamc-boot-starter-reference/chamc-boot-starter-base/di-yi-ge-demo/2.2.create-project</a:t>
            </a:r>
            <a:endParaRPr lang="zh-CN" altLang="en-US" sz="1000">
              <a:ea typeface="楷体" panose="02010609060101010101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如何引入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370" y="1033780"/>
            <a:ext cx="37496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、修改新建项目的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pom.xml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文件，引入需要的模块包。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、项目右键进行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maven Update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015" y="246380"/>
            <a:ext cx="4064635" cy="4650740"/>
          </a:xfrm>
          <a:prstGeom prst="rect">
            <a:avLst/>
          </a:prstGeom>
          <a:ln w="12700" cmpd="sng">
            <a:solidFill>
              <a:schemeClr val="tx1"/>
            </a:solidFill>
            <a:prstDash val="sysDot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增加系统管理模块配置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985" y="719455"/>
            <a:ext cx="5868670" cy="4222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0670" y="969645"/>
            <a:ext cx="24911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、数据库链接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、扫描路径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相关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、用户同步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5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、认证相关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增加工作流模块相关配置</a:t>
            </a:r>
            <a:endParaRPr kumimoji="1"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0670" y="969645"/>
            <a:ext cx="2491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、工作流配置</a:t>
            </a:r>
            <a:endParaRPr lang="en-US" altLang="zh-CN" sz="16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885" y="1034415"/>
            <a:ext cx="5538470" cy="11925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系统初始化</a:t>
            </a:r>
            <a:endParaRPr kumimoji="1" lang="en-US" altLang="zh-CN" dirty="0"/>
          </a:p>
        </p:txBody>
      </p:sp>
      <p:sp>
        <p:nvSpPr>
          <p:cNvPr id="22" name="TextBox 16"/>
          <p:cNvSpPr txBox="1"/>
          <p:nvPr/>
        </p:nvSpPr>
        <p:spPr>
          <a:xfrm>
            <a:off x="6577330" y="2049780"/>
            <a:ext cx="228600" cy="35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2745" y="1127760"/>
            <a:ext cx="75349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、执行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common-sys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模块相关的建表语句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(sys.sql)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、执行工作流模块相关的建表语句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(workflow.sql)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、导入自动代码生成工具相关的建表语句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(toolGqen.sql)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4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、导入表单样例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</a:rPr>
              <a:t>demo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模块相关的建表语句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(formDemo.sql)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+mn-ea"/>
              </a:rPr>
              <a:t>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国华融汇报PPT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WPS 演示</Application>
  <PresentationFormat>全屏显示(16:9)</PresentationFormat>
  <Paragraphs>207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华文细黑</vt:lpstr>
      <vt:lpstr>微软雅黑</vt:lpstr>
      <vt:lpstr>Source Sans Pro Light</vt:lpstr>
      <vt:lpstr>Roboto</vt:lpstr>
      <vt:lpstr>楷体</vt:lpstr>
      <vt:lpstr>Arial</vt:lpstr>
      <vt:lpstr>Arial Unicode MS</vt:lpstr>
      <vt:lpstr>Verdana</vt:lpstr>
      <vt:lpstr>Segoe Print</vt:lpstr>
      <vt:lpstr>中国华融汇报PPT</vt:lpstr>
      <vt:lpstr>软件平台产品应用</vt:lpstr>
      <vt:lpstr>PowerPoint 演示文稿</vt:lpstr>
      <vt:lpstr>项目分析</vt:lpstr>
      <vt:lpstr>PowerPoint 演示文稿</vt:lpstr>
      <vt:lpstr>怎么创建一个空的spring boot项目？</vt:lpstr>
      <vt:lpstr>如何引入</vt:lpstr>
      <vt:lpstr>增加系统管理模块配置</vt:lpstr>
      <vt:lpstr>增加工作流模块相关配置</vt:lpstr>
      <vt:lpstr>系统初始化</vt:lpstr>
      <vt:lpstr>PowerPoint 演示文稿</vt:lpstr>
      <vt:lpstr>其他准备工作</vt:lpstr>
      <vt:lpstr>访问系统</vt:lpstr>
      <vt:lpstr>其他准备工作</vt:lpstr>
      <vt:lpstr>技术必备</vt:lpstr>
      <vt:lpstr>如何开发</vt:lpstr>
      <vt:lpstr>如何开发</vt:lpstr>
      <vt:lpstr>如何开发</vt:lpstr>
      <vt:lpstr>如何开发</vt:lpstr>
      <vt:lpstr>如何开发</vt:lpstr>
      <vt:lpstr>帮助</vt:lpstr>
      <vt:lpstr>帮助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20.红白风格详细商务模版</dc:title>
  <dc:creator>Administrator</dc:creator>
  <cp:keywords>www.33ppt.com</cp:keywords>
  <cp:lastModifiedBy>caoying</cp:lastModifiedBy>
  <cp:revision>1597</cp:revision>
  <cp:lastPrinted>2018-03-06T11:50:00Z</cp:lastPrinted>
  <dcterms:created xsi:type="dcterms:W3CDTF">2010-02-22T07:41:00Z</dcterms:created>
  <dcterms:modified xsi:type="dcterms:W3CDTF">2019-02-28T08:51:57Z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2052-10.8.0.6308</vt:lpwstr>
  </property>
</Properties>
</file>