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4"/>
  </p:handoutMasterIdLst>
  <p:sldIdLst>
    <p:sldId id="256" r:id="rId2"/>
    <p:sldId id="273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2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266" r:id="rId67"/>
    <p:sldId id="267" r:id="rId68"/>
    <p:sldId id="268" r:id="rId69"/>
    <p:sldId id="270" r:id="rId70"/>
    <p:sldId id="271" r:id="rId71"/>
    <p:sldId id="272" r:id="rId72"/>
    <p:sldId id="269" r:id="rId73"/>
  </p:sldIdLst>
  <p:sldSz cx="13439775" cy="7559675"/>
  <p:notesSz cx="6858000" cy="9144000"/>
  <p:defaultTextStyle>
    <a:defPPr>
      <a:defRPr lang="zh-TW"/>
    </a:defPPr>
    <a:lvl1pPr marL="0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1pPr>
    <a:lvl2pPr marL="503920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2pPr>
    <a:lvl3pPr marL="1007838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3pPr>
    <a:lvl4pPr marL="1511758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4pPr>
    <a:lvl5pPr marL="2015677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5pPr>
    <a:lvl6pPr marL="2519597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6pPr>
    <a:lvl7pPr marL="3023515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7pPr>
    <a:lvl8pPr marL="3527435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8pPr>
    <a:lvl9pPr marL="4031354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1" clrIdx="0">
    <p:extLst>
      <p:ext uri="{19B8F6BF-5375-455C-9EA6-DF929625EA0E}">
        <p15:presenceInfo xmlns:p15="http://schemas.microsoft.com/office/powerpoint/2012/main" userId="9897f04406492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D78FAEA-CFE1-4DE6-A271-EF2EE6E6B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146C01-F0F1-4A38-ABCC-30D73CC1FF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2B63F-BF2D-44B9-9140-27DFE01683DE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9AD25F-2094-47E7-B25F-1D5373BC3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06562D-5C62-4F3E-8E85-01D9B1A44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8A76-72EF-4BD8-8359-D213C926F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7481A-2B0A-4F3A-AB08-5341ED7D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0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443521-3FE6-4B9A-9031-0BB1A825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1"/>
            <a:ext cx="10079831" cy="1825171"/>
          </a:xfrm>
        </p:spPr>
        <p:txBody>
          <a:bodyPr/>
          <a:lstStyle>
            <a:lvl1pPr marL="0" indent="0" algn="ctr">
              <a:buNone/>
              <a:defRPr sz="28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E31B9-DE3E-4029-9730-6D9FC99F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6F020-E57D-4A54-A8CE-8A26E43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530A7-A6FB-4221-844C-45A69C22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EC74-DD95-43A9-A233-B4787FE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1E576-9C5C-4856-AA53-4D531780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5640A-4210-497E-965D-5AD6F6B1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39512-A664-42F4-8AF3-311AA52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08FB-6B2F-4D41-ACA5-91E9EB2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1145B7-E22C-4A17-9101-885874E29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39" y="402484"/>
            <a:ext cx="2897951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2A785-BF54-42C1-8089-B26C2066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86" y="402484"/>
            <a:ext cx="8525857" cy="64064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12999-AC30-4D8C-B31A-92E3664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F3A80-2BE7-4240-8C3D-E52C667D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74E72-31BB-462B-8A78-87F4ACF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C0DD2-F288-45FE-8DB6-0534199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90000"/>
          <a:lstStyle>
            <a:lvl1pPr>
              <a:lnSpc>
                <a:spcPct val="100000"/>
              </a:lnSpc>
              <a:defRPr>
                <a:latin typeface="Noto Sans CJK TC Thin" panose="020B0200000000000000" pitchFamily="34" charset="-120"/>
                <a:ea typeface="Noto Sans CJK TC Thin" panose="020B02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6E6D3-D4EB-449A-B532-ACBE9A8E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13140000" cy="6480000"/>
          </a:xfrm>
        </p:spPr>
        <p:txBody>
          <a:bodyPr tIns="46800"/>
          <a:lstStyle>
            <a:lvl1pPr>
              <a:lnSpc>
                <a:spcPct val="150000"/>
              </a:lnSpc>
              <a:defRPr sz="3200"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  <a:lvl2pPr>
              <a:lnSpc>
                <a:spcPct val="150000"/>
              </a:lnSpc>
              <a:defRPr sz="28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2pPr>
            <a:lvl3pPr>
              <a:lnSpc>
                <a:spcPct val="150000"/>
              </a:lnSpc>
              <a:defRPr sz="24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3pPr>
            <a:lvl4pPr>
              <a:lnSpc>
                <a:spcPct val="150000"/>
              </a:lnSpc>
              <a:defRPr sz="20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4pPr>
            <a:lvl5pPr marL="1828812" indent="0">
              <a:buNone/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4FC35-7612-4A1D-8F4E-F0697803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BF6AA-272B-417C-B2B1-72CE2609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6D9C9-4FB4-4FE9-A85E-66D48DC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D54DF62-AE76-43AF-A406-E605006AC81A}"/>
              </a:ext>
            </a:extLst>
          </p:cNvPr>
          <p:cNvCxnSpPr>
            <a:cxnSpLocks/>
          </p:cNvCxnSpPr>
          <p:nvPr userDrawn="1"/>
        </p:nvCxnSpPr>
        <p:spPr>
          <a:xfrm>
            <a:off x="793687" y="931264"/>
            <a:ext cx="1190531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D9E25-3DF8-437D-AFBD-8754728D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3EC63-085B-4BE9-9BFB-5E5BD301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5" y="5059035"/>
            <a:ext cx="11591806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90199-5312-4290-A15C-29966131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04FF4-D914-4F0E-938F-972D99A1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59354-278E-4017-A116-14C15B2E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2EEE3-74DA-41CB-8064-3D6C635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BB53D-F01F-4CDA-A11B-54F8F7215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359D8-E2A5-47B4-AEEC-48416659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8B06-8057-4DEA-B362-211CE2E9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70FD1-0691-4892-B933-A37E300C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DB41D-70AD-4A60-A13F-EDAFD5B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4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85D31-343E-45B2-BF1B-96868C85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1E19F-7E29-4504-96BD-07B7C720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737" y="1853171"/>
            <a:ext cx="5685654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BFBC2-2C83-4015-BD0C-36831F56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37" y="2761381"/>
            <a:ext cx="5685654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507247-EB9C-4D1D-AAC3-EE1D380C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E0EE28-C2BB-4CFF-B035-2EB91F90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89DEE8-1F58-4E73-9BD7-D65EDDA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7ECAAF-3DA6-4442-9108-82A52EC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B309D-655C-440A-874F-DCF9CEF3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28C6-9FD1-49DC-9B37-B7F73D4A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4C9EF6-F937-4ECE-8D4F-D83689AA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28328D-ED4E-4712-A847-83AABA1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B51D94-A322-448C-97E0-9BEAF4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7EFCA9-08CD-4245-8CBD-83FCB3C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F56BF0-4FBB-480D-AE04-E7B6BC7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92C257-A471-4A69-AB11-6A3A2EE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7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CCBB0-DE30-4D70-9F13-835D412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7" y="503978"/>
            <a:ext cx="433467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2B09-7794-458F-BD4F-61294A92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740ED-0337-4903-B51B-9462DF8B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7" y="2267902"/>
            <a:ext cx="433467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DD6973-2758-4064-BF22-8876192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AF59F-853F-4485-80D2-CD004344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DC6D2-105C-4495-AF33-99B2E310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F3562-630F-487C-82C2-3A98E31A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7" y="503978"/>
            <a:ext cx="433467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5E6060-E62D-4646-9C5C-2D2CBB09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69DAA9-A161-43CD-B79E-28FAA10C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7" y="2267902"/>
            <a:ext cx="433467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ECC91-4A32-4F5C-A949-7669123C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D1793-35E7-4688-8725-F5827A1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CC6AB-BE5B-49F6-81AE-951463D7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BAC30B-7E2C-49D3-B38D-5817D2BE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87" y="19843"/>
            <a:ext cx="11905313" cy="99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93B10-032D-40F2-A7F2-25FCEF57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87" y="1190500"/>
            <a:ext cx="11905313" cy="5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D3104-0FBB-419F-B7E1-C2B28AB74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86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8E95-028A-4D49-A300-E06BBFDEF67F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28564-B8DA-4BDB-AF2A-DC1646D0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0DE315-C545-40EA-8E7D-76F28D4A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4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44.xml"/><Relationship Id="rId17" Type="http://schemas.openxmlformats.org/officeDocument/2006/relationships/slide" Target="slide66.xml"/><Relationship Id="rId2" Type="http://schemas.openxmlformats.org/officeDocument/2006/relationships/slide" Target="slide3.xml"/><Relationship Id="rId16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34.xml"/><Relationship Id="rId5" Type="http://schemas.openxmlformats.org/officeDocument/2006/relationships/slide" Target="slide6.xml"/><Relationship Id="rId15" Type="http://schemas.openxmlformats.org/officeDocument/2006/relationships/slide" Target="slide51.xml"/><Relationship Id="rId10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slide" Target="slide13.xml"/><Relationship Id="rId14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tw/guide/lifecycle-hooks#component-lifecycle-hooks-overvie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tw/guide/template-syntax#template-express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tw/guide/template-syntax#microsyntax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tw/cli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/npm/issues/1907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guide.cc/powershell-set-execution-policy-remote-signed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tw/api" TargetMode="External"/><Relationship Id="rId2" Type="http://schemas.openxmlformats.org/officeDocument/2006/relationships/hyperlink" Target="https://angular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55DA-C3EE-4F66-BB46-E4E26F7F0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/>
              <a:t>Angular-</a:t>
            </a:r>
            <a:r>
              <a:rPr lang="zh-TW" altLang="en-US"/>
              <a:t>初階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B9FA2C-2685-4B6A-9A55-A7CA61397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/>
              <a:t>李偉銘</a:t>
            </a:r>
          </a:p>
        </p:txBody>
      </p:sp>
    </p:spTree>
    <p:extLst>
      <p:ext uri="{BB962C8B-B14F-4D97-AF65-F5344CB8AC3E}">
        <p14:creationId xmlns:p14="http://schemas.microsoft.com/office/powerpoint/2010/main" val="36762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73E48-6E45-4B75-86E3-02D8DC8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Angular</a:t>
            </a:r>
            <a:r>
              <a:rPr lang="zh-TW" altLang="en-US"/>
              <a:t>中的重要角色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C3D8-0AD4-413E-AC2D-A0BEA1E8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78" y="1079675"/>
            <a:ext cx="5981809" cy="6480000"/>
          </a:xfrm>
          <a:ln>
            <a:noFill/>
          </a:ln>
        </p:spPr>
        <p:txBody>
          <a:bodyPr/>
          <a:lstStyle/>
          <a:p>
            <a:pPr lvl="1"/>
            <a:r>
              <a:rPr lang="en-US" altLang="zh-TW"/>
              <a:t>Component(</a:t>
            </a:r>
            <a:r>
              <a:rPr lang="zh-TW" altLang="en-US"/>
              <a:t>組件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Directive(</a:t>
            </a:r>
            <a:r>
              <a:rPr lang="zh-TW" altLang="en-US"/>
              <a:t>指令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Pipe(</a:t>
            </a:r>
            <a:r>
              <a:rPr lang="zh-TW" altLang="en-US"/>
              <a:t>管道</a:t>
            </a:r>
            <a:r>
              <a:rPr lang="en-US" altLang="zh-TW"/>
              <a:t>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762C8CE-FF4F-4D98-969D-766E94B08491}"/>
              </a:ext>
            </a:extLst>
          </p:cNvPr>
          <p:cNvSpPr txBox="1">
            <a:spLocks/>
          </p:cNvSpPr>
          <p:nvPr/>
        </p:nvSpPr>
        <p:spPr>
          <a:xfrm>
            <a:off x="6719887" y="1079675"/>
            <a:ext cx="5981809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/>
              <a:t>Service(</a:t>
            </a:r>
            <a:r>
              <a:rPr lang="zh-TW" altLang="en-US"/>
              <a:t>服務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Module(</a:t>
            </a:r>
            <a:r>
              <a:rPr lang="zh-TW" altLang="en-US"/>
              <a:t>模塊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Routing(</a:t>
            </a:r>
            <a:r>
              <a:rPr lang="zh-TW" altLang="en-US"/>
              <a:t>路由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Others</a:t>
            </a:r>
          </a:p>
          <a:p>
            <a:pPr lvl="2"/>
            <a:r>
              <a:rPr lang="zh-TW" altLang="en-US"/>
              <a:t>注入器</a:t>
            </a:r>
            <a:r>
              <a:rPr lang="en-US" altLang="zh-TW"/>
              <a:t>(Injector)</a:t>
            </a:r>
          </a:p>
          <a:p>
            <a:pPr lvl="2"/>
            <a:r>
              <a:rPr lang="zh-TW" altLang="en-US"/>
              <a:t>裝飾器</a:t>
            </a:r>
            <a:r>
              <a:rPr lang="en-US" altLang="zh-TW"/>
              <a:t>(@Decorator)</a:t>
            </a:r>
          </a:p>
          <a:p>
            <a:pPr lvl="2"/>
            <a:r>
              <a:rPr lang="zh-TW" altLang="en-US"/>
              <a:t>其他</a:t>
            </a:r>
            <a:r>
              <a:rPr lang="en-US" altLang="zh-TW"/>
              <a:t>API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4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28860-77C7-4B74-9C3B-7838FFD7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Angular CLI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F68E-5945-4AE5-B4D7-49EDAACB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新建專案</a:t>
            </a:r>
            <a:endParaRPr lang="en-US" altLang="zh-TW"/>
          </a:p>
          <a:p>
            <a:pPr lvl="2"/>
            <a:r>
              <a:rPr lang="en-US" altLang="zh-TW"/>
              <a:t>ng new </a:t>
            </a:r>
            <a:r>
              <a:rPr lang="zh-TW" altLang="en-US"/>
              <a:t>自訂專案名</a:t>
            </a:r>
            <a:endParaRPr lang="en-US" altLang="zh-TW"/>
          </a:p>
          <a:p>
            <a:pPr lvl="1"/>
            <a:r>
              <a:rPr lang="zh-TW" altLang="en-US"/>
              <a:t>啟動專案</a:t>
            </a:r>
            <a:endParaRPr lang="en-US" altLang="zh-TW"/>
          </a:p>
          <a:p>
            <a:pPr lvl="2"/>
            <a:r>
              <a:rPr lang="en-US" altLang="zh-TW"/>
              <a:t>ng s</a:t>
            </a:r>
          </a:p>
          <a:p>
            <a:pPr lvl="1"/>
            <a:r>
              <a:rPr lang="zh-TW" altLang="en-US"/>
              <a:t>進入網站</a:t>
            </a:r>
            <a:endParaRPr lang="en-US" altLang="zh-TW"/>
          </a:p>
          <a:p>
            <a:pPr lvl="2"/>
            <a:r>
              <a:rPr lang="en-US" altLang="zh-TW">
                <a:hlinkClick r:id="rId2"/>
              </a:rPr>
              <a:t>http://localhost:4200/</a:t>
            </a:r>
            <a:endParaRPr lang="en-US" altLang="zh-TW"/>
          </a:p>
          <a:p>
            <a:pPr lvl="1"/>
            <a:r>
              <a:rPr lang="zh-TW" altLang="en-US"/>
              <a:t>其他</a:t>
            </a:r>
            <a:r>
              <a:rPr lang="en-US" altLang="zh-TW"/>
              <a:t>Angular CLI</a:t>
            </a:r>
            <a:r>
              <a:rPr lang="zh-TW" altLang="en-US"/>
              <a:t>指令</a:t>
            </a:r>
            <a:endParaRPr lang="en-US" altLang="zh-TW"/>
          </a:p>
          <a:p>
            <a:pPr lvl="2"/>
            <a:r>
              <a:rPr lang="zh-TW" altLang="en-US">
                <a:hlinkClick r:id="rId3" action="ppaction://hlinksldjump"/>
              </a:rPr>
              <a:t>附錄</a:t>
            </a:r>
            <a:r>
              <a:rPr lang="en-US" altLang="zh-TW">
                <a:hlinkClick r:id="rId3" action="ppaction://hlinksldjump"/>
              </a:rPr>
              <a:t>-Angular CLI</a:t>
            </a:r>
            <a:r>
              <a:rPr lang="zh-TW" altLang="en-US">
                <a:hlinkClick r:id="rId3" action="ppaction://hlinksldjump"/>
              </a:rPr>
              <a:t>常用指令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8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543FB-28C1-4AB0-BDF6-671253CF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Angular CLI</a:t>
            </a:r>
            <a:r>
              <a:rPr lang="zh-TW" altLang="en-US"/>
              <a:t>專案</a:t>
            </a:r>
            <a:r>
              <a:rPr lang="en-US" altLang="zh-TW"/>
              <a:t>-</a:t>
            </a:r>
            <a:r>
              <a:rPr lang="zh-TW" altLang="en-US"/>
              <a:t>專案結構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3BF48-6921-4F49-8B3C-E25A636D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非程式目錄</a:t>
            </a:r>
          </a:p>
          <a:p>
            <a:pPr lvl="1"/>
            <a:r>
              <a:rPr lang="zh-TW" altLang="en-US"/>
              <a:t>程式目錄</a:t>
            </a:r>
          </a:p>
          <a:p>
            <a:pPr lvl="1"/>
            <a:r>
              <a:rPr lang="zh-TW" altLang="en-US"/>
              <a:t>根組件</a:t>
            </a:r>
          </a:p>
        </p:txBody>
      </p:sp>
    </p:spTree>
    <p:extLst>
      <p:ext uri="{BB962C8B-B14F-4D97-AF65-F5344CB8AC3E}">
        <p14:creationId xmlns:p14="http://schemas.microsoft.com/office/powerpoint/2010/main" val="172128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4BEC2-1FC6-4507-B396-EDF6475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(1/8)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920BC-1C60-405B-9E2A-7C415E76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字面上意義</a:t>
            </a:r>
          </a:p>
          <a:p>
            <a:pPr lvl="2"/>
            <a:r>
              <a:rPr lang="zh-TW" altLang="en-US"/>
              <a:t>一側之值 可以影響 另一側之值</a:t>
            </a:r>
          </a:p>
          <a:p>
            <a:pPr lvl="1"/>
            <a:r>
              <a:rPr lang="en-GB" altLang="zh-TW"/>
              <a:t>Angular</a:t>
            </a:r>
            <a:r>
              <a:rPr lang="zh-TW" altLang="en-US"/>
              <a:t>中的意義</a:t>
            </a:r>
          </a:p>
          <a:p>
            <a:pPr lvl="2"/>
            <a:r>
              <a:rPr lang="en-US" altLang="zh-TW">
                <a:solidFill>
                  <a:srgbClr val="C00000"/>
                </a:solidFill>
              </a:rPr>
              <a:t>.</a:t>
            </a:r>
            <a:r>
              <a:rPr lang="en-GB" altLang="zh-TW">
                <a:solidFill>
                  <a:srgbClr val="C00000"/>
                </a:solidFill>
              </a:rPr>
              <a:t>html</a:t>
            </a:r>
            <a:r>
              <a:rPr lang="zh-TW" altLang="en-US">
                <a:solidFill>
                  <a:srgbClr val="C00000"/>
                </a:solidFill>
              </a:rPr>
              <a:t>端</a:t>
            </a:r>
            <a:r>
              <a:rPr lang="zh-TW" altLang="en-US"/>
              <a:t>的值 與 </a:t>
            </a:r>
            <a:r>
              <a:rPr lang="en-US" altLang="zh-TW">
                <a:solidFill>
                  <a:srgbClr val="C00000"/>
                </a:solidFill>
              </a:rPr>
              <a:t>.</a:t>
            </a:r>
            <a:r>
              <a:rPr lang="en-GB" altLang="zh-TW">
                <a:solidFill>
                  <a:srgbClr val="C00000"/>
                </a:solidFill>
              </a:rPr>
              <a:t>ts</a:t>
            </a:r>
            <a:r>
              <a:rPr lang="zh-TW" altLang="en-US">
                <a:solidFill>
                  <a:srgbClr val="C00000"/>
                </a:solidFill>
              </a:rPr>
              <a:t>端</a:t>
            </a:r>
            <a:r>
              <a:rPr lang="zh-TW" altLang="en-US"/>
              <a:t>的值 綁定</a:t>
            </a:r>
          </a:p>
          <a:p>
            <a:pPr lvl="1"/>
            <a:r>
              <a:rPr lang="zh-TW" altLang="en-US"/>
              <a:t>種類</a:t>
            </a:r>
          </a:p>
          <a:p>
            <a:pPr lvl="2"/>
            <a:r>
              <a:rPr lang="zh-TW" altLang="en-US"/>
              <a:t>插值綁定</a:t>
            </a:r>
            <a:r>
              <a:rPr lang="en-US" altLang="zh-TW"/>
              <a:t>(</a:t>
            </a:r>
            <a:r>
              <a:rPr lang="en-GB" altLang="zh-TW"/>
              <a:t>Interpolation Binding)</a:t>
            </a:r>
          </a:p>
          <a:p>
            <a:pPr lvl="2"/>
            <a:r>
              <a:rPr lang="zh-TW" altLang="en-US"/>
              <a:t>單向綁定</a:t>
            </a:r>
            <a:r>
              <a:rPr lang="en-US" altLang="zh-TW"/>
              <a:t>(</a:t>
            </a:r>
            <a:r>
              <a:rPr lang="en-GB" altLang="zh-TW"/>
              <a:t>Property Binding)</a:t>
            </a:r>
          </a:p>
          <a:p>
            <a:pPr lvl="2"/>
            <a:r>
              <a:rPr lang="zh-TW" altLang="en-US"/>
              <a:t>事件綁定</a:t>
            </a:r>
            <a:r>
              <a:rPr lang="en-US" altLang="zh-TW"/>
              <a:t>(</a:t>
            </a:r>
            <a:r>
              <a:rPr lang="en-GB" altLang="zh-TW"/>
              <a:t>Event Binding)</a:t>
            </a:r>
          </a:p>
          <a:p>
            <a:pPr lvl="2"/>
            <a:r>
              <a:rPr lang="zh-TW" altLang="en-US"/>
              <a:t>雙向綁定</a:t>
            </a:r>
            <a:r>
              <a:rPr lang="en-US" altLang="zh-TW"/>
              <a:t>(</a:t>
            </a:r>
            <a:r>
              <a:rPr lang="en-GB" altLang="zh-TW"/>
              <a:t>Two-way Binding)</a:t>
            </a:r>
          </a:p>
          <a:p>
            <a:pPr lvl="2"/>
            <a:r>
              <a:rPr lang="en-GB" altLang="zh-TW"/>
              <a:t>CSS</a:t>
            </a:r>
            <a:r>
              <a:rPr lang="zh-TW" altLang="en-US"/>
              <a:t>綁定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34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(2/8)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插值綁定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將計算後的值 插入至 </a:t>
            </a:r>
            <a:r>
              <a:rPr lang="en-US" altLang="zh-TW"/>
              <a:t>HTML</a:t>
            </a:r>
            <a:r>
              <a:rPr lang="zh-TW" altLang="en-US"/>
              <a:t>中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2"/>
            <a:r>
              <a:rPr lang="en-US" altLang="zh-TW"/>
              <a:t>{{ ts</a:t>
            </a:r>
            <a:r>
              <a:rPr lang="zh-TW" altLang="en-US"/>
              <a:t>端的</a:t>
            </a:r>
            <a:r>
              <a:rPr lang="zh-TW" altLang="en-US">
                <a:solidFill>
                  <a:srgbClr val="C00000"/>
                </a:solidFill>
              </a:rPr>
              <a:t>屬性名</a:t>
            </a:r>
            <a:r>
              <a:rPr lang="zh-TW" altLang="en-US"/>
              <a:t> 或 </a:t>
            </a:r>
            <a:r>
              <a:rPr lang="en-US" altLang="zh-TW"/>
              <a:t>ts</a:t>
            </a:r>
            <a:r>
              <a:rPr lang="zh-TW" altLang="en-US"/>
              <a:t>端的</a:t>
            </a:r>
            <a:r>
              <a:rPr lang="zh-TW" altLang="en-US">
                <a:solidFill>
                  <a:srgbClr val="C00000"/>
                </a:solidFill>
              </a:rPr>
              <a:t>方法名</a:t>
            </a:r>
            <a:r>
              <a:rPr lang="en-US" altLang="zh-TW">
                <a:solidFill>
                  <a:srgbClr val="C0000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zh-TW" altLang="en-US">
                <a:solidFill>
                  <a:srgbClr val="C00000"/>
                </a:solidFill>
              </a:rPr>
              <a:t>運算式</a:t>
            </a:r>
            <a:r>
              <a:rPr lang="zh-TW" altLang="en-US"/>
              <a:t> </a:t>
            </a:r>
            <a:r>
              <a:rPr lang="en-US" altLang="zh-TW"/>
              <a:t>}}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lvl="2"/>
            <a:r>
              <a:rPr lang="en-US" altLang="zh-TW"/>
              <a:t>{{</a:t>
            </a:r>
            <a:r>
              <a:rPr lang="zh-TW" altLang="en-US"/>
              <a:t> </a:t>
            </a:r>
            <a:r>
              <a:rPr lang="en-US" altLang="zh-TW"/>
              <a:t>name }}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0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(3/8)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屬性綁定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又稱為單向綁定，</a:t>
            </a:r>
            <a:r>
              <a:rPr lang="en-US" altLang="zh-TW"/>
              <a:t>ts</a:t>
            </a:r>
            <a:r>
              <a:rPr lang="zh-TW" altLang="en-US"/>
              <a:t>端的值 可影響 </a:t>
            </a:r>
            <a:r>
              <a:rPr lang="en-US" altLang="zh-TW"/>
              <a:t>html</a:t>
            </a:r>
            <a:r>
              <a:rPr lang="zh-TW" altLang="en-US"/>
              <a:t>端的值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2"/>
            <a:r>
              <a:rPr lang="en-US" altLang="zh-TW"/>
              <a:t>[HTML</a:t>
            </a:r>
            <a:r>
              <a:rPr lang="zh-TW" altLang="en-US"/>
              <a:t>的</a:t>
            </a:r>
            <a:r>
              <a:rPr lang="en-US" altLang="zh-TW">
                <a:solidFill>
                  <a:srgbClr val="C00000"/>
                </a:solidFill>
              </a:rPr>
              <a:t>Attribute</a:t>
            </a:r>
            <a:r>
              <a:rPr lang="zh-TW" altLang="en-US">
                <a:solidFill>
                  <a:srgbClr val="C00000"/>
                </a:solidFill>
              </a:rPr>
              <a:t>名</a:t>
            </a:r>
            <a:r>
              <a:rPr lang="en-US" altLang="zh-TW"/>
              <a:t>]="ts</a:t>
            </a:r>
            <a:r>
              <a:rPr lang="zh-TW" altLang="en-US"/>
              <a:t>端的</a:t>
            </a:r>
            <a:r>
              <a:rPr lang="en-US" altLang="zh-TW">
                <a:solidFill>
                  <a:srgbClr val="C00000"/>
                </a:solidFill>
              </a:rPr>
              <a:t>Property</a:t>
            </a:r>
            <a:r>
              <a:rPr lang="zh-TW" altLang="en-US">
                <a:solidFill>
                  <a:srgbClr val="C00000"/>
                </a:solidFill>
              </a:rPr>
              <a:t>名</a:t>
            </a:r>
            <a:r>
              <a:rPr lang="en-US" altLang="zh-TW"/>
              <a:t>"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lvl="2"/>
            <a:r>
              <a:rPr lang="en-US" altLang="zh-TW"/>
              <a:t>&lt;input [type]="myType"&gt;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9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(4/8)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事件綁定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en-US" altLang="zh-TW"/>
              <a:t>html</a:t>
            </a:r>
            <a:r>
              <a:rPr lang="zh-TW" altLang="en-US"/>
              <a:t>端的事件 可觸發執行 </a:t>
            </a:r>
            <a:r>
              <a:rPr lang="en-US" altLang="zh-TW"/>
              <a:t>ts</a:t>
            </a:r>
            <a:r>
              <a:rPr lang="zh-TW" altLang="en-US"/>
              <a:t>端的方法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2"/>
            <a:r>
              <a:rPr lang="en-US" altLang="zh-TW"/>
              <a:t>(</a:t>
            </a:r>
            <a:r>
              <a:rPr lang="zh-TW" altLang="en-US">
                <a:solidFill>
                  <a:srgbClr val="C00000"/>
                </a:solidFill>
              </a:rPr>
              <a:t>事件名</a:t>
            </a:r>
            <a:r>
              <a:rPr lang="en-US" altLang="zh-TW"/>
              <a:t>)="ts</a:t>
            </a:r>
            <a:r>
              <a:rPr lang="zh-TW" altLang="en-US"/>
              <a:t>端的</a:t>
            </a:r>
            <a:r>
              <a:rPr lang="zh-TW" altLang="en-US">
                <a:solidFill>
                  <a:srgbClr val="C00000"/>
                </a:solidFill>
              </a:rPr>
              <a:t>方法名</a:t>
            </a:r>
            <a:r>
              <a:rPr lang="en-US" altLang="zh-TW"/>
              <a:t>(...)"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lvl="2"/>
            <a:r>
              <a:rPr lang="en-US" altLang="zh-TW"/>
              <a:t>&lt;button (click)="goBack()"&gt;go back&lt;/button&gt;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81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(5/8)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雙向綁定 </a:t>
            </a:r>
            <a:r>
              <a:rPr lang="en-US" altLang="zh-TW"/>
              <a:t>(1/3)</a:t>
            </a:r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en-US" altLang="zh-TW"/>
              <a:t>html</a:t>
            </a:r>
            <a:r>
              <a:rPr lang="zh-TW" altLang="en-US"/>
              <a:t>端的值 可影響 </a:t>
            </a:r>
            <a:r>
              <a:rPr lang="en-US" altLang="zh-TW"/>
              <a:t>ts</a:t>
            </a:r>
            <a:r>
              <a:rPr lang="zh-TW" altLang="en-US"/>
              <a:t>端的值</a:t>
            </a:r>
            <a:r>
              <a:rPr lang="en-US" altLang="zh-TW"/>
              <a:t>; ts</a:t>
            </a:r>
            <a:r>
              <a:rPr lang="zh-TW" altLang="en-US"/>
              <a:t>端的值 亦可影響 </a:t>
            </a:r>
            <a:r>
              <a:rPr lang="en-US" altLang="zh-TW"/>
              <a:t>html</a:t>
            </a:r>
            <a:r>
              <a:rPr lang="zh-TW" altLang="en-US"/>
              <a:t>端的值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2"/>
            <a:r>
              <a:rPr lang="en-US" altLang="zh-TW"/>
              <a:t>[(</a:t>
            </a:r>
            <a:r>
              <a:rPr lang="en-US" altLang="zh-TW">
                <a:solidFill>
                  <a:srgbClr val="C00000"/>
                </a:solidFill>
              </a:rPr>
              <a:t>ngModel</a:t>
            </a:r>
            <a:r>
              <a:rPr lang="en-US" altLang="zh-TW"/>
              <a:t>)]="ts</a:t>
            </a:r>
            <a:r>
              <a:rPr lang="zh-TW" altLang="en-US"/>
              <a:t>端的</a:t>
            </a:r>
            <a:r>
              <a:rPr lang="zh-TW" altLang="en-US">
                <a:solidFill>
                  <a:srgbClr val="C00000"/>
                </a:solidFill>
              </a:rPr>
              <a:t>屬性名</a:t>
            </a:r>
            <a:r>
              <a:rPr lang="en-US" altLang="zh-TW"/>
              <a:t>"</a:t>
            </a:r>
            <a:endParaRPr lang="zh-TW" altLang="en-US"/>
          </a:p>
          <a:p>
            <a:endParaRPr lang="zh-TW" altLang="en-US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(6/8)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雙向綁定 </a:t>
            </a:r>
            <a:r>
              <a:rPr lang="en-US" altLang="zh-TW"/>
              <a:t>(2/3)</a:t>
            </a:r>
          </a:p>
          <a:p>
            <a:pPr lvl="1"/>
            <a:r>
              <a:rPr lang="zh-TW" altLang="en-US"/>
              <a:t>使用步驟</a:t>
            </a:r>
            <a:endParaRPr lang="en-US" altLang="zh-TW"/>
          </a:p>
          <a:p>
            <a:pPr lvl="2"/>
            <a:r>
              <a:rPr lang="en-US" altLang="zh-TW"/>
              <a:t>1.</a:t>
            </a:r>
            <a:r>
              <a:rPr lang="zh-TW" altLang="en-US"/>
              <a:t> 引入</a:t>
            </a:r>
            <a:r>
              <a:rPr lang="en-GB" altLang="zh-TW"/>
              <a:t>@angular/forms</a:t>
            </a:r>
            <a:r>
              <a:rPr lang="en-US" altLang="zh-TW"/>
              <a:t>:</a:t>
            </a:r>
            <a:r>
              <a:rPr lang="zh-TW" altLang="en-US"/>
              <a:t> 在</a:t>
            </a:r>
            <a:r>
              <a:rPr lang="en-US" altLang="zh-TW" u="sng"/>
              <a:t>app.module.ts</a:t>
            </a:r>
            <a:r>
              <a:rPr lang="zh-TW" altLang="en-US"/>
              <a:t>中加入</a:t>
            </a:r>
            <a:r>
              <a:rPr lang="en-US" altLang="zh-TW"/>
              <a:t>..</a:t>
            </a:r>
          </a:p>
          <a:p>
            <a:pPr marL="1371608" lvl="3" indent="0">
              <a:buNone/>
            </a:pPr>
            <a:r>
              <a:rPr lang="en-US" altLang="zh-TW" sz="1600"/>
              <a:t>import { FormsModule } from '@angular/forms';</a:t>
            </a:r>
          </a:p>
          <a:p>
            <a:pPr lvl="2"/>
            <a:r>
              <a:rPr lang="en-US" altLang="zh-TW"/>
              <a:t>2. </a:t>
            </a:r>
            <a:r>
              <a:rPr lang="zh-TW" altLang="en-US"/>
              <a:t>指定使用</a:t>
            </a:r>
            <a:r>
              <a:rPr lang="en-US" altLang="zh-TW"/>
              <a:t>FormsModule</a:t>
            </a:r>
            <a:r>
              <a:rPr lang="zh-TW" altLang="en-US"/>
              <a:t>模塊</a:t>
            </a:r>
            <a:r>
              <a:rPr lang="en-US" altLang="zh-TW"/>
              <a:t>: </a:t>
            </a:r>
            <a:r>
              <a:rPr lang="zh-TW" altLang="en-US"/>
              <a:t>在</a:t>
            </a:r>
            <a:r>
              <a:rPr lang="en-US" altLang="zh-TW" u="sng"/>
              <a:t>app.module.ts</a:t>
            </a:r>
            <a:r>
              <a:rPr lang="zh-TW" altLang="en-US"/>
              <a:t>中加入</a:t>
            </a:r>
            <a:r>
              <a:rPr lang="en-US" altLang="zh-TW"/>
              <a:t>..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@NgModule({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declarations: [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    ...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],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imports: [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    BrowserModule,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GB" altLang="zh-TW" sz="1600"/>
              <a:t>        FormsModule    // &lt;--</a:t>
            </a:r>
            <a:r>
              <a:rPr lang="zh-TW" altLang="en-US" sz="1600"/>
              <a:t>加這行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zh-TW" altLang="en-US" sz="1600"/>
              <a:t>    </a:t>
            </a:r>
            <a:r>
              <a:rPr lang="en-US" altLang="zh-TW" sz="1600"/>
              <a:t>],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US" altLang="zh-TW" sz="1600"/>
              <a:t>        ...</a:t>
            </a:r>
          </a:p>
          <a:p>
            <a:pPr marL="1371608" lvl="3" indent="0">
              <a:lnSpc>
                <a:spcPct val="80000"/>
              </a:lnSpc>
              <a:buNone/>
            </a:pPr>
            <a:r>
              <a:rPr lang="en-US" altLang="zh-TW" sz="1600"/>
              <a:t>})</a:t>
            </a:r>
          </a:p>
          <a:p>
            <a:pPr lvl="2">
              <a:lnSpc>
                <a:spcPct val="80000"/>
              </a:lnSpc>
            </a:pPr>
            <a:r>
              <a:rPr lang="en-US" altLang="zh-TW"/>
              <a:t>3. </a:t>
            </a:r>
            <a:r>
              <a:rPr lang="zh-TW" altLang="en-US"/>
              <a:t>使用</a:t>
            </a:r>
            <a:r>
              <a:rPr lang="en-US" altLang="zh-TW"/>
              <a:t>[(ngModel)]: </a:t>
            </a:r>
            <a:r>
              <a:rPr lang="zh-TW" altLang="en-US"/>
              <a:t>在</a:t>
            </a:r>
            <a:r>
              <a:rPr lang="en-US" altLang="zh-TW"/>
              <a:t>html</a:t>
            </a:r>
            <a:r>
              <a:rPr lang="zh-TW" altLang="en-US"/>
              <a:t>中使用</a:t>
            </a:r>
            <a:endParaRPr lang="en-US" altLang="zh-TW"/>
          </a:p>
          <a:p>
            <a:pPr lvl="3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(7/8)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雙向綁定 </a:t>
            </a:r>
            <a:r>
              <a:rPr lang="en-US" altLang="zh-TW"/>
              <a:t>(3/3)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lvl="2"/>
            <a:r>
              <a:rPr lang="en-GB" altLang="zh-TW"/>
              <a:t>&lt;input [(ngModel)]="user.name" placeholder="name"&gt;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1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FA2E3-294F-4AF7-ABC9-00DC3F71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6A7BB-2236-4274-B201-BC84C09F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482" y="1079675"/>
            <a:ext cx="5368745" cy="6480000"/>
          </a:xfrm>
          <a:ln>
            <a:noFill/>
          </a:ln>
        </p:spPr>
        <p:txBody>
          <a:bodyPr/>
          <a:lstStyle/>
          <a:p>
            <a:pPr lvl="1"/>
            <a:r>
              <a:rPr lang="zh-TW" altLang="en-US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背景知識</a:t>
            </a:r>
            <a:endParaRPr lang="zh-TW" altLang="en-US"/>
          </a:p>
          <a:p>
            <a:pPr lvl="1"/>
            <a:r>
              <a:rPr lang="en-US" altLang="zh-TW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zh-TW" altLang="en-US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前端框架認識</a:t>
            </a:r>
            <a:endParaRPr lang="zh-TW" altLang="en-US"/>
          </a:p>
          <a:p>
            <a:pPr lvl="1"/>
            <a:r>
              <a:rPr lang="en-GB" altLang="zh-TW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zh-TW" altLang="en-US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簡介</a:t>
            </a:r>
            <a:endParaRPr lang="en-US" altLang="zh-TW"/>
          </a:p>
          <a:p>
            <a:pPr lvl="1"/>
            <a:r>
              <a:rPr lang="zh-TW" altLang="en-US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環境準備</a:t>
            </a:r>
            <a:endParaRPr lang="zh-TW" altLang="en-US"/>
          </a:p>
          <a:p>
            <a:pPr lvl="1"/>
            <a:r>
              <a:rPr lang="en-GB" altLang="zh-TW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zh-TW" altLang="en-US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架構</a:t>
            </a:r>
            <a:endParaRPr lang="zh-TW" altLang="en-US"/>
          </a:p>
          <a:p>
            <a:pPr lvl="1"/>
            <a:r>
              <a:rPr lang="en-GB" altLang="zh-TW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r>
              <a:rPr lang="zh-TW" altLang="en-US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中的重要角色</a:t>
            </a:r>
            <a:endParaRPr lang="zh-TW" altLang="en-US"/>
          </a:p>
          <a:p>
            <a:pPr lvl="1"/>
            <a:r>
              <a:rPr lang="en-GB" altLang="zh-TW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CLI</a:t>
            </a:r>
            <a:r>
              <a:rPr lang="zh-TW" altLang="en-US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專案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9B0FCC9-0908-4EEF-A60A-8C161895F83F}"/>
              </a:ext>
            </a:extLst>
          </p:cNvPr>
          <p:cNvSpPr txBox="1">
            <a:spLocks/>
          </p:cNvSpPr>
          <p:nvPr/>
        </p:nvSpPr>
        <p:spPr>
          <a:xfrm>
            <a:off x="6598227" y="1079675"/>
            <a:ext cx="5368745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綁定</a:t>
            </a:r>
            <a:r>
              <a:rPr lang="en-US" altLang="zh-TW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Binding)</a:t>
            </a:r>
            <a:endParaRPr lang="en-GB" altLang="zh-TW"/>
          </a:p>
          <a:p>
            <a:pPr lvl="1"/>
            <a:r>
              <a:rPr lang="zh-TW" altLang="en-US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組件</a:t>
            </a:r>
            <a:r>
              <a:rPr lang="en-US" altLang="zh-TW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Component)</a:t>
            </a:r>
            <a:endParaRPr lang="en-GB" altLang="zh-TW"/>
          </a:p>
          <a:p>
            <a:pPr lvl="1"/>
            <a:r>
              <a:rPr lang="zh-TW" altLang="en-US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</a:t>
            </a:r>
            <a:r>
              <a:rPr lang="en-US" altLang="zh-TW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Directive)</a:t>
            </a:r>
            <a:endParaRPr lang="en-GB" altLang="zh-TW"/>
          </a:p>
          <a:p>
            <a:pPr lvl="1"/>
            <a:r>
              <a:rPr lang="zh-TW" altLang="en-US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管道</a:t>
            </a:r>
            <a:r>
              <a:rPr lang="en-US" altLang="zh-TW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Pipe)</a:t>
            </a:r>
            <a:endParaRPr lang="en-GB" altLang="zh-TW"/>
          </a:p>
          <a:p>
            <a:pPr lvl="1"/>
            <a:r>
              <a:rPr lang="zh-TW" altLang="en-US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注入器</a:t>
            </a:r>
            <a:r>
              <a:rPr lang="en-US" altLang="zh-TW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Injector)</a:t>
            </a:r>
            <a:endParaRPr lang="en-GB" altLang="zh-TW"/>
          </a:p>
          <a:p>
            <a:pPr lvl="1"/>
            <a:r>
              <a:rPr lang="zh-TW" altLang="en-US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服務</a:t>
            </a:r>
            <a:r>
              <a:rPr lang="en-US" altLang="zh-TW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Service)</a:t>
            </a:r>
            <a:endParaRPr lang="en-GB" altLang="zh-TW"/>
          </a:p>
          <a:p>
            <a:pPr lvl="1"/>
            <a:r>
              <a:rPr lang="zh-TW" altLang="en-US"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路由</a:t>
            </a:r>
            <a:r>
              <a:rPr lang="en-US" altLang="zh-TW"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altLang="zh-TW"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Routing)</a:t>
            </a:r>
            <a:endParaRPr lang="en-GB" altLang="zh-TW"/>
          </a:p>
          <a:p>
            <a:pPr lvl="1"/>
            <a:r>
              <a:rPr lang="en-GB" altLang="zh-TW"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API</a:t>
            </a:r>
            <a:endParaRPr lang="en-GB" altLang="zh-TW"/>
          </a:p>
          <a:p>
            <a:pPr lvl="1"/>
            <a:r>
              <a:rPr lang="zh-TW" altLang="en-US"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附錄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94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EBF87-A83D-44E0-B01E-3CB4956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綁定</a:t>
            </a:r>
            <a:r>
              <a:rPr lang="en-US" altLang="zh-TW"/>
              <a:t>(</a:t>
            </a:r>
            <a:r>
              <a:rPr lang="en-GB" altLang="zh-TW"/>
              <a:t>Binding) (8/8)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4A76A-AF5A-4FBF-B171-A1F6A08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CSS</a:t>
            </a:r>
            <a:r>
              <a:rPr lang="zh-TW" altLang="en-US"/>
              <a:t>綁定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屬性綁定的延伸，用</a:t>
            </a:r>
            <a:r>
              <a:rPr lang="en-US" altLang="zh-TW"/>
              <a:t>ts</a:t>
            </a:r>
            <a:r>
              <a:rPr lang="zh-TW" altLang="en-US"/>
              <a:t>端的值 當條件，以改變 </a:t>
            </a:r>
            <a:r>
              <a:rPr lang="en-US" altLang="zh-TW"/>
              <a:t>css</a:t>
            </a:r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2"/>
            <a:r>
              <a:rPr lang="en-US" altLang="zh-TW"/>
              <a:t>&lt;</a:t>
            </a:r>
            <a:r>
              <a:rPr lang="zh-TW" altLang="en-US"/>
              <a:t>標籤 </a:t>
            </a:r>
            <a:r>
              <a:rPr lang="en-US" altLang="zh-TW"/>
              <a:t>[</a:t>
            </a:r>
            <a:r>
              <a:rPr lang="en-US" altLang="zh-TW">
                <a:solidFill>
                  <a:srgbClr val="C00000"/>
                </a:solidFill>
              </a:rPr>
              <a:t>class.</a:t>
            </a:r>
            <a:r>
              <a:rPr lang="zh-TW" altLang="en-US">
                <a:solidFill>
                  <a:srgbClr val="C00000"/>
                </a:solidFill>
              </a:rPr>
              <a:t>選擇器</a:t>
            </a:r>
            <a:r>
              <a:rPr lang="en-US" altLang="zh-TW"/>
              <a:t>]="</a:t>
            </a:r>
            <a:r>
              <a:rPr lang="zh-TW" altLang="en-US">
                <a:solidFill>
                  <a:srgbClr val="C00000"/>
                </a:solidFill>
              </a:rPr>
              <a:t>條件</a:t>
            </a:r>
            <a:r>
              <a:rPr lang="en-US" altLang="zh-TW"/>
              <a:t>"&gt;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lvl="2"/>
            <a:r>
              <a:rPr lang="it-IT" altLang="zh-TW"/>
              <a:t>&lt;li [class.selected]="user === selectedUser"&gt;xxx&lt;/li&gt;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2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25ADB-0083-452C-B453-1FFB7ED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6A82F-7915-4BFA-AB67-45BBC201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請建立一</a:t>
            </a:r>
            <a:r>
              <a:rPr lang="en-US" altLang="zh-TW"/>
              <a:t>Angular CLI</a:t>
            </a:r>
            <a:r>
              <a:rPr lang="zh-TW" altLang="en-US"/>
              <a:t>專案，名為</a:t>
            </a:r>
            <a:r>
              <a:rPr lang="en-US" altLang="zh-TW"/>
              <a:t>MyAngularProj</a:t>
            </a:r>
          </a:p>
          <a:p>
            <a:pPr lvl="1"/>
            <a:r>
              <a:rPr lang="zh-TW" altLang="en-US"/>
              <a:t>將 根組件 改為 顯示現在日期時間</a:t>
            </a:r>
          </a:p>
          <a:p>
            <a:pPr lvl="1"/>
            <a:r>
              <a:rPr lang="zh-TW" altLang="en-US"/>
              <a:t>啟動專案</a:t>
            </a:r>
          </a:p>
          <a:p>
            <a:pPr lvl="1"/>
            <a:r>
              <a:rPr lang="zh-TW" altLang="en-US"/>
              <a:t>開啟瀏覽器，訪問預設首頁，查看結果</a:t>
            </a:r>
          </a:p>
        </p:txBody>
      </p:sp>
    </p:spTree>
    <p:extLst>
      <p:ext uri="{BB962C8B-B14F-4D97-AF65-F5344CB8AC3E}">
        <p14:creationId xmlns:p14="http://schemas.microsoft.com/office/powerpoint/2010/main" val="305551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C41A5-0F1B-4408-80DF-6ECAA11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0FE8C-9BEC-4EE1-8084-2B5C11C0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續用題目</a:t>
            </a:r>
            <a:r>
              <a:rPr lang="en-US" altLang="zh-TW"/>
              <a:t>1</a:t>
            </a:r>
            <a:r>
              <a:rPr lang="zh-TW" altLang="en-US"/>
              <a:t>建立的專案 </a:t>
            </a:r>
            <a:r>
              <a:rPr lang="en-US" altLang="zh-TW"/>
              <a:t>MyAngularProj</a:t>
            </a:r>
          </a:p>
          <a:p>
            <a:pPr lvl="1"/>
            <a:r>
              <a:rPr lang="zh-TW" altLang="en-US"/>
              <a:t>建立一新組件 </a:t>
            </a:r>
            <a:r>
              <a:rPr lang="en-US" altLang="zh-TW"/>
              <a:t>user-list</a:t>
            </a:r>
          </a:p>
          <a:p>
            <a:pPr lvl="2"/>
            <a:r>
              <a:rPr lang="en-US" altLang="zh-TW"/>
              <a:t>ng g c user-list</a:t>
            </a:r>
          </a:p>
          <a:p>
            <a:pPr lvl="1"/>
            <a:r>
              <a:rPr lang="zh-TW" altLang="en-US"/>
              <a:t>此組件的畫面</a:t>
            </a:r>
            <a:r>
              <a:rPr lang="en-US" altLang="zh-TW"/>
              <a:t>..</a:t>
            </a:r>
          </a:p>
          <a:p>
            <a:pPr lvl="2"/>
            <a:r>
              <a:rPr lang="zh-TW" altLang="en-US"/>
              <a:t>上半部有</a:t>
            </a:r>
            <a:r>
              <a:rPr lang="en-US" altLang="zh-TW"/>
              <a:t>3</a:t>
            </a:r>
            <a:r>
              <a:rPr lang="zh-TW" altLang="en-US"/>
              <a:t>個輸入框</a:t>
            </a:r>
            <a:endParaRPr lang="en-US" altLang="zh-TW"/>
          </a:p>
          <a:p>
            <a:pPr lvl="3"/>
            <a:r>
              <a:rPr lang="zh-TW" altLang="en-US"/>
              <a:t>姓名、年紀、地址</a:t>
            </a:r>
            <a:endParaRPr lang="en-US" altLang="zh-TW"/>
          </a:p>
          <a:p>
            <a:pPr lvl="3"/>
            <a:r>
              <a:rPr lang="zh-TW" altLang="en-US"/>
              <a:t>可讓使用者輸入資料</a:t>
            </a:r>
            <a:endParaRPr lang="en-US" altLang="zh-TW"/>
          </a:p>
          <a:p>
            <a:pPr lvl="3"/>
            <a:r>
              <a:rPr lang="zh-TW" altLang="en-US"/>
              <a:t>還有</a:t>
            </a:r>
            <a:r>
              <a:rPr lang="en-US" altLang="zh-TW"/>
              <a:t>1</a:t>
            </a:r>
            <a:r>
              <a:rPr lang="zh-TW" altLang="en-US"/>
              <a:t>個按鈕，可以加入資料</a:t>
            </a:r>
          </a:p>
          <a:p>
            <a:pPr lvl="2"/>
            <a:r>
              <a:rPr lang="zh-TW" altLang="en-US"/>
              <a:t>下半部是列表</a:t>
            </a:r>
            <a:endParaRPr lang="en-US" altLang="zh-TW"/>
          </a:p>
          <a:p>
            <a:pPr lvl="3"/>
            <a:r>
              <a:rPr lang="zh-TW" altLang="en-US"/>
              <a:t>顯示目前已儲存的</a:t>
            </a:r>
            <a:r>
              <a:rPr lang="en-US" altLang="zh-TW"/>
              <a:t>user</a:t>
            </a:r>
            <a:r>
              <a:rPr lang="zh-TW" altLang="en-US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300269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7596-4F3B-463A-B9CB-2CFB1D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(1/1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2AE6-9509-44DF-8073-E40A5BE1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組成</a:t>
            </a:r>
            <a:endParaRPr lang="en-US" altLang="zh-TW"/>
          </a:p>
          <a:p>
            <a:pPr lvl="1"/>
            <a:r>
              <a:rPr lang="zh-TW" altLang="en-US"/>
              <a:t>樣板</a:t>
            </a:r>
            <a:r>
              <a:rPr lang="en-US" altLang="zh-TW"/>
              <a:t>: </a:t>
            </a:r>
            <a:r>
              <a:rPr lang="zh-TW" altLang="en-US" u="sng"/>
              <a:t>組件名</a:t>
            </a:r>
            <a:r>
              <a:rPr lang="en-US" altLang="zh-TW" u="sng"/>
              <a:t>.</a:t>
            </a:r>
            <a:r>
              <a:rPr lang="en-GB" altLang="zh-TW" u="sng"/>
              <a:t>component.html</a:t>
            </a:r>
          </a:p>
          <a:p>
            <a:pPr lvl="1"/>
            <a:r>
              <a:rPr lang="zh-TW" altLang="en-US"/>
              <a:t>樣式表</a:t>
            </a:r>
            <a:r>
              <a:rPr lang="en-US" altLang="zh-TW"/>
              <a:t>: </a:t>
            </a:r>
            <a:r>
              <a:rPr lang="zh-TW" altLang="en-US" u="sng"/>
              <a:t>組件名</a:t>
            </a:r>
            <a:r>
              <a:rPr lang="en-US" altLang="zh-TW" u="sng"/>
              <a:t>.</a:t>
            </a:r>
            <a:r>
              <a:rPr lang="en-GB" altLang="zh-TW" u="sng"/>
              <a:t>component.css</a:t>
            </a:r>
          </a:p>
          <a:p>
            <a:pPr lvl="1"/>
            <a:r>
              <a:rPr lang="zh-TW" altLang="en-US"/>
              <a:t>組件類別</a:t>
            </a:r>
            <a:r>
              <a:rPr lang="en-US" altLang="zh-TW"/>
              <a:t>: </a:t>
            </a:r>
            <a:r>
              <a:rPr lang="zh-TW" altLang="en-US" u="sng"/>
              <a:t>組件名</a:t>
            </a:r>
            <a:r>
              <a:rPr lang="en-US" altLang="zh-TW" u="sng"/>
              <a:t>.</a:t>
            </a:r>
            <a:r>
              <a:rPr lang="en-GB" altLang="zh-TW" u="sng"/>
              <a:t>component.ts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94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7596-4F3B-463A-B9CB-2CFB1D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(2/1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2AE6-9509-44DF-8073-E40A5BE1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@Component</a:t>
            </a:r>
            <a:r>
              <a:rPr lang="zh-TW" altLang="en-US"/>
              <a:t> </a:t>
            </a:r>
            <a:r>
              <a:rPr lang="en-US" altLang="zh-TW"/>
              <a:t>(1/3)</a:t>
            </a:r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又稱組件的</a:t>
            </a:r>
            <a:r>
              <a:rPr lang="en-US" altLang="zh-TW"/>
              <a:t>Metadata</a:t>
            </a:r>
          </a:p>
          <a:p>
            <a:pPr lvl="2"/>
            <a:r>
              <a:rPr lang="zh-TW" altLang="en-US"/>
              <a:t>聲明此類別為組件類別，並指定</a:t>
            </a:r>
            <a:r>
              <a:rPr lang="en-US" altLang="zh-TW"/>
              <a:t>metadata(</a:t>
            </a:r>
            <a:r>
              <a:rPr lang="zh-TW" altLang="en-US"/>
              <a:t>標籤名稱，及關聯</a:t>
            </a:r>
            <a:r>
              <a:rPr lang="en-US" altLang="zh-TW"/>
              <a:t>View(html</a:t>
            </a:r>
            <a:r>
              <a:rPr lang="zh-TW" altLang="en-US"/>
              <a:t>、</a:t>
            </a:r>
            <a:r>
              <a:rPr lang="en-US" altLang="zh-TW"/>
              <a:t>css))</a:t>
            </a:r>
          </a:p>
          <a:p>
            <a:pPr lvl="2"/>
            <a:r>
              <a:rPr lang="zh-TW" altLang="en-US"/>
              <a:t>讓類別與模板產生關連</a:t>
            </a:r>
          </a:p>
          <a:p>
            <a:pPr lvl="1"/>
            <a:r>
              <a:rPr lang="zh-TW" altLang="en-US"/>
              <a:t>常用屬性</a:t>
            </a:r>
            <a:endParaRPr lang="en-US" altLang="zh-TW"/>
          </a:p>
          <a:p>
            <a:pPr lvl="2"/>
            <a:r>
              <a:rPr lang="en-GB" altLang="zh-TW"/>
              <a:t>selector</a:t>
            </a:r>
          </a:p>
          <a:p>
            <a:pPr lvl="3"/>
            <a:r>
              <a:rPr lang="en-GB" altLang="zh-TW"/>
              <a:t>CSS</a:t>
            </a:r>
            <a:r>
              <a:rPr lang="zh-TW" altLang="en-US"/>
              <a:t>選擇器，告訴</a:t>
            </a:r>
            <a:r>
              <a:rPr lang="en-GB" altLang="zh-TW"/>
              <a:t>Angular</a:t>
            </a:r>
            <a:r>
              <a:rPr lang="zh-TW" altLang="en-US"/>
              <a:t>一旦在模板</a:t>
            </a:r>
            <a:r>
              <a:rPr lang="en-GB" altLang="zh-TW"/>
              <a:t>HTML</a:t>
            </a:r>
            <a:r>
              <a:rPr lang="zh-TW" altLang="en-US"/>
              <a:t>中找到了這個選擇器對應的標籤，就創建並插入該組件的一個實例</a:t>
            </a:r>
          </a:p>
          <a:p>
            <a:pPr lvl="2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7596-4F3B-463A-B9CB-2CFB1D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3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2AE6-9509-44DF-8073-E40A5BE1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@Component</a:t>
            </a:r>
            <a:r>
              <a:rPr lang="zh-TW" altLang="en-US"/>
              <a:t> </a:t>
            </a:r>
            <a:r>
              <a:rPr lang="en-US" altLang="zh-TW"/>
              <a:t>(2/3)</a:t>
            </a:r>
          </a:p>
          <a:p>
            <a:pPr lvl="1"/>
            <a:r>
              <a:rPr lang="zh-TW" altLang="en-US"/>
              <a:t>常用屬性 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  <a:p>
            <a:pPr lvl="2">
              <a:lnSpc>
                <a:spcPct val="120000"/>
              </a:lnSpc>
            </a:pPr>
            <a:r>
              <a:rPr lang="en-GB" altLang="zh-TW"/>
              <a:t>templateUrl</a:t>
            </a:r>
          </a:p>
          <a:p>
            <a:pPr lvl="3">
              <a:lnSpc>
                <a:spcPct val="120000"/>
              </a:lnSpc>
            </a:pPr>
            <a:r>
              <a:rPr lang="zh-TW" altLang="en-US"/>
              <a:t>組件的</a:t>
            </a:r>
            <a:r>
              <a:rPr lang="en-GB" altLang="zh-TW"/>
              <a:t>HTML</a:t>
            </a:r>
            <a:r>
              <a:rPr lang="zh-TW" altLang="en-US"/>
              <a:t>模板文件相對於這個組件文件的地址，跟</a:t>
            </a:r>
            <a:r>
              <a:rPr lang="en-GB" altLang="zh-TW"/>
              <a:t>template</a:t>
            </a:r>
            <a:r>
              <a:rPr lang="zh-TW" altLang="en-US"/>
              <a:t>擇一使用</a:t>
            </a:r>
          </a:p>
          <a:p>
            <a:pPr lvl="2">
              <a:lnSpc>
                <a:spcPct val="120000"/>
              </a:lnSpc>
            </a:pPr>
            <a:r>
              <a:rPr lang="en-GB" altLang="zh-TW"/>
              <a:t>template</a:t>
            </a:r>
          </a:p>
          <a:p>
            <a:pPr lvl="3">
              <a:lnSpc>
                <a:spcPct val="120000"/>
              </a:lnSpc>
            </a:pPr>
            <a:r>
              <a:rPr lang="zh-TW" altLang="en-US"/>
              <a:t>直接指定模板的內容，跟</a:t>
            </a:r>
            <a:r>
              <a:rPr lang="en-GB" altLang="zh-TW"/>
              <a:t>templateUrl</a:t>
            </a:r>
            <a:r>
              <a:rPr lang="zh-TW" altLang="en-US"/>
              <a:t>擇一使用</a:t>
            </a:r>
          </a:p>
          <a:p>
            <a:pPr lvl="2">
              <a:lnSpc>
                <a:spcPct val="120000"/>
              </a:lnSpc>
            </a:pPr>
            <a:r>
              <a:rPr lang="en-GB" altLang="zh-TW"/>
              <a:t>styleUrls</a:t>
            </a:r>
          </a:p>
          <a:p>
            <a:pPr lvl="3">
              <a:lnSpc>
                <a:spcPct val="120000"/>
              </a:lnSpc>
            </a:pPr>
            <a:r>
              <a:rPr lang="en-GB" altLang="zh-TW"/>
              <a:t>css</a:t>
            </a:r>
            <a:r>
              <a:rPr lang="zh-TW" altLang="en-US"/>
              <a:t>檔的路徑，跟</a:t>
            </a:r>
            <a:r>
              <a:rPr lang="en-GB" altLang="zh-TW"/>
              <a:t>style</a:t>
            </a:r>
            <a:r>
              <a:rPr lang="zh-TW" altLang="en-US"/>
              <a:t>擇一使用</a:t>
            </a:r>
          </a:p>
          <a:p>
            <a:pPr lvl="2">
              <a:lnSpc>
                <a:spcPct val="120000"/>
              </a:lnSpc>
            </a:pPr>
            <a:r>
              <a:rPr lang="en-GB" altLang="zh-TW"/>
              <a:t>styles</a:t>
            </a:r>
          </a:p>
          <a:p>
            <a:pPr lvl="3">
              <a:lnSpc>
                <a:spcPct val="120000"/>
              </a:lnSpc>
            </a:pPr>
            <a:r>
              <a:rPr lang="zh-TW" altLang="en-US"/>
              <a:t>直接指定</a:t>
            </a:r>
            <a:r>
              <a:rPr lang="en-GB" altLang="zh-TW"/>
              <a:t>stylesheet</a:t>
            </a:r>
            <a:r>
              <a:rPr lang="zh-TW" altLang="en-GB"/>
              <a:t>，</a:t>
            </a:r>
            <a:r>
              <a:rPr lang="zh-TW" altLang="en-US"/>
              <a:t>跟</a:t>
            </a:r>
            <a:r>
              <a:rPr lang="en-GB" altLang="zh-TW"/>
              <a:t>styleUrls</a:t>
            </a:r>
            <a:r>
              <a:rPr lang="zh-TW" altLang="en-US"/>
              <a:t>擇一使用</a:t>
            </a:r>
          </a:p>
          <a:p>
            <a:pPr lvl="2">
              <a:lnSpc>
                <a:spcPct val="120000"/>
              </a:lnSpc>
            </a:pPr>
            <a:r>
              <a:rPr lang="en-GB" altLang="zh-TW"/>
              <a:t>providers</a:t>
            </a:r>
          </a:p>
          <a:p>
            <a:pPr lvl="3">
              <a:lnSpc>
                <a:spcPct val="120000"/>
              </a:lnSpc>
            </a:pPr>
            <a:r>
              <a:rPr lang="zh-TW" altLang="en-US"/>
              <a:t>組件所需的依赖注入的服務類別</a:t>
            </a:r>
          </a:p>
          <a:p>
            <a:pPr lvl="2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3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7596-4F3B-463A-B9CB-2CFB1D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4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2AE6-9509-44DF-8073-E40A5BE1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@Component</a:t>
            </a:r>
            <a:r>
              <a:rPr lang="zh-TW" altLang="en-US"/>
              <a:t> </a:t>
            </a:r>
            <a:r>
              <a:rPr lang="en-US" altLang="zh-TW"/>
              <a:t>(3/3)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  <a:p>
            <a:pPr marL="914406" lvl="2" indent="0">
              <a:buNone/>
            </a:pPr>
            <a:r>
              <a:rPr lang="en-US" altLang="zh-TW"/>
              <a:t>@Component({</a:t>
            </a:r>
          </a:p>
          <a:p>
            <a:pPr marL="914406" lvl="2" indent="0">
              <a:buNone/>
            </a:pPr>
            <a:r>
              <a:rPr lang="en-US" altLang="zh-TW"/>
              <a:t>    selector: 'app-root',</a:t>
            </a:r>
          </a:p>
          <a:p>
            <a:pPr marL="914406" lvl="2" indent="0">
              <a:buNone/>
            </a:pPr>
            <a:r>
              <a:rPr lang="en-US" altLang="zh-TW"/>
              <a:t>  	 templateUrl: './app.component.html',</a:t>
            </a:r>
          </a:p>
          <a:p>
            <a:pPr marL="914406" lvl="2" indent="0">
              <a:buNone/>
            </a:pPr>
            <a:r>
              <a:rPr lang="en-US" altLang="zh-TW"/>
              <a:t>  	 styleUrls: ['./app.component.css’]</a:t>
            </a:r>
          </a:p>
          <a:p>
            <a:pPr marL="914406" lvl="2" indent="0">
              <a:buNone/>
            </a:pPr>
            <a:r>
              <a:rPr lang="en-US" altLang="zh-TW"/>
              <a:t>})</a:t>
            </a:r>
          </a:p>
          <a:p>
            <a:pPr lvl="2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9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7596-4F3B-463A-B9CB-2CFB1D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5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2AE6-9509-44DF-8073-E40A5BE1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生命週期鈎子</a:t>
            </a:r>
            <a:r>
              <a:rPr lang="en-US" altLang="zh-TW"/>
              <a:t>(</a:t>
            </a:r>
            <a:r>
              <a:rPr lang="en-GB" altLang="zh-TW"/>
              <a:t>Hooks)</a:t>
            </a:r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組件從 創建 一直到 銷毀，稱為一個生命週期</a:t>
            </a:r>
            <a:endParaRPr lang="en-US" altLang="zh-TW"/>
          </a:p>
          <a:p>
            <a:pPr lvl="2"/>
            <a:r>
              <a:rPr lang="en-US" altLang="zh-TW"/>
              <a:t>Angular</a:t>
            </a:r>
            <a:r>
              <a:rPr lang="zh-TW" altLang="en-US"/>
              <a:t>為我們保留了數個特殊方法，可讓我們在組件的某個時間點，執行某件事</a:t>
            </a:r>
            <a:endParaRPr lang="en-US" altLang="zh-TW"/>
          </a:p>
          <a:p>
            <a:pPr lvl="1"/>
            <a:r>
              <a:rPr lang="zh-TW" altLang="en-US"/>
              <a:t>種類</a:t>
            </a:r>
            <a:endParaRPr lang="en-US" altLang="zh-TW"/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1.</a:t>
            </a:r>
            <a:r>
              <a:rPr lang="zh-TW" altLang="en-US" sz="2000"/>
              <a:t> </a:t>
            </a:r>
            <a:r>
              <a:rPr lang="en-US" altLang="zh-TW" sz="2000"/>
              <a:t>ngOnChanges()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2.</a:t>
            </a:r>
            <a:r>
              <a:rPr lang="zh-TW" altLang="en-US" sz="2000"/>
              <a:t> </a:t>
            </a:r>
            <a:r>
              <a:rPr lang="en-US" altLang="zh-TW" sz="2000"/>
              <a:t>ngOnInit()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3.</a:t>
            </a:r>
            <a:r>
              <a:rPr lang="zh-TW" altLang="en-US" sz="2000"/>
              <a:t> </a:t>
            </a:r>
            <a:r>
              <a:rPr lang="en-US" altLang="zh-TW" sz="2000"/>
              <a:t>ngDoCheck()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4.</a:t>
            </a:r>
            <a:r>
              <a:rPr lang="zh-TW" altLang="en-US" sz="2000"/>
              <a:t> </a:t>
            </a:r>
            <a:r>
              <a:rPr lang="en-US" altLang="zh-TW" sz="2000"/>
              <a:t>ngAfterContentInit()</a:t>
            </a:r>
          </a:p>
          <a:p>
            <a:pPr lvl="1"/>
            <a:r>
              <a:rPr lang="zh-TW" altLang="en-US"/>
              <a:t>參考</a:t>
            </a:r>
            <a:endParaRPr lang="en-US" altLang="zh-TW"/>
          </a:p>
          <a:p>
            <a:pPr lvl="2"/>
            <a:r>
              <a:rPr lang="en-US" altLang="zh-TW" sz="2000">
                <a:hlinkClick r:id="rId2"/>
              </a:rPr>
              <a:t>https://angular.tw/guide/lifecycle-hooks#component-lifecycle-hooks-overview</a:t>
            </a:r>
            <a:endParaRPr lang="en-US" altLang="zh-TW" sz="2000"/>
          </a:p>
          <a:p>
            <a:pPr lvl="2"/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87C4A8E-81B4-4581-AB12-7D59BF6BE478}"/>
              </a:ext>
            </a:extLst>
          </p:cNvPr>
          <p:cNvSpPr txBox="1">
            <a:spLocks/>
          </p:cNvSpPr>
          <p:nvPr/>
        </p:nvSpPr>
        <p:spPr>
          <a:xfrm>
            <a:off x="5127920" y="4504555"/>
            <a:ext cx="4524080" cy="1825760"/>
          </a:xfrm>
          <a:prstGeom prst="rect">
            <a:avLst/>
          </a:prstGeom>
        </p:spPr>
        <p:txBody>
          <a:bodyPr vert="horz" lIns="91440" tIns="46800" rIns="91440" bIns="45720" rtlCol="0">
            <a:normAutofit lnSpcReduction="10000"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5.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ngAfterContentChecked()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6.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ngAfterViewInit()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7.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ngAfterViewChecked()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8.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291053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A9193-BCF6-4AE0-B7CE-B41F9AEF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6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02534-8098-4D0A-A5F1-66CF9B81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13140000" cy="738640"/>
          </a:xfrm>
        </p:spPr>
        <p:txBody>
          <a:bodyPr/>
          <a:lstStyle/>
          <a:p>
            <a:r>
              <a:rPr lang="zh-TW" altLang="en-US"/>
              <a:t>組件名</a:t>
            </a:r>
            <a:r>
              <a:rPr lang="en-US" altLang="zh-TW"/>
              <a:t>.</a:t>
            </a:r>
            <a:r>
              <a:rPr lang="en-GB" altLang="zh-TW"/>
              <a:t>component.ts</a:t>
            </a:r>
            <a:r>
              <a:rPr lang="zh-TW" altLang="en-US"/>
              <a:t>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800A39-6E9E-48D1-A1D2-48996D0D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65" y="1786558"/>
            <a:ext cx="7907244" cy="57532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461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E5D2E-A935-4265-9682-5AB244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7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009E5-8581-4534-950F-A4F68B5F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父子組件間資料傳遞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若</a:t>
            </a:r>
            <a:r>
              <a:rPr lang="en-US" altLang="zh-TW"/>
              <a:t>P</a:t>
            </a:r>
            <a:r>
              <a:rPr lang="zh-TW" altLang="en-US"/>
              <a:t>組件包含</a:t>
            </a:r>
            <a:r>
              <a:rPr lang="en-US" altLang="zh-TW"/>
              <a:t>C</a:t>
            </a:r>
            <a:r>
              <a:rPr lang="zh-TW" altLang="en-US"/>
              <a:t>組件，此時稱</a:t>
            </a:r>
            <a:r>
              <a:rPr lang="en-US" altLang="zh-TW"/>
              <a:t>P</a:t>
            </a:r>
            <a:r>
              <a:rPr lang="zh-TW" altLang="en-US"/>
              <a:t>組件為父組件，</a:t>
            </a:r>
            <a:r>
              <a:rPr lang="en-US" altLang="zh-TW"/>
              <a:t>C</a:t>
            </a:r>
            <a:r>
              <a:rPr lang="zh-TW" altLang="en-US"/>
              <a:t>組件為子組件</a:t>
            </a:r>
            <a:endParaRPr lang="en-US" altLang="zh-TW"/>
          </a:p>
          <a:p>
            <a:pPr lvl="2"/>
            <a:r>
              <a:rPr lang="zh-TW" altLang="en-US"/>
              <a:t>除了用</a:t>
            </a:r>
            <a:r>
              <a:rPr lang="en-US" altLang="zh-TW"/>
              <a:t>Service</a:t>
            </a:r>
            <a:r>
              <a:rPr lang="zh-TW" altLang="en-US"/>
              <a:t>方式共享資料外，父子組件還有另外的使用方式</a:t>
            </a:r>
          </a:p>
          <a:p>
            <a:pPr lvl="1"/>
            <a:r>
              <a:rPr lang="zh-TW" altLang="en-US"/>
              <a:t>傳遞方向</a:t>
            </a:r>
            <a:endParaRPr lang="en-US" altLang="zh-TW"/>
          </a:p>
          <a:p>
            <a:pPr lvl="2"/>
            <a:r>
              <a:rPr lang="zh-TW" altLang="en-US"/>
              <a:t>子組件 → 父組件</a:t>
            </a:r>
            <a:endParaRPr lang="en-US" altLang="zh-TW"/>
          </a:p>
          <a:p>
            <a:pPr lvl="2"/>
            <a:r>
              <a:rPr lang="zh-TW" altLang="en-US"/>
              <a:t>父組件 → 子組件</a:t>
            </a:r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AAE501-1DA9-45B3-9356-28A516F5E19C}"/>
              </a:ext>
            </a:extLst>
          </p:cNvPr>
          <p:cNvSpPr txBox="1">
            <a:spLocks/>
          </p:cNvSpPr>
          <p:nvPr/>
        </p:nvSpPr>
        <p:spPr>
          <a:xfrm>
            <a:off x="5273393" y="3779837"/>
            <a:ext cx="6489116" cy="3273137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4" marR="0" lvl="1" indent="-228602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使用</a:t>
            </a:r>
            <a:r>
              <a:rPr kumimoji="0" lang="en-GB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API</a:t>
            </a:r>
          </a:p>
          <a:p>
            <a:pPr marL="1143008" marR="0" lvl="2" indent="-228602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@Input (Decorator)</a:t>
            </a:r>
          </a:p>
          <a:p>
            <a:pPr marL="1143008" marR="0" lvl="2" indent="-228602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@Output (Decorator)</a:t>
            </a:r>
          </a:p>
          <a:p>
            <a:pPr marL="1143008" marR="0" lvl="2" indent="-228602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EventEmitter (Class)</a:t>
            </a:r>
          </a:p>
          <a:p>
            <a:pPr marL="1600210" marR="0" lvl="3" indent="-228602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*註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: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模塊為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@</a:t>
            </a:r>
            <a:r>
              <a:rPr kumimoji="0" lang="en-GB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angular/core</a:t>
            </a:r>
          </a:p>
        </p:txBody>
      </p:sp>
    </p:spTree>
    <p:extLst>
      <p:ext uri="{BB962C8B-B14F-4D97-AF65-F5344CB8AC3E}">
        <p14:creationId xmlns:p14="http://schemas.microsoft.com/office/powerpoint/2010/main" val="176776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2F13D-8A3F-4741-BC39-9EF5A769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背景知識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715AF-E6CC-4EAA-9C65-27D1DEFC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87" y="1021337"/>
            <a:ext cx="4184182" cy="6480000"/>
          </a:xfrm>
          <a:ln>
            <a:noFill/>
          </a:ln>
        </p:spPr>
        <p:txBody>
          <a:bodyPr/>
          <a:lstStyle/>
          <a:p>
            <a:r>
              <a:rPr lang="en-US" altLang="zh-TW"/>
              <a:t>Web</a:t>
            </a:r>
            <a:r>
              <a:rPr lang="zh-TW" altLang="en-US"/>
              <a:t>前端三大元素</a:t>
            </a:r>
            <a:endParaRPr lang="en-US" altLang="zh-TW"/>
          </a:p>
          <a:p>
            <a:pPr lvl="1"/>
            <a:r>
              <a:rPr lang="en-US" altLang="zh-TW"/>
              <a:t>HTML</a:t>
            </a:r>
          </a:p>
          <a:p>
            <a:pPr lvl="1"/>
            <a:r>
              <a:rPr lang="en-US" altLang="zh-TW"/>
              <a:t>CSS</a:t>
            </a:r>
          </a:p>
          <a:p>
            <a:pPr lvl="1"/>
            <a:r>
              <a:rPr lang="en-US" altLang="zh-TW"/>
              <a:t>JavaScript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9E08C36-7E9C-479D-9402-F6FBEBBE5AA9}"/>
              </a:ext>
            </a:extLst>
          </p:cNvPr>
          <p:cNvSpPr txBox="1">
            <a:spLocks/>
          </p:cNvSpPr>
          <p:nvPr/>
        </p:nvSpPr>
        <p:spPr>
          <a:xfrm>
            <a:off x="4977869" y="1021337"/>
            <a:ext cx="4184182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Web</a:t>
            </a:r>
            <a:r>
              <a:rPr lang="zh-TW" altLang="en-US"/>
              <a:t>基礎架構</a:t>
            </a:r>
            <a:endParaRPr lang="en-US" altLang="zh-TW"/>
          </a:p>
          <a:p>
            <a:pPr lvl="1"/>
            <a:r>
              <a:rPr lang="zh-TW" altLang="en-US"/>
              <a:t>前端</a:t>
            </a:r>
            <a:r>
              <a:rPr lang="en-US" altLang="zh-TW"/>
              <a:t>(Frontend)</a:t>
            </a:r>
          </a:p>
          <a:p>
            <a:pPr lvl="1"/>
            <a:r>
              <a:rPr lang="zh-TW" altLang="en-US"/>
              <a:t>後端</a:t>
            </a:r>
            <a:r>
              <a:rPr lang="en-US" altLang="zh-TW"/>
              <a:t>(Backend)</a:t>
            </a:r>
          </a:p>
          <a:p>
            <a:pPr lvl="1"/>
            <a:r>
              <a:rPr lang="zh-TW" altLang="en-US"/>
              <a:t>資料庫</a:t>
            </a:r>
            <a:r>
              <a:rPr lang="en-US" altLang="zh-TW"/>
              <a:t>(Database)</a:t>
            </a:r>
          </a:p>
          <a:p>
            <a:pPr lvl="1"/>
            <a:r>
              <a:rPr lang="en-US" altLang="zh-TW"/>
              <a:t>MVC</a:t>
            </a:r>
            <a:r>
              <a:rPr lang="zh-TW" altLang="en-US"/>
              <a:t>架構</a:t>
            </a:r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5C47C1B-1D81-4A21-BAF3-2438BED8D725}"/>
              </a:ext>
            </a:extLst>
          </p:cNvPr>
          <p:cNvSpPr txBox="1">
            <a:spLocks/>
          </p:cNvSpPr>
          <p:nvPr/>
        </p:nvSpPr>
        <p:spPr>
          <a:xfrm>
            <a:off x="9162051" y="1021337"/>
            <a:ext cx="4184182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其他</a:t>
            </a:r>
            <a:endParaRPr lang="en-US" altLang="zh-TW"/>
          </a:p>
          <a:p>
            <a:pPr lvl="1"/>
            <a:r>
              <a:rPr lang="en-US" altLang="zh-TW"/>
              <a:t>HTTP</a:t>
            </a:r>
          </a:p>
          <a:p>
            <a:pPr lvl="2"/>
            <a:r>
              <a:rPr lang="en-US" altLang="zh-TW"/>
              <a:t>Request</a:t>
            </a:r>
          </a:p>
          <a:p>
            <a:pPr lvl="2"/>
            <a:r>
              <a:rPr lang="en-US" altLang="zh-TW"/>
              <a:t>Response</a:t>
            </a:r>
          </a:p>
          <a:p>
            <a:pPr lvl="1"/>
            <a:r>
              <a:rPr lang="en-US" altLang="zh-TW"/>
              <a:t>ES6</a:t>
            </a:r>
          </a:p>
          <a:p>
            <a:pPr lvl="2"/>
            <a:r>
              <a:rPr lang="en-US" altLang="zh-TW"/>
              <a:t>Class Based Style</a:t>
            </a:r>
          </a:p>
        </p:txBody>
      </p:sp>
    </p:spTree>
    <p:extLst>
      <p:ext uri="{BB962C8B-B14F-4D97-AF65-F5344CB8AC3E}">
        <p14:creationId xmlns:p14="http://schemas.microsoft.com/office/powerpoint/2010/main" val="12993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E5D2E-A935-4265-9682-5AB244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8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009E5-8581-4534-950F-A4F68B5F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子傳 父收 </a:t>
            </a:r>
            <a:r>
              <a:rPr lang="en-US" altLang="zh-TW"/>
              <a:t>(1/2)</a:t>
            </a:r>
          </a:p>
          <a:p>
            <a:pPr lvl="1"/>
            <a:r>
              <a:rPr lang="zh-TW" altLang="en-US"/>
              <a:t>傳送端</a:t>
            </a:r>
            <a:r>
              <a:rPr lang="en-US" altLang="zh-TW"/>
              <a:t>(</a:t>
            </a:r>
            <a:r>
              <a:rPr lang="zh-TW" altLang="en-US"/>
              <a:t>子組件</a:t>
            </a:r>
            <a:r>
              <a:rPr lang="en-US" altLang="zh-TW"/>
              <a:t>)</a:t>
            </a:r>
          </a:p>
          <a:p>
            <a:pPr marL="914406" lvl="2" indent="0">
              <a:lnSpc>
                <a:spcPct val="140000"/>
              </a:lnSpc>
              <a:buNone/>
            </a:pPr>
            <a:r>
              <a:rPr lang="en-US" altLang="zh-TW"/>
              <a:t>1.</a:t>
            </a:r>
            <a:r>
              <a:rPr lang="zh-TW" altLang="en-US"/>
              <a:t> 宣告事件發射器</a:t>
            </a:r>
            <a:r>
              <a:rPr lang="en-US" altLang="zh-TW"/>
              <a:t>: </a:t>
            </a:r>
            <a:r>
              <a:rPr lang="zh-TW" altLang="en-US"/>
              <a:t>為組件新增一屬性</a:t>
            </a:r>
            <a:r>
              <a:rPr lang="en-US" altLang="zh-TW"/>
              <a:t>..</a:t>
            </a:r>
          </a:p>
          <a:p>
            <a:pPr marL="1371608" lvl="3" indent="0">
              <a:lnSpc>
                <a:spcPct val="140000"/>
              </a:lnSpc>
              <a:buNone/>
            </a:pPr>
            <a:r>
              <a:rPr lang="en-US" altLang="zh-TW"/>
              <a:t>@Output() </a:t>
            </a:r>
            <a:r>
              <a:rPr lang="zh-TW" altLang="en-US"/>
              <a:t>自訂事件名 </a:t>
            </a:r>
            <a:r>
              <a:rPr lang="en-US" altLang="zh-TW"/>
              <a:t>= new EventEmitter&lt;</a:t>
            </a:r>
            <a:r>
              <a:rPr lang="zh-TW" altLang="en-US"/>
              <a:t>傳送值之型態</a:t>
            </a:r>
            <a:r>
              <a:rPr lang="en-US" altLang="zh-TW"/>
              <a:t>&gt;();</a:t>
            </a:r>
          </a:p>
          <a:p>
            <a:pPr marL="914406" lvl="2" indent="0">
              <a:lnSpc>
                <a:spcPct val="140000"/>
              </a:lnSpc>
              <a:buNone/>
            </a:pPr>
            <a:r>
              <a:rPr lang="en-US" altLang="zh-TW"/>
              <a:t>2.</a:t>
            </a:r>
            <a:r>
              <a:rPr lang="zh-TW" altLang="en-US"/>
              <a:t> 發射</a:t>
            </a:r>
            <a:r>
              <a:rPr lang="en-US" altLang="zh-TW"/>
              <a:t>(</a:t>
            </a:r>
            <a:r>
              <a:rPr lang="zh-TW" altLang="en-US"/>
              <a:t>觸發</a:t>
            </a:r>
            <a:r>
              <a:rPr lang="en-US" altLang="zh-TW"/>
              <a:t>)</a:t>
            </a:r>
            <a:r>
              <a:rPr lang="zh-TW" altLang="en-US"/>
              <a:t>事件</a:t>
            </a:r>
            <a:r>
              <a:rPr lang="en-US" altLang="zh-TW"/>
              <a:t>: </a:t>
            </a:r>
            <a:r>
              <a:rPr lang="zh-TW" altLang="en-US"/>
              <a:t>選在要觸發的程式加上</a:t>
            </a:r>
            <a:r>
              <a:rPr lang="en-US" altLang="zh-TW"/>
              <a:t>..</a:t>
            </a:r>
          </a:p>
          <a:p>
            <a:pPr marL="1371608" lvl="3" indent="0">
              <a:lnSpc>
                <a:spcPct val="140000"/>
              </a:lnSpc>
              <a:buNone/>
            </a:pPr>
            <a:r>
              <a:rPr lang="zh-TW" altLang="en-US"/>
              <a:t>自訂事件名</a:t>
            </a:r>
            <a:r>
              <a:rPr lang="en-US" altLang="zh-TW"/>
              <a:t>.emit(</a:t>
            </a:r>
            <a:r>
              <a:rPr lang="zh-TW" altLang="en-US"/>
              <a:t>值</a:t>
            </a:r>
            <a:r>
              <a:rPr lang="en-US" altLang="zh-TW"/>
              <a:t>);</a:t>
            </a:r>
          </a:p>
          <a:p>
            <a:pPr lvl="1"/>
            <a:r>
              <a:rPr lang="zh-TW" altLang="en-US"/>
              <a:t>接收端</a:t>
            </a:r>
            <a:r>
              <a:rPr lang="en-US" altLang="zh-TW"/>
              <a:t>(</a:t>
            </a:r>
            <a:r>
              <a:rPr lang="zh-TW" altLang="en-US"/>
              <a:t>父組件</a:t>
            </a:r>
            <a:r>
              <a:rPr lang="en-US" altLang="zh-TW"/>
              <a:t>)</a:t>
            </a:r>
          </a:p>
          <a:p>
            <a:pPr marL="914406" lvl="2" indent="0">
              <a:lnSpc>
                <a:spcPct val="140000"/>
              </a:lnSpc>
              <a:buNone/>
            </a:pPr>
            <a:r>
              <a:rPr lang="en-US" altLang="zh-TW"/>
              <a:t>1.</a:t>
            </a:r>
            <a:r>
              <a:rPr lang="zh-TW" altLang="en-US"/>
              <a:t> 撰寫事件處理方法</a:t>
            </a:r>
            <a:r>
              <a:rPr lang="en-US" altLang="zh-TW"/>
              <a:t>: </a:t>
            </a:r>
            <a:r>
              <a:rPr lang="zh-TW" altLang="en-US"/>
              <a:t>為組件新增一方法</a:t>
            </a:r>
            <a:r>
              <a:rPr lang="en-US" altLang="zh-TW"/>
              <a:t>..</a:t>
            </a:r>
          </a:p>
          <a:p>
            <a:pPr marL="1371608" lvl="3" indent="0">
              <a:lnSpc>
                <a:spcPct val="140000"/>
              </a:lnSpc>
              <a:buNone/>
            </a:pPr>
            <a:r>
              <a:rPr lang="zh-TW" altLang="en-US"/>
              <a:t>事件處理方法名</a:t>
            </a:r>
            <a:r>
              <a:rPr lang="en-US" altLang="zh-TW"/>
              <a:t>(</a:t>
            </a:r>
            <a:r>
              <a:rPr lang="zh-TW" altLang="en-US"/>
              <a:t>參數名</a:t>
            </a:r>
            <a:r>
              <a:rPr lang="en-US" altLang="zh-TW"/>
              <a:t>: </a:t>
            </a:r>
            <a:r>
              <a:rPr lang="zh-TW" altLang="en-US"/>
              <a:t>型態</a:t>
            </a:r>
            <a:r>
              <a:rPr lang="en-US" altLang="zh-TW"/>
              <a:t>) {..}</a:t>
            </a:r>
          </a:p>
          <a:p>
            <a:pPr marL="914406" lvl="2" indent="0">
              <a:lnSpc>
                <a:spcPct val="140000"/>
              </a:lnSpc>
              <a:buNone/>
            </a:pPr>
            <a:r>
              <a:rPr lang="en-US" altLang="zh-TW"/>
              <a:t>2.</a:t>
            </a:r>
            <a:r>
              <a:rPr lang="zh-TW" altLang="en-US"/>
              <a:t> 綁定事件</a:t>
            </a:r>
            <a:endParaRPr lang="en-US" altLang="zh-TW"/>
          </a:p>
          <a:p>
            <a:pPr marL="1371608" lvl="3" indent="0">
              <a:lnSpc>
                <a:spcPct val="140000"/>
              </a:lnSpc>
              <a:buNone/>
            </a:pPr>
            <a:r>
              <a:rPr lang="en-US" altLang="zh-TW"/>
              <a:t>&lt;</a:t>
            </a:r>
            <a:r>
              <a:rPr lang="zh-TW" altLang="en-US"/>
              <a:t>子標籤名 </a:t>
            </a:r>
            <a:r>
              <a:rPr lang="en-US" altLang="zh-TW"/>
              <a:t>(</a:t>
            </a:r>
            <a:r>
              <a:rPr lang="zh-TW" altLang="en-US"/>
              <a:t>自訂事件名</a:t>
            </a:r>
            <a:r>
              <a:rPr lang="en-US" altLang="zh-TW"/>
              <a:t>)="</a:t>
            </a:r>
            <a:r>
              <a:rPr lang="zh-TW" altLang="en-US"/>
              <a:t>事件處理方法名</a:t>
            </a:r>
            <a:r>
              <a:rPr lang="en-US" altLang="zh-TW"/>
              <a:t>($event)"&gt;&lt;/</a:t>
            </a:r>
            <a:r>
              <a:rPr lang="zh-TW" altLang="en-US"/>
              <a:t>子標籤名</a:t>
            </a:r>
            <a:r>
              <a:rPr lang="en-US" altLang="zh-TW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2467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E5D2E-A935-4265-9682-5AB244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9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009E5-8581-4534-950F-A4F68B5F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子傳 父收 </a:t>
            </a:r>
            <a:r>
              <a:rPr lang="en-US" altLang="zh-TW"/>
              <a:t>(2/2)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18C0A37-4096-40AA-8558-ECCD7B15E3F9}"/>
              </a:ext>
            </a:extLst>
          </p:cNvPr>
          <p:cNvSpPr txBox="1">
            <a:spLocks/>
          </p:cNvSpPr>
          <p:nvPr/>
        </p:nvSpPr>
        <p:spPr>
          <a:xfrm>
            <a:off x="720951" y="2721359"/>
            <a:ext cx="6096000" cy="3928823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// 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傳送端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子組件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zh-TW" altLang="en-US" sz="160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4EC9B0"/>
                </a:solidFill>
                <a:latin typeface="Consolas" panose="020B0609020204030204" pitchFamily="49" charset="0"/>
              </a:rPr>
              <a:t>ChildComponent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GB" altLang="zh-TW" sz="160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altLang="zh-TW" sz="1600">
                <a:solidFill>
                  <a:srgbClr val="9CDCFE"/>
                </a:solidFill>
                <a:latin typeface="Consolas" panose="020B0609020204030204" pitchFamily="49" charset="0"/>
              </a:rPr>
              <a:t>testEvent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GB" altLang="zh-TW" sz="16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altLang="zh-TW" sz="1600">
                <a:solidFill>
                  <a:srgbClr val="DCDCAA"/>
                </a:solidFill>
                <a:latin typeface="Consolas" panose="020B0609020204030204" pitchFamily="49" charset="0"/>
              </a:rPr>
              <a:t>clickHandler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TW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TW" sz="1600">
                <a:solidFill>
                  <a:srgbClr val="CE9178"/>
                </a:solidFill>
                <a:latin typeface="Consolas" panose="020B0609020204030204" pitchFamily="49" charset="0"/>
              </a:rPr>
              <a:t>'child click'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600">
                <a:solidFill>
                  <a:srgbClr val="9CDCFE"/>
                </a:solidFill>
                <a:latin typeface="Consolas" panose="020B0609020204030204" pitchFamily="49" charset="0"/>
              </a:rPr>
              <a:t>testEvent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60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TW" sz="1600">
                <a:solidFill>
                  <a:srgbClr val="CE9178"/>
                </a:solidFill>
                <a:latin typeface="Consolas" panose="020B0609020204030204" pitchFamily="49" charset="0"/>
              </a:rPr>
              <a:t>'william'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GB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C81A7AB-55A0-4739-AAF7-1E7B002C6DEC}"/>
              </a:ext>
            </a:extLst>
          </p:cNvPr>
          <p:cNvSpPr txBox="1">
            <a:spLocks/>
          </p:cNvSpPr>
          <p:nvPr/>
        </p:nvSpPr>
        <p:spPr>
          <a:xfrm>
            <a:off x="7002007" y="2721359"/>
            <a:ext cx="5910943" cy="3928823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接收端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父組件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zh-TW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ts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ParentComponent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// html</a:t>
            </a:r>
            <a:endParaRPr lang="en-GB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app-child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testEvent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receiveName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app-child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GB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67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E5D2E-A935-4265-9682-5AB244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10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009E5-8581-4534-950F-A4F68B5F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父傳 子收 </a:t>
            </a:r>
            <a:r>
              <a:rPr lang="en-US" altLang="zh-TW"/>
              <a:t>(1/2)</a:t>
            </a:r>
          </a:p>
          <a:p>
            <a:pPr lvl="1"/>
            <a:r>
              <a:rPr lang="zh-TW" altLang="en-US"/>
              <a:t>傳送端</a:t>
            </a:r>
            <a:r>
              <a:rPr lang="en-US" altLang="zh-TW"/>
              <a:t>(</a:t>
            </a:r>
            <a:r>
              <a:rPr lang="zh-TW" altLang="en-US"/>
              <a:t>父組件</a:t>
            </a:r>
            <a:r>
              <a:rPr lang="en-US" altLang="zh-TW"/>
              <a:t>)</a:t>
            </a:r>
          </a:p>
          <a:p>
            <a:pPr lvl="2"/>
            <a:r>
              <a:rPr lang="zh-TW" altLang="en-US"/>
              <a:t>使用屬性綁定</a:t>
            </a:r>
            <a:r>
              <a:rPr lang="en-US" altLang="zh-TW"/>
              <a:t>:</a:t>
            </a:r>
            <a:r>
              <a:rPr lang="zh-TW" altLang="en-US"/>
              <a:t> 在</a:t>
            </a:r>
            <a:r>
              <a:rPr lang="en-US" altLang="zh-TW"/>
              <a:t>html</a:t>
            </a:r>
            <a:r>
              <a:rPr lang="zh-TW" altLang="en-US"/>
              <a:t>，子組件標籤中加上</a:t>
            </a:r>
            <a:r>
              <a:rPr lang="en-US" altLang="zh-TW"/>
              <a:t>..</a:t>
            </a:r>
          </a:p>
          <a:p>
            <a:pPr marL="1371608" lvl="3" indent="0">
              <a:buNone/>
            </a:pPr>
            <a:r>
              <a:rPr lang="en-US" altLang="zh-TW"/>
              <a:t>&lt;</a:t>
            </a:r>
            <a:r>
              <a:rPr lang="zh-TW" altLang="en-US"/>
              <a:t>子標籤名 </a:t>
            </a:r>
            <a:r>
              <a:rPr lang="en-US" altLang="zh-TW"/>
              <a:t>[</a:t>
            </a:r>
            <a:r>
              <a:rPr lang="zh-TW" altLang="en-US"/>
              <a:t>子屬性名</a:t>
            </a:r>
            <a:r>
              <a:rPr lang="en-US" altLang="zh-TW"/>
              <a:t>]="</a:t>
            </a:r>
            <a:r>
              <a:rPr lang="zh-TW" altLang="en-US"/>
              <a:t>父屬性名</a:t>
            </a:r>
            <a:r>
              <a:rPr lang="en-US" altLang="zh-TW"/>
              <a:t>"&gt;&lt;/</a:t>
            </a:r>
            <a:r>
              <a:rPr lang="zh-TW" altLang="en-US"/>
              <a:t>子標籤名</a:t>
            </a:r>
            <a:r>
              <a:rPr lang="en-US" altLang="zh-TW"/>
              <a:t>&gt;</a:t>
            </a:r>
          </a:p>
          <a:p>
            <a:pPr lvl="1"/>
            <a:r>
              <a:rPr lang="zh-TW" altLang="en-US"/>
              <a:t>接收端</a:t>
            </a:r>
            <a:r>
              <a:rPr lang="en-US" altLang="zh-TW"/>
              <a:t>(</a:t>
            </a:r>
            <a:r>
              <a:rPr lang="zh-TW" altLang="en-US"/>
              <a:t>子組件</a:t>
            </a:r>
            <a:r>
              <a:rPr lang="en-US" altLang="zh-TW"/>
              <a:t>)</a:t>
            </a:r>
          </a:p>
          <a:p>
            <a:pPr lvl="2"/>
            <a:r>
              <a:rPr lang="zh-TW" altLang="en-US"/>
              <a:t>宣告屬性</a:t>
            </a:r>
            <a:r>
              <a:rPr lang="en-US" altLang="zh-TW"/>
              <a:t>:</a:t>
            </a:r>
            <a:r>
              <a:rPr lang="zh-TW" altLang="en-US"/>
              <a:t> 在</a:t>
            </a:r>
            <a:r>
              <a:rPr lang="en-US" altLang="zh-TW"/>
              <a:t>ts</a:t>
            </a:r>
            <a:r>
              <a:rPr lang="zh-TW" altLang="en-US"/>
              <a:t>，加上一屬性</a:t>
            </a:r>
            <a:r>
              <a:rPr lang="en-US" altLang="zh-TW"/>
              <a:t>..</a:t>
            </a:r>
          </a:p>
          <a:p>
            <a:pPr marL="1371608" lvl="3" indent="0">
              <a:buNone/>
            </a:pPr>
            <a:r>
              <a:rPr lang="en-US" altLang="zh-TW"/>
              <a:t>@Input() </a:t>
            </a:r>
            <a:r>
              <a:rPr lang="zh-TW" altLang="en-US"/>
              <a:t>子屬性名</a:t>
            </a:r>
            <a:r>
              <a:rPr lang="en-US" altLang="zh-TW"/>
              <a:t>: </a:t>
            </a:r>
            <a:r>
              <a:rPr lang="zh-TW" altLang="en-US"/>
              <a:t>型態</a:t>
            </a:r>
            <a:r>
              <a:rPr lang="en-US" altLang="zh-TW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1586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E5D2E-A935-4265-9682-5AB2440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組件</a:t>
            </a:r>
            <a:r>
              <a:rPr lang="en-US" altLang="zh-TW"/>
              <a:t>(</a:t>
            </a:r>
            <a:r>
              <a:rPr lang="en-GB" altLang="zh-TW"/>
              <a:t>Component) (</a:t>
            </a:r>
            <a:r>
              <a:rPr lang="en-US" altLang="zh-TW"/>
              <a:t>11</a:t>
            </a:r>
            <a:r>
              <a:rPr lang="en-GB" altLang="zh-TW"/>
              <a:t>/1</a:t>
            </a:r>
            <a:r>
              <a:rPr lang="en-US" altLang="zh-TW"/>
              <a:t>1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009E5-8581-4534-950F-A4F68B5F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父傳 子收 </a:t>
            </a:r>
            <a:r>
              <a:rPr lang="en-US" altLang="zh-TW"/>
              <a:t>(2/2)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AE8ED78-6308-4171-9279-1CCC2C0E8286}"/>
              </a:ext>
            </a:extLst>
          </p:cNvPr>
          <p:cNvSpPr txBox="1">
            <a:spLocks/>
          </p:cNvSpPr>
          <p:nvPr/>
        </p:nvSpPr>
        <p:spPr>
          <a:xfrm>
            <a:off x="793687" y="2856441"/>
            <a:ext cx="6096000" cy="2110413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// 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傳送端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父組件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zh-TW" altLang="en-US" sz="160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app-child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>
                <a:solidFill>
                  <a:srgbClr val="9CDCFE"/>
                </a:solidFill>
                <a:latin typeface="Consolas" panose="020B0609020204030204" pitchFamily="49" charset="0"/>
              </a:rPr>
              <a:t>[childProperty]</a:t>
            </a:r>
            <a:r>
              <a:rPr lang="en-GB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TW" sz="1600">
                <a:solidFill>
                  <a:srgbClr val="9CDCFE"/>
                </a:solidFill>
                <a:latin typeface="Consolas" panose="020B0609020204030204" pitchFamily="49" charset="0"/>
              </a:rPr>
              <a:t>parentProperty</a:t>
            </a:r>
            <a:r>
              <a:rPr lang="en-GB" altLang="zh-TW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altLang="zh-TW" sz="1600">
                <a:solidFill>
                  <a:srgbClr val="569CD6"/>
                </a:solidFill>
                <a:latin typeface="Consolas" panose="020B0609020204030204" pitchFamily="49" charset="0"/>
              </a:rPr>
              <a:t>app-child</a:t>
            </a:r>
            <a:r>
              <a:rPr lang="en-GB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altLang="zh-TW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GB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B38E4AB-7662-43BE-AAA6-8A7EDDB7AAD7}"/>
              </a:ext>
            </a:extLst>
          </p:cNvPr>
          <p:cNvSpPr txBox="1">
            <a:spLocks/>
          </p:cNvSpPr>
          <p:nvPr/>
        </p:nvSpPr>
        <p:spPr>
          <a:xfrm>
            <a:off x="7074743" y="2856441"/>
            <a:ext cx="5910943" cy="2110413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接收端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子組件</a:t>
            </a:r>
            <a:r>
              <a:rPr lang="en-US" altLang="zh-TW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ChildComponent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GB" altLang="zh-TW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altLang="zh-TW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childProperty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altLang="zh-TW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338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DDC80-1FCA-456C-A190-7AF23DA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(1/9)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477FA-E952-48E4-A818-B474D389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zh-TW" altLang="en-US"/>
              <a:t>用在</a:t>
            </a:r>
            <a:r>
              <a:rPr lang="en-US" altLang="zh-TW"/>
              <a:t>html</a:t>
            </a:r>
            <a:r>
              <a:rPr lang="zh-TW" altLang="en-US"/>
              <a:t>裡，或說</a:t>
            </a:r>
            <a:r>
              <a:rPr lang="en-US" altLang="zh-TW"/>
              <a:t>Angular</a:t>
            </a:r>
            <a:r>
              <a:rPr lang="zh-TW" altLang="en-US"/>
              <a:t>樣板中的一部分</a:t>
            </a:r>
            <a:endParaRPr lang="en-US" altLang="zh-TW"/>
          </a:p>
          <a:p>
            <a:pPr lvl="1"/>
            <a:r>
              <a:rPr lang="zh-TW" altLang="en-US"/>
              <a:t>用來產生動態的畫面</a:t>
            </a:r>
            <a:r>
              <a:rPr lang="en-US" altLang="zh-TW"/>
              <a:t>/</a:t>
            </a:r>
            <a:r>
              <a:rPr lang="zh-TW" altLang="en-US"/>
              <a:t>資料，並簡化了</a:t>
            </a:r>
            <a:r>
              <a:rPr lang="en-US" altLang="zh-TW"/>
              <a:t>DOM</a:t>
            </a:r>
            <a:r>
              <a:rPr lang="zh-TW" altLang="en-US"/>
              <a:t>的操作</a:t>
            </a:r>
            <a:endParaRPr lang="en-US" altLang="zh-TW"/>
          </a:p>
          <a:p>
            <a:pPr lvl="1"/>
            <a:r>
              <a:rPr lang="zh-TW" altLang="en-US"/>
              <a:t>可以是</a:t>
            </a:r>
            <a:r>
              <a:rPr lang="en-US" altLang="zh-TW"/>
              <a:t>Angular</a:t>
            </a:r>
            <a:r>
              <a:rPr lang="zh-TW" altLang="en-US"/>
              <a:t>內建的 或是 開發者自訂的</a:t>
            </a:r>
          </a:p>
          <a:p>
            <a:pPr lvl="1"/>
            <a:r>
              <a:rPr lang="zh-TW" altLang="en-US"/>
              <a:t>以技術面來說，</a:t>
            </a:r>
            <a:r>
              <a:rPr lang="en-US" altLang="zh-TW"/>
              <a:t>Directive</a:t>
            </a:r>
            <a:r>
              <a:rPr lang="zh-TW" altLang="en-US"/>
              <a:t>使用的時候就像</a:t>
            </a:r>
            <a:r>
              <a:rPr lang="en-US" altLang="zh-TW"/>
              <a:t>HTML</a:t>
            </a:r>
            <a:r>
              <a:rPr lang="zh-TW" altLang="en-US"/>
              <a:t>標籤的</a:t>
            </a:r>
            <a:r>
              <a:rPr lang="en-US" altLang="zh-TW"/>
              <a:t>Attribute</a:t>
            </a:r>
          </a:p>
          <a:p>
            <a:pPr lvl="1"/>
            <a:r>
              <a:rPr lang="zh-TW" altLang="en-US"/>
              <a:t>亦可解釋為，</a:t>
            </a:r>
            <a:r>
              <a:rPr lang="en-US" altLang="zh-TW"/>
              <a:t>Angular</a:t>
            </a:r>
            <a:r>
              <a:rPr lang="zh-TW" altLang="en-US"/>
              <a:t>提供一方式，可自訂</a:t>
            </a:r>
            <a:r>
              <a:rPr lang="en-US" altLang="zh-TW"/>
              <a:t>HTML</a:t>
            </a:r>
            <a:r>
              <a:rPr lang="zh-TW" altLang="en-US"/>
              <a:t>標籤的</a:t>
            </a:r>
            <a:r>
              <a:rPr lang="en-US" altLang="zh-TW"/>
              <a:t>Attribute</a:t>
            </a:r>
            <a:r>
              <a:rPr lang="zh-TW" altLang="en-US"/>
              <a:t>，這個東西就叫</a:t>
            </a:r>
            <a:r>
              <a:rPr lang="en-US" altLang="zh-TW"/>
              <a:t>Directive</a:t>
            </a:r>
          </a:p>
        </p:txBody>
      </p:sp>
    </p:spTree>
    <p:extLst>
      <p:ext uri="{BB962C8B-B14F-4D97-AF65-F5344CB8AC3E}">
        <p14:creationId xmlns:p14="http://schemas.microsoft.com/office/powerpoint/2010/main" val="357446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DDC80-1FCA-456C-A190-7AF23DA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(2/9)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477FA-E952-48E4-A818-B474D389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分類</a:t>
            </a:r>
            <a:endParaRPr lang="en-US" altLang="zh-TW"/>
          </a:p>
          <a:p>
            <a:pPr lvl="1"/>
            <a:r>
              <a:rPr lang="zh-TW" altLang="en-US"/>
              <a:t>結構型指令</a:t>
            </a:r>
            <a:r>
              <a:rPr lang="en-US" altLang="zh-TW"/>
              <a:t>(Structural directives)</a:t>
            </a:r>
          </a:p>
          <a:p>
            <a:pPr lvl="2">
              <a:lnSpc>
                <a:spcPct val="100000"/>
              </a:lnSpc>
            </a:pPr>
            <a:r>
              <a:rPr lang="zh-TW" altLang="en-US"/>
              <a:t>改變結構，對</a:t>
            </a:r>
            <a:r>
              <a:rPr lang="en-US" altLang="zh-TW"/>
              <a:t>DOM</a:t>
            </a:r>
            <a:r>
              <a:rPr lang="zh-TW" altLang="en-US"/>
              <a:t>元素添加、移除和替換，</a:t>
            </a:r>
            <a:r>
              <a:rPr lang="en-US" altLang="zh-TW"/>
              <a:t>EX..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*ngFor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*ngIf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*ngSwitch</a:t>
            </a:r>
          </a:p>
          <a:p>
            <a:pPr lvl="2">
              <a:lnSpc>
                <a:spcPct val="100000"/>
              </a:lnSpc>
            </a:pPr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任何帶有星號 * 的指令都是結構型指令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zh-TW" altLang="en-US"/>
              <a:t>屬性型指令</a:t>
            </a:r>
            <a:r>
              <a:rPr lang="en-US" altLang="zh-TW"/>
              <a:t>(Attribute directives)</a:t>
            </a:r>
          </a:p>
          <a:p>
            <a:pPr lvl="2">
              <a:lnSpc>
                <a:spcPct val="100000"/>
              </a:lnSpc>
            </a:pPr>
            <a:r>
              <a:rPr lang="zh-TW" altLang="en-US"/>
              <a:t>改變屬性，修改現有</a:t>
            </a:r>
            <a:r>
              <a:rPr lang="en-US" altLang="zh-TW"/>
              <a:t>DOM</a:t>
            </a:r>
            <a:r>
              <a:rPr lang="zh-TW" altLang="en-US"/>
              <a:t>元素的外觀或行為，</a:t>
            </a:r>
            <a:r>
              <a:rPr lang="en-US" altLang="zh-TW"/>
              <a:t>EX..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ngModel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ngForm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ngStyle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ngClass</a:t>
            </a:r>
          </a:p>
        </p:txBody>
      </p:sp>
    </p:spTree>
    <p:extLst>
      <p:ext uri="{BB962C8B-B14F-4D97-AF65-F5344CB8AC3E}">
        <p14:creationId xmlns:p14="http://schemas.microsoft.com/office/powerpoint/2010/main" val="420114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4567-EBC1-409C-9C8D-609D6D0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(3/9)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073F7-54F8-4DE1-A8CD-54F199FF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內建的指令 </a:t>
            </a:r>
            <a:r>
              <a:rPr lang="en-US" altLang="zh-TW"/>
              <a:t>(1/4)</a:t>
            </a:r>
          </a:p>
          <a:p>
            <a:pPr lvl="1"/>
            <a:r>
              <a:rPr lang="zh-TW" altLang="en-US"/>
              <a:t>判斷</a:t>
            </a:r>
            <a:endParaRPr lang="en-US" altLang="zh-TW"/>
          </a:p>
          <a:p>
            <a:pPr lvl="2"/>
            <a:r>
              <a:rPr lang="zh-TW" altLang="en-US"/>
              <a:t>語法</a:t>
            </a:r>
            <a:endParaRPr lang="en-US" altLang="zh-TW"/>
          </a:p>
          <a:p>
            <a:pPr lvl="3"/>
            <a:r>
              <a:rPr lang="en-GB" altLang="zh-TW"/>
              <a:t>*ngIf="</a:t>
            </a:r>
            <a:r>
              <a:rPr lang="zh-TW" altLang="en-US"/>
              <a:t>樣板表示式</a:t>
            </a:r>
            <a:r>
              <a:rPr lang="en-US" altLang="zh-TW"/>
              <a:t>"</a:t>
            </a:r>
          </a:p>
          <a:p>
            <a:pPr lvl="3"/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樣板表示式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Template Expressions)</a:t>
            </a:r>
          </a:p>
          <a:p>
            <a:pPr lvl="4">
              <a:lnSpc>
                <a:spcPct val="150000"/>
              </a:lnSpc>
            </a:pPr>
            <a:r>
              <a:rPr lang="en-US" altLang="zh-TW" sz="2000">
                <a:solidFill>
                  <a:srgbClr val="C00000"/>
                </a:solidFill>
              </a:rPr>
              <a:t>1.</a:t>
            </a:r>
            <a:r>
              <a:rPr lang="zh-TW" altLang="en-US" sz="2000">
                <a:solidFill>
                  <a:srgbClr val="C00000"/>
                </a:solidFill>
              </a:rPr>
              <a:t> 簡述</a:t>
            </a:r>
            <a:r>
              <a:rPr lang="en-US" altLang="zh-TW" sz="2000">
                <a:solidFill>
                  <a:srgbClr val="C00000"/>
                </a:solidFill>
              </a:rPr>
              <a:t>:</a:t>
            </a:r>
            <a:r>
              <a:rPr lang="zh-TW" altLang="en-US" sz="2000">
                <a:solidFill>
                  <a:srgbClr val="C00000"/>
                </a:solidFill>
              </a:rPr>
              <a:t> 由</a:t>
            </a:r>
            <a:r>
              <a:rPr lang="en-US" altLang="zh-TW" sz="2000">
                <a:solidFill>
                  <a:srgbClr val="C00000"/>
                </a:solidFill>
              </a:rPr>
              <a:t>Angular</a:t>
            </a:r>
            <a:r>
              <a:rPr lang="zh-TW" altLang="en-US" sz="2000">
                <a:solidFill>
                  <a:srgbClr val="C00000"/>
                </a:solidFill>
              </a:rPr>
              <a:t>執行，並賦值給綁定的目標屬性，目標可以是</a:t>
            </a:r>
            <a:r>
              <a:rPr lang="en-US" altLang="zh-TW" sz="2000">
                <a:solidFill>
                  <a:srgbClr val="C00000"/>
                </a:solidFill>
              </a:rPr>
              <a:t>HTML</a:t>
            </a:r>
            <a:r>
              <a:rPr lang="zh-TW" altLang="en-US" sz="2000">
                <a:solidFill>
                  <a:srgbClr val="C00000"/>
                </a:solidFill>
              </a:rPr>
              <a:t>元素、組件或指令</a:t>
            </a:r>
            <a:endParaRPr lang="en-US" altLang="zh-TW" sz="200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zh-TW" sz="2000">
                <a:solidFill>
                  <a:srgbClr val="C00000"/>
                </a:solidFill>
              </a:rPr>
              <a:t>2.</a:t>
            </a:r>
            <a:r>
              <a:rPr lang="zh-TW" altLang="en-US" sz="2000">
                <a:solidFill>
                  <a:srgbClr val="C00000"/>
                </a:solidFill>
              </a:rPr>
              <a:t> 參考</a:t>
            </a:r>
            <a:r>
              <a:rPr lang="en-US" altLang="zh-TW" sz="2000">
                <a:solidFill>
                  <a:srgbClr val="C00000"/>
                </a:solidFill>
              </a:rPr>
              <a:t>:</a:t>
            </a:r>
            <a:r>
              <a:rPr lang="zh-TW" altLang="en-US" sz="2000">
                <a:solidFill>
                  <a:srgbClr val="C00000"/>
                </a:solidFill>
              </a:rPr>
              <a:t> </a:t>
            </a:r>
            <a:r>
              <a:rPr lang="en-GB" altLang="zh-TW" sz="2000">
                <a:hlinkClick r:id="rId2"/>
              </a:rPr>
              <a:t>https://angular.tw/guide/template-syntax#template-expressions</a:t>
            </a:r>
            <a:endParaRPr lang="en-GB" altLang="zh-TW" sz="2000"/>
          </a:p>
          <a:p>
            <a:pPr lvl="2"/>
            <a:r>
              <a:rPr lang="zh-TW" altLang="en-US"/>
              <a:t>範例</a:t>
            </a:r>
            <a:endParaRPr lang="en-US" altLang="zh-TW"/>
          </a:p>
          <a:p>
            <a:pPr marL="1371608" lvl="3" indent="0">
              <a:buNone/>
            </a:pPr>
            <a:r>
              <a:rPr lang="en-US" altLang="zh-TW"/>
              <a:t>&lt;div *ngIf="userList.length !== 0"&gt;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66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4567-EBC1-409C-9C8D-609D6D0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(4/9)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073F7-54F8-4DE1-A8CD-54F199FF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內建的指令 </a:t>
            </a:r>
            <a:r>
              <a:rPr lang="en-US" altLang="zh-TW"/>
              <a:t>(2/4)</a:t>
            </a:r>
          </a:p>
          <a:p>
            <a:pPr lvl="1"/>
            <a:r>
              <a:rPr lang="zh-TW" altLang="en-US"/>
              <a:t>迴圈</a:t>
            </a:r>
            <a:endParaRPr lang="en-US" altLang="zh-TW"/>
          </a:p>
          <a:p>
            <a:pPr lvl="2"/>
            <a:r>
              <a:rPr lang="zh-TW" altLang="en-US"/>
              <a:t>語法</a:t>
            </a:r>
            <a:endParaRPr lang="en-US" altLang="zh-TW"/>
          </a:p>
          <a:p>
            <a:pPr lvl="3"/>
            <a:r>
              <a:rPr lang="en-GB" altLang="zh-TW"/>
              <a:t>*ngFor="</a:t>
            </a:r>
            <a:r>
              <a:rPr lang="zh-TW" altLang="en-US"/>
              <a:t>微語法</a:t>
            </a:r>
            <a:r>
              <a:rPr lang="en-US" altLang="zh-TW"/>
              <a:t>"</a:t>
            </a:r>
          </a:p>
          <a:p>
            <a:pPr lvl="3"/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微語法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microsyntax)</a:t>
            </a:r>
          </a:p>
          <a:p>
            <a:pPr lvl="4">
              <a:lnSpc>
                <a:spcPct val="150000"/>
              </a:lnSpc>
            </a:pPr>
            <a:r>
              <a:rPr lang="en-US" altLang="zh-TW" sz="2000">
                <a:solidFill>
                  <a:srgbClr val="C00000"/>
                </a:solidFill>
              </a:rPr>
              <a:t>1.</a:t>
            </a:r>
            <a:r>
              <a:rPr lang="zh-TW" altLang="en-US" sz="2000">
                <a:solidFill>
                  <a:srgbClr val="C00000"/>
                </a:solidFill>
              </a:rPr>
              <a:t> 簡述</a:t>
            </a:r>
            <a:r>
              <a:rPr lang="en-US" altLang="zh-TW" sz="2000">
                <a:solidFill>
                  <a:srgbClr val="C00000"/>
                </a:solidFill>
              </a:rPr>
              <a:t>:</a:t>
            </a:r>
            <a:r>
              <a:rPr lang="zh-TW" altLang="en-US" sz="2000">
                <a:solidFill>
                  <a:srgbClr val="C00000"/>
                </a:solidFill>
              </a:rPr>
              <a:t> </a:t>
            </a:r>
            <a:r>
              <a:rPr lang="en-GB" altLang="zh-TW" sz="2000">
                <a:solidFill>
                  <a:srgbClr val="C00000"/>
                </a:solidFill>
              </a:rPr>
              <a:t>Angular</a:t>
            </a:r>
            <a:r>
              <a:rPr lang="zh-TW" altLang="en-US" sz="2000">
                <a:solidFill>
                  <a:srgbClr val="C00000"/>
                </a:solidFill>
              </a:rPr>
              <a:t>自定義的微語言</a:t>
            </a:r>
            <a:endParaRPr lang="en-US" altLang="zh-TW" sz="200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zh-TW" sz="2000">
                <a:solidFill>
                  <a:srgbClr val="C00000"/>
                </a:solidFill>
              </a:rPr>
              <a:t>2.</a:t>
            </a:r>
            <a:r>
              <a:rPr lang="zh-TW" altLang="en-US" sz="2000">
                <a:solidFill>
                  <a:srgbClr val="C00000"/>
                </a:solidFill>
              </a:rPr>
              <a:t> 參考</a:t>
            </a:r>
            <a:r>
              <a:rPr lang="en-US" altLang="zh-TW" sz="2000">
                <a:solidFill>
                  <a:srgbClr val="C00000"/>
                </a:solidFill>
              </a:rPr>
              <a:t>:</a:t>
            </a:r>
            <a:r>
              <a:rPr lang="zh-TW" altLang="en-US" sz="2000">
                <a:solidFill>
                  <a:srgbClr val="C00000"/>
                </a:solidFill>
              </a:rPr>
              <a:t> </a:t>
            </a:r>
            <a:r>
              <a:rPr lang="en-GB" altLang="zh-TW" sz="2000">
                <a:hlinkClick r:id="rId2"/>
              </a:rPr>
              <a:t>https://angular.tw/guide/template-syntax#microsyntax</a:t>
            </a:r>
            <a:endParaRPr lang="en-GB" altLang="zh-TW" sz="2000"/>
          </a:p>
          <a:p>
            <a:pPr lvl="2"/>
            <a:r>
              <a:rPr lang="zh-TW" altLang="en-US"/>
              <a:t>範例</a:t>
            </a:r>
            <a:endParaRPr lang="en-US" altLang="zh-TW"/>
          </a:p>
          <a:p>
            <a:pPr marL="1371608" lvl="3" indent="0">
              <a:buNone/>
            </a:pPr>
            <a:r>
              <a:rPr lang="en-US" altLang="zh-TW"/>
              <a:t>&lt;li *ngFor="let user of userList"&gt;&lt;/li&gt;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4567-EBC1-409C-9C8D-609D6D0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(5/9)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073F7-54F8-4DE1-A8CD-54F199FF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內建的指令 </a:t>
            </a:r>
            <a:r>
              <a:rPr lang="en-US" altLang="zh-TW"/>
              <a:t>(3/4)</a:t>
            </a:r>
          </a:p>
          <a:p>
            <a:pPr lvl="1"/>
            <a:r>
              <a:rPr lang="zh-TW" altLang="en-US"/>
              <a:t>神秘的星號</a:t>
            </a:r>
            <a:r>
              <a:rPr lang="en-US" altLang="zh-TW"/>
              <a:t>(*)</a:t>
            </a:r>
            <a:r>
              <a:rPr lang="en-GB" altLang="zh-TW"/>
              <a:t>asterisk</a:t>
            </a:r>
            <a:endParaRPr lang="en-US" altLang="zh-TW"/>
          </a:p>
          <a:p>
            <a:pPr lvl="2"/>
            <a:r>
              <a:rPr lang="zh-TW" altLang="en-US"/>
              <a:t>簡述</a:t>
            </a:r>
            <a:endParaRPr lang="en-US" altLang="zh-TW"/>
          </a:p>
          <a:p>
            <a:pPr lvl="3"/>
            <a:r>
              <a:rPr lang="zh-TW" altLang="en-US" sz="2000"/>
              <a:t>用來簡化複雜語法的語法糖</a:t>
            </a:r>
            <a:endParaRPr lang="en-GB" altLang="zh-TW" sz="2000"/>
          </a:p>
          <a:p>
            <a:pPr lvl="2"/>
            <a:r>
              <a:rPr lang="zh-TW" altLang="en-US"/>
              <a:t>範例</a:t>
            </a:r>
            <a:endParaRPr lang="en-US" altLang="zh-TW"/>
          </a:p>
          <a:p>
            <a:pPr marL="1371608" lvl="3" indent="0">
              <a:lnSpc>
                <a:spcPct val="120000"/>
              </a:lnSpc>
              <a:buNone/>
            </a:pPr>
            <a:r>
              <a:rPr lang="en-US" altLang="zh-TW"/>
              <a:t>&lt;template ngFor user [ngForOf]="userList"&gt;</a:t>
            </a:r>
          </a:p>
          <a:p>
            <a:pPr marL="1371608" lvl="3" indent="0">
              <a:lnSpc>
                <a:spcPct val="120000"/>
              </a:lnSpc>
              <a:buNone/>
            </a:pPr>
            <a:r>
              <a:rPr lang="en-US" altLang="zh-TW"/>
              <a:t>    &lt;div&gt;{{user.name}}&lt;/div&gt;</a:t>
            </a:r>
          </a:p>
          <a:p>
            <a:pPr marL="1371608" lvl="3" indent="0">
              <a:lnSpc>
                <a:spcPct val="120000"/>
              </a:lnSpc>
              <a:buNone/>
            </a:pPr>
            <a:r>
              <a:rPr lang="en-US" altLang="zh-TW"/>
              <a:t>&lt;/template&gt;</a:t>
            </a:r>
          </a:p>
          <a:p>
            <a:pPr marL="1371608" lvl="3" indent="0">
              <a:buNone/>
            </a:pPr>
            <a:r>
              <a:rPr lang="zh-TW" altLang="en-US"/>
              <a:t>等同</a:t>
            </a:r>
            <a:endParaRPr lang="en-US" altLang="zh-TW"/>
          </a:p>
          <a:p>
            <a:pPr marL="1371608" lvl="3" indent="0">
              <a:lnSpc>
                <a:spcPct val="120000"/>
              </a:lnSpc>
              <a:buNone/>
            </a:pPr>
            <a:r>
              <a:rPr lang="en-GB" altLang="zh-TW"/>
              <a:t>&lt;div *ngFor="let user of userList"&gt;</a:t>
            </a:r>
          </a:p>
          <a:p>
            <a:pPr marL="1371608" lvl="3" indent="0">
              <a:lnSpc>
                <a:spcPct val="120000"/>
              </a:lnSpc>
              <a:buNone/>
            </a:pPr>
            <a:r>
              <a:rPr lang="en-GB" altLang="zh-TW"/>
              <a:t>	{{user.name}}</a:t>
            </a:r>
          </a:p>
          <a:p>
            <a:pPr marL="1371608" lvl="3" indent="0">
              <a:lnSpc>
                <a:spcPct val="120000"/>
              </a:lnSpc>
              <a:buNone/>
            </a:pPr>
            <a:r>
              <a:rPr lang="en-GB" altLang="zh-TW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78459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4567-EBC1-409C-9C8D-609D6D0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(6/9)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073F7-54F8-4DE1-A8CD-54F199FF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6657680" cy="6480000"/>
          </a:xfrm>
          <a:ln>
            <a:noFill/>
          </a:ln>
        </p:spPr>
        <p:txBody>
          <a:bodyPr/>
          <a:lstStyle/>
          <a:p>
            <a:r>
              <a:rPr lang="zh-TW" altLang="en-US"/>
              <a:t>內建的指令 </a:t>
            </a:r>
            <a:r>
              <a:rPr lang="en-US" altLang="zh-TW"/>
              <a:t>(4/4)</a:t>
            </a:r>
          </a:p>
          <a:p>
            <a:pPr lvl="1"/>
            <a:r>
              <a:rPr lang="zh-TW" altLang="en-US"/>
              <a:t>列舉單選</a:t>
            </a:r>
            <a:endParaRPr lang="en-US" altLang="zh-TW"/>
          </a:p>
          <a:p>
            <a:pPr lvl="2"/>
            <a:r>
              <a:rPr lang="zh-TW" altLang="en-US"/>
              <a:t>語法</a:t>
            </a:r>
            <a:endParaRPr lang="en-US" altLang="zh-TW"/>
          </a:p>
          <a:p>
            <a:pPr marL="1371608" lvl="3" indent="0">
              <a:buNone/>
            </a:pPr>
            <a:r>
              <a:rPr lang="en-US" altLang="zh-TW" sz="2000"/>
              <a:t>&lt;</a:t>
            </a:r>
            <a:r>
              <a:rPr lang="zh-TW" altLang="en-US" sz="2000"/>
              <a:t>容器標籤 </a:t>
            </a:r>
            <a:r>
              <a:rPr lang="en-US" altLang="zh-TW" sz="2000"/>
              <a:t>[ngSwitch]="</a:t>
            </a:r>
            <a:r>
              <a:rPr lang="zh-TW" altLang="en-US" sz="2000"/>
              <a:t>敘述</a:t>
            </a:r>
            <a:r>
              <a:rPr lang="en-US" altLang="zh-TW" sz="2000"/>
              <a:t>"&gt;</a:t>
            </a:r>
          </a:p>
          <a:p>
            <a:pPr marL="1371608" lvl="3" indent="0">
              <a:buNone/>
            </a:pPr>
            <a:r>
              <a:rPr lang="en-US" altLang="zh-TW" sz="2000"/>
              <a:t>    &lt;</a:t>
            </a:r>
            <a:r>
              <a:rPr lang="zh-TW" altLang="en-US" sz="2000"/>
              <a:t>標籤 *</a:t>
            </a:r>
            <a:r>
              <a:rPr lang="en-US" altLang="zh-TW" sz="2000"/>
              <a:t>ngSwitchCase="</a:t>
            </a:r>
            <a:r>
              <a:rPr lang="zh-TW" altLang="en-US" sz="2000"/>
              <a:t>敘述</a:t>
            </a:r>
            <a:r>
              <a:rPr lang="en-US" altLang="zh-TW" sz="2000"/>
              <a:t>1"&gt;xxx&lt;/</a:t>
            </a:r>
            <a:r>
              <a:rPr lang="zh-TW" altLang="en-US" sz="2000"/>
              <a:t>標籤</a:t>
            </a:r>
            <a:r>
              <a:rPr lang="en-US" altLang="zh-TW" sz="2000"/>
              <a:t>&gt;</a:t>
            </a:r>
          </a:p>
          <a:p>
            <a:pPr marL="1371608" lvl="3" indent="0">
              <a:buNone/>
            </a:pPr>
            <a:r>
              <a:rPr lang="en-US" altLang="zh-TW" sz="2000"/>
              <a:t>    &lt;</a:t>
            </a:r>
            <a:r>
              <a:rPr lang="zh-TW" altLang="en-US" sz="2000"/>
              <a:t>標籤 *</a:t>
            </a:r>
            <a:r>
              <a:rPr lang="en-US" altLang="zh-TW" sz="2000"/>
              <a:t>ngSwitchCase="</a:t>
            </a:r>
            <a:r>
              <a:rPr lang="zh-TW" altLang="en-US" sz="2000"/>
              <a:t>敘述</a:t>
            </a:r>
            <a:r>
              <a:rPr lang="en-US" altLang="zh-TW" sz="2000"/>
              <a:t>2"&gt;xxx&lt;/</a:t>
            </a:r>
            <a:r>
              <a:rPr lang="zh-TW" altLang="en-US" sz="2000"/>
              <a:t>標籤</a:t>
            </a:r>
            <a:r>
              <a:rPr lang="en-US" altLang="zh-TW" sz="2000"/>
              <a:t>&gt;</a:t>
            </a:r>
          </a:p>
          <a:p>
            <a:pPr marL="1371608" lvl="3" indent="0">
              <a:buNone/>
            </a:pPr>
            <a:r>
              <a:rPr lang="en-US" altLang="zh-TW" sz="2000"/>
              <a:t>	...</a:t>
            </a:r>
          </a:p>
          <a:p>
            <a:pPr marL="1371608" lvl="3" indent="0">
              <a:buNone/>
            </a:pPr>
            <a:r>
              <a:rPr lang="en-US" altLang="zh-TW" sz="2000"/>
              <a:t>    &lt;</a:t>
            </a:r>
            <a:r>
              <a:rPr lang="zh-TW" altLang="en-US" sz="2000"/>
              <a:t>標籤 *</a:t>
            </a:r>
            <a:r>
              <a:rPr lang="en-US" altLang="zh-TW" sz="2000"/>
              <a:t>ngSwitchCase="</a:t>
            </a:r>
            <a:r>
              <a:rPr lang="zh-TW" altLang="en-US" sz="2000"/>
              <a:t>敘述</a:t>
            </a:r>
            <a:r>
              <a:rPr lang="en-US" altLang="zh-TW" sz="2000"/>
              <a:t>N"&gt;xxx&lt;/</a:t>
            </a:r>
            <a:r>
              <a:rPr lang="zh-TW" altLang="en-US" sz="2000"/>
              <a:t>標籤</a:t>
            </a:r>
            <a:r>
              <a:rPr lang="en-US" altLang="zh-TW" sz="2000"/>
              <a:t>&gt;</a:t>
            </a:r>
          </a:p>
          <a:p>
            <a:pPr marL="1371608" lvl="3" indent="0">
              <a:buNone/>
            </a:pPr>
            <a:r>
              <a:rPr lang="en-US" altLang="zh-TW" sz="2000"/>
              <a:t>    &lt;</a:t>
            </a:r>
            <a:r>
              <a:rPr lang="zh-TW" altLang="en-US" sz="2000"/>
              <a:t>標籤 *</a:t>
            </a:r>
            <a:r>
              <a:rPr lang="en-US" altLang="zh-TW" sz="2000"/>
              <a:t>ngSwitchDefault&gt;xxx&lt;/</a:t>
            </a:r>
            <a:r>
              <a:rPr lang="zh-TW" altLang="en-US" sz="2000"/>
              <a:t>標籤</a:t>
            </a:r>
            <a:r>
              <a:rPr lang="en-US" altLang="zh-TW" sz="2000"/>
              <a:t>&gt;</a:t>
            </a:r>
          </a:p>
          <a:p>
            <a:pPr marL="1371608" lvl="3" indent="0">
              <a:buNone/>
            </a:pPr>
            <a:r>
              <a:rPr lang="en-US" altLang="zh-TW" sz="2000"/>
              <a:t>&lt;/</a:t>
            </a:r>
            <a:r>
              <a:rPr lang="zh-TW" altLang="en-US" sz="2000"/>
              <a:t>容器標籤</a:t>
            </a:r>
            <a:r>
              <a:rPr lang="en-US" altLang="zh-TW" sz="2000"/>
              <a:t>&gt;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33B30EB-121B-45F0-80D9-99FD5659BB12}"/>
              </a:ext>
            </a:extLst>
          </p:cNvPr>
          <p:cNvSpPr txBox="1">
            <a:spLocks/>
          </p:cNvSpPr>
          <p:nvPr/>
        </p:nvSpPr>
        <p:spPr>
          <a:xfrm>
            <a:off x="6837680" y="1079675"/>
            <a:ext cx="6602095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 fontScale="92500" lnSpcReduction="20000"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sz="2600"/>
              <a:t>範例</a:t>
            </a:r>
            <a:endParaRPr lang="en-US" altLang="zh-TW" sz="2600"/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&lt;div [ngSwitch]="value"&gt;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&lt;span *ngSwitchCase="'A'"&gt;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    </a:t>
            </a:r>
            <a:r>
              <a:rPr lang="zh-TW" altLang="en-US" sz="2200"/>
              <a:t>甲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zh-TW" altLang="en-US" sz="2200"/>
              <a:t>    </a:t>
            </a:r>
            <a:r>
              <a:rPr lang="en-US" altLang="zh-TW" sz="2200"/>
              <a:t>&lt;/span&gt;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&lt;span *ngSwitchCase="'B'"&gt;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    </a:t>
            </a:r>
            <a:r>
              <a:rPr lang="zh-TW" altLang="en-US" sz="2200"/>
              <a:t>乙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zh-TW" altLang="en-US" sz="2200"/>
              <a:t>    </a:t>
            </a:r>
            <a:r>
              <a:rPr lang="en-US" altLang="zh-TW" sz="2200"/>
              <a:t>&lt;/span&gt;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&lt;span *ngSwitchCase="'C'"&gt;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    </a:t>
            </a:r>
            <a:r>
              <a:rPr lang="zh-TW" altLang="en-US" sz="2200"/>
              <a:t>丙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zh-TW" altLang="en-US" sz="2200"/>
              <a:t>    </a:t>
            </a:r>
            <a:r>
              <a:rPr lang="en-US" altLang="zh-TW" sz="2200"/>
              <a:t>&lt;/span&gt;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&lt;span *ngSwitchDefault&gt;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        </a:t>
            </a:r>
            <a:r>
              <a:rPr lang="zh-TW" altLang="en-US" sz="2200"/>
              <a:t>丁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zh-TW" altLang="en-US" sz="2200"/>
              <a:t>    </a:t>
            </a:r>
            <a:r>
              <a:rPr lang="en-US" altLang="zh-TW" sz="2200"/>
              <a:t>&lt;/span&gt;</a:t>
            </a:r>
          </a:p>
          <a:p>
            <a:pPr marL="1371608" lvl="3" indent="0">
              <a:lnSpc>
                <a:spcPct val="130000"/>
              </a:lnSpc>
              <a:buNone/>
            </a:pPr>
            <a:r>
              <a:rPr lang="en-US" altLang="zh-TW" sz="220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52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1D6CC-F98F-4995-9C81-97B74CC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Web</a:t>
            </a:r>
            <a:r>
              <a:rPr lang="zh-TW" altLang="en-US"/>
              <a:t>前端框架認識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DC051-C015-4999-A171-BEE9609B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三大框架</a:t>
            </a:r>
            <a:endParaRPr lang="en-US" altLang="zh-TW"/>
          </a:p>
          <a:p>
            <a:pPr lvl="2"/>
            <a:r>
              <a:rPr lang="en-US" altLang="zh-TW"/>
              <a:t>Angular</a:t>
            </a:r>
          </a:p>
          <a:p>
            <a:pPr lvl="2"/>
            <a:r>
              <a:rPr lang="en-US" altLang="zh-TW"/>
              <a:t>React</a:t>
            </a:r>
          </a:p>
          <a:p>
            <a:pPr lvl="2"/>
            <a:r>
              <a:rPr lang="en-US" altLang="zh-TW"/>
              <a:t>Vue</a:t>
            </a:r>
          </a:p>
          <a:p>
            <a:pPr lvl="1"/>
            <a:r>
              <a:rPr lang="zh-TW" altLang="en-US"/>
              <a:t>核心概念</a:t>
            </a:r>
            <a:endParaRPr lang="en-US" altLang="zh-TW"/>
          </a:p>
          <a:p>
            <a:pPr lvl="2"/>
            <a:r>
              <a:rPr lang="zh-TW" altLang="en-US"/>
              <a:t>組件</a:t>
            </a:r>
            <a:r>
              <a:rPr lang="en-US" altLang="zh-TW"/>
              <a:t>(Component)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69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E24F7-07B6-4944-A0F4-C05685F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(7/9)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9BD01-5DA2-4792-8F08-901DE595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9766640" cy="6480000"/>
          </a:xfrm>
        </p:spPr>
        <p:txBody>
          <a:bodyPr/>
          <a:lstStyle/>
          <a:p>
            <a:r>
              <a:rPr lang="zh-TW" altLang="en-US"/>
              <a:t>自訂指令步驟 </a:t>
            </a:r>
            <a:r>
              <a:rPr lang="en-US" altLang="zh-TW"/>
              <a:t>(1/3)</a:t>
            </a:r>
          </a:p>
          <a:p>
            <a:pPr marL="457202" lvl="1" indent="0">
              <a:buNone/>
            </a:pPr>
            <a:r>
              <a:rPr lang="en-US" altLang="zh-TW"/>
              <a:t>1. </a:t>
            </a:r>
            <a:r>
              <a:rPr lang="zh-TW" altLang="en-US"/>
              <a:t>新建指令</a:t>
            </a:r>
            <a:endParaRPr lang="en-US" altLang="zh-TW"/>
          </a:p>
          <a:p>
            <a:pPr lvl="2"/>
            <a:r>
              <a:rPr lang="en-US" altLang="zh-TW"/>
              <a:t>ng g directive </a:t>
            </a:r>
            <a:r>
              <a:rPr lang="zh-TW" altLang="en-US"/>
              <a:t>自訂指令名</a:t>
            </a:r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marL="457202" lvl="1" indent="0">
              <a:buNone/>
            </a:pPr>
            <a:r>
              <a:rPr lang="en-US" altLang="zh-TW"/>
              <a:t>2. </a:t>
            </a:r>
            <a:r>
              <a:rPr lang="zh-TW" altLang="en-US"/>
              <a:t>引入相關模塊</a:t>
            </a:r>
            <a:endParaRPr lang="en-US" altLang="zh-TW"/>
          </a:p>
          <a:p>
            <a:pPr marL="914406" lvl="2" indent="0">
              <a:buNone/>
            </a:pPr>
            <a:r>
              <a:rPr lang="en-GB" altLang="zh-TW"/>
              <a:t>import {Directive, ElementRef, Renderer2} from '@angular/core';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zh-TW" altLang="en-US">
                <a:solidFill>
                  <a:srgbClr val="C00000"/>
                </a:solidFill>
              </a:rPr>
              <a:t>*註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 sz="2400">
                <a:solidFill>
                  <a:srgbClr val="C00000"/>
                </a:solidFill>
              </a:rPr>
              <a:t>1. </a:t>
            </a:r>
            <a:r>
              <a:rPr lang="en-GB" altLang="zh-TW" sz="2400">
                <a:solidFill>
                  <a:srgbClr val="C00000"/>
                </a:solidFill>
              </a:rPr>
              <a:t>Directive: </a:t>
            </a:r>
            <a:r>
              <a:rPr lang="zh-TW" altLang="en-US" sz="2400">
                <a:solidFill>
                  <a:srgbClr val="C00000"/>
                </a:solidFill>
              </a:rPr>
              <a:t>用</a:t>
            </a:r>
            <a:r>
              <a:rPr lang="en-US" altLang="zh-TW" sz="2400">
                <a:solidFill>
                  <a:srgbClr val="C00000"/>
                </a:solidFill>
              </a:rPr>
              <a:t>@</a:t>
            </a:r>
            <a:r>
              <a:rPr lang="en-GB" altLang="zh-TW" sz="2400">
                <a:solidFill>
                  <a:srgbClr val="C00000"/>
                </a:solidFill>
              </a:rPr>
              <a:t>Directive</a:t>
            </a:r>
            <a:r>
              <a:rPr lang="zh-TW" altLang="en-US" sz="2400">
                <a:solidFill>
                  <a:srgbClr val="C00000"/>
                </a:solidFill>
              </a:rPr>
              <a:t>聲明此類別為指令</a:t>
            </a:r>
            <a:endParaRPr lang="en-US" altLang="zh-TW" sz="2400">
              <a:solidFill>
                <a:srgbClr val="C00000"/>
              </a:solidFill>
            </a:endParaRPr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 sz="2400">
                <a:solidFill>
                  <a:srgbClr val="C00000"/>
                </a:solidFill>
              </a:rPr>
              <a:t>2. </a:t>
            </a:r>
            <a:r>
              <a:rPr lang="en-GB" altLang="zh-TW" sz="2400">
                <a:solidFill>
                  <a:srgbClr val="C00000"/>
                </a:solidFill>
              </a:rPr>
              <a:t>ElementRef: </a:t>
            </a:r>
            <a:r>
              <a:rPr lang="zh-TW" altLang="en-US" sz="2400">
                <a:solidFill>
                  <a:srgbClr val="C00000"/>
                </a:solidFill>
              </a:rPr>
              <a:t>用來操作</a:t>
            </a:r>
            <a:r>
              <a:rPr lang="en-GB" altLang="zh-TW" sz="2400">
                <a:solidFill>
                  <a:srgbClr val="C00000"/>
                </a:solidFill>
              </a:rPr>
              <a:t>DOM</a:t>
            </a:r>
            <a:r>
              <a:rPr lang="zh-TW" altLang="en-US" sz="2400">
                <a:solidFill>
                  <a:srgbClr val="C00000"/>
                </a:solidFill>
              </a:rPr>
              <a:t>元素</a:t>
            </a:r>
            <a:endParaRPr lang="en-US" altLang="zh-TW" sz="2400">
              <a:solidFill>
                <a:srgbClr val="C00000"/>
              </a:solidFill>
            </a:endParaRPr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 sz="2400">
                <a:solidFill>
                  <a:srgbClr val="C00000"/>
                </a:solidFill>
              </a:rPr>
              <a:t>3. </a:t>
            </a:r>
            <a:r>
              <a:rPr lang="en-GB" altLang="zh-TW" sz="2400">
                <a:solidFill>
                  <a:srgbClr val="C00000"/>
                </a:solidFill>
              </a:rPr>
              <a:t>Renderer2: </a:t>
            </a:r>
            <a:r>
              <a:rPr lang="zh-TW" altLang="en-US" sz="2400">
                <a:solidFill>
                  <a:srgbClr val="C00000"/>
                </a:solidFill>
              </a:rPr>
              <a:t>可存取</a:t>
            </a:r>
            <a:r>
              <a:rPr lang="en-GB" altLang="zh-TW" sz="2400">
                <a:solidFill>
                  <a:srgbClr val="C00000"/>
                </a:solidFill>
              </a:rPr>
              <a:t>DOM</a:t>
            </a:r>
            <a:r>
              <a:rPr lang="zh-TW" altLang="en-US" sz="2400">
                <a:solidFill>
                  <a:srgbClr val="C00000"/>
                </a:solidFill>
              </a:rPr>
              <a:t>元素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B4AA154-D02F-4106-9CBD-251B90149EB5}"/>
              </a:ext>
            </a:extLst>
          </p:cNvPr>
          <p:cNvSpPr txBox="1">
            <a:spLocks/>
          </p:cNvSpPr>
          <p:nvPr/>
        </p:nvSpPr>
        <p:spPr>
          <a:xfrm>
            <a:off x="5188880" y="1946646"/>
            <a:ext cx="7114880" cy="246279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新建的指令類別的細節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檔名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指令名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.directive.ts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2.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加上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@Directive({selector: '[app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駝峰的指令名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]'})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3.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用在樣板上的名稱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app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駝峰的指令名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在根模塊的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@NgModule.declarations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註冊</a:t>
            </a:r>
          </a:p>
        </p:txBody>
      </p:sp>
    </p:spTree>
    <p:extLst>
      <p:ext uri="{BB962C8B-B14F-4D97-AF65-F5344CB8AC3E}">
        <p14:creationId xmlns:p14="http://schemas.microsoft.com/office/powerpoint/2010/main" val="105003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108EB-04E1-4D99-8157-135FECC3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(8/9)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DBC0-D246-4AA9-8F28-E636498F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自訂指令步驟 </a:t>
            </a:r>
            <a:r>
              <a:rPr lang="en-US" altLang="zh-TW"/>
              <a:t>(2/3)</a:t>
            </a:r>
          </a:p>
          <a:p>
            <a:pPr marL="457202" lvl="1" indent="0">
              <a:buNone/>
            </a:pPr>
            <a:r>
              <a:rPr lang="en-US" altLang="zh-TW"/>
              <a:t>3. </a:t>
            </a:r>
            <a:r>
              <a:rPr lang="zh-TW" altLang="en-US"/>
              <a:t>注入</a:t>
            </a:r>
            <a:r>
              <a:rPr lang="en-US" altLang="zh-TW"/>
              <a:t>ElementRef</a:t>
            </a:r>
            <a:r>
              <a:rPr lang="zh-TW" altLang="en-US"/>
              <a:t>物件</a:t>
            </a:r>
            <a:endParaRPr lang="en-US" altLang="zh-TW"/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// element.nativeElement</a:t>
            </a:r>
            <a:r>
              <a:rPr lang="zh-TW" altLang="en-US" sz="2000"/>
              <a:t>即為</a:t>
            </a:r>
            <a:r>
              <a:rPr lang="en-US" altLang="zh-TW" sz="2000"/>
              <a:t>DOM</a:t>
            </a:r>
            <a:r>
              <a:rPr lang="zh-TW" altLang="en-US" sz="2000"/>
              <a:t>元素物件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sz="2000"/>
              <a:t>constructor(private element: ElementRef) {}</a:t>
            </a:r>
          </a:p>
          <a:p>
            <a:pPr marL="457202" lvl="1" indent="0">
              <a:buNone/>
            </a:pPr>
            <a:r>
              <a:rPr lang="en-US" altLang="zh-TW"/>
              <a:t>4. </a:t>
            </a:r>
            <a:r>
              <a:rPr lang="zh-TW" altLang="en-US"/>
              <a:t>撰寫功能</a:t>
            </a:r>
            <a:endParaRPr lang="en-US" altLang="zh-TW"/>
          </a:p>
          <a:p>
            <a:pPr lvl="2"/>
            <a:r>
              <a:rPr lang="en-US" altLang="zh-TW"/>
              <a:t>4.1 </a:t>
            </a:r>
            <a:r>
              <a:rPr lang="zh-TW" altLang="en-US"/>
              <a:t>綁定屬性</a:t>
            </a:r>
            <a:endParaRPr lang="en-US" altLang="zh-TW" sz="1800"/>
          </a:p>
          <a:p>
            <a:pPr marL="1371608" lvl="3" indent="0">
              <a:lnSpc>
                <a:spcPct val="100000"/>
              </a:lnSpc>
              <a:buNone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@HostBinding('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宿主屬性名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')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變數名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型態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初始值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endParaRPr lang="en-US" altLang="zh-TW"/>
          </a:p>
          <a:p>
            <a:pPr lvl="2"/>
            <a:r>
              <a:rPr lang="en-US" altLang="zh-TW"/>
              <a:t>4.2 </a:t>
            </a:r>
            <a:r>
              <a:rPr lang="zh-TW" altLang="en-US"/>
              <a:t>一次性功能: 寫在</a:t>
            </a:r>
            <a:r>
              <a:rPr lang="en-US" altLang="zh-TW"/>
              <a:t>constructor()</a:t>
            </a:r>
            <a:r>
              <a:rPr lang="zh-TW" altLang="en-US"/>
              <a:t>或</a:t>
            </a:r>
            <a:r>
              <a:rPr lang="en-US" altLang="zh-TW"/>
              <a:t>ngOnInit()</a:t>
            </a:r>
          </a:p>
          <a:p>
            <a:pPr lvl="2"/>
            <a:r>
              <a:rPr lang="en-US" altLang="zh-TW"/>
              <a:t>4.3 </a:t>
            </a:r>
            <a:r>
              <a:rPr lang="zh-TW" altLang="en-US"/>
              <a:t>事件驅動功能</a:t>
            </a:r>
            <a:endParaRPr lang="en-US" altLang="zh-TW"/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/>
              <a:t>1. </a:t>
            </a:r>
            <a:r>
              <a:rPr lang="zh-TW" altLang="en-US"/>
              <a:t>撰寫一方法</a:t>
            </a:r>
            <a:endParaRPr lang="en-US" altLang="zh-TW"/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/>
              <a:t>2. </a:t>
            </a:r>
            <a:r>
              <a:rPr lang="zh-TW" altLang="en-US"/>
              <a:t>加上</a:t>
            </a:r>
            <a:r>
              <a:rPr lang="en-US" altLang="zh-TW"/>
              <a:t>@HostListener('</a:t>
            </a:r>
            <a:r>
              <a:rPr lang="zh-TW" altLang="en-US"/>
              <a:t>事件名</a:t>
            </a:r>
            <a:r>
              <a:rPr lang="en-US" altLang="zh-TW"/>
              <a:t>', </a:t>
            </a:r>
            <a:r>
              <a:rPr lang="zh-TW" altLang="en-US"/>
              <a:t>參數陣列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0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108EB-04E1-4D99-8157-135FECC3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</a:t>
            </a:r>
            <a:r>
              <a:rPr lang="en-US" altLang="zh-TW"/>
              <a:t>(</a:t>
            </a:r>
            <a:r>
              <a:rPr lang="en-GB" altLang="zh-TW"/>
              <a:t>Directive)</a:t>
            </a:r>
            <a:r>
              <a:rPr lang="zh-TW" altLang="en-US"/>
              <a:t> </a:t>
            </a:r>
            <a:r>
              <a:rPr lang="en-US" altLang="zh-TW"/>
              <a:t>(9/9)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DBC0-D246-4AA9-8F28-E636498F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自訂指令步驟 </a:t>
            </a:r>
            <a:r>
              <a:rPr lang="en-US" altLang="zh-TW"/>
              <a:t>(3/3)</a:t>
            </a:r>
          </a:p>
          <a:p>
            <a:pPr lvl="1"/>
            <a:r>
              <a:rPr lang="zh-TW" altLang="en-US"/>
              <a:t>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B9B821-6A04-4B3F-B425-1FEBE414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16" y="1753911"/>
            <a:ext cx="9584048" cy="5796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6286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20187-932E-4988-A5D0-E4F37D7B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70116-798B-4FDE-B70F-BDDB2BFF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續題目</a:t>
            </a:r>
            <a:r>
              <a:rPr lang="en-US" altLang="zh-TW"/>
              <a:t>2</a:t>
            </a:r>
            <a:r>
              <a:rPr lang="zh-TW" altLang="en-US"/>
              <a:t>，為組件</a:t>
            </a:r>
            <a:r>
              <a:rPr lang="en-US" altLang="zh-TW"/>
              <a:t>user-list</a:t>
            </a:r>
            <a:r>
              <a:rPr lang="zh-TW" altLang="en-US"/>
              <a:t>新建一輸入框</a:t>
            </a:r>
            <a:r>
              <a:rPr lang="en-US" altLang="zh-TW"/>
              <a:t>: </a:t>
            </a:r>
            <a:r>
              <a:rPr lang="zh-TW" altLang="en-US"/>
              <a:t>生日，讓使用者輸入生日</a:t>
            </a:r>
          </a:p>
          <a:p>
            <a:pPr lvl="1"/>
            <a:r>
              <a:rPr lang="zh-TW" altLang="en-US"/>
              <a:t>自訂一</a:t>
            </a:r>
            <a:r>
              <a:rPr lang="en-US" altLang="zh-TW"/>
              <a:t>Directive</a:t>
            </a:r>
            <a:r>
              <a:rPr lang="zh-TW" altLang="en-US"/>
              <a:t>，可在使用者輸入完生日後，檢查生日之值日期格式正確否</a:t>
            </a:r>
          </a:p>
          <a:p>
            <a:pPr lvl="1"/>
            <a:r>
              <a:rPr lang="zh-TW" altLang="en-US"/>
              <a:t>下方列表也須新增日期欄位</a:t>
            </a:r>
          </a:p>
        </p:txBody>
      </p:sp>
    </p:spTree>
    <p:extLst>
      <p:ext uri="{BB962C8B-B14F-4D97-AF65-F5344CB8AC3E}">
        <p14:creationId xmlns:p14="http://schemas.microsoft.com/office/powerpoint/2010/main" val="387895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DDC80-1FCA-456C-A190-7AF23DA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管道</a:t>
            </a:r>
            <a:r>
              <a:rPr lang="en-US" altLang="zh-TW"/>
              <a:t>(</a:t>
            </a:r>
            <a:r>
              <a:rPr lang="en-GB" altLang="zh-TW"/>
              <a:t>Pipe)</a:t>
            </a:r>
            <a:r>
              <a:rPr lang="zh-TW" altLang="en-US"/>
              <a:t> </a:t>
            </a:r>
            <a:r>
              <a:rPr lang="en-US" altLang="zh-TW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477FA-E952-48E4-A818-B474D389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zh-TW" altLang="en-US"/>
              <a:t>用在</a:t>
            </a:r>
            <a:r>
              <a:rPr lang="en-US" altLang="zh-TW"/>
              <a:t>html</a:t>
            </a:r>
            <a:r>
              <a:rPr lang="zh-TW" altLang="en-US"/>
              <a:t>裡，或說</a:t>
            </a:r>
            <a:r>
              <a:rPr lang="en-US" altLang="zh-TW"/>
              <a:t>Angular</a:t>
            </a:r>
            <a:r>
              <a:rPr lang="zh-TW" altLang="en-US"/>
              <a:t>樣板中的一部分</a:t>
            </a:r>
            <a:endParaRPr lang="en-US" altLang="zh-TW"/>
          </a:p>
          <a:p>
            <a:pPr lvl="1"/>
            <a:r>
              <a:rPr lang="zh-TW" altLang="en-US"/>
              <a:t>用來格式化資料</a:t>
            </a:r>
            <a:endParaRPr lang="en-US" altLang="zh-TW"/>
          </a:p>
          <a:p>
            <a:pPr lvl="1"/>
            <a:r>
              <a:rPr lang="zh-TW" altLang="en-US"/>
              <a:t>亦可解釋為畫面資料顯示的轉換</a:t>
            </a:r>
            <a:endParaRPr lang="en-US" altLang="zh-TW"/>
          </a:p>
          <a:p>
            <a:pPr lvl="1"/>
            <a:r>
              <a:rPr lang="zh-TW" altLang="en-US"/>
              <a:t>不影響原資料</a:t>
            </a:r>
            <a:endParaRPr lang="en-US" altLang="zh-TW"/>
          </a:p>
          <a:p>
            <a:pPr lvl="1"/>
            <a:r>
              <a:rPr lang="zh-TW" altLang="en-US"/>
              <a:t>可以是</a:t>
            </a:r>
            <a:r>
              <a:rPr lang="en-US" altLang="zh-TW"/>
              <a:t>Angular</a:t>
            </a:r>
            <a:r>
              <a:rPr lang="zh-TW" altLang="en-US"/>
              <a:t>內建的 或是 開發者自訂的</a:t>
            </a:r>
          </a:p>
        </p:txBody>
      </p:sp>
    </p:spTree>
    <p:extLst>
      <p:ext uri="{BB962C8B-B14F-4D97-AF65-F5344CB8AC3E}">
        <p14:creationId xmlns:p14="http://schemas.microsoft.com/office/powerpoint/2010/main" val="1238083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12CE3-5EE4-4051-9002-7B3EA3BF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管道</a:t>
            </a:r>
            <a:r>
              <a:rPr lang="en-US" altLang="zh-TW"/>
              <a:t>(</a:t>
            </a:r>
            <a:r>
              <a:rPr lang="en-GB" altLang="zh-TW"/>
              <a:t>Pipe)</a:t>
            </a:r>
            <a:r>
              <a:rPr lang="zh-TW" altLang="en-US"/>
              <a:t> </a:t>
            </a:r>
            <a:r>
              <a:rPr lang="en-US" altLang="zh-TW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8709F-8A83-46E6-9DC8-0BA42AC9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內建管道</a:t>
            </a:r>
            <a:endParaRPr lang="en-US" altLang="zh-TW"/>
          </a:p>
          <a:p>
            <a:pPr lvl="1"/>
            <a:r>
              <a:rPr lang="en-GB" altLang="zh-TW"/>
              <a:t>uppercase:</a:t>
            </a:r>
            <a:r>
              <a:rPr lang="zh-TW" altLang="en-US"/>
              <a:t>字母轉大寫</a:t>
            </a:r>
          </a:p>
          <a:p>
            <a:pPr lvl="1"/>
            <a:r>
              <a:rPr lang="en-GB" altLang="zh-TW"/>
              <a:t>number:</a:t>
            </a:r>
            <a:r>
              <a:rPr lang="zh-TW" altLang="en-US"/>
              <a:t>數字格式化</a:t>
            </a:r>
          </a:p>
          <a:p>
            <a:pPr lvl="1"/>
            <a:r>
              <a:rPr lang="en-GB" altLang="zh-TW"/>
              <a:t>currency:</a:t>
            </a:r>
            <a:r>
              <a:rPr lang="zh-TW" altLang="en-US"/>
              <a:t>貨幣格式化</a:t>
            </a:r>
          </a:p>
          <a:p>
            <a:pPr lvl="1"/>
            <a:r>
              <a:rPr lang="en-GB" altLang="zh-TW"/>
              <a:t>date:</a:t>
            </a:r>
            <a:r>
              <a:rPr lang="zh-TW" altLang="en-US"/>
              <a:t>日期格式化</a:t>
            </a:r>
          </a:p>
          <a:p>
            <a:pPr lvl="1"/>
            <a:r>
              <a:rPr lang="en-GB" altLang="zh-TW"/>
              <a:t>json:</a:t>
            </a:r>
            <a:r>
              <a:rPr lang="zh-TW" altLang="en-US"/>
              <a:t>格式化成</a:t>
            </a:r>
            <a:r>
              <a:rPr lang="en-GB" altLang="zh-TW"/>
              <a:t>json</a:t>
            </a:r>
            <a:r>
              <a:rPr lang="zh-TW" altLang="en-US"/>
              <a:t>字串</a:t>
            </a:r>
          </a:p>
          <a:p>
            <a:pPr lvl="1"/>
            <a:r>
              <a:rPr lang="en-GB" altLang="zh-TW"/>
              <a:t>keyvalue:</a:t>
            </a:r>
            <a:r>
              <a:rPr lang="zh-TW" altLang="en-US"/>
              <a:t>將</a:t>
            </a:r>
            <a:r>
              <a:rPr lang="en-GB" altLang="zh-TW"/>
              <a:t>Object</a:t>
            </a:r>
            <a:r>
              <a:rPr lang="zh-TW" altLang="en-US"/>
              <a:t>或</a:t>
            </a:r>
            <a:r>
              <a:rPr lang="en-GB" altLang="zh-TW"/>
              <a:t>Map </a:t>
            </a:r>
            <a:r>
              <a:rPr lang="zh-TW" altLang="en-US"/>
              <a:t>轉成 </a:t>
            </a:r>
            <a:r>
              <a:rPr lang="en-GB" altLang="zh-TW"/>
              <a:t>key-value</a:t>
            </a:r>
            <a:r>
              <a:rPr lang="zh-TW" altLang="en-US"/>
              <a:t>形式的陣列</a:t>
            </a:r>
          </a:p>
          <a:p>
            <a:pPr lvl="1"/>
            <a:r>
              <a:rPr lang="en-GB" altLang="zh-TW"/>
              <a:t>async:</a:t>
            </a:r>
            <a:r>
              <a:rPr lang="zh-TW" altLang="en-US"/>
              <a:t>在</a:t>
            </a:r>
            <a:r>
              <a:rPr lang="en-GB" altLang="zh-TW"/>
              <a:t>html</a:t>
            </a:r>
            <a:r>
              <a:rPr lang="zh-TW" altLang="en-US"/>
              <a:t>中訂閱</a:t>
            </a:r>
            <a:r>
              <a:rPr lang="en-GB" altLang="zh-TW"/>
              <a:t>Observable</a:t>
            </a:r>
            <a:r>
              <a:rPr lang="zh-TW" altLang="en-US"/>
              <a:t>型態的變數 </a:t>
            </a:r>
            <a:r>
              <a:rPr lang="en-US" altLang="zh-TW"/>
              <a:t>(</a:t>
            </a:r>
            <a:r>
              <a:rPr lang="zh-TW" altLang="en-US"/>
              <a:t>就不用在</a:t>
            </a:r>
            <a:r>
              <a:rPr lang="en-GB" altLang="zh-TW"/>
              <a:t>ts</a:t>
            </a:r>
            <a:r>
              <a:rPr lang="zh-TW" altLang="en-US"/>
              <a:t>檔裡訂閱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28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E24F7-07B6-4944-A0F4-C05685F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管道</a:t>
            </a:r>
            <a:r>
              <a:rPr lang="en-US" altLang="zh-TW"/>
              <a:t>(</a:t>
            </a:r>
            <a:r>
              <a:rPr lang="en-GB" altLang="zh-TW"/>
              <a:t>Pipe)</a:t>
            </a:r>
            <a:r>
              <a:rPr lang="zh-TW" altLang="en-US"/>
              <a:t> </a:t>
            </a:r>
            <a:r>
              <a:rPr lang="en-US" altLang="zh-TW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9BD01-5DA2-4792-8F08-901DE595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6383360" cy="6480000"/>
          </a:xfrm>
        </p:spPr>
        <p:txBody>
          <a:bodyPr/>
          <a:lstStyle/>
          <a:p>
            <a:r>
              <a:rPr lang="zh-TW" altLang="en-US"/>
              <a:t>自訂管道步驟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/>
              <a:t>1. </a:t>
            </a:r>
            <a:r>
              <a:rPr lang="zh-TW" altLang="en-US"/>
              <a:t>新建指令</a:t>
            </a:r>
            <a:endParaRPr lang="en-US" altLang="zh-TW"/>
          </a:p>
          <a:p>
            <a:pPr lvl="2"/>
            <a:r>
              <a:rPr lang="en-US" altLang="zh-TW"/>
              <a:t>ng g pipe </a:t>
            </a:r>
            <a:r>
              <a:rPr lang="zh-TW" altLang="en-US"/>
              <a:t>自訂管道名</a:t>
            </a:r>
            <a:endParaRPr lang="en-US" altLang="zh-TW"/>
          </a:p>
          <a:p>
            <a:pPr marL="914406" lvl="2" indent="0">
              <a:buNone/>
            </a:pPr>
            <a:endParaRPr lang="en-US" altLang="zh-TW"/>
          </a:p>
          <a:p>
            <a:pPr marL="457202" lvl="1" indent="0">
              <a:buNone/>
            </a:pPr>
            <a:r>
              <a:rPr lang="en-US" altLang="zh-TW"/>
              <a:t>2. </a:t>
            </a:r>
            <a:r>
              <a:rPr lang="zh-TW" altLang="en-US"/>
              <a:t>撰寫</a:t>
            </a:r>
            <a:r>
              <a:rPr lang="en-US" altLang="zh-TW"/>
              <a:t>Pipe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/>
              <a:t>transform(value: any, args?: any): any {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/>
              <a:t>   ...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/>
              <a:t>   return ...;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/>
              <a:t>}</a:t>
            </a:r>
            <a:endParaRPr lang="en-GB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B4AA154-D02F-4106-9CBD-251B90149EB5}"/>
              </a:ext>
            </a:extLst>
          </p:cNvPr>
          <p:cNvSpPr txBox="1">
            <a:spLocks/>
          </p:cNvSpPr>
          <p:nvPr/>
        </p:nvSpPr>
        <p:spPr>
          <a:xfrm>
            <a:off x="6672239" y="1869440"/>
            <a:ext cx="6767535" cy="1910397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新建的管道類別的細節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實作 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PipeTransform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介面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2.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實作 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transform()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3.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加上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@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Pipe({name: '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用在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html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上的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Pipe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'})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zh-TW" altLang="en-US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4D935E-DDC6-4258-A2FD-EA7610D4BF42}"/>
              </a:ext>
            </a:extLst>
          </p:cNvPr>
          <p:cNvSpPr txBox="1">
            <a:spLocks/>
          </p:cNvSpPr>
          <p:nvPr/>
        </p:nvSpPr>
        <p:spPr>
          <a:xfrm>
            <a:off x="6563360" y="4075604"/>
            <a:ext cx="6767535" cy="288399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參數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value: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受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Pipe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影響的值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html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上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|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的左邊之值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args: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Pipe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的參數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html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上冒號之後的值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回傳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會顯示出來的結果</a:t>
            </a:r>
          </a:p>
        </p:txBody>
      </p:sp>
    </p:spTree>
    <p:extLst>
      <p:ext uri="{BB962C8B-B14F-4D97-AF65-F5344CB8AC3E}">
        <p14:creationId xmlns:p14="http://schemas.microsoft.com/office/powerpoint/2010/main" val="2853971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CD72-87D3-4E37-BBA6-E4DA4E30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B5A86-DF45-4E73-B2C9-BD8D209E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續題目</a:t>
            </a:r>
            <a:r>
              <a:rPr lang="en-US" altLang="zh-TW"/>
              <a:t>3</a:t>
            </a:r>
            <a:r>
              <a:rPr lang="zh-TW" altLang="en-US"/>
              <a:t>，為組件</a:t>
            </a:r>
            <a:r>
              <a:rPr lang="en-US" altLang="zh-TW"/>
              <a:t>user-list</a:t>
            </a:r>
            <a:r>
              <a:rPr lang="zh-TW" altLang="en-US"/>
              <a:t>新建一輸入框</a:t>
            </a:r>
            <a:r>
              <a:rPr lang="en-US" altLang="zh-TW"/>
              <a:t>: </a:t>
            </a:r>
            <a:r>
              <a:rPr lang="zh-TW" altLang="en-US"/>
              <a:t>存款，讓使用者輸入存款</a:t>
            </a:r>
          </a:p>
          <a:p>
            <a:pPr lvl="1"/>
            <a:r>
              <a:rPr lang="zh-TW" altLang="en-US"/>
              <a:t>下方列表也須新增存款欄位</a:t>
            </a:r>
          </a:p>
          <a:p>
            <a:pPr lvl="1"/>
            <a:r>
              <a:rPr lang="zh-TW" altLang="en-US"/>
              <a:t>自訂一</a:t>
            </a:r>
            <a:r>
              <a:rPr lang="en-US" altLang="zh-TW"/>
              <a:t>Pipe</a:t>
            </a:r>
            <a:r>
              <a:rPr lang="zh-TW" altLang="en-US"/>
              <a:t>，將列表中存款之值格式化成含有千分符號，</a:t>
            </a:r>
            <a:r>
              <a:rPr lang="en-US" altLang="zh-TW"/>
              <a:t>EX..</a:t>
            </a:r>
          </a:p>
          <a:p>
            <a:pPr lvl="1"/>
            <a:r>
              <a:rPr lang="en-US" altLang="zh-TW"/>
              <a:t>1234567 =&gt; 1,234,567</a:t>
            </a:r>
          </a:p>
          <a:p>
            <a:pPr lvl="1"/>
            <a:endParaRPr lang="en-US" altLang="zh-TW"/>
          </a:p>
          <a:p>
            <a:pPr marL="457202" lvl="1" indent="0">
              <a:buNone/>
            </a:pPr>
            <a:r>
              <a:rPr lang="en-US" altLang="zh-TW">
                <a:solidFill>
                  <a:srgbClr val="C00000"/>
                </a:solidFill>
              </a:rPr>
              <a:t>*</a:t>
            </a:r>
            <a:r>
              <a:rPr lang="zh-TW" altLang="en-US">
                <a:solidFill>
                  <a:srgbClr val="C00000"/>
                </a:solidFill>
              </a:rPr>
              <a:t>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其實內建的管道</a:t>
            </a:r>
            <a:r>
              <a:rPr lang="en-US" altLang="zh-TW">
                <a:solidFill>
                  <a:srgbClr val="C00000"/>
                </a:solidFill>
              </a:rPr>
              <a:t>currency</a:t>
            </a:r>
            <a:r>
              <a:rPr lang="zh-TW" altLang="en-US">
                <a:solidFill>
                  <a:srgbClr val="C00000"/>
                </a:solidFill>
              </a:rPr>
              <a:t>就有此功能</a:t>
            </a:r>
            <a:r>
              <a:rPr lang="en-US" altLang="zh-TW">
                <a:solidFill>
                  <a:srgbClr val="C00000"/>
                </a:solidFill>
              </a:rPr>
              <a:t>!</a:t>
            </a:r>
          </a:p>
          <a:p>
            <a:pPr marL="457202" lvl="1" indent="0">
              <a:buNone/>
            </a:pPr>
            <a:r>
              <a:rPr lang="en-US" altLang="zh-TW">
                <a:solidFill>
                  <a:srgbClr val="C00000"/>
                </a:solidFill>
              </a:rPr>
              <a:t>	  </a:t>
            </a:r>
            <a:r>
              <a:rPr lang="zh-TW" altLang="en-US">
                <a:solidFill>
                  <a:srgbClr val="C00000"/>
                </a:solidFill>
              </a:rPr>
              <a:t>本題目只是為了練習如何自訂</a:t>
            </a:r>
            <a:r>
              <a:rPr lang="en-US" altLang="zh-TW">
                <a:solidFill>
                  <a:srgbClr val="C00000"/>
                </a:solidFill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1709054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11A12-CE7A-4B1E-B1A4-1DADD662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注入器</a:t>
            </a:r>
            <a:r>
              <a:rPr lang="en-US" altLang="zh-TW"/>
              <a:t>(</a:t>
            </a:r>
            <a:r>
              <a:rPr lang="en-GB" altLang="zh-TW"/>
              <a:t>Injector)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F1B5C-EB2E-4CED-9D69-A782EDC9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zh-TW"/>
              <a:t>Angular DI(Dependency Injection)</a:t>
            </a:r>
            <a:r>
              <a:rPr lang="zh-TW" altLang="en-US"/>
              <a:t>機制中的容器</a:t>
            </a:r>
            <a:endParaRPr lang="en-US" altLang="zh-TW"/>
          </a:p>
          <a:p>
            <a:pPr lvl="1"/>
            <a:r>
              <a:rPr lang="zh-TW" altLang="en-US"/>
              <a:t>是所有被託管物件的集合</a:t>
            </a:r>
            <a:endParaRPr lang="en-US" altLang="zh-TW"/>
          </a:p>
          <a:p>
            <a:pPr lvl="1"/>
            <a:r>
              <a:rPr lang="zh-TW" altLang="en-US"/>
              <a:t>用來注入至需被注入的物件內</a:t>
            </a:r>
            <a:endParaRPr lang="en-US" altLang="zh-TW"/>
          </a:p>
          <a:p>
            <a:pPr lvl="1"/>
            <a:r>
              <a:rPr lang="zh-TW" altLang="en-US"/>
              <a:t>角色即同</a:t>
            </a:r>
            <a:r>
              <a:rPr lang="en-GB" altLang="zh-TW"/>
              <a:t>Java</a:t>
            </a:r>
            <a:r>
              <a:rPr lang="zh-TW" altLang="en-US"/>
              <a:t>框架</a:t>
            </a:r>
            <a:r>
              <a:rPr lang="en-GB" altLang="zh-TW"/>
              <a:t>Spring</a:t>
            </a:r>
            <a:r>
              <a:rPr lang="zh-TW" altLang="en-US"/>
              <a:t>中的容器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606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5F5A1-0AE4-43AF-8C69-ACE289E3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服務</a:t>
            </a:r>
            <a:r>
              <a:rPr lang="en-US" altLang="zh-TW"/>
              <a:t>(</a:t>
            </a:r>
            <a:r>
              <a:rPr lang="en-GB" altLang="zh-TW"/>
              <a:t>Service) 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DD2FD-A01F-43F3-942D-A7769569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/>
              <a:t>MVC</a:t>
            </a:r>
            <a:r>
              <a:rPr lang="zh-TW" altLang="en-US"/>
              <a:t>分類中</a:t>
            </a:r>
            <a:r>
              <a:rPr lang="en-US" altLang="zh-TW"/>
              <a:t>Model</a:t>
            </a:r>
            <a:r>
              <a:rPr lang="zh-TW" altLang="en-US"/>
              <a:t>的一部分</a:t>
            </a:r>
          </a:p>
          <a:p>
            <a:pPr lvl="1"/>
            <a:r>
              <a:rPr lang="zh-TW" altLang="en-US"/>
              <a:t>組件不應該直接取得資料，取得資料的任務應交給其他物件</a:t>
            </a:r>
            <a:endParaRPr lang="en-US" altLang="zh-TW"/>
          </a:p>
          <a:p>
            <a:pPr lvl="1"/>
            <a:r>
              <a:rPr lang="en-US" altLang="zh-TW"/>
              <a:t>Service</a:t>
            </a:r>
            <a:r>
              <a:rPr lang="zh-TW" altLang="en-US"/>
              <a:t>即為此類功能的提供者，可在多個互相不知道的類別之間共享資料</a:t>
            </a:r>
          </a:p>
          <a:p>
            <a:pPr lvl="1"/>
            <a:r>
              <a:rPr lang="zh-TW" altLang="en-US"/>
              <a:t>任何明確的功能應由服務提供給組件使用</a:t>
            </a:r>
            <a:endParaRPr lang="en-US" altLang="zh-TW"/>
          </a:p>
          <a:p>
            <a:pPr lvl="1"/>
            <a:r>
              <a:rPr lang="en-US" altLang="zh-TW"/>
              <a:t>EX. </a:t>
            </a:r>
            <a:r>
              <a:rPr lang="zh-TW" altLang="en-US"/>
              <a:t>記錄服務、數據服務、消息服務、稅計算器</a:t>
            </a:r>
            <a:r>
              <a:rPr lang="en-US" altLang="zh-TW"/>
              <a:t>..</a:t>
            </a:r>
            <a:r>
              <a:rPr lang="zh-TW" altLang="en-US"/>
              <a:t>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582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4DA6A-0D21-4799-8B88-7690E4F9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Angular</a:t>
            </a:r>
            <a:r>
              <a:rPr lang="zh-TW" altLang="en-US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1019E-7EDB-4BAE-AB07-5C42BE2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AngularJS vs. Angular</a:t>
            </a:r>
          </a:p>
          <a:p>
            <a:pPr lvl="1"/>
            <a:r>
              <a:rPr lang="en-US" altLang="zh-TW"/>
              <a:t>TypeScript</a:t>
            </a:r>
          </a:p>
          <a:p>
            <a:pPr lvl="2"/>
            <a:r>
              <a:rPr lang="en-US" altLang="zh-TW"/>
              <a:t>JavaScript</a:t>
            </a:r>
            <a:r>
              <a:rPr lang="zh-TW" altLang="en-US"/>
              <a:t>的嚴格超集</a:t>
            </a:r>
            <a:endParaRPr lang="en-US" altLang="zh-TW"/>
          </a:p>
          <a:p>
            <a:pPr lvl="2"/>
            <a:r>
              <a:rPr lang="en-US" altLang="zh-TW"/>
              <a:t>"</a:t>
            </a:r>
            <a:r>
              <a:rPr lang="zh-TW" altLang="en-US"/>
              <a:t>模擬</a:t>
            </a:r>
            <a:r>
              <a:rPr lang="en-US" altLang="zh-TW"/>
              <a:t>"</a:t>
            </a:r>
            <a:r>
              <a:rPr lang="zh-TW" altLang="en-US"/>
              <a:t>強型別</a:t>
            </a:r>
            <a:endParaRPr lang="en-US" altLang="zh-TW"/>
          </a:p>
          <a:p>
            <a:pPr lvl="1"/>
            <a:r>
              <a:rPr lang="en-US" altLang="zh-TW"/>
              <a:t>Angular CLI</a:t>
            </a:r>
            <a:r>
              <a:rPr lang="zh-TW" altLang="en-US"/>
              <a:t>專案</a:t>
            </a:r>
          </a:p>
        </p:txBody>
      </p:sp>
    </p:spTree>
    <p:extLst>
      <p:ext uri="{BB962C8B-B14F-4D97-AF65-F5344CB8AC3E}">
        <p14:creationId xmlns:p14="http://schemas.microsoft.com/office/powerpoint/2010/main" val="3852875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B7A80-1544-4CFC-A614-EBDC9546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服務</a:t>
            </a:r>
            <a:r>
              <a:rPr lang="en-US" altLang="zh-TW"/>
              <a:t>(</a:t>
            </a:r>
            <a:r>
              <a:rPr lang="en-GB" altLang="zh-TW"/>
              <a:t>Service) 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68CD0-E353-4C52-8C61-EE547767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自訂服務步驟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/>
              <a:t>1.</a:t>
            </a:r>
            <a:r>
              <a:rPr lang="zh-TW" altLang="en-US"/>
              <a:t> 建立服務</a:t>
            </a:r>
            <a:endParaRPr lang="en-US" altLang="zh-TW"/>
          </a:p>
          <a:p>
            <a:pPr marL="914406" lvl="2" indent="0">
              <a:buNone/>
            </a:pPr>
            <a:r>
              <a:rPr lang="en-US" altLang="zh-TW"/>
              <a:t>ng g s </a:t>
            </a:r>
            <a:r>
              <a:rPr lang="zh-TW" altLang="en-US"/>
              <a:t>自訂服務名</a:t>
            </a:r>
            <a:endParaRPr lang="en-US" altLang="zh-TW"/>
          </a:p>
          <a:p>
            <a:pPr marL="914406" lvl="2" indent="0">
              <a:buNone/>
            </a:pPr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會自動加上 </a:t>
            </a:r>
            <a:r>
              <a:rPr lang="en-US" altLang="zh-TW">
                <a:solidFill>
                  <a:srgbClr val="C00000"/>
                </a:solidFill>
              </a:rPr>
              <a:t>@Injectable({(providedIn: 'root'})</a:t>
            </a:r>
            <a:r>
              <a:rPr lang="zh-TW" altLang="en-US">
                <a:solidFill>
                  <a:srgbClr val="C00000"/>
                </a:solidFill>
              </a:rPr>
              <a:t>，表示託管給 根注入器</a:t>
            </a:r>
            <a:endParaRPr lang="en-US" altLang="zh-TW">
              <a:solidFill>
                <a:srgbClr val="C00000"/>
              </a:solidFill>
            </a:endParaRPr>
          </a:p>
          <a:p>
            <a:pPr marL="457202" lvl="1" indent="0">
              <a:buNone/>
            </a:pPr>
            <a:r>
              <a:rPr lang="en-US" altLang="zh-TW"/>
              <a:t>2.</a:t>
            </a:r>
            <a:r>
              <a:rPr lang="zh-TW" altLang="en-US"/>
              <a:t> 撰寫服務內容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/>
              <a:t>3.</a:t>
            </a:r>
            <a:r>
              <a:rPr lang="zh-TW" altLang="en-US"/>
              <a:t> 在組件中使用</a:t>
            </a:r>
            <a:r>
              <a:rPr lang="en-US" altLang="zh-TW"/>
              <a:t>:</a:t>
            </a:r>
            <a:r>
              <a:rPr lang="zh-TW" altLang="en-US"/>
              <a:t> 透過建構子注入</a:t>
            </a:r>
            <a:endParaRPr lang="en-US" altLang="zh-TW"/>
          </a:p>
          <a:p>
            <a:pPr marL="914406" lvl="2" indent="0">
              <a:buNone/>
            </a:pPr>
            <a:r>
              <a:rPr lang="en-GB" altLang="zh-TW"/>
              <a:t>constructor(private logService: LogService){}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215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FE449-1D0A-41DB-8C5D-173E9A80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(1/8)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8B6C3-88AD-4088-81E0-9209136E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/>
              <a:t>對路由器設定，以決定哪個</a:t>
            </a:r>
            <a:r>
              <a:rPr lang="en-US" altLang="zh-TW">
                <a:solidFill>
                  <a:srgbClr val="C00000"/>
                </a:solidFill>
              </a:rPr>
              <a:t>URL</a:t>
            </a:r>
            <a:r>
              <a:rPr lang="zh-TW" altLang="en-US"/>
              <a:t>要顯示哪個</a:t>
            </a:r>
            <a:r>
              <a:rPr lang="zh-TW" altLang="en-US">
                <a:solidFill>
                  <a:srgbClr val="C00000"/>
                </a:solidFill>
              </a:rPr>
              <a:t>組件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en-GB" altLang="zh-TW"/>
              <a:t>SPA(Single Page Application)</a:t>
            </a:r>
          </a:p>
          <a:p>
            <a:pPr lvl="1"/>
            <a:r>
              <a:rPr lang="zh-TW" altLang="en-US"/>
              <a:t>概念圖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44E626-9773-408C-BEB5-CCE7521E1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5" y="2427550"/>
            <a:ext cx="6816375" cy="51122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572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D5153-2031-49D5-8CC2-964525F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(2/8)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F0E00-ED88-473C-B735-EC7B2884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建立步驟</a:t>
            </a:r>
            <a:r>
              <a:rPr lang="en-US" altLang="zh-TW"/>
              <a:t>(1/3)</a:t>
            </a:r>
          </a:p>
          <a:p>
            <a:pPr marL="457202" lvl="1" indent="0">
              <a:buNone/>
            </a:pPr>
            <a:r>
              <a:rPr lang="en-US" altLang="zh-TW"/>
              <a:t>0. (</a:t>
            </a:r>
            <a:r>
              <a:rPr lang="zh-TW" altLang="en-US"/>
              <a:t>非必要</a:t>
            </a:r>
            <a:r>
              <a:rPr lang="en-US" altLang="zh-TW"/>
              <a:t>)</a:t>
            </a:r>
            <a:r>
              <a:rPr lang="zh-TW" altLang="en-US"/>
              <a:t> 建立模塊</a:t>
            </a:r>
            <a:endParaRPr lang="en-US" altLang="zh-TW"/>
          </a:p>
          <a:p>
            <a:pPr lvl="2"/>
            <a:r>
              <a:rPr lang="en-GB" altLang="zh-TW"/>
              <a:t>ng g module </a:t>
            </a:r>
            <a:r>
              <a:rPr lang="zh-TW" altLang="en-US"/>
              <a:t>自訂模塊名 </a:t>
            </a:r>
            <a:r>
              <a:rPr lang="en-US" altLang="zh-TW"/>
              <a:t>--</a:t>
            </a:r>
            <a:r>
              <a:rPr lang="en-GB" altLang="zh-TW"/>
              <a:t>module=app</a:t>
            </a:r>
          </a:p>
          <a:p>
            <a:pPr marL="457202" lvl="1" indent="0">
              <a:buNone/>
            </a:pPr>
            <a:r>
              <a:rPr lang="en-US" altLang="zh-TW"/>
              <a:t>1.</a:t>
            </a:r>
            <a:r>
              <a:rPr lang="zh-TW" altLang="en-US"/>
              <a:t> 加入</a:t>
            </a:r>
            <a:r>
              <a:rPr lang="en-GB" altLang="zh-TW"/>
              <a:t>Angular</a:t>
            </a:r>
            <a:r>
              <a:rPr lang="zh-TW" altLang="en-US"/>
              <a:t>提供的路由器模塊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開啟步驟</a:t>
            </a:r>
            <a:r>
              <a:rPr lang="en-US" altLang="zh-TW" sz="2400"/>
              <a:t>0</a:t>
            </a:r>
            <a:r>
              <a:rPr lang="zh-TW" altLang="en-US" sz="2400"/>
              <a:t>建立的 模塊名</a:t>
            </a:r>
            <a:r>
              <a:rPr lang="en-US" altLang="zh-TW" sz="2400"/>
              <a:t>.module.ts</a:t>
            </a:r>
            <a:r>
              <a:rPr lang="zh-TW" altLang="en-US" sz="2400"/>
              <a:t>，在</a:t>
            </a:r>
            <a:r>
              <a:rPr lang="en-US" altLang="zh-TW" sz="2400"/>
              <a:t>@NgModule</a:t>
            </a:r>
            <a:r>
              <a:rPr lang="zh-TW" altLang="en-US" sz="2400"/>
              <a:t>加入</a:t>
            </a:r>
            <a:r>
              <a:rPr lang="en-US" altLang="zh-TW" sz="2400"/>
              <a:t>..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import { RouterModule } from '@angular/router';</a:t>
            </a:r>
          </a:p>
          <a:p>
            <a:pPr marL="1371608" lvl="3" indent="0">
              <a:lnSpc>
                <a:spcPct val="100000"/>
              </a:lnSpc>
              <a:buNone/>
            </a:pPr>
            <a:endParaRPr lang="en-GB" altLang="zh-TW"/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@NgModule({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	exports: [RouterModule]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})</a:t>
            </a:r>
          </a:p>
          <a:p>
            <a:pPr marL="1371608" lvl="3" indent="0">
              <a:buNone/>
            </a:pP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A8A3B8-598A-42AA-88E8-45E24846B41A}"/>
              </a:ext>
            </a:extLst>
          </p:cNvPr>
          <p:cNvSpPr txBox="1">
            <a:spLocks/>
          </p:cNvSpPr>
          <p:nvPr/>
        </p:nvSpPr>
        <p:spPr>
          <a:xfrm>
            <a:off x="6552465" y="5213524"/>
            <a:ext cx="6767535" cy="222359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在建立專案時，其實就會詢問你是否要加入路由設定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? 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Would you like to add Angular routing? (y/N)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若選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y"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其實就完成了步驟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跟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2.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通常路由設定都會獨立一個模塊，但又並非必要</a:t>
            </a:r>
          </a:p>
        </p:txBody>
      </p:sp>
    </p:spTree>
    <p:extLst>
      <p:ext uri="{BB962C8B-B14F-4D97-AF65-F5344CB8AC3E}">
        <p14:creationId xmlns:p14="http://schemas.microsoft.com/office/powerpoint/2010/main" val="2151965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D5153-2031-49D5-8CC2-964525F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3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F0E00-ED88-473C-B735-EC7B2884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建立步驟</a:t>
            </a:r>
            <a:r>
              <a:rPr lang="en-US" altLang="zh-TW"/>
              <a:t>(2/3)</a:t>
            </a:r>
          </a:p>
          <a:p>
            <a:pPr marL="457202" lvl="1" indent="0">
              <a:buNone/>
            </a:pPr>
            <a:r>
              <a:rPr lang="en-US" altLang="zh-TW"/>
              <a:t>2.</a:t>
            </a:r>
            <a:r>
              <a:rPr lang="zh-TW" altLang="en-US"/>
              <a:t> 設定</a:t>
            </a:r>
            <a:r>
              <a:rPr lang="en-GB" altLang="zh-TW"/>
              <a:t>URL</a:t>
            </a:r>
            <a:r>
              <a:rPr lang="zh-TW" altLang="en-US"/>
              <a:t>映射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依舊在步驟</a:t>
            </a:r>
            <a:r>
              <a:rPr lang="en-US" altLang="zh-TW" sz="2400"/>
              <a:t>0</a:t>
            </a:r>
            <a:r>
              <a:rPr lang="zh-TW" altLang="en-US" sz="2400"/>
              <a:t>建立的 模塊名</a:t>
            </a:r>
            <a:r>
              <a:rPr lang="en-US" altLang="zh-TW" sz="2400"/>
              <a:t>.module.ts</a:t>
            </a:r>
            <a:r>
              <a:rPr lang="zh-TW" altLang="en-US" sz="2400"/>
              <a:t>，加入</a:t>
            </a:r>
            <a:r>
              <a:rPr lang="en-US" altLang="zh-TW" sz="2400"/>
              <a:t>..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import { Routes } from '@angular/router';</a:t>
            </a:r>
          </a:p>
          <a:p>
            <a:pPr marL="1371608" lvl="3" indent="0">
              <a:lnSpc>
                <a:spcPct val="100000"/>
              </a:lnSpc>
              <a:buNone/>
            </a:pPr>
            <a:endParaRPr lang="en-GB" altLang="zh-TW"/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const routes: Routes = [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/>
              <a:t>    </a:t>
            </a:r>
            <a:r>
              <a:rPr lang="en-GB" altLang="zh-TW"/>
              <a:t>{ path: 'URL</a:t>
            </a:r>
            <a:r>
              <a:rPr lang="zh-TW" altLang="en-US"/>
              <a:t>路徑</a:t>
            </a:r>
            <a:r>
              <a:rPr lang="en-US" altLang="zh-TW"/>
              <a:t>1', </a:t>
            </a:r>
            <a:r>
              <a:rPr lang="en-GB" altLang="zh-TW"/>
              <a:t>component: </a:t>
            </a:r>
            <a:r>
              <a:rPr lang="zh-TW" altLang="en-US"/>
              <a:t>欲顯示的組件類別名 </a:t>
            </a:r>
            <a:r>
              <a:rPr lang="en-US" altLang="zh-TW"/>
              <a:t>},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/>
              <a:t>    </a:t>
            </a:r>
            <a:r>
              <a:rPr lang="en-US" altLang="zh-TW"/>
              <a:t>{ </a:t>
            </a:r>
            <a:r>
              <a:rPr lang="en-GB" altLang="zh-TW"/>
              <a:t>path: 'URL</a:t>
            </a:r>
            <a:r>
              <a:rPr lang="zh-TW" altLang="en-US"/>
              <a:t>路徑</a:t>
            </a:r>
            <a:r>
              <a:rPr lang="en-US" altLang="zh-TW"/>
              <a:t>2', </a:t>
            </a:r>
            <a:r>
              <a:rPr lang="en-GB" altLang="zh-TW"/>
              <a:t>component: </a:t>
            </a:r>
            <a:r>
              <a:rPr lang="zh-TW" altLang="en-US"/>
              <a:t>欲顯示的組件類別名 </a:t>
            </a:r>
            <a:r>
              <a:rPr lang="en-US" altLang="zh-TW"/>
              <a:t>},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/>
              <a:t>    </a:t>
            </a:r>
            <a:r>
              <a:rPr lang="en-US" altLang="zh-TW"/>
              <a:t>..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US" altLang="zh-TW"/>
              <a:t>];</a:t>
            </a:r>
          </a:p>
          <a:p>
            <a:pPr marL="1371608" lvl="3" indent="0">
              <a:lnSpc>
                <a:spcPct val="100000"/>
              </a:lnSpc>
              <a:buNone/>
            </a:pPr>
            <a:br>
              <a:rPr lang="en-US" altLang="zh-TW"/>
            </a:br>
            <a:r>
              <a:rPr lang="en-US" altLang="zh-TW"/>
              <a:t>@</a:t>
            </a:r>
            <a:r>
              <a:rPr lang="en-GB" altLang="zh-TW"/>
              <a:t>NgModule({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/>
              <a:t>    </a:t>
            </a:r>
            <a:r>
              <a:rPr lang="en-GB" altLang="zh-TW"/>
              <a:t>imports: [RouterModule.forRoot(routes)],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/>
              <a:t>    </a:t>
            </a:r>
            <a:r>
              <a:rPr lang="en-GB" altLang="zh-TW"/>
              <a:t>..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})</a:t>
            </a:r>
          </a:p>
          <a:p>
            <a:pPr marL="1371608" lvl="3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01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D5153-2031-49D5-8CC2-964525F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4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F0E00-ED88-473C-B735-EC7B2884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建立步驟</a:t>
            </a:r>
            <a:r>
              <a:rPr lang="en-US" altLang="zh-TW"/>
              <a:t>(3/3)</a:t>
            </a:r>
          </a:p>
          <a:p>
            <a:pPr marL="457202" lvl="1" indent="0">
              <a:buNone/>
            </a:pPr>
            <a:r>
              <a:rPr lang="en-US" altLang="zh-TW"/>
              <a:t>3.</a:t>
            </a:r>
            <a:r>
              <a:rPr lang="zh-TW" altLang="en-US"/>
              <a:t> 加入顯示窗口</a:t>
            </a:r>
            <a:endParaRPr lang="en-US" altLang="zh-TW"/>
          </a:p>
          <a:p>
            <a:pPr marL="457202" lvl="1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在欲加入窗口的 組件名</a:t>
            </a:r>
            <a:r>
              <a:rPr lang="en-US" altLang="zh-TW" sz="2400"/>
              <a:t>.</a:t>
            </a:r>
            <a:r>
              <a:rPr lang="en-GB" altLang="zh-TW" sz="2400"/>
              <a:t>component.html</a:t>
            </a:r>
            <a:r>
              <a:rPr lang="zh-TW" altLang="en-US" sz="2400"/>
              <a:t>內加入</a:t>
            </a:r>
            <a:r>
              <a:rPr lang="en-US" altLang="zh-TW" sz="2400"/>
              <a:t>..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en-GB" altLang="zh-TW"/>
              <a:t>&lt;router-outlet&gt;&lt;/router-outlet&gt;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6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E8D7-B69F-43F5-919B-8D6B54CE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5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FBC2D-90A6-4B56-8E1D-C2C6AB8B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程式控制跳轉</a:t>
            </a:r>
            <a:endParaRPr lang="en-US" altLang="zh-TW"/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路由設定好之後，使用者在瀏覽器改網址，確實會達到我們要的效果</a:t>
            </a:r>
            <a:endParaRPr lang="en-US" altLang="zh-TW"/>
          </a:p>
          <a:p>
            <a:pPr lvl="2"/>
            <a:r>
              <a:rPr lang="zh-TW" altLang="en-US"/>
              <a:t>但某些狀況下我們希望可以</a:t>
            </a:r>
            <a:r>
              <a:rPr lang="zh-TW" altLang="en-US">
                <a:solidFill>
                  <a:srgbClr val="C00000"/>
                </a:solidFill>
              </a:rPr>
              <a:t>用程式控制跳轉至某個網址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zh-TW" altLang="en-US"/>
              <a:t>方式</a:t>
            </a:r>
            <a:endParaRPr lang="en-US" altLang="zh-TW"/>
          </a:p>
          <a:p>
            <a:pPr marL="1371606" lvl="2" indent="-457200">
              <a:buFont typeface="+mj-lt"/>
              <a:buAutoNum type="arabicPeriod"/>
            </a:pPr>
            <a:r>
              <a:rPr lang="zh-TW" altLang="en-US"/>
              <a:t>在</a:t>
            </a:r>
            <a:r>
              <a:rPr lang="en-GB" altLang="zh-TW"/>
              <a:t>html</a:t>
            </a:r>
            <a:r>
              <a:rPr lang="zh-TW" altLang="en-US"/>
              <a:t>用</a:t>
            </a:r>
            <a:r>
              <a:rPr lang="en-US" altLang="zh-TW"/>
              <a:t>&lt;</a:t>
            </a:r>
            <a:r>
              <a:rPr lang="en-GB" altLang="zh-TW"/>
              <a:t>a&gt;</a:t>
            </a:r>
          </a:p>
          <a:p>
            <a:pPr marL="1371606" lvl="2" indent="-457200">
              <a:buFont typeface="+mj-lt"/>
              <a:buAutoNum type="arabicPeriod"/>
            </a:pPr>
            <a:r>
              <a:rPr lang="zh-TW" altLang="fr-FR"/>
              <a:t>在</a:t>
            </a:r>
            <a:r>
              <a:rPr lang="fr-FR" altLang="zh-TW"/>
              <a:t>ts</a:t>
            </a:r>
            <a:r>
              <a:rPr lang="zh-TW" altLang="fr-FR"/>
              <a:t>用</a:t>
            </a:r>
            <a:r>
              <a:rPr lang="fr-FR" altLang="zh-TW"/>
              <a:t>Router</a:t>
            </a:r>
            <a:r>
              <a:rPr lang="zh-TW" altLang="fr-FR"/>
              <a:t>物件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48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E8D7-B69F-43F5-919B-8D6B54CE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6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FBC2D-90A6-4B56-8E1D-C2C6AB8B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&lt;a&gt;</a:t>
            </a:r>
            <a:r>
              <a:rPr lang="zh-TW" altLang="en-US"/>
              <a:t>跳轉</a:t>
            </a:r>
            <a:endParaRPr lang="en-US" altLang="zh-TW"/>
          </a:p>
          <a:p>
            <a:pPr lvl="1"/>
            <a:r>
              <a:rPr lang="zh-TW" altLang="en-US"/>
              <a:t>使用步驟</a:t>
            </a:r>
            <a:endParaRPr lang="en-US" altLang="zh-TW"/>
          </a:p>
          <a:p>
            <a:pPr lvl="2"/>
            <a:r>
              <a:rPr lang="en-US" altLang="zh-TW"/>
              <a:t>&lt;a routerLink="/URL</a:t>
            </a:r>
            <a:r>
              <a:rPr lang="zh-TW" altLang="en-US"/>
              <a:t>路徑</a:t>
            </a:r>
            <a:r>
              <a:rPr lang="en-US" altLang="zh-TW"/>
              <a:t>"&gt;</a:t>
            </a:r>
            <a:r>
              <a:rPr lang="zh-TW" altLang="en-US"/>
              <a:t>文字</a:t>
            </a:r>
            <a:r>
              <a:rPr lang="en-US" altLang="zh-TW"/>
              <a:t>&lt;/a&gt;</a:t>
            </a:r>
          </a:p>
          <a:p>
            <a:pPr lvl="1"/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1C5A98D-3BF4-4E0C-8AB2-1CAB05AD1858}"/>
              </a:ext>
            </a:extLst>
          </p:cNvPr>
          <p:cNvSpPr txBox="1">
            <a:spLocks/>
          </p:cNvSpPr>
          <p:nvPr/>
        </p:nvSpPr>
        <p:spPr>
          <a:xfrm>
            <a:off x="1244912" y="4106795"/>
            <a:ext cx="6096000" cy="426409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TW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altLang="zh-TW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2400" dirty="0">
                <a:solidFill>
                  <a:srgbClr val="CE9178"/>
                </a:solidFill>
                <a:latin typeface="Consolas" panose="020B0609020204030204" pitchFamily="49" charset="0"/>
              </a:rPr>
              <a:t>"/Member"</a:t>
            </a:r>
            <a:r>
              <a:rPr lang="en-GB" altLang="zh-TW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會員</a:t>
            </a:r>
            <a:r>
              <a:rPr lang="en-US" altLang="zh-TW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altLang="zh-TW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altLang="zh-TW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altLang="zh-TW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88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E8D7-B69F-43F5-919B-8D6B54CE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7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FBC2D-90A6-4B56-8E1D-C2C6AB8B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Router</a:t>
            </a:r>
            <a:r>
              <a:rPr lang="zh-TW" altLang="en-US"/>
              <a:t>跳轉</a:t>
            </a:r>
            <a:endParaRPr lang="en-US" altLang="zh-TW"/>
          </a:p>
          <a:p>
            <a:pPr lvl="1"/>
            <a:r>
              <a:rPr lang="zh-TW" altLang="en-US"/>
              <a:t>使用步驟</a:t>
            </a:r>
            <a:endParaRPr lang="en-US" altLang="zh-TW"/>
          </a:p>
          <a:p>
            <a:pPr marL="1371606" lvl="2" indent="-457200">
              <a:buFont typeface="+mj-lt"/>
              <a:buAutoNum type="arabicPeriod"/>
            </a:pPr>
            <a:r>
              <a:rPr lang="zh-TW" altLang="en-US"/>
              <a:t>注入</a:t>
            </a:r>
            <a:r>
              <a:rPr lang="en-US" altLang="zh-TW"/>
              <a:t>Router</a:t>
            </a:r>
            <a:r>
              <a:rPr lang="zh-TW" altLang="en-US"/>
              <a:t>物件</a:t>
            </a:r>
            <a:endParaRPr lang="en-US" altLang="zh-TW"/>
          </a:p>
          <a:p>
            <a:pPr lvl="3"/>
            <a:r>
              <a:rPr lang="en-US" altLang="zh-TW"/>
              <a:t>constructor(private router: Router) {}</a:t>
            </a:r>
          </a:p>
          <a:p>
            <a:pPr marL="1371606" lvl="2" indent="-457200">
              <a:buFont typeface="+mj-lt"/>
              <a:buAutoNum type="arabicPeriod"/>
            </a:pPr>
            <a:r>
              <a:rPr lang="zh-TW" altLang="en-US"/>
              <a:t>導向至指定網址</a:t>
            </a:r>
            <a:endParaRPr lang="en-US" altLang="zh-TW"/>
          </a:p>
          <a:p>
            <a:pPr lvl="3"/>
            <a:r>
              <a:rPr lang="en-US" altLang="zh-TW"/>
              <a:t>this.router.navigate(['URL</a:t>
            </a:r>
            <a:r>
              <a:rPr lang="zh-TW" altLang="en-US"/>
              <a:t>路徑</a:t>
            </a:r>
            <a:r>
              <a:rPr lang="en-US" altLang="zh-TW"/>
              <a:t>']);</a:t>
            </a:r>
          </a:p>
          <a:p>
            <a:pPr lvl="3"/>
            <a:r>
              <a:rPr lang="en-US" altLang="zh-TW"/>
              <a:t>this.router.navigateByUrl('URL</a:t>
            </a:r>
            <a:r>
              <a:rPr lang="zh-TW" altLang="en-US"/>
              <a:t>路徑</a:t>
            </a:r>
            <a:r>
              <a:rPr lang="en-US" altLang="zh-TW"/>
              <a:t>');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>
                <a:solidFill>
                  <a:srgbClr val="C00000"/>
                </a:solidFill>
              </a:rPr>
              <a:t>*註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>
                <a:solidFill>
                  <a:srgbClr val="C00000"/>
                </a:solidFill>
              </a:rPr>
              <a:t>    </a:t>
            </a:r>
            <a:r>
              <a:rPr lang="en-US" altLang="zh-TW">
                <a:solidFill>
                  <a:srgbClr val="C00000"/>
                </a:solidFill>
              </a:rPr>
              <a:t>navigate(): </a:t>
            </a:r>
            <a:r>
              <a:rPr lang="zh-TW" altLang="en-US">
                <a:solidFill>
                  <a:srgbClr val="C00000"/>
                </a:solidFill>
              </a:rPr>
              <a:t>若從起點開始指定，則看成絕對路徑，否則當作相對路徑</a:t>
            </a:r>
          </a:p>
          <a:p>
            <a:pPr marL="1371608" lvl="3" indent="0">
              <a:lnSpc>
                <a:spcPct val="100000"/>
              </a:lnSpc>
              <a:buNone/>
            </a:pPr>
            <a:r>
              <a:rPr lang="zh-TW" altLang="en-US">
                <a:solidFill>
                  <a:srgbClr val="C00000"/>
                </a:solidFill>
              </a:rPr>
              <a:t>    </a:t>
            </a:r>
            <a:r>
              <a:rPr lang="en-US" altLang="zh-TW">
                <a:solidFill>
                  <a:srgbClr val="C00000"/>
                </a:solidFill>
              </a:rPr>
              <a:t>navigateByUrl(): </a:t>
            </a:r>
            <a:r>
              <a:rPr lang="zh-TW" altLang="en-US">
                <a:solidFill>
                  <a:srgbClr val="C00000"/>
                </a:solidFill>
              </a:rPr>
              <a:t>只能使用絕對路徑</a:t>
            </a:r>
          </a:p>
          <a:p>
            <a:pPr lvl="3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0060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7E410-8611-4058-B6C5-AA71995D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 (</a:t>
            </a:r>
            <a:r>
              <a:rPr lang="en-US" altLang="zh-TW"/>
              <a:t>8</a:t>
            </a:r>
            <a:r>
              <a:rPr lang="en-GB" altLang="zh-TW"/>
              <a:t>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EBFA0-4728-47C2-96B6-A0E1C983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GB" altLang="zh-TW"/>
              <a:t>Router</a:t>
            </a:r>
            <a:r>
              <a:rPr lang="zh-TW" altLang="en-US"/>
              <a:t>跳轉</a:t>
            </a:r>
            <a:endParaRPr lang="en-US" altLang="zh-TW"/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1D1500-9E1D-4306-ABB5-CA63209F7DE2}"/>
              </a:ext>
            </a:extLst>
          </p:cNvPr>
          <p:cNvSpPr txBox="1">
            <a:spLocks/>
          </p:cNvSpPr>
          <p:nvPr/>
        </p:nvSpPr>
        <p:spPr>
          <a:xfrm>
            <a:off x="2415384" y="2874821"/>
            <a:ext cx="8661918" cy="3404059"/>
          </a:xfrm>
          <a:prstGeom prst="rect">
            <a:avLst/>
          </a:prstGeom>
          <a:solidFill>
            <a:srgbClr val="141414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TW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UserListComponent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b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altLang="zh-TW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TW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400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altLang="zh-TW" sz="2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</a:p>
          <a:p>
            <a:pPr marL="0" indent="0">
              <a:buNone/>
            </a:pPr>
            <a:b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altLang="zh-TW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clickEventListener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TW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altLang="zh-TW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GB" altLang="zh-TW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GB" altLang="zh-TW" sz="2400" dirty="0">
                <a:solidFill>
                  <a:srgbClr val="CE9178"/>
                </a:solidFill>
                <a:latin typeface="Consolas" panose="020B0609020204030204" pitchFamily="49" charset="0"/>
              </a:rPr>
              <a:t>'/Member'</a:t>
            </a: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GB" altLang="zh-TW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169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7FB40-8249-4FE5-95BA-444C6059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Http API</a:t>
            </a:r>
            <a:r>
              <a:rPr lang="zh-TW" altLang="en-US"/>
              <a:t> </a:t>
            </a:r>
            <a:r>
              <a:rPr lang="en-US" altLang="zh-TW"/>
              <a:t>(1/5)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52E3D-1860-4005-95B4-6E4C9006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en-GB" altLang="zh-TW"/>
              <a:t>Angular</a:t>
            </a:r>
            <a:r>
              <a:rPr lang="zh-TW" altLang="en-US"/>
              <a:t>對</a:t>
            </a:r>
            <a:r>
              <a:rPr lang="en-GB" altLang="zh-TW"/>
              <a:t>Http</a:t>
            </a:r>
            <a:r>
              <a:rPr lang="zh-TW" altLang="en-US"/>
              <a:t>提供的</a:t>
            </a:r>
            <a:r>
              <a:rPr lang="en-GB" altLang="zh-TW"/>
              <a:t>API</a:t>
            </a:r>
            <a:r>
              <a:rPr lang="zh-TW" altLang="en-US"/>
              <a:t>支援</a:t>
            </a:r>
            <a:endParaRPr lang="en-US" altLang="zh-TW"/>
          </a:p>
          <a:p>
            <a:pPr lvl="1"/>
            <a:r>
              <a:rPr lang="en-GB" altLang="zh-TW"/>
              <a:t>HttpClient: </a:t>
            </a:r>
            <a:r>
              <a:rPr lang="zh-TW" altLang="en-US"/>
              <a:t>處理</a:t>
            </a:r>
            <a:r>
              <a:rPr lang="en-GB" altLang="zh-TW"/>
              <a:t>Http</a:t>
            </a:r>
            <a:r>
              <a:rPr lang="zh-TW" altLang="en-US"/>
              <a:t>相關操作</a:t>
            </a:r>
            <a:endParaRPr lang="en-US" altLang="zh-TW"/>
          </a:p>
          <a:p>
            <a:pPr lvl="1"/>
            <a:r>
              <a:rPr lang="en-GB" altLang="zh-TW"/>
              <a:t>Observable: </a:t>
            </a:r>
            <a:r>
              <a:rPr lang="zh-TW" altLang="en-US"/>
              <a:t>可觀察物件，可透過</a:t>
            </a:r>
            <a:r>
              <a:rPr lang="zh-TW" altLang="en-US">
                <a:solidFill>
                  <a:srgbClr val="C00000"/>
                </a:solidFill>
              </a:rPr>
              <a:t>訂閱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Subscribe)</a:t>
            </a:r>
            <a:r>
              <a:rPr lang="zh-TW" altLang="en-US"/>
              <a:t>來監控此物件</a:t>
            </a:r>
          </a:p>
        </p:txBody>
      </p:sp>
    </p:spTree>
    <p:extLst>
      <p:ext uri="{BB962C8B-B14F-4D97-AF65-F5344CB8AC3E}">
        <p14:creationId xmlns:p14="http://schemas.microsoft.com/office/powerpoint/2010/main" val="331313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603B-6E27-4360-B87E-B4A053F8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A65E5-4569-4EDB-B515-551CB975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Node.js</a:t>
            </a:r>
          </a:p>
          <a:p>
            <a:pPr lvl="2"/>
            <a:r>
              <a:rPr lang="en-US" altLang="zh-TW"/>
              <a:t>NPM(Node Package Manager)</a:t>
            </a:r>
          </a:p>
          <a:p>
            <a:pPr lvl="1"/>
            <a:r>
              <a:rPr lang="en-US" altLang="zh-TW"/>
              <a:t>Angular</a:t>
            </a:r>
          </a:p>
          <a:p>
            <a:pPr lvl="2"/>
            <a:r>
              <a:rPr lang="en-US" altLang="zh-TW"/>
              <a:t>npm install -g @angular/cli</a:t>
            </a:r>
          </a:p>
          <a:p>
            <a:pPr lvl="1"/>
            <a:r>
              <a:rPr lang="en-US" altLang="zh-TW"/>
              <a:t>Visual Studio Code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70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A737A-BB37-4915-AFC3-E37CAF4E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Http API</a:t>
            </a:r>
            <a:r>
              <a:rPr lang="zh-TW" altLang="en-US"/>
              <a:t> </a:t>
            </a:r>
            <a:r>
              <a:rPr lang="en-US" altLang="zh-TW"/>
              <a:t>(2/5)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7F92E-12C6-4660-AEC9-F70F5EC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HttpClient</a:t>
            </a:r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>
              <a:lnSpc>
                <a:spcPct val="100000"/>
              </a:lnSpc>
            </a:pPr>
            <a:r>
              <a:rPr lang="en-US" altLang="zh-TW"/>
              <a:t>Angular 4(+</a:t>
            </a:r>
            <a:r>
              <a:rPr lang="zh-TW" altLang="en-US"/>
              <a:t>才有，用來對</a:t>
            </a:r>
            <a:r>
              <a:rPr lang="en-US" altLang="zh-TW"/>
              <a:t>Server</a:t>
            </a:r>
            <a:r>
              <a:rPr lang="zh-TW" altLang="en-US"/>
              <a:t>端請求，亦可用來載入</a:t>
            </a:r>
            <a:r>
              <a:rPr lang="en-US" altLang="zh-TW"/>
              <a:t>local</a:t>
            </a:r>
            <a:r>
              <a:rPr lang="zh-TW" altLang="en-US"/>
              <a:t>端靜態資源</a:t>
            </a:r>
            <a:endParaRPr lang="en-US" altLang="zh-TW"/>
          </a:p>
          <a:p>
            <a:pPr lvl="1"/>
            <a:r>
              <a:rPr lang="zh-TW" altLang="en-US"/>
              <a:t>常用方法</a:t>
            </a:r>
            <a:endParaRPr lang="en-US" altLang="zh-TW"/>
          </a:p>
          <a:p>
            <a:pPr lvl="2">
              <a:lnSpc>
                <a:spcPct val="100000"/>
              </a:lnSpc>
            </a:pPr>
            <a:r>
              <a:rPr lang="en-US" altLang="zh-TW"/>
              <a:t>get(url: string, options: {..}): Observable&lt;any&gt;</a:t>
            </a:r>
          </a:p>
          <a:p>
            <a:pPr lvl="2">
              <a:lnSpc>
                <a:spcPct val="100000"/>
              </a:lnSpc>
            </a:pPr>
            <a:r>
              <a:rPr lang="en-US" altLang="zh-TW"/>
              <a:t>post(url: string, body: any | null, options: {..}): Observable&lt;any&gt;</a:t>
            </a:r>
          </a:p>
          <a:p>
            <a:pPr lvl="1"/>
            <a:r>
              <a:rPr lang="zh-TW" altLang="en-US"/>
              <a:t>須先引入</a:t>
            </a:r>
            <a:r>
              <a:rPr lang="en-GB" altLang="zh-TW"/>
              <a:t>HttpClientModule: </a:t>
            </a:r>
            <a:r>
              <a:rPr lang="zh-TW" altLang="en-US"/>
              <a:t>在</a:t>
            </a:r>
            <a:r>
              <a:rPr lang="en-GB" altLang="zh-TW" u="sng"/>
              <a:t>xxx.module.ts</a:t>
            </a:r>
            <a:r>
              <a:rPr lang="zh-TW" altLang="en-US"/>
              <a:t>中加入</a:t>
            </a:r>
            <a:r>
              <a:rPr lang="en-US" altLang="zh-TW"/>
              <a:t>..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import { HttpClientModule } from '@angular/common/http';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@NgModule({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	imports: [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	    HttpClientModule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	],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GB" altLang="zh-TW" sz="2000"/>
              <a:t>})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229116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FE76F-79DE-4021-8E6E-6D9DE1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Http API</a:t>
            </a:r>
            <a:r>
              <a:rPr lang="zh-TW" altLang="en-US"/>
              <a:t> </a:t>
            </a:r>
            <a:r>
              <a:rPr lang="en-US" altLang="zh-TW"/>
              <a:t>(3/5)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F2FC4-9FD6-4186-8852-1F862BBA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Observable</a:t>
            </a:r>
          </a:p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zh-TW" altLang="en-US"/>
              <a:t>可觀察物件，</a:t>
            </a:r>
            <a:r>
              <a:rPr lang="en-GB" altLang="zh-TW"/>
              <a:t>RxJS</a:t>
            </a:r>
            <a:r>
              <a:rPr lang="zh-TW" altLang="en-US"/>
              <a:t>所提供之類別，為非同步程式與其回呼函式</a:t>
            </a:r>
            <a:r>
              <a:rPr lang="en-US" altLang="zh-TW"/>
              <a:t>(</a:t>
            </a:r>
            <a:r>
              <a:rPr lang="en-GB" altLang="zh-TW"/>
              <a:t>callback function)</a:t>
            </a:r>
            <a:r>
              <a:rPr lang="zh-TW" altLang="en-US"/>
              <a:t>提供更好的用法，可透過</a:t>
            </a:r>
            <a:r>
              <a:rPr lang="zh-TW" altLang="en-US">
                <a:solidFill>
                  <a:srgbClr val="C00000"/>
                </a:solidFill>
              </a:rPr>
              <a:t>訂閱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Subscribe)</a:t>
            </a:r>
            <a:r>
              <a:rPr lang="zh-TW" altLang="en-US"/>
              <a:t>來監控此物件</a:t>
            </a:r>
          </a:p>
          <a:p>
            <a:pPr lvl="1"/>
            <a:r>
              <a:rPr lang="zh-TW" altLang="en-US"/>
              <a:t>常用方法</a:t>
            </a:r>
            <a:endParaRPr lang="en-US" altLang="zh-TW"/>
          </a:p>
          <a:p>
            <a:pPr lvl="2"/>
            <a:r>
              <a:rPr lang="en-US" altLang="zh-TW"/>
              <a:t>subscribe(next?: (value: T) =&gt; void, error?: (error: any) =&gt; void, complete?: () =&gt; void): Subscription</a:t>
            </a:r>
          </a:p>
          <a:p>
            <a:pPr lvl="3"/>
            <a:r>
              <a:rPr lang="en-US" altLang="zh-TW"/>
              <a:t>next: </a:t>
            </a:r>
            <a:r>
              <a:rPr lang="zh-TW" altLang="en-US"/>
              <a:t>每收到一筆資料就會執行此函數一次</a:t>
            </a:r>
            <a:endParaRPr lang="en-US" altLang="zh-TW"/>
          </a:p>
          <a:p>
            <a:pPr lvl="3"/>
            <a:r>
              <a:rPr lang="en-US" altLang="zh-TW"/>
              <a:t>error: </a:t>
            </a:r>
            <a:r>
              <a:rPr lang="zh-TW" altLang="en-US"/>
              <a:t>發生錯誤時執行此函數</a:t>
            </a:r>
            <a:endParaRPr lang="en-US" altLang="zh-TW"/>
          </a:p>
          <a:p>
            <a:pPr lvl="3"/>
            <a:r>
              <a:rPr lang="en-GB" altLang="zh-TW"/>
              <a:t>complete: </a:t>
            </a:r>
            <a:r>
              <a:rPr lang="zh-TW" altLang="en-US"/>
              <a:t>正常結束時執行此函數</a:t>
            </a:r>
          </a:p>
        </p:txBody>
      </p:sp>
    </p:spTree>
    <p:extLst>
      <p:ext uri="{BB962C8B-B14F-4D97-AF65-F5344CB8AC3E}">
        <p14:creationId xmlns:p14="http://schemas.microsoft.com/office/powerpoint/2010/main" val="1164289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0E33E-7473-4BFF-9941-9A664181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Http API</a:t>
            </a:r>
            <a:r>
              <a:rPr lang="zh-TW" altLang="en-US"/>
              <a:t> </a:t>
            </a:r>
            <a:r>
              <a:rPr lang="en-US" altLang="zh-TW"/>
              <a:t>(4/5)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25192-6B1C-4984-8FE3-71A2414B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-DataService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B7B9590-6951-4B87-9E1C-A2CD5267EDC5}"/>
              </a:ext>
            </a:extLst>
          </p:cNvPr>
          <p:cNvSpPr txBox="1">
            <a:spLocks/>
          </p:cNvSpPr>
          <p:nvPr/>
        </p:nvSpPr>
        <p:spPr>
          <a:xfrm>
            <a:off x="2195338" y="1808481"/>
            <a:ext cx="8757142" cy="5628640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90000" rIns="91440" bIns="9000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import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{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User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} </a:t>
            </a: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from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'./../vo/user'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import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{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Injectable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} </a:t>
            </a: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from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'@angular/core'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import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{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} </a:t>
            </a: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from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'@angular/common/http'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import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{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Observable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} </a:t>
            </a: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from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'rxjs'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@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Injectable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({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providedIn: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'root'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})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export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class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DataService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{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 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// 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注入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HttpClient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物件</a:t>
            </a:r>
            <a:endParaRPr lang="zh-TW" altLang="en-US" sz="2000">
              <a:solidFill>
                <a:srgbClr val="D4D4D4"/>
              </a:solidFill>
              <a:latin typeface="+mj-ea"/>
              <a:ea typeface="+mj-ea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constructor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(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private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http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: 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HttpClient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) { }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TW" altLang="en-US" sz="2000" kern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// 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發請求</a:t>
            </a:r>
            <a:endParaRPr lang="zh-TW" altLang="zh-TW" sz="2000">
              <a:solidFill>
                <a:srgbClr val="6A9955"/>
              </a:solidFill>
              <a:latin typeface="+mj-ea"/>
              <a:ea typeface="+mj-ea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public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DCDCA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request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(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id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: 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number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): 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Observable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User[]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 {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  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const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url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= </a:t>
            </a:r>
            <a:r>
              <a:rPr lang="en-US" altLang="zh-TW" sz="2000" kern="0">
                <a:solidFill>
                  <a:srgbClr val="CE9178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'https://secret.mockapi.io/users'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  </a:t>
            </a:r>
            <a:r>
              <a:rPr lang="en-US" altLang="zh-TW" sz="2000" kern="0">
                <a:solidFill>
                  <a:srgbClr val="C586C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return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</a:t>
            </a:r>
            <a:r>
              <a:rPr lang="en-US" altLang="zh-TW" sz="2000" kern="0">
                <a:solidFill>
                  <a:srgbClr val="569CD6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this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.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http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.</a:t>
            </a:r>
            <a:r>
              <a:rPr lang="en-US" altLang="zh-TW" sz="2000" kern="0">
                <a:solidFill>
                  <a:srgbClr val="DCDCA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get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000" kern="0">
                <a:solidFill>
                  <a:srgbClr val="4EC9B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User[]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&gt;(</a:t>
            </a:r>
            <a:r>
              <a:rPr lang="en-US" altLang="zh-TW" sz="2000" kern="0">
                <a:solidFill>
                  <a:srgbClr val="9CDCFE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url</a:t>
            </a: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);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  }</a:t>
            </a:r>
            <a:endParaRPr lang="zh-TW" altLang="zh-TW" sz="2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 kern="0">
                <a:solidFill>
                  <a:srgbClr val="D4D4D4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}</a:t>
            </a:r>
            <a:endParaRPr lang="en-US" altLang="zh-TW" sz="2000">
              <a:solidFill>
                <a:srgbClr val="C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6236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ED68F-850F-462E-8BD7-8749209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Http API</a:t>
            </a:r>
            <a:r>
              <a:rPr lang="zh-TW" altLang="en-US"/>
              <a:t> </a:t>
            </a:r>
            <a:r>
              <a:rPr lang="en-US" altLang="zh-TW"/>
              <a:t>(5/5)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867A1-6D0C-4773-BBBE-740886C1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-UserComponent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3566536-0228-49B8-AFFE-A28C1B400B4B}"/>
              </a:ext>
            </a:extLst>
          </p:cNvPr>
          <p:cNvSpPr txBox="1">
            <a:spLocks/>
          </p:cNvSpPr>
          <p:nvPr/>
        </p:nvSpPr>
        <p:spPr>
          <a:xfrm>
            <a:off x="2027097" y="2067972"/>
            <a:ext cx="8285303" cy="4504056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90000" rIns="91440" bIns="9000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4EC9B0"/>
                </a:solidFill>
                <a:latin typeface="Consolas" panose="020B0609020204030204" pitchFamily="49" charset="0"/>
              </a:rPr>
              <a:t>UserComponent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200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b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// 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注入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DataService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物件</a:t>
            </a:r>
            <a:endParaRPr lang="zh-TW" altLang="en-US" sz="2000">
              <a:solidFill>
                <a:srgbClr val="D4D4D4"/>
              </a:solidFill>
              <a:latin typeface="+mj-ea"/>
              <a:ea typeface="+mj-ea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TW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dataService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 sz="2000">
                <a:solidFill>
                  <a:srgbClr val="4EC9B0"/>
                </a:solidFill>
                <a:latin typeface="Consolas" panose="020B0609020204030204" pitchFamily="49" charset="0"/>
              </a:rPr>
              <a:t>DataService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b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// Button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的事件處理器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, 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其他使用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DataService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的</a:t>
            </a:r>
            <a:r>
              <a:rPr lang="en-US" altLang="zh-TW" sz="2000">
                <a:solidFill>
                  <a:srgbClr val="6A9955"/>
                </a:solidFill>
                <a:latin typeface="+mj-ea"/>
                <a:ea typeface="+mj-ea"/>
              </a:rPr>
              <a:t>request(), </a:t>
            </a:r>
            <a:r>
              <a:rPr lang="zh-TW" altLang="en-US" sz="2000">
                <a:solidFill>
                  <a:srgbClr val="6A9955"/>
                </a:solidFill>
                <a:latin typeface="+mj-ea"/>
                <a:ea typeface="+mj-ea"/>
              </a:rPr>
              <a:t>並訂閱其結果</a:t>
            </a:r>
            <a:endParaRPr lang="en-US" altLang="zh-TW" sz="2000">
              <a:solidFill>
                <a:srgbClr val="D4D4D4"/>
              </a:solidFill>
              <a:latin typeface="+mj-ea"/>
              <a:ea typeface="+mj-ea"/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DCDCAA"/>
                </a:solidFill>
                <a:latin typeface="Consolas" panose="020B0609020204030204" pitchFamily="49" charset="0"/>
              </a:rPr>
              <a:t>clickListener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dataService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DCDCAA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200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    () </a:t>
            </a:r>
            <a:r>
              <a:rPr lang="en-US" altLang="zh-TW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CE9178"/>
                </a:solidFill>
                <a:latin typeface="Consolas" panose="020B0609020204030204" pitchFamily="49" charset="0"/>
              </a:rPr>
              <a:t>'completed'</a:t>
            </a: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42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7B66-5D2B-400E-85D9-21BFA798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5 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8A6E4-E1D4-471F-A9DC-D030DA83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續題目</a:t>
            </a:r>
            <a:r>
              <a:rPr lang="en-US" altLang="zh-TW"/>
              <a:t>4</a:t>
            </a:r>
            <a:r>
              <a:rPr lang="zh-TW" altLang="en-US"/>
              <a:t>，加入一</a:t>
            </a:r>
            <a:r>
              <a:rPr lang="zh-TW" altLang="en-US">
                <a:solidFill>
                  <a:srgbClr val="C00000"/>
                </a:solidFill>
              </a:rPr>
              <a:t>查詢功能</a:t>
            </a:r>
            <a:r>
              <a:rPr lang="en-US" altLang="zh-TW"/>
              <a:t>..</a:t>
            </a:r>
          </a:p>
          <a:p>
            <a:pPr lvl="2"/>
            <a:r>
              <a:rPr lang="zh-TW" altLang="en-US"/>
              <a:t>上半部</a:t>
            </a:r>
            <a:r>
              <a:rPr lang="en-US" altLang="zh-TW"/>
              <a:t>: </a:t>
            </a:r>
            <a:r>
              <a:rPr lang="zh-TW" altLang="en-US"/>
              <a:t>有</a:t>
            </a:r>
            <a:r>
              <a:rPr lang="en-US" altLang="zh-TW"/>
              <a:t>2</a:t>
            </a:r>
            <a:r>
              <a:rPr lang="zh-TW" altLang="en-US"/>
              <a:t>個輸入框</a:t>
            </a:r>
            <a:r>
              <a:rPr lang="en-US" altLang="zh-TW"/>
              <a:t>: </a:t>
            </a:r>
            <a:r>
              <a:rPr lang="zh-TW" altLang="en-US"/>
              <a:t>姓名、年紀，為搜尋條件</a:t>
            </a:r>
          </a:p>
          <a:p>
            <a:pPr lvl="2"/>
            <a:r>
              <a:rPr lang="zh-TW" altLang="en-US"/>
              <a:t>下半部</a:t>
            </a:r>
            <a:r>
              <a:rPr lang="en-US" altLang="zh-TW"/>
              <a:t>: </a:t>
            </a:r>
            <a:r>
              <a:rPr lang="zh-TW" altLang="en-US"/>
              <a:t>列表，顯示符合搜尋條件的資料</a:t>
            </a:r>
          </a:p>
          <a:p>
            <a:pPr lvl="1"/>
            <a:r>
              <a:rPr lang="zh-TW" altLang="en-US"/>
              <a:t>請</a:t>
            </a:r>
            <a:r>
              <a:rPr lang="zh-TW" altLang="en-US">
                <a:solidFill>
                  <a:srgbClr val="C00000"/>
                </a:solidFill>
              </a:rPr>
              <a:t>重構</a:t>
            </a:r>
            <a:r>
              <a:rPr lang="zh-TW" altLang="en-US"/>
              <a:t>你的程式，符合以下需求</a:t>
            </a:r>
            <a:r>
              <a:rPr lang="en-US" altLang="zh-TW"/>
              <a:t> (1/2)</a:t>
            </a:r>
          </a:p>
          <a:p>
            <a:pPr lvl="2"/>
            <a:r>
              <a:rPr lang="en-US" altLang="zh-TW"/>
              <a:t>5</a:t>
            </a:r>
            <a:r>
              <a:rPr lang="zh-TW" altLang="en-US"/>
              <a:t>個組件</a:t>
            </a:r>
            <a:r>
              <a:rPr lang="en-US" altLang="zh-TW"/>
              <a:t>(</a:t>
            </a:r>
            <a:r>
              <a:rPr lang="en-GB" altLang="zh-TW"/>
              <a:t>Component)</a:t>
            </a:r>
          </a:p>
          <a:p>
            <a:pPr marL="1828808" lvl="3" indent="-457200">
              <a:buFont typeface="+mj-lt"/>
              <a:buAutoNum type="arabicPeriod"/>
            </a:pPr>
            <a:r>
              <a:rPr lang="en-US" altLang="zh-TW" sz="2000">
                <a:effectLst/>
                <a:highlight>
                  <a:srgbClr val="FFFF00"/>
                </a:highlight>
                <a:latin typeface="Noto Sans CJK TC Light" panose="020B0300000000000000" pitchFamily="34" charset="-120"/>
                <a:cs typeface="Times New Roman" panose="02020603050405020304" pitchFamily="18" charset="0"/>
              </a:rPr>
              <a:t>InputComponent</a:t>
            </a:r>
            <a:r>
              <a:rPr lang="en-GB" altLang="zh-TW"/>
              <a:t>: </a:t>
            </a:r>
            <a:r>
              <a:rPr lang="zh-TW" altLang="en-US"/>
              <a:t>新增功能的上半部組件</a:t>
            </a:r>
          </a:p>
          <a:p>
            <a:pPr marL="1828808" lvl="3" indent="-457200">
              <a:buFont typeface="+mj-lt"/>
              <a:buAutoNum type="arabicPeriod"/>
            </a:pPr>
            <a:r>
              <a:rPr lang="en-US" altLang="zh-TW" sz="2000">
                <a:effectLst/>
                <a:highlight>
                  <a:srgbClr val="00FF00"/>
                </a:highlight>
                <a:latin typeface="Noto Sans CJK TC Light" panose="020B0300000000000000" pitchFamily="34" charset="-120"/>
                <a:cs typeface="Times New Roman" panose="02020603050405020304" pitchFamily="18" charset="0"/>
              </a:rPr>
              <a:t>ConditionComponent</a:t>
            </a:r>
            <a:r>
              <a:rPr lang="en-GB" altLang="zh-TW"/>
              <a:t>: </a:t>
            </a:r>
            <a:r>
              <a:rPr lang="zh-TW" altLang="en-US"/>
              <a:t>查詢功能的上半部組件</a:t>
            </a:r>
          </a:p>
          <a:p>
            <a:pPr marL="1828808" lvl="3" indent="-457200">
              <a:buFont typeface="+mj-lt"/>
              <a:buAutoNum type="arabicPeriod"/>
            </a:pPr>
            <a:r>
              <a:rPr lang="en-US" altLang="zh-TW" sz="2000">
                <a:effectLst/>
                <a:highlight>
                  <a:srgbClr val="00FFFF"/>
                </a:highlight>
                <a:latin typeface="Noto Sans CJK TC Light" panose="020B0300000000000000" pitchFamily="34" charset="-120"/>
                <a:cs typeface="Times New Roman" panose="02020603050405020304" pitchFamily="18" charset="0"/>
              </a:rPr>
              <a:t>ListComponent</a:t>
            </a:r>
            <a:r>
              <a:rPr lang="en-GB" altLang="zh-TW"/>
              <a:t>: </a:t>
            </a:r>
            <a:r>
              <a:rPr lang="zh-TW" altLang="en-US"/>
              <a:t>新增與查詢功能共用的下半部組件</a:t>
            </a:r>
          </a:p>
          <a:p>
            <a:pPr marL="1828808" lvl="3" indent="-457200">
              <a:buFont typeface="+mj-lt"/>
              <a:buAutoNum type="arabicPeriod"/>
            </a:pPr>
            <a:r>
              <a:rPr lang="en-GB" altLang="zh-TW"/>
              <a:t>AddComponent: </a:t>
            </a:r>
            <a:r>
              <a:rPr lang="zh-TW" altLang="en-US"/>
              <a:t>新增功能組件</a:t>
            </a:r>
            <a:r>
              <a:rPr lang="en-US" altLang="zh-TW"/>
              <a:t>(</a:t>
            </a:r>
            <a:r>
              <a:rPr lang="zh-TW" altLang="en-US"/>
              <a:t>內容為 </a:t>
            </a:r>
            <a:r>
              <a:rPr lang="en-US" altLang="zh-TW">
                <a:highlight>
                  <a:srgbClr val="FFFF00"/>
                </a:highlight>
                <a:cs typeface="Times New Roman" panose="02020603050405020304" pitchFamily="18" charset="0"/>
              </a:rPr>
              <a:t>1</a:t>
            </a:r>
            <a:r>
              <a:rPr lang="en-US" altLang="zh-TW"/>
              <a:t> + </a:t>
            </a:r>
            <a:r>
              <a:rPr lang="en-US" altLang="zh-TW">
                <a:highlight>
                  <a:srgbClr val="00FFFF"/>
                </a:highlight>
                <a:cs typeface="Times New Roman" panose="02020603050405020304" pitchFamily="18" charset="0"/>
              </a:rPr>
              <a:t>3</a:t>
            </a:r>
            <a:r>
              <a:rPr lang="en-US" altLang="zh-TW"/>
              <a:t>)</a:t>
            </a:r>
          </a:p>
          <a:p>
            <a:pPr marL="1828808" lvl="3" indent="-457200">
              <a:buFont typeface="+mj-lt"/>
              <a:buAutoNum type="arabicPeriod"/>
            </a:pPr>
            <a:r>
              <a:rPr lang="en-GB" altLang="zh-TW"/>
              <a:t>SearchComponent:</a:t>
            </a:r>
            <a:r>
              <a:rPr lang="zh-TW" altLang="en-US"/>
              <a:t>查詢功能組件</a:t>
            </a:r>
            <a:r>
              <a:rPr lang="en-US" altLang="zh-TW"/>
              <a:t>(</a:t>
            </a:r>
            <a:r>
              <a:rPr lang="zh-TW" altLang="en-US"/>
              <a:t>內容為</a:t>
            </a:r>
            <a:r>
              <a:rPr lang="en-US" altLang="zh-TW">
                <a:highlight>
                  <a:srgbClr val="00FF00"/>
                </a:highlight>
                <a:cs typeface="Times New Roman" panose="02020603050405020304" pitchFamily="18" charset="0"/>
              </a:rPr>
              <a:t>2</a:t>
            </a:r>
            <a:r>
              <a:rPr lang="en-US" altLang="zh-TW"/>
              <a:t> + </a:t>
            </a:r>
            <a:r>
              <a:rPr lang="en-US" altLang="zh-TW">
                <a:highlight>
                  <a:srgbClr val="00FFFF"/>
                </a:highlight>
                <a:cs typeface="Times New Roman" panose="02020603050405020304" pitchFamily="18" charset="0"/>
              </a:rPr>
              <a:t>3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09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D5595-FE19-45F9-BAAC-A5C330EE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  <a:r>
              <a:rPr lang="en-US" altLang="zh-TW"/>
              <a:t>-</a:t>
            </a:r>
            <a:r>
              <a:rPr lang="zh-TW" altLang="en-US"/>
              <a:t>題目</a:t>
            </a:r>
            <a:r>
              <a:rPr lang="en-US" altLang="zh-TW"/>
              <a:t>5 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63726-2103-4860-B687-9CFEB748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請重構你的程式，符合以下需求 </a:t>
            </a:r>
            <a:r>
              <a:rPr lang="en-US" altLang="zh-TW"/>
              <a:t>(2/2)</a:t>
            </a:r>
          </a:p>
          <a:p>
            <a:pPr lvl="2"/>
            <a:r>
              <a:rPr lang="en-US" altLang="zh-TW"/>
              <a:t>1</a:t>
            </a:r>
            <a:r>
              <a:rPr lang="zh-TW" altLang="en-US"/>
              <a:t>個服務</a:t>
            </a:r>
            <a:r>
              <a:rPr lang="en-US" altLang="zh-TW"/>
              <a:t>(</a:t>
            </a:r>
            <a:r>
              <a:rPr lang="en-GB" altLang="zh-TW"/>
              <a:t>Service)</a:t>
            </a:r>
          </a:p>
          <a:p>
            <a:pPr lvl="3"/>
            <a:r>
              <a:rPr lang="zh-TW" altLang="en-US"/>
              <a:t>此服務用來放已被加入的</a:t>
            </a:r>
            <a:r>
              <a:rPr lang="en-GB" altLang="zh-TW"/>
              <a:t>user</a:t>
            </a:r>
            <a:r>
              <a:rPr lang="zh-TW" altLang="en-US"/>
              <a:t>資料</a:t>
            </a:r>
          </a:p>
          <a:p>
            <a:pPr lvl="2"/>
            <a:r>
              <a:rPr lang="zh-TW" altLang="en-US"/>
              <a:t>路由</a:t>
            </a:r>
            <a:r>
              <a:rPr lang="en-US" altLang="zh-TW"/>
              <a:t>(</a:t>
            </a:r>
            <a:r>
              <a:rPr lang="en-GB" altLang="zh-TW"/>
              <a:t>Routing)</a:t>
            </a:r>
          </a:p>
          <a:p>
            <a:pPr lvl="3"/>
            <a:r>
              <a:rPr lang="en-GB" altLang="zh-TW"/>
              <a:t>URL:</a:t>
            </a:r>
            <a:r>
              <a:rPr lang="zh-TW" altLang="en-US"/>
              <a:t> </a:t>
            </a:r>
            <a:r>
              <a:rPr lang="en-GB" altLang="zh-TW"/>
              <a:t>ADD  </a:t>
            </a:r>
            <a:r>
              <a:rPr lang="zh-TW" altLang="en-US"/>
              <a:t>→ 新增功能組件</a:t>
            </a:r>
          </a:p>
          <a:p>
            <a:pPr lvl="3"/>
            <a:r>
              <a:rPr lang="en-GB" altLang="zh-TW"/>
              <a:t>URL:</a:t>
            </a:r>
            <a:r>
              <a:rPr lang="zh-TW" altLang="en-US"/>
              <a:t> </a:t>
            </a:r>
            <a:r>
              <a:rPr lang="en-GB" altLang="zh-TW"/>
              <a:t>SEARCH </a:t>
            </a:r>
            <a:r>
              <a:rPr lang="zh-TW" altLang="en-US"/>
              <a:t>→</a:t>
            </a:r>
            <a:r>
              <a:rPr lang="en-GB" altLang="zh-TW"/>
              <a:t> </a:t>
            </a:r>
            <a:r>
              <a:rPr lang="zh-TW" altLang="en-US"/>
              <a:t>查詢功能組件</a:t>
            </a:r>
          </a:p>
          <a:p>
            <a:pPr lvl="2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85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0B3A-009C-4EFC-8852-7B9D42CD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en-GB" altLang="zh-TW"/>
              <a:t>Angular CLI</a:t>
            </a:r>
            <a:r>
              <a:rPr lang="zh-TW" altLang="en-US"/>
              <a:t>常用指令 </a:t>
            </a:r>
            <a:r>
              <a:rPr lang="en-US" altLang="zh-TW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E9046-79A5-4020-953F-9F539664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簡述</a:t>
            </a:r>
            <a:endParaRPr lang="en-US" altLang="zh-TW"/>
          </a:p>
          <a:p>
            <a:pPr lvl="2"/>
            <a:r>
              <a:rPr lang="en-US" altLang="zh-TW"/>
              <a:t>Angular Command Line Interface</a:t>
            </a:r>
          </a:p>
          <a:p>
            <a:pPr lvl="2"/>
            <a:r>
              <a:rPr lang="zh-TW" altLang="en-US"/>
              <a:t>純文字介面工具，可對</a:t>
            </a:r>
            <a:r>
              <a:rPr lang="en-US" altLang="zh-TW"/>
              <a:t>Angular CLI</a:t>
            </a:r>
            <a:r>
              <a:rPr lang="zh-TW" altLang="en-US"/>
              <a:t>專案做各種操作</a:t>
            </a:r>
            <a:endParaRPr lang="en-US" altLang="zh-TW"/>
          </a:p>
          <a:p>
            <a:pPr lvl="1"/>
            <a:r>
              <a:rPr lang="zh-TW" altLang="en-US"/>
              <a:t>參考</a:t>
            </a:r>
            <a:endParaRPr lang="en-US" altLang="zh-TW"/>
          </a:p>
          <a:p>
            <a:pPr lvl="2"/>
            <a:r>
              <a:rPr lang="en-GB" altLang="zh-TW">
                <a:hlinkClick r:id="rId2"/>
              </a:rPr>
              <a:t>https://angular.tw/cli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67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DFBCC-F1DD-4D24-9E8F-B1FF76BD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en-GB" altLang="zh-TW"/>
              <a:t>Angular CLI</a:t>
            </a:r>
            <a:r>
              <a:rPr lang="zh-TW" altLang="en-US"/>
              <a:t>常用指令 </a:t>
            </a:r>
            <a:r>
              <a:rPr lang="en-US" altLang="zh-TW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A4C3E0-3821-48C8-961C-790A2F92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5586955" cy="6480000"/>
          </a:xfrm>
          <a:ln>
            <a:noFill/>
          </a:ln>
        </p:spPr>
        <p:txBody>
          <a:bodyPr/>
          <a:lstStyle/>
          <a:p>
            <a:r>
              <a:rPr lang="zh-TW" altLang="en-US"/>
              <a:t>建立</a:t>
            </a:r>
            <a:endParaRPr lang="en-US" altLang="zh-TW"/>
          </a:p>
          <a:p>
            <a:pPr lvl="1"/>
            <a:r>
              <a:rPr lang="zh-TW" altLang="en-US"/>
              <a:t>專案</a:t>
            </a:r>
            <a:r>
              <a:rPr lang="en-US" altLang="zh-TW"/>
              <a:t>(Project)</a:t>
            </a:r>
          </a:p>
          <a:p>
            <a:pPr lvl="2"/>
            <a:r>
              <a:rPr lang="en-US" altLang="zh-TW"/>
              <a:t>ng new </a:t>
            </a:r>
            <a:r>
              <a:rPr lang="zh-TW" altLang="en-US"/>
              <a:t>自訂專案名</a:t>
            </a:r>
            <a:endParaRPr lang="en-US" altLang="zh-TW"/>
          </a:p>
          <a:p>
            <a:pPr lvl="1"/>
            <a:r>
              <a:rPr lang="zh-TW" altLang="en-US"/>
              <a:t>組件</a:t>
            </a:r>
            <a:r>
              <a:rPr lang="en-US" altLang="zh-TW"/>
              <a:t>(Component)</a:t>
            </a:r>
          </a:p>
          <a:p>
            <a:pPr lvl="2"/>
            <a:r>
              <a:rPr lang="en-US" altLang="zh-TW"/>
              <a:t>ng g c </a:t>
            </a:r>
            <a:r>
              <a:rPr lang="zh-TW" altLang="en-US"/>
              <a:t>自訂組件名</a:t>
            </a:r>
            <a:endParaRPr lang="en-US" altLang="zh-TW"/>
          </a:p>
          <a:p>
            <a:pPr lvl="1"/>
            <a:r>
              <a:rPr lang="zh-TW" altLang="en-US"/>
              <a:t>指令</a:t>
            </a:r>
            <a:r>
              <a:rPr lang="en-US" altLang="zh-TW"/>
              <a:t>(Directive)</a:t>
            </a:r>
          </a:p>
          <a:p>
            <a:pPr lvl="2"/>
            <a:r>
              <a:rPr lang="en-US" altLang="zh-TW"/>
              <a:t>ng g directive </a:t>
            </a:r>
            <a:r>
              <a:rPr lang="zh-TW" altLang="en-US"/>
              <a:t>自訂指令名</a:t>
            </a:r>
            <a:endParaRPr lang="en-US" altLang="zh-TW"/>
          </a:p>
          <a:p>
            <a:pPr lvl="1"/>
            <a:r>
              <a:rPr lang="zh-TW" altLang="en-US"/>
              <a:t>管道</a:t>
            </a:r>
            <a:r>
              <a:rPr lang="en-US" altLang="zh-TW"/>
              <a:t>(Pipe)</a:t>
            </a:r>
          </a:p>
          <a:p>
            <a:pPr lvl="2"/>
            <a:r>
              <a:rPr lang="en-US" altLang="zh-TW"/>
              <a:t>ng g pipe </a:t>
            </a:r>
            <a:r>
              <a:rPr lang="zh-TW" altLang="en-US"/>
              <a:t>自訂管道名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13A764-6304-4F76-ACA9-71C5B74E95E4}"/>
              </a:ext>
            </a:extLst>
          </p:cNvPr>
          <p:cNvSpPr txBox="1">
            <a:spLocks/>
          </p:cNvSpPr>
          <p:nvPr/>
        </p:nvSpPr>
        <p:spPr>
          <a:xfrm>
            <a:off x="5766955" y="1080000"/>
            <a:ext cx="5586955" cy="6480000"/>
          </a:xfrm>
          <a:prstGeom prst="rect">
            <a:avLst/>
          </a:prstGeom>
          <a:ln>
            <a:noFill/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  <a:p>
            <a:pPr lvl="1"/>
            <a:r>
              <a:rPr lang="zh-TW" altLang="en-US"/>
              <a:t>服務</a:t>
            </a:r>
            <a:r>
              <a:rPr lang="en-US" altLang="zh-TW"/>
              <a:t>(Service)</a:t>
            </a:r>
          </a:p>
          <a:p>
            <a:pPr lvl="2"/>
            <a:r>
              <a:rPr lang="en-US" altLang="zh-TW"/>
              <a:t>ng g s </a:t>
            </a:r>
            <a:r>
              <a:rPr lang="zh-TW" altLang="en-US"/>
              <a:t>自訂服務名</a:t>
            </a:r>
            <a:endParaRPr lang="en-US" altLang="zh-TW"/>
          </a:p>
          <a:p>
            <a:pPr lvl="1"/>
            <a:r>
              <a:rPr lang="zh-TW" altLang="en-US"/>
              <a:t>模塊</a:t>
            </a:r>
            <a:r>
              <a:rPr lang="en-US" altLang="zh-TW"/>
              <a:t>(Module)</a:t>
            </a:r>
          </a:p>
          <a:p>
            <a:pPr lvl="2"/>
            <a:r>
              <a:rPr lang="en-US" altLang="zh-TW"/>
              <a:t>ng g module </a:t>
            </a:r>
            <a:r>
              <a:rPr lang="zh-TW" altLang="en-US"/>
              <a:t>自訂模塊名</a:t>
            </a:r>
            <a:endParaRPr lang="en-US" altLang="zh-TW"/>
          </a:p>
          <a:p>
            <a:pPr lvl="1"/>
            <a:r>
              <a:rPr lang="zh-TW" altLang="en-US"/>
              <a:t>類別</a:t>
            </a:r>
            <a:r>
              <a:rPr lang="en-US" altLang="zh-TW"/>
              <a:t>(Class)</a:t>
            </a:r>
          </a:p>
          <a:p>
            <a:pPr lvl="2"/>
            <a:r>
              <a:rPr lang="en-US" altLang="zh-TW"/>
              <a:t>ng g class </a:t>
            </a:r>
            <a:r>
              <a:rPr lang="zh-TW" altLang="en-US"/>
              <a:t>自訂類別名</a:t>
            </a:r>
          </a:p>
        </p:txBody>
      </p:sp>
    </p:spTree>
    <p:extLst>
      <p:ext uri="{BB962C8B-B14F-4D97-AF65-F5344CB8AC3E}">
        <p14:creationId xmlns:p14="http://schemas.microsoft.com/office/powerpoint/2010/main" val="2514586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DFBCC-F1DD-4D24-9E8F-B1FF76BD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en-GB" altLang="zh-TW"/>
              <a:t>Angular CLI</a:t>
            </a:r>
            <a:r>
              <a:rPr lang="zh-TW" altLang="en-US"/>
              <a:t>常用指令 </a:t>
            </a:r>
            <a:r>
              <a:rPr lang="en-US" altLang="zh-TW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A4C3E0-3821-48C8-961C-790A2F92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12519000" cy="6480000"/>
          </a:xfrm>
          <a:ln>
            <a:noFill/>
          </a:ln>
        </p:spPr>
        <p:txBody>
          <a:bodyPr/>
          <a:lstStyle/>
          <a:p>
            <a:r>
              <a:rPr lang="zh-TW" altLang="en-US"/>
              <a:t>其他</a:t>
            </a:r>
            <a:endParaRPr lang="en-US" altLang="zh-TW"/>
          </a:p>
          <a:p>
            <a:pPr lvl="1"/>
            <a:r>
              <a:rPr lang="zh-TW" altLang="en-US"/>
              <a:t>啟動專案</a:t>
            </a:r>
            <a:endParaRPr lang="en-US" altLang="zh-TW"/>
          </a:p>
          <a:p>
            <a:pPr lvl="2"/>
            <a:r>
              <a:rPr lang="en-US" altLang="zh-TW"/>
              <a:t>ng s</a:t>
            </a:r>
          </a:p>
          <a:p>
            <a:pPr lvl="1"/>
            <a:r>
              <a:rPr lang="zh-TW" altLang="en-US"/>
              <a:t>建置專案</a:t>
            </a:r>
            <a:endParaRPr lang="en-US" altLang="zh-TW"/>
          </a:p>
          <a:p>
            <a:pPr lvl="2"/>
            <a:r>
              <a:rPr lang="en-US" altLang="zh-TW"/>
              <a:t>ng build</a:t>
            </a:r>
          </a:p>
          <a:p>
            <a:pPr lvl="2"/>
            <a:r>
              <a:rPr lang="en-US" altLang="zh-TW"/>
              <a:t>ng build --prod</a:t>
            </a:r>
          </a:p>
          <a:p>
            <a:pPr lvl="3"/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 </a:t>
            </a:r>
            <a:r>
              <a:rPr lang="zh-TW" altLang="en-US">
                <a:solidFill>
                  <a:srgbClr val="C00000"/>
                </a:solidFill>
              </a:rPr>
              <a:t>建置出</a:t>
            </a:r>
            <a:r>
              <a:rPr lang="en-US" altLang="zh-TW">
                <a:solidFill>
                  <a:srgbClr val="C00000"/>
                </a:solidFill>
              </a:rPr>
              <a:t>prod</a:t>
            </a:r>
            <a:r>
              <a:rPr lang="zh-TW" altLang="en-US">
                <a:solidFill>
                  <a:srgbClr val="C00000"/>
                </a:solidFill>
              </a:rPr>
              <a:t>版會做壓縮等許多特殊處理，較耗時</a:t>
            </a:r>
          </a:p>
        </p:txBody>
      </p:sp>
    </p:spTree>
    <p:extLst>
      <p:ext uri="{BB962C8B-B14F-4D97-AF65-F5344CB8AC3E}">
        <p14:creationId xmlns:p14="http://schemas.microsoft.com/office/powerpoint/2010/main" val="188141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BD39-8F73-416C-8D43-C35A1D5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zh-TW" altLang="en-US"/>
              <a:t>錯誤及解決方式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FA1E4-71C9-4E08-B71F-13BE59AC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Installing ERROR | Unexpected end of JSON input while parsing near '</a:t>
            </a:r>
          </a:p>
          <a:p>
            <a:pPr lvl="2"/>
            <a:r>
              <a:rPr lang="zh-TW" altLang="en-US"/>
              <a:t>參考</a:t>
            </a:r>
            <a:endParaRPr lang="en-US" altLang="zh-TW"/>
          </a:p>
          <a:p>
            <a:pPr lvl="3"/>
            <a:r>
              <a:rPr lang="en-GB" altLang="zh-TW">
                <a:hlinkClick r:id="rId2"/>
              </a:rPr>
              <a:t>https://github.com/npm/npm/issues/19072</a:t>
            </a:r>
            <a:endParaRPr lang="en-GB" altLang="zh-TW"/>
          </a:p>
          <a:p>
            <a:pPr lvl="2"/>
            <a:r>
              <a:rPr lang="zh-TW" altLang="en-US"/>
              <a:t>解決步驟</a:t>
            </a:r>
            <a:endParaRPr lang="en-US" altLang="zh-TW"/>
          </a:p>
          <a:p>
            <a:pPr lvl="3"/>
            <a:r>
              <a:rPr lang="en-US" altLang="zh-TW"/>
              <a:t>1. </a:t>
            </a:r>
            <a:r>
              <a:rPr lang="zh-TW" altLang="en-US"/>
              <a:t>開啟</a:t>
            </a:r>
            <a:r>
              <a:rPr lang="en-US" altLang="zh-TW"/>
              <a:t>cmd</a:t>
            </a:r>
          </a:p>
          <a:p>
            <a:pPr lvl="3"/>
            <a:r>
              <a:rPr lang="en-US" altLang="zh-TW"/>
              <a:t>2. npm cache clean -force</a:t>
            </a:r>
          </a:p>
          <a:p>
            <a:pPr lvl="3"/>
            <a:r>
              <a:rPr lang="en-US" altLang="zh-TW"/>
              <a:t>3. npm install -g @angular/cli</a:t>
            </a:r>
          </a:p>
          <a:p>
            <a:pPr lvl="2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B7BC5-E7E7-409F-9811-433E5459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環境準備</a:t>
            </a:r>
            <a:r>
              <a:rPr lang="en-US" altLang="zh-TW"/>
              <a:t>-Visual Studio Code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A76D9-924E-4A20-9522-E734D629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安裝</a:t>
            </a:r>
            <a:r>
              <a:rPr lang="en-US" altLang="zh-TW"/>
              <a:t>Extensions</a:t>
            </a:r>
          </a:p>
          <a:p>
            <a:pPr lvl="2"/>
            <a:r>
              <a:rPr lang="en-US" altLang="zh-TW"/>
              <a:t>Angular Extension Pack</a:t>
            </a:r>
          </a:p>
          <a:p>
            <a:pPr lvl="2"/>
            <a:r>
              <a:rPr lang="en-US" altLang="zh-TW"/>
              <a:t>Auto Import</a:t>
            </a:r>
          </a:p>
          <a:p>
            <a:pPr lvl="2"/>
            <a:r>
              <a:rPr lang="en-US" altLang="zh-TW"/>
              <a:t>Eclipse Keymap (optional)</a:t>
            </a:r>
          </a:p>
          <a:p>
            <a:pPr lvl="2"/>
            <a:r>
              <a:rPr lang="en-US" altLang="zh-TW"/>
              <a:t>vscode-icons (optional)</a:t>
            </a:r>
          </a:p>
          <a:p>
            <a:pPr lvl="3"/>
            <a:r>
              <a:rPr lang="zh-TW" altLang="en-US">
                <a:solidFill>
                  <a:srgbClr val="C00000"/>
                </a:solidFill>
              </a:rPr>
              <a:t>*註</a:t>
            </a:r>
            <a:r>
              <a:rPr lang="en-US" altLang="zh-TW">
                <a:solidFill>
                  <a:srgbClr val="C00000"/>
                </a:solidFill>
              </a:rPr>
              <a:t>:</a:t>
            </a:r>
            <a:r>
              <a:rPr lang="zh-TW" altLang="en-US">
                <a:solidFill>
                  <a:srgbClr val="C00000"/>
                </a:solidFill>
              </a:rPr>
              <a:t> 安裝完後須按 </a:t>
            </a:r>
            <a:r>
              <a:rPr lang="en-US" altLang="zh-TW">
                <a:solidFill>
                  <a:srgbClr val="C00000"/>
                </a:solidFill>
              </a:rPr>
              <a:t>Set File Icon Theme</a:t>
            </a:r>
          </a:p>
          <a:p>
            <a:pPr lvl="1"/>
            <a:r>
              <a:rPr lang="zh-TW" altLang="en-US"/>
              <a:t>設定</a:t>
            </a:r>
            <a:endParaRPr lang="en-US" altLang="zh-TW"/>
          </a:p>
          <a:p>
            <a:pPr lvl="2"/>
            <a:r>
              <a:rPr lang="en-US" altLang="zh-TW"/>
              <a:t>File </a:t>
            </a:r>
            <a:r>
              <a:rPr lang="zh-TW" altLang="en-US"/>
              <a:t>→ </a:t>
            </a:r>
            <a:r>
              <a:rPr lang="en-US" altLang="zh-TW"/>
              <a:t>Preferences </a:t>
            </a:r>
            <a:r>
              <a:rPr lang="zh-TW" altLang="en-US"/>
              <a:t>→ </a:t>
            </a:r>
            <a:r>
              <a:rPr lang="en-US" altLang="zh-TW"/>
              <a:t>Settings</a:t>
            </a:r>
          </a:p>
          <a:p>
            <a:pPr lvl="2"/>
            <a:r>
              <a:rPr lang="en-US" altLang="zh-TW"/>
              <a:t>Format On Save</a:t>
            </a:r>
          </a:p>
          <a:p>
            <a:pPr lvl="2"/>
            <a:r>
              <a:rPr lang="en-US" altLang="zh-TW"/>
              <a:t>TypeScript &gt; Preferences: Quote Style  </a:t>
            </a:r>
            <a:r>
              <a:rPr lang="zh-TW" altLang="en-US"/>
              <a:t>→ 選 </a:t>
            </a:r>
            <a:r>
              <a:rPr lang="en-US" altLang="zh-TW"/>
              <a:t>single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950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BD39-8F73-416C-8D43-C35A1D5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zh-TW" altLang="en-US"/>
              <a:t>錯誤及解決方式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FA1E4-71C9-4E08-B71F-13BE59AC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\AppData\Roaming\npm\ng.ps1 cannot be loaded. The file npm\ng.ps1 is not digitally signed Angular Error when running commands…</a:t>
            </a:r>
          </a:p>
          <a:p>
            <a:pPr lvl="2"/>
            <a:r>
              <a:rPr lang="zh-TW" altLang="en-US"/>
              <a:t>參考</a:t>
            </a:r>
            <a:endParaRPr lang="en-US" altLang="zh-TW"/>
          </a:p>
          <a:p>
            <a:pPr lvl="3"/>
            <a:r>
              <a:rPr lang="en-GB" altLang="zh-TW">
                <a:hlinkClick r:id="rId2"/>
              </a:rPr>
              <a:t>https://officeguide.cc/powershell-set-execution-policy-remote-signed/</a:t>
            </a:r>
            <a:endParaRPr lang="en-GB" altLang="zh-TW"/>
          </a:p>
          <a:p>
            <a:pPr lvl="2"/>
            <a:r>
              <a:rPr lang="zh-TW" altLang="en-US"/>
              <a:t>解決步驟</a:t>
            </a:r>
            <a:endParaRPr lang="en-US" altLang="zh-TW"/>
          </a:p>
          <a:p>
            <a:pPr lvl="3"/>
            <a:r>
              <a:rPr lang="en-US" altLang="zh-TW"/>
              <a:t>1.</a:t>
            </a:r>
            <a:r>
              <a:rPr lang="zh-TW" altLang="en-US"/>
              <a:t> 以系統管理員身分 開啟 </a:t>
            </a:r>
            <a:r>
              <a:rPr lang="en-GB" altLang="zh-TW"/>
              <a:t>Windows PowerShell</a:t>
            </a:r>
          </a:p>
          <a:p>
            <a:pPr lvl="3"/>
            <a:r>
              <a:rPr lang="en-US" altLang="zh-TW"/>
              <a:t>2.</a:t>
            </a:r>
            <a:r>
              <a:rPr lang="zh-TW" altLang="en-US"/>
              <a:t> 輸入 </a:t>
            </a:r>
            <a:r>
              <a:rPr lang="en-GB" altLang="zh-TW"/>
              <a:t>Set-ExecutionPolicy RemoteSigned</a:t>
            </a:r>
          </a:p>
          <a:p>
            <a:pPr lvl="3"/>
            <a:r>
              <a:rPr lang="en-US" altLang="zh-TW"/>
              <a:t>3.</a:t>
            </a:r>
            <a:r>
              <a:rPr lang="zh-TW" altLang="en-US"/>
              <a:t> 輸入 </a:t>
            </a:r>
            <a:r>
              <a:rPr lang="en-US" altLang="zh-TW"/>
              <a:t>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52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48D-F2F8-4CD6-8E07-F60CC851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zh-TW" altLang="en-US"/>
              <a:t>用瀏覽器開發工具除錯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EC746-C8DE-4CAB-92B4-2F30E09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幾乎每個瀏覽器都有內建開發工具，</a:t>
            </a:r>
            <a:r>
              <a:rPr lang="en-US" altLang="zh-TW"/>
              <a:t>EX. Chrome</a:t>
            </a:r>
            <a:r>
              <a:rPr lang="zh-TW" altLang="en-US"/>
              <a:t>提供</a:t>
            </a:r>
            <a:r>
              <a:rPr lang="en-US" altLang="zh-TW"/>
              <a:t>DevTools</a:t>
            </a:r>
          </a:p>
          <a:p>
            <a:pPr lvl="1"/>
            <a:r>
              <a:rPr lang="zh-TW" altLang="en-US"/>
              <a:t>開啟方式</a:t>
            </a:r>
            <a:r>
              <a:rPr lang="en-US" altLang="zh-TW"/>
              <a:t>: </a:t>
            </a:r>
            <a:r>
              <a:rPr lang="zh-TW" altLang="en-US"/>
              <a:t>在欲使用的網頁按下</a:t>
            </a:r>
            <a:r>
              <a:rPr lang="en-US" altLang="zh-TW"/>
              <a:t>F12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B9CE5F-E8E5-4C37-ADC7-07E6D066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34" y="2407324"/>
            <a:ext cx="9524705" cy="5132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360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AE48F-B31B-4F79-B111-B14D7A9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</a:t>
            </a:r>
            <a:r>
              <a:rPr lang="zh-TW" altLang="en-US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51368-8E73-4B4D-8F4F-F86D8E5B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zh-TW"/>
              <a:t>Angular Taiwan</a:t>
            </a:r>
          </a:p>
          <a:p>
            <a:pPr lvl="2"/>
            <a:r>
              <a:rPr lang="en-GB" altLang="zh-TW">
                <a:hlinkClick r:id="rId2"/>
              </a:rPr>
              <a:t>https://angular.tw/</a:t>
            </a:r>
            <a:endParaRPr lang="en-GB" altLang="zh-TW"/>
          </a:p>
          <a:p>
            <a:pPr lvl="1"/>
            <a:r>
              <a:rPr lang="en-GB" altLang="zh-TW"/>
              <a:t>Angular API Document</a:t>
            </a:r>
          </a:p>
          <a:p>
            <a:pPr lvl="2"/>
            <a:r>
              <a:rPr lang="en-GB" altLang="zh-TW">
                <a:hlinkClick r:id="rId3"/>
              </a:rPr>
              <a:t>https://angular.tw/api</a:t>
            </a:r>
            <a:endParaRPr lang="en-GB" altLang="zh-TW"/>
          </a:p>
          <a:p>
            <a:pPr lvl="1"/>
            <a:r>
              <a:rPr lang="en-GB" altLang="zh-TW"/>
              <a:t>MDN(Mozilla Developer Network)</a:t>
            </a:r>
          </a:p>
          <a:p>
            <a:pPr lvl="2"/>
            <a:r>
              <a:rPr lang="en-GB" altLang="zh-TW">
                <a:hlinkClick r:id="rId4"/>
              </a:rPr>
              <a:t>https://developer.mozilla.org/en-US/docs/Web/JavaScript/Reference</a:t>
            </a:r>
            <a:endParaRPr lang="en-GB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4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7DC0A-F678-42B4-A30C-072266F2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Angular</a:t>
            </a:r>
            <a:r>
              <a:rPr lang="zh-TW" altLang="en-US"/>
              <a:t>架構 </a:t>
            </a:r>
            <a:r>
              <a:rPr lang="en-US" altLang="zh-TW"/>
              <a:t>(1/2)</a:t>
            </a:r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41BFBA8-84ED-4A38-9CA8-30EE8F0EB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4" y="1174392"/>
            <a:ext cx="12033758" cy="61200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47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3324C-9F8D-43A7-A123-0F2711FA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Angular</a:t>
            </a:r>
            <a:r>
              <a:rPr lang="zh-TW" altLang="en-US"/>
              <a:t>架構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30766-56D1-4E5E-AB89-E27381BC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/>
              <a:t>組件</a:t>
            </a:r>
            <a:r>
              <a:rPr lang="en-US" altLang="zh-TW"/>
              <a:t>(Component)</a:t>
            </a:r>
            <a:r>
              <a:rPr lang="zh-TW" altLang="en-US"/>
              <a:t>的組成</a:t>
            </a:r>
            <a:endParaRPr lang="en-US" altLang="zh-TW"/>
          </a:p>
          <a:p>
            <a:pPr lvl="2"/>
            <a:r>
              <a:rPr lang="zh-TW" altLang="en-US"/>
              <a:t>外觀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.html</a:t>
            </a:r>
            <a:r>
              <a:rPr lang="zh-TW" altLang="en-US"/>
              <a:t>、</a:t>
            </a:r>
            <a:r>
              <a:rPr lang="en-US" altLang="zh-TW"/>
              <a:t>.css</a:t>
            </a:r>
          </a:p>
          <a:p>
            <a:pPr lvl="2"/>
            <a:r>
              <a:rPr lang="zh-TW" altLang="en-US"/>
              <a:t>行為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.ts</a:t>
            </a:r>
          </a:p>
          <a:p>
            <a:pPr lvl="1"/>
            <a:r>
              <a:rPr lang="en-US" altLang="zh-TW"/>
              <a:t>MVC</a:t>
            </a:r>
          </a:p>
          <a:p>
            <a:pPr lvl="2"/>
            <a:r>
              <a:rPr lang="en-US" altLang="zh-TW"/>
              <a:t>Model: VO(Value Object)</a:t>
            </a:r>
            <a:r>
              <a:rPr lang="zh-TW" altLang="en-US"/>
              <a:t>、</a:t>
            </a:r>
            <a:r>
              <a:rPr lang="en-US" altLang="zh-TW"/>
              <a:t>Service</a:t>
            </a:r>
          </a:p>
          <a:p>
            <a:pPr lvl="2"/>
            <a:r>
              <a:rPr lang="en-US" altLang="zh-TW"/>
              <a:t>View: </a:t>
            </a:r>
            <a:r>
              <a:rPr lang="en-US" altLang="zh-TW" u="sng"/>
              <a:t>component</a:t>
            </a:r>
            <a:r>
              <a:rPr lang="en-US" altLang="zh-TW" u="sng">
                <a:solidFill>
                  <a:srgbClr val="C00000"/>
                </a:solidFill>
              </a:rPr>
              <a:t>.html</a:t>
            </a:r>
            <a:r>
              <a:rPr lang="zh-TW" altLang="en-US"/>
              <a:t>、</a:t>
            </a:r>
            <a:r>
              <a:rPr lang="en-US" altLang="zh-TW" u="sng"/>
              <a:t>component</a:t>
            </a:r>
            <a:r>
              <a:rPr lang="en-US" altLang="zh-TW" u="sng">
                <a:solidFill>
                  <a:srgbClr val="C00000"/>
                </a:solidFill>
              </a:rPr>
              <a:t>.css</a:t>
            </a:r>
          </a:p>
          <a:p>
            <a:pPr lvl="2"/>
            <a:r>
              <a:rPr lang="en-US" altLang="zh-TW"/>
              <a:t>Controller: </a:t>
            </a:r>
            <a:r>
              <a:rPr lang="en-US" altLang="zh-TW" u="sng"/>
              <a:t>component</a:t>
            </a:r>
            <a:r>
              <a:rPr lang="en-US" altLang="zh-TW" u="sng">
                <a:solidFill>
                  <a:srgbClr val="C00000"/>
                </a:solidFill>
              </a:rPr>
              <a:t>.ts</a:t>
            </a:r>
            <a:endParaRPr lang="zh-TW" altLang="en-US" u="sn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6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Noto Sans CJK TC Light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.potx" id="{B6AA0A68-76FD-4183-B35A-786C0DF51E40}" vid="{74F70CA8-9BD4-4EDB-A242-4D458CDB8F9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</Template>
  <TotalTime>1327</TotalTime>
  <Words>4602</Words>
  <Application>Microsoft Office PowerPoint</Application>
  <PresentationFormat>自訂</PresentationFormat>
  <Paragraphs>696</Paragraphs>
  <Slides>72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0" baseType="lpstr">
      <vt:lpstr>Noto Sans CJK TC Light</vt:lpstr>
      <vt:lpstr>Noto Sans CJK TC Medium</vt:lpstr>
      <vt:lpstr>Noto Sans CJK TC Thin</vt:lpstr>
      <vt:lpstr>新細明體</vt:lpstr>
      <vt:lpstr>Arial</vt:lpstr>
      <vt:lpstr>Calibri</vt:lpstr>
      <vt:lpstr>Consolas</vt:lpstr>
      <vt:lpstr>Office 佈景主題</vt:lpstr>
      <vt:lpstr>Angular-初階</vt:lpstr>
      <vt:lpstr>大綱</vt:lpstr>
      <vt:lpstr>背景知識</vt:lpstr>
      <vt:lpstr>Web前端框架認識</vt:lpstr>
      <vt:lpstr>Angular簡介</vt:lpstr>
      <vt:lpstr>環境準備</vt:lpstr>
      <vt:lpstr>環境準備-Visual Studio Code</vt:lpstr>
      <vt:lpstr>Angular架構 (1/2)</vt:lpstr>
      <vt:lpstr>Angular架構 (2/2)</vt:lpstr>
      <vt:lpstr>Angular中的重要角色</vt:lpstr>
      <vt:lpstr>Angular CLI專案</vt:lpstr>
      <vt:lpstr>Angular CLI專案-專案結構</vt:lpstr>
      <vt:lpstr>綁定(Binding) (1/8)</vt:lpstr>
      <vt:lpstr>綁定(Binding) (2/8)</vt:lpstr>
      <vt:lpstr>綁定(Binding) (3/8)</vt:lpstr>
      <vt:lpstr>綁定(Binding) (4/8)</vt:lpstr>
      <vt:lpstr>綁定(Binding) (5/8)</vt:lpstr>
      <vt:lpstr>綁定(Binding) (6/8)</vt:lpstr>
      <vt:lpstr>綁定(Binding) (7/8)</vt:lpstr>
      <vt:lpstr>綁定(Binding) (8/8)</vt:lpstr>
      <vt:lpstr>實作-題目1</vt:lpstr>
      <vt:lpstr>實作-題目2</vt:lpstr>
      <vt:lpstr>組件(Component) (1/11)</vt:lpstr>
      <vt:lpstr>組件(Component) (2/11)</vt:lpstr>
      <vt:lpstr>組件(Component) (3/11)</vt:lpstr>
      <vt:lpstr>組件(Component) (4/11)</vt:lpstr>
      <vt:lpstr>組件(Component) (5/11)</vt:lpstr>
      <vt:lpstr>組件(Component) (6/11)</vt:lpstr>
      <vt:lpstr>組件(Component) (7/11)</vt:lpstr>
      <vt:lpstr>組件(Component) (8/11)</vt:lpstr>
      <vt:lpstr>組件(Component) (9/11)</vt:lpstr>
      <vt:lpstr>組件(Component) (10/11)</vt:lpstr>
      <vt:lpstr>組件(Component) (11/11)</vt:lpstr>
      <vt:lpstr>指令(Directive) (1/9)</vt:lpstr>
      <vt:lpstr>指令(Directive) (2/9)</vt:lpstr>
      <vt:lpstr>指令(Directive) (3/9)</vt:lpstr>
      <vt:lpstr>指令(Directive) (4/9)</vt:lpstr>
      <vt:lpstr>指令(Directive) (5/9)</vt:lpstr>
      <vt:lpstr>指令(Directive) (6/9)</vt:lpstr>
      <vt:lpstr>指令(Directive) (7/9)</vt:lpstr>
      <vt:lpstr>指令(Directive) (8/9)</vt:lpstr>
      <vt:lpstr>指令(Directive) (9/9)</vt:lpstr>
      <vt:lpstr>實作-題目3</vt:lpstr>
      <vt:lpstr>管道(Pipe) (1/3)</vt:lpstr>
      <vt:lpstr>管道(Pipe) (2/3)</vt:lpstr>
      <vt:lpstr>管道(Pipe) (3/3)</vt:lpstr>
      <vt:lpstr>實作-題目4</vt:lpstr>
      <vt:lpstr>注入器(Injector)</vt:lpstr>
      <vt:lpstr>服務(Service) (1/2)</vt:lpstr>
      <vt:lpstr>服務(Service) (2/2)</vt:lpstr>
      <vt:lpstr>路由(Routing) (1/8)</vt:lpstr>
      <vt:lpstr>路由(Routing) (2/8)</vt:lpstr>
      <vt:lpstr>路由(Routing) (3/8)</vt:lpstr>
      <vt:lpstr>路由(Routing) (4/8)</vt:lpstr>
      <vt:lpstr>路由(Routing) (5/8)</vt:lpstr>
      <vt:lpstr>路由(Routing) (6/8)</vt:lpstr>
      <vt:lpstr>路由(Routing) (7/8)</vt:lpstr>
      <vt:lpstr>路由(Routing) (8/8)</vt:lpstr>
      <vt:lpstr>Http API (1/5)</vt:lpstr>
      <vt:lpstr>Http API (2/5)</vt:lpstr>
      <vt:lpstr>Http API (3/5)</vt:lpstr>
      <vt:lpstr>Http API (4/5)</vt:lpstr>
      <vt:lpstr>Http API (5/5)</vt:lpstr>
      <vt:lpstr>實作-題目5 (1/2)</vt:lpstr>
      <vt:lpstr>實作-題目5 (2/2)</vt:lpstr>
      <vt:lpstr>附錄-Angular CLI常用指令 (1/3)</vt:lpstr>
      <vt:lpstr>附錄-Angular CLI常用指令 (2/3)</vt:lpstr>
      <vt:lpstr>附錄-Angular CLI常用指令 (3/3)</vt:lpstr>
      <vt:lpstr>附錄-錯誤及解決方式 (1/2)</vt:lpstr>
      <vt:lpstr>附錄-錯誤及解決方式 (2/2)</vt:lpstr>
      <vt:lpstr>附錄-用瀏覽器開發工具除錯</vt:lpstr>
      <vt:lpstr>附錄-參考資料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Angular-初階</dc:title>
  <dc:creator>William Lee</dc:creator>
  <cp:lastModifiedBy>William Lee</cp:lastModifiedBy>
  <cp:revision>299</cp:revision>
  <dcterms:created xsi:type="dcterms:W3CDTF">2020-10-17T16:05:25Z</dcterms:created>
  <dcterms:modified xsi:type="dcterms:W3CDTF">2020-10-18T14:18:16Z</dcterms:modified>
</cp:coreProperties>
</file>