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65" r:id="rId5"/>
    <p:sldId id="677" r:id="rId6"/>
    <p:sldId id="671" r:id="rId7"/>
    <p:sldId id="30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8.png"/><Relationship Id="rId7" Type="http://schemas.openxmlformats.org/officeDocument/2006/relationships/tags" Target="../tags/tag3.xml"/><Relationship Id="rId6" Type="http://schemas.openxmlformats.org/officeDocument/2006/relationships/image" Target="../media/image2.svg"/><Relationship Id="rId5" Type="http://schemas.openxmlformats.org/officeDocument/2006/relationships/image" Target="../media/image7.png"/><Relationship Id="rId43" Type="http://schemas.openxmlformats.org/officeDocument/2006/relationships/notesSlide" Target="../notesSlides/notesSlide2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17.xml"/><Relationship Id="rId40" Type="http://schemas.openxmlformats.org/officeDocument/2006/relationships/tags" Target="../tags/tag16.xml"/><Relationship Id="rId4" Type="http://schemas.openxmlformats.org/officeDocument/2006/relationships/tags" Target="../tags/tag2.xml"/><Relationship Id="rId39" Type="http://schemas.openxmlformats.org/officeDocument/2006/relationships/tags" Target="../tags/tag15.xml"/><Relationship Id="rId38" Type="http://schemas.openxmlformats.org/officeDocument/2006/relationships/tags" Target="../tags/tag14.xml"/><Relationship Id="rId37" Type="http://schemas.openxmlformats.org/officeDocument/2006/relationships/tags" Target="../tags/tag13.xml"/><Relationship Id="rId36" Type="http://schemas.openxmlformats.org/officeDocument/2006/relationships/image" Target="../media/image12.svg"/><Relationship Id="rId35" Type="http://schemas.openxmlformats.org/officeDocument/2006/relationships/image" Target="../media/image17.png"/><Relationship Id="rId34" Type="http://schemas.openxmlformats.org/officeDocument/2006/relationships/tags" Target="../tags/tag12.xml"/><Relationship Id="rId33" Type="http://schemas.openxmlformats.org/officeDocument/2006/relationships/image" Target="../media/image11.svg"/><Relationship Id="rId32" Type="http://schemas.openxmlformats.org/officeDocument/2006/relationships/image" Target="../media/image16.png"/><Relationship Id="rId31" Type="http://schemas.openxmlformats.org/officeDocument/2006/relationships/tags" Target="../tags/tag11.xml"/><Relationship Id="rId30" Type="http://schemas.openxmlformats.org/officeDocument/2006/relationships/image" Target="../media/image10.svg"/><Relationship Id="rId3" Type="http://schemas.openxmlformats.org/officeDocument/2006/relationships/image" Target="../media/image1.svg"/><Relationship Id="rId29" Type="http://schemas.openxmlformats.org/officeDocument/2006/relationships/image" Target="../media/image15.png"/><Relationship Id="rId28" Type="http://schemas.openxmlformats.org/officeDocument/2006/relationships/tags" Target="../tags/tag10.xml"/><Relationship Id="rId27" Type="http://schemas.openxmlformats.org/officeDocument/2006/relationships/image" Target="../media/image9.svg"/><Relationship Id="rId26" Type="http://schemas.openxmlformats.org/officeDocument/2006/relationships/image" Target="../media/image14.png"/><Relationship Id="rId25" Type="http://schemas.openxmlformats.org/officeDocument/2006/relationships/tags" Target="../tags/tag9.xml"/><Relationship Id="rId24" Type="http://schemas.openxmlformats.org/officeDocument/2006/relationships/image" Target="../media/image8.svg"/><Relationship Id="rId23" Type="http://schemas.openxmlformats.org/officeDocument/2006/relationships/image" Target="../media/image13.png"/><Relationship Id="rId22" Type="http://schemas.openxmlformats.org/officeDocument/2006/relationships/tags" Target="../tags/tag8.xml"/><Relationship Id="rId21" Type="http://schemas.openxmlformats.org/officeDocument/2006/relationships/image" Target="../media/image7.svg"/><Relationship Id="rId20" Type="http://schemas.openxmlformats.org/officeDocument/2006/relationships/image" Target="../media/image12.png"/><Relationship Id="rId2" Type="http://schemas.openxmlformats.org/officeDocument/2006/relationships/image" Target="../media/image6.png"/><Relationship Id="rId19" Type="http://schemas.openxmlformats.org/officeDocument/2006/relationships/tags" Target="../tags/tag7.xml"/><Relationship Id="rId18" Type="http://schemas.openxmlformats.org/officeDocument/2006/relationships/image" Target="../media/image6.svg"/><Relationship Id="rId17" Type="http://schemas.openxmlformats.org/officeDocument/2006/relationships/image" Target="../media/image11.png"/><Relationship Id="rId16" Type="http://schemas.openxmlformats.org/officeDocument/2006/relationships/tags" Target="../tags/tag6.xml"/><Relationship Id="rId15" Type="http://schemas.openxmlformats.org/officeDocument/2006/relationships/image" Target="../media/image5.svg"/><Relationship Id="rId14" Type="http://schemas.openxmlformats.org/officeDocument/2006/relationships/image" Target="../media/image10.png"/><Relationship Id="rId13" Type="http://schemas.openxmlformats.org/officeDocument/2006/relationships/tags" Target="../tags/tag5.xml"/><Relationship Id="rId12" Type="http://schemas.openxmlformats.org/officeDocument/2006/relationships/image" Target="../media/image4.svg"/><Relationship Id="rId11" Type="http://schemas.openxmlformats.org/officeDocument/2006/relationships/image" Target="../media/image9.png"/><Relationship Id="rId10" Type="http://schemas.openxmlformats.org/officeDocument/2006/relationships/tags" Target="../tags/tag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内核概述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内核与操作系统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5346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是一个操作系统的核心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提供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操作系统最基本的功能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是操作系统工作的基础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，决定着整个系统的性能和稳定性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操作系统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操作系统是在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内核的基础上添加了各种工具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集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、桌面管理器、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库、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shell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应用程序等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2" name="图片 1" descr="资源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193" y="2344334"/>
            <a:ext cx="1765567" cy="1765567"/>
          </a:xfrm>
          <a:prstGeom prst="rect">
            <a:avLst/>
          </a:prstGeom>
        </p:spPr>
      </p:pic>
      <p:pic>
        <p:nvPicPr>
          <p:cNvPr id="5" name="图片 4" descr="资源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5193" y="3121184"/>
            <a:ext cx="988718" cy="988718"/>
          </a:xfrm>
          <a:prstGeom prst="rect">
            <a:avLst/>
          </a:prstGeom>
        </p:spPr>
      </p:pic>
      <p:pic>
        <p:nvPicPr>
          <p:cNvPr id="8" name="图片 7" descr="资源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330315" y="2344334"/>
            <a:ext cx="1765567" cy="1765567"/>
          </a:xfrm>
          <a:prstGeom prst="rect">
            <a:avLst/>
          </a:prstGeom>
        </p:spPr>
      </p:pic>
      <p:pic>
        <p:nvPicPr>
          <p:cNvPr id="7" name="图片 6" descr="资源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107165" y="3121184"/>
            <a:ext cx="988718" cy="988718"/>
          </a:xfrm>
          <a:prstGeom prst="rect">
            <a:avLst/>
          </a:prstGeom>
        </p:spPr>
      </p:pic>
      <p:pic>
        <p:nvPicPr>
          <p:cNvPr id="13" name="图片 12" descr="资源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V="1">
            <a:off x="8120502" y="4143425"/>
            <a:ext cx="1765567" cy="1765567"/>
          </a:xfrm>
          <a:prstGeom prst="rect">
            <a:avLst/>
          </a:prstGeom>
        </p:spPr>
      </p:pic>
      <p:pic>
        <p:nvPicPr>
          <p:cNvPr id="12" name="图片 11" descr="资源 2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8125193" y="4133349"/>
            <a:ext cx="988718" cy="988718"/>
          </a:xfrm>
          <a:prstGeom prst="rect">
            <a:avLst/>
          </a:prstGeom>
        </p:spPr>
      </p:pic>
      <p:pic>
        <p:nvPicPr>
          <p:cNvPr id="16" name="图片 15" descr="资源 2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 flipV="1">
            <a:off x="6330315" y="4133349"/>
            <a:ext cx="1765567" cy="1765567"/>
          </a:xfrm>
          <a:prstGeom prst="rect">
            <a:avLst/>
          </a:prstGeom>
        </p:spPr>
      </p:pic>
      <p:pic>
        <p:nvPicPr>
          <p:cNvPr id="6" name="图片 5" descr="资源 2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 flipV="1">
            <a:off x="7107165" y="4133349"/>
            <a:ext cx="988718" cy="988718"/>
          </a:xfrm>
          <a:prstGeom prst="rect">
            <a:avLst/>
          </a:prstGeom>
        </p:spPr>
      </p:pic>
      <p:pic>
        <p:nvPicPr>
          <p:cNvPr id="101" name="图片 100" descr="1742179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05464" y="4261581"/>
            <a:ext cx="311564" cy="311564"/>
          </a:xfrm>
          <a:prstGeom prst="rect">
            <a:avLst/>
          </a:prstGeom>
        </p:spPr>
      </p:pic>
      <p:pic>
        <p:nvPicPr>
          <p:cNvPr id="102" name="图片 101" descr="17421795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605464" y="3700293"/>
            <a:ext cx="311564" cy="311564"/>
          </a:xfrm>
          <a:prstGeom prst="rect">
            <a:avLst/>
          </a:prstGeom>
        </p:spPr>
      </p:pic>
      <p:pic>
        <p:nvPicPr>
          <p:cNvPr id="103" name="图片 102" descr="17421782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335700" y="4261581"/>
            <a:ext cx="311564" cy="311564"/>
          </a:xfrm>
          <a:prstGeom prst="rect">
            <a:avLst/>
          </a:prstGeom>
        </p:spPr>
      </p:pic>
      <p:pic>
        <p:nvPicPr>
          <p:cNvPr id="104" name="图片 103" descr="17421799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335700" y="3700293"/>
            <a:ext cx="311564" cy="311564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37"/>
            </p:custDataLst>
          </p:nvPr>
        </p:nvSpPr>
        <p:spPr>
          <a:xfrm>
            <a:off x="7337324" y="3411588"/>
            <a:ext cx="480200" cy="440283"/>
          </a:xfrm>
          <a:prstGeom prst="rect">
            <a:avLst/>
          </a:prstGeom>
          <a:noFill/>
        </p:spPr>
        <p:txBody>
          <a:bodyPr wrap="square" rtlCol="0" anchor="t">
            <a:normAutofit fontScale="30000"/>
          </a:bodyPr>
          <a:p>
            <a:pPr algn="r">
              <a:lnSpc>
                <a:spcPct val="120000"/>
              </a:lnSpc>
            </a:pPr>
            <a:r>
              <a:rPr lang="en-US" altLang="zh-CN" sz="4000" b="1" spc="3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000" b="1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8"/>
            </p:custDataLst>
          </p:nvPr>
        </p:nvSpPr>
        <p:spPr>
          <a:xfrm>
            <a:off x="8369039" y="3411588"/>
            <a:ext cx="480200" cy="440283"/>
          </a:xfrm>
          <a:prstGeom prst="rect">
            <a:avLst/>
          </a:prstGeom>
          <a:noFill/>
        </p:spPr>
        <p:txBody>
          <a:bodyPr wrap="square" rtlCol="0" anchor="t">
            <a:normAutofit fontScale="30000"/>
          </a:bodyPr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39"/>
            </p:custDataLst>
          </p:nvPr>
        </p:nvSpPr>
        <p:spPr>
          <a:xfrm>
            <a:off x="7337690" y="4430114"/>
            <a:ext cx="480200" cy="440283"/>
          </a:xfrm>
          <a:prstGeom prst="rect">
            <a:avLst/>
          </a:prstGeom>
          <a:noFill/>
        </p:spPr>
        <p:txBody>
          <a:bodyPr wrap="square" rtlCol="0" anchor="t">
            <a:normAutofit fontScale="30000"/>
          </a:bodyPr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0"/>
            </p:custDataLst>
          </p:nvPr>
        </p:nvSpPr>
        <p:spPr>
          <a:xfrm>
            <a:off x="8369406" y="4430114"/>
            <a:ext cx="480200" cy="440283"/>
          </a:xfrm>
          <a:prstGeom prst="rect">
            <a:avLst/>
          </a:prstGeom>
          <a:noFill/>
        </p:spPr>
        <p:txBody>
          <a:bodyPr wrap="square" rtlCol="0" anchor="t">
            <a:normAutofit fontScale="30000"/>
          </a:bodyPr>
          <a:p>
            <a:pPr algn="r">
              <a:lnSpc>
                <a:spcPct val="120000"/>
              </a:lnSpc>
            </a:pPr>
            <a:r>
              <a:rPr lang="en-US" altLang="zh-CN" sz="4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41"/>
            </p:custDataLst>
          </p:nvPr>
        </p:nvSpPr>
        <p:spPr>
          <a:xfrm>
            <a:off x="7106920" y="3121025"/>
            <a:ext cx="2007870" cy="2000885"/>
          </a:xfrm>
          <a:prstGeom prst="ellipse">
            <a:avLst/>
          </a:prstGeom>
          <a:solidFill>
            <a:srgbClr val="FFFFFF"/>
          </a:solidFill>
          <a:ln>
            <a:solidFill>
              <a:sysClr val="window" lastClr="FFFFFF"/>
            </a:solidFill>
            <a:prstDash val="sysDash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Linux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rot="18900000">
            <a:off x="5835650" y="291020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Shell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2700000">
            <a:off x="7873365" y="290766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Lib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8900000">
            <a:off x="7867015" y="494347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Config Files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 rot="2700000">
            <a:off x="5835650" y="494347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Others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2970" y="1875790"/>
            <a:ext cx="7584440" cy="431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内核特点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代码结构清晰、模块化设计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支持丰富的硬件平台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较高的稳定性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轻量化及较强的裁剪性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开放源代码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更新活跃、用户较多、资料丰富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支持丰富的网络协议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 ...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3179_1*l_h_i*1_2_2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03179_1*l_h_x*1_1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03179_1*l_h_x*1_3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03179_1*l_h_x*1_2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03179_1*l_h_i*1_1_1"/>
  <p:tag name="KSO_WM_TEMPLATE_CATEGORY" val="diagram"/>
  <p:tag name="KSO_WM_TEMPLATE_INDEX" val="202031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03179_1*l_h_i*1_2_1"/>
  <p:tag name="KSO_WM_TEMPLATE_CATEGORY" val="diagram"/>
  <p:tag name="KSO_WM_TEMPLATE_INDEX" val="202031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03179_1*l_h_i*1_4_1"/>
  <p:tag name="KSO_WM_TEMPLATE_CATEGORY" val="diagram"/>
  <p:tag name="KSO_WM_TEMPLATE_INDEX" val="202031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03179_1*l_h_i*1_3_1"/>
  <p:tag name="KSO_WM_TEMPLATE_CATEGORY" val="diagram"/>
  <p:tag name="KSO_WM_TEMPLATE_INDEX" val="202031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3443_1*l_i*1_1"/>
  <p:tag name="KSO_WM_TEMPLATE_CATEGORY" val="diagram"/>
  <p:tag name="KSO_WM_TEMPLATE_INDEX" val="20203443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REFSHAPE" val="476292532"/>
  <p:tag name="KSO_WM_UNIT_PLACING_PICTURE_USER_VIEWPORT" val="{&quot;height&quot;:7163,&quot;width&quot;:12588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3179_1*l_h_i*1_2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3179_1*l_h_i*1_1_2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3179_1*l_h_i*1_1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3179_1*l_h_i*1_3_2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3179_1*l_h_i*1_3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3179_1*l_h_i*1_4_2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3179_1*l_h_i*1_4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03179_1*l_h_x*1_4_1"/>
  <p:tag name="KSO_WM_TEMPLATE_CATEGORY" val="diagram"/>
  <p:tag name="KSO_WM_TEMPLATE_INDEX" val="20203179"/>
  <p:tag name="KSO_WM_UNIT_LAYERLEVEL" val="1_1_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644</cp:revision>
  <dcterms:created xsi:type="dcterms:W3CDTF">2019-04-18T15:43:00Z</dcterms:created>
  <dcterms:modified xsi:type="dcterms:W3CDTF">2021-04-11T03:54:14Z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