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358" r:id="rId2"/>
    <p:sldId id="363" r:id="rId3"/>
    <p:sldId id="364" r:id="rId4"/>
    <p:sldId id="359" r:id="rId5"/>
    <p:sldId id="361" r:id="rId6"/>
    <p:sldId id="367" r:id="rId7"/>
    <p:sldId id="362" r:id="rId8"/>
    <p:sldId id="369" r:id="rId9"/>
    <p:sldId id="368" r:id="rId10"/>
    <p:sldId id="372" r:id="rId11"/>
    <p:sldId id="370" r:id="rId12"/>
    <p:sldId id="371" r:id="rId13"/>
    <p:sldId id="360" r:id="rId14"/>
    <p:sldId id="365" r:id="rId15"/>
    <p:sldId id="37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9700" initials="1" lastIdx="1" clrIdx="0">
    <p:extLst>
      <p:ext uri="{19B8F6BF-5375-455C-9EA6-DF929625EA0E}">
        <p15:presenceInfo xmlns:p15="http://schemas.microsoft.com/office/powerpoint/2012/main" userId="19700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57" autoAdjust="0"/>
    <p:restoredTop sz="90856" autoAdjust="0"/>
  </p:normalViewPr>
  <p:slideViewPr>
    <p:cSldViewPr snapToGrid="0" snapToObjects="1">
      <p:cViewPr varScale="1">
        <p:scale>
          <a:sx n="104" d="100"/>
          <a:sy n="104" d="100"/>
        </p:scale>
        <p:origin x="1188" y="102"/>
      </p:cViewPr>
      <p:guideLst/>
    </p:cSldViewPr>
  </p:slideViewPr>
  <p:outlineViewPr>
    <p:cViewPr>
      <p:scale>
        <a:sx n="33" d="100"/>
        <a:sy n="33" d="100"/>
      </p:scale>
      <p:origin x="0" y="-195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aface\Desktop\DRO_STAT\experiment\result\be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aface\Desktop\DRO_STAT\experiment\result\be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aface\Desktop\DRO_STAT\experiment\result\be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aface\Desktop\DRO_STAT\experiment\result\be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DOM-ORDER = 2, BD = 10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'mis-specified1'!$A$2</c:f>
              <c:strCache>
                <c:ptCount val="1"/>
                <c:pt idx="0">
                  <c:v>25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'mis-specified1'!$B$1:$I$1</c:f>
              <c:numCache>
                <c:formatCode>General</c:formatCode>
                <c:ptCount val="8"/>
                <c:pt idx="0">
                  <c:v>0</c:v>
                </c:pt>
                <c:pt idx="1">
                  <c:v>1E-3</c:v>
                </c:pt>
                <c:pt idx="2">
                  <c:v>5.0000000000000001E-3</c:v>
                </c:pt>
                <c:pt idx="3">
                  <c:v>0.01</c:v>
                </c:pt>
                <c:pt idx="4">
                  <c:v>0.05</c:v>
                </c:pt>
                <c:pt idx="5">
                  <c:v>0.1</c:v>
                </c:pt>
                <c:pt idx="6">
                  <c:v>0.5</c:v>
                </c:pt>
                <c:pt idx="7">
                  <c:v>1</c:v>
                </c:pt>
              </c:numCache>
            </c:numRef>
          </c:cat>
          <c:val>
            <c:numRef>
              <c:f>'mis-specified1'!$B$2:$I$2</c:f>
              <c:numCache>
                <c:formatCode>General</c:formatCode>
                <c:ptCount val="8"/>
                <c:pt idx="0">
                  <c:v>19.065899999999999</c:v>
                </c:pt>
                <c:pt idx="1">
                  <c:v>18.658660000000001</c:v>
                </c:pt>
                <c:pt idx="2">
                  <c:v>18.083539999999999</c:v>
                </c:pt>
                <c:pt idx="3">
                  <c:v>17.691240000000001</c:v>
                </c:pt>
                <c:pt idx="4">
                  <c:v>16.940169999999998</c:v>
                </c:pt>
                <c:pt idx="5">
                  <c:v>17.1373</c:v>
                </c:pt>
                <c:pt idx="6">
                  <c:v>20.73057</c:v>
                </c:pt>
                <c:pt idx="7">
                  <c:v>21.884519999999998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42F-4130-AD61-04BED9C8AF4B}"/>
            </c:ext>
          </c:extLst>
        </c:ser>
        <c:ser>
          <c:idx val="1"/>
          <c:order val="1"/>
          <c:tx>
            <c:strRef>
              <c:f>'mis-specified1'!$A$3</c:f>
              <c:strCache>
                <c:ptCount val="1"/>
                <c:pt idx="0">
                  <c:v>50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'mis-specified1'!$B$1:$I$1</c:f>
              <c:numCache>
                <c:formatCode>General</c:formatCode>
                <c:ptCount val="8"/>
                <c:pt idx="0">
                  <c:v>0</c:v>
                </c:pt>
                <c:pt idx="1">
                  <c:v>1E-3</c:v>
                </c:pt>
                <c:pt idx="2">
                  <c:v>5.0000000000000001E-3</c:v>
                </c:pt>
                <c:pt idx="3">
                  <c:v>0.01</c:v>
                </c:pt>
                <c:pt idx="4">
                  <c:v>0.05</c:v>
                </c:pt>
                <c:pt idx="5">
                  <c:v>0.1</c:v>
                </c:pt>
                <c:pt idx="6">
                  <c:v>0.5</c:v>
                </c:pt>
                <c:pt idx="7">
                  <c:v>1</c:v>
                </c:pt>
              </c:numCache>
            </c:numRef>
          </c:cat>
          <c:val>
            <c:numRef>
              <c:f>'mis-specified1'!$B$3:$I$3</c:f>
              <c:numCache>
                <c:formatCode>General</c:formatCode>
                <c:ptCount val="8"/>
                <c:pt idx="0">
                  <c:v>16.986899999999999</c:v>
                </c:pt>
                <c:pt idx="1">
                  <c:v>16.59112</c:v>
                </c:pt>
                <c:pt idx="2">
                  <c:v>16.23856</c:v>
                </c:pt>
                <c:pt idx="3">
                  <c:v>16.004180000000002</c:v>
                </c:pt>
                <c:pt idx="4">
                  <c:v>15.713760000000001</c:v>
                </c:pt>
                <c:pt idx="5">
                  <c:v>16.08418</c:v>
                </c:pt>
                <c:pt idx="6">
                  <c:v>20.060099999999998</c:v>
                </c:pt>
                <c:pt idx="7">
                  <c:v>21.46236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42F-4130-AD61-04BED9C8AF4B}"/>
            </c:ext>
          </c:extLst>
        </c:ser>
        <c:ser>
          <c:idx val="2"/>
          <c:order val="2"/>
          <c:tx>
            <c:strRef>
              <c:f>'mis-specified1'!$A$4</c:f>
              <c:strCache>
                <c:ptCount val="1"/>
                <c:pt idx="0">
                  <c:v>100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'mis-specified1'!$B$1:$I$1</c:f>
              <c:numCache>
                <c:formatCode>General</c:formatCode>
                <c:ptCount val="8"/>
                <c:pt idx="0">
                  <c:v>0</c:v>
                </c:pt>
                <c:pt idx="1">
                  <c:v>1E-3</c:v>
                </c:pt>
                <c:pt idx="2">
                  <c:v>5.0000000000000001E-3</c:v>
                </c:pt>
                <c:pt idx="3">
                  <c:v>0.01</c:v>
                </c:pt>
                <c:pt idx="4">
                  <c:v>0.05</c:v>
                </c:pt>
                <c:pt idx="5">
                  <c:v>0.1</c:v>
                </c:pt>
                <c:pt idx="6">
                  <c:v>0.5</c:v>
                </c:pt>
                <c:pt idx="7">
                  <c:v>1</c:v>
                </c:pt>
              </c:numCache>
            </c:numRef>
          </c:cat>
          <c:val>
            <c:numRef>
              <c:f>'mis-specified1'!$B$4:$I$4</c:f>
              <c:numCache>
                <c:formatCode>General</c:formatCode>
                <c:ptCount val="8"/>
                <c:pt idx="0">
                  <c:v>15.251440000000001</c:v>
                </c:pt>
                <c:pt idx="1">
                  <c:v>15.065659999999999</c:v>
                </c:pt>
                <c:pt idx="2">
                  <c:v>14.751569999999999</c:v>
                </c:pt>
                <c:pt idx="3">
                  <c:v>14.679639999999999</c:v>
                </c:pt>
                <c:pt idx="4">
                  <c:v>14.880599999999999</c:v>
                </c:pt>
                <c:pt idx="5">
                  <c:v>15.71341</c:v>
                </c:pt>
                <c:pt idx="6">
                  <c:v>20.646789999999999</c:v>
                </c:pt>
                <c:pt idx="7">
                  <c:v>21.829000000000001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42F-4130-AD61-04BED9C8AF4B}"/>
            </c:ext>
          </c:extLst>
        </c:ser>
        <c:ser>
          <c:idx val="3"/>
          <c:order val="3"/>
          <c:tx>
            <c:strRef>
              <c:f>'mis-specified1'!$A$5</c:f>
              <c:strCache>
                <c:ptCount val="1"/>
                <c:pt idx="0">
                  <c:v>200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/>
                </a:solidFill>
                <a:round/>
              </a:ln>
              <a:effectLst/>
            </c:spPr>
          </c:marker>
          <c:cat>
            <c:numRef>
              <c:f>'mis-specified1'!$B$1:$I$1</c:f>
              <c:numCache>
                <c:formatCode>General</c:formatCode>
                <c:ptCount val="8"/>
                <c:pt idx="0">
                  <c:v>0</c:v>
                </c:pt>
                <c:pt idx="1">
                  <c:v>1E-3</c:v>
                </c:pt>
                <c:pt idx="2">
                  <c:v>5.0000000000000001E-3</c:v>
                </c:pt>
                <c:pt idx="3">
                  <c:v>0.01</c:v>
                </c:pt>
                <c:pt idx="4">
                  <c:v>0.05</c:v>
                </c:pt>
                <c:pt idx="5">
                  <c:v>0.1</c:v>
                </c:pt>
                <c:pt idx="6">
                  <c:v>0.5</c:v>
                </c:pt>
                <c:pt idx="7">
                  <c:v>1</c:v>
                </c:pt>
              </c:numCache>
            </c:numRef>
          </c:cat>
          <c:val>
            <c:numRef>
              <c:f>'mis-specified1'!$B$5:$I$5</c:f>
              <c:numCache>
                <c:formatCode>General</c:formatCode>
                <c:ptCount val="8"/>
                <c:pt idx="0">
                  <c:v>13.887560000000001</c:v>
                </c:pt>
                <c:pt idx="1">
                  <c:v>13.731999999999999</c:v>
                </c:pt>
                <c:pt idx="2">
                  <c:v>13.556419999999999</c:v>
                </c:pt>
                <c:pt idx="3">
                  <c:v>13.51193</c:v>
                </c:pt>
                <c:pt idx="4">
                  <c:v>13.95875</c:v>
                </c:pt>
                <c:pt idx="5">
                  <c:v>14.98264</c:v>
                </c:pt>
                <c:pt idx="6">
                  <c:v>20.646139999999999</c:v>
                </c:pt>
                <c:pt idx="7">
                  <c:v>21.72662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42F-4130-AD61-04BED9C8AF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77195008"/>
        <c:axId val="1277190848"/>
      </c:lineChart>
      <c:catAx>
        <c:axId val="12771950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77190848"/>
        <c:crosses val="autoZero"/>
        <c:auto val="1"/>
        <c:lblAlgn val="ctr"/>
        <c:lblOffset val="100"/>
        <c:noMultiLvlLbl val="0"/>
      </c:catAx>
      <c:valAx>
        <c:axId val="1277190848"/>
        <c:scaling>
          <c:orientation val="minMax"/>
          <c:max val="22"/>
          <c:min val="13.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77195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DOM-ORDER</a:t>
            </a:r>
            <a:r>
              <a:rPr lang="en-US" baseline="0"/>
              <a:t> = 4, BD = 10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'mis-specified1'!$A$9</c:f>
              <c:strCache>
                <c:ptCount val="1"/>
                <c:pt idx="0">
                  <c:v>25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'mis-specified1'!$B$8:$I$8</c:f>
              <c:numCache>
                <c:formatCode>General</c:formatCode>
                <c:ptCount val="8"/>
                <c:pt idx="0">
                  <c:v>0</c:v>
                </c:pt>
                <c:pt idx="1">
                  <c:v>1E-3</c:v>
                </c:pt>
                <c:pt idx="2">
                  <c:v>5.0000000000000001E-3</c:v>
                </c:pt>
                <c:pt idx="3">
                  <c:v>0.01</c:v>
                </c:pt>
                <c:pt idx="4">
                  <c:v>0.05</c:v>
                </c:pt>
                <c:pt idx="5">
                  <c:v>0.1</c:v>
                </c:pt>
                <c:pt idx="6">
                  <c:v>0.5</c:v>
                </c:pt>
                <c:pt idx="7">
                  <c:v>1</c:v>
                </c:pt>
              </c:numCache>
            </c:numRef>
          </c:cat>
          <c:val>
            <c:numRef>
              <c:f>'mis-specified1'!$B$9:$I$9</c:f>
              <c:numCache>
                <c:formatCode>General</c:formatCode>
                <c:ptCount val="8"/>
                <c:pt idx="0">
                  <c:v>535.32069999999999</c:v>
                </c:pt>
                <c:pt idx="1">
                  <c:v>515.10180000000003</c:v>
                </c:pt>
                <c:pt idx="2">
                  <c:v>489.17669999999998</c:v>
                </c:pt>
                <c:pt idx="3">
                  <c:v>474.6198</c:v>
                </c:pt>
                <c:pt idx="4">
                  <c:v>444.10599999999999</c:v>
                </c:pt>
                <c:pt idx="5">
                  <c:v>446.73390000000001</c:v>
                </c:pt>
                <c:pt idx="6">
                  <c:v>493.42970000000003</c:v>
                </c:pt>
                <c:pt idx="7">
                  <c:v>510.65280000000001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AA6-4D1A-B599-BBFE9A826D0A}"/>
            </c:ext>
          </c:extLst>
        </c:ser>
        <c:ser>
          <c:idx val="1"/>
          <c:order val="1"/>
          <c:tx>
            <c:strRef>
              <c:f>'mis-specified1'!$A$10</c:f>
              <c:strCache>
                <c:ptCount val="1"/>
                <c:pt idx="0">
                  <c:v>50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'mis-specified1'!$B$8:$I$8</c:f>
              <c:numCache>
                <c:formatCode>General</c:formatCode>
                <c:ptCount val="8"/>
                <c:pt idx="0">
                  <c:v>0</c:v>
                </c:pt>
                <c:pt idx="1">
                  <c:v>1E-3</c:v>
                </c:pt>
                <c:pt idx="2">
                  <c:v>5.0000000000000001E-3</c:v>
                </c:pt>
                <c:pt idx="3">
                  <c:v>0.01</c:v>
                </c:pt>
                <c:pt idx="4">
                  <c:v>0.05</c:v>
                </c:pt>
                <c:pt idx="5">
                  <c:v>0.1</c:v>
                </c:pt>
                <c:pt idx="6">
                  <c:v>0.5</c:v>
                </c:pt>
                <c:pt idx="7">
                  <c:v>1</c:v>
                </c:pt>
              </c:numCache>
            </c:numRef>
          </c:cat>
          <c:val>
            <c:numRef>
              <c:f>'mis-specified1'!$B$10:$I$10</c:f>
              <c:numCache>
                <c:formatCode>General</c:formatCode>
                <c:ptCount val="8"/>
                <c:pt idx="0">
                  <c:v>467.8374</c:v>
                </c:pt>
                <c:pt idx="1">
                  <c:v>450.81700000000001</c:v>
                </c:pt>
                <c:pt idx="2">
                  <c:v>434.33920000000001</c:v>
                </c:pt>
                <c:pt idx="3">
                  <c:v>425.46379999999999</c:v>
                </c:pt>
                <c:pt idx="4">
                  <c:v>412.17660000000001</c:v>
                </c:pt>
                <c:pt idx="5">
                  <c:v>421.31900000000002</c:v>
                </c:pt>
                <c:pt idx="6">
                  <c:v>475.26440000000002</c:v>
                </c:pt>
                <c:pt idx="7">
                  <c:v>494.75400000000002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AA6-4D1A-B599-BBFE9A826D0A}"/>
            </c:ext>
          </c:extLst>
        </c:ser>
        <c:ser>
          <c:idx val="2"/>
          <c:order val="2"/>
          <c:tx>
            <c:strRef>
              <c:f>'mis-specified1'!$A$11</c:f>
              <c:strCache>
                <c:ptCount val="1"/>
                <c:pt idx="0">
                  <c:v>100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'mis-specified1'!$B$8:$I$8</c:f>
              <c:numCache>
                <c:formatCode>General</c:formatCode>
                <c:ptCount val="8"/>
                <c:pt idx="0">
                  <c:v>0</c:v>
                </c:pt>
                <c:pt idx="1">
                  <c:v>1E-3</c:v>
                </c:pt>
                <c:pt idx="2">
                  <c:v>5.0000000000000001E-3</c:v>
                </c:pt>
                <c:pt idx="3">
                  <c:v>0.01</c:v>
                </c:pt>
                <c:pt idx="4">
                  <c:v>0.05</c:v>
                </c:pt>
                <c:pt idx="5">
                  <c:v>0.1</c:v>
                </c:pt>
                <c:pt idx="6">
                  <c:v>0.5</c:v>
                </c:pt>
                <c:pt idx="7">
                  <c:v>1</c:v>
                </c:pt>
              </c:numCache>
            </c:numRef>
          </c:cat>
          <c:val>
            <c:numRef>
              <c:f>'mis-specified1'!$B$11:$I$11</c:f>
              <c:numCache>
                <c:formatCode>General</c:formatCode>
                <c:ptCount val="8"/>
                <c:pt idx="0">
                  <c:v>413.42399999999998</c:v>
                </c:pt>
                <c:pt idx="1">
                  <c:v>405.43130000000002</c:v>
                </c:pt>
                <c:pt idx="2">
                  <c:v>393.75150000000002</c:v>
                </c:pt>
                <c:pt idx="3">
                  <c:v>390.7294</c:v>
                </c:pt>
                <c:pt idx="4">
                  <c:v>396.58969999999999</c:v>
                </c:pt>
                <c:pt idx="5">
                  <c:v>418.21850000000001</c:v>
                </c:pt>
                <c:pt idx="6">
                  <c:v>487.96949999999998</c:v>
                </c:pt>
                <c:pt idx="7">
                  <c:v>506.26949999999999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AA6-4D1A-B599-BBFE9A826D0A}"/>
            </c:ext>
          </c:extLst>
        </c:ser>
        <c:ser>
          <c:idx val="3"/>
          <c:order val="3"/>
          <c:tx>
            <c:strRef>
              <c:f>'mis-specified1'!$A$12</c:f>
              <c:strCache>
                <c:ptCount val="1"/>
                <c:pt idx="0">
                  <c:v>200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/>
                </a:solidFill>
                <a:round/>
              </a:ln>
              <a:effectLst/>
            </c:spPr>
          </c:marker>
          <c:cat>
            <c:numRef>
              <c:f>'mis-specified1'!$B$8:$I$8</c:f>
              <c:numCache>
                <c:formatCode>General</c:formatCode>
                <c:ptCount val="8"/>
                <c:pt idx="0">
                  <c:v>0</c:v>
                </c:pt>
                <c:pt idx="1">
                  <c:v>1E-3</c:v>
                </c:pt>
                <c:pt idx="2">
                  <c:v>5.0000000000000001E-3</c:v>
                </c:pt>
                <c:pt idx="3">
                  <c:v>0.01</c:v>
                </c:pt>
                <c:pt idx="4">
                  <c:v>0.05</c:v>
                </c:pt>
                <c:pt idx="5">
                  <c:v>0.1</c:v>
                </c:pt>
                <c:pt idx="6">
                  <c:v>0.5</c:v>
                </c:pt>
                <c:pt idx="7">
                  <c:v>1</c:v>
                </c:pt>
              </c:numCache>
            </c:numRef>
          </c:cat>
          <c:val>
            <c:numRef>
              <c:f>'mis-specified1'!$B$12:$I$12</c:f>
              <c:numCache>
                <c:formatCode>General</c:formatCode>
                <c:ptCount val="8"/>
                <c:pt idx="0">
                  <c:v>378.24869999999999</c:v>
                </c:pt>
                <c:pt idx="1">
                  <c:v>371.32139999999998</c:v>
                </c:pt>
                <c:pt idx="2">
                  <c:v>364.42180000000002</c:v>
                </c:pt>
                <c:pt idx="3">
                  <c:v>363.29129999999998</c:v>
                </c:pt>
                <c:pt idx="4">
                  <c:v>377.00409999999999</c:v>
                </c:pt>
                <c:pt idx="5">
                  <c:v>403.9436</c:v>
                </c:pt>
                <c:pt idx="6">
                  <c:v>482.95260000000002</c:v>
                </c:pt>
                <c:pt idx="7">
                  <c:v>502.34140000000002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AA6-4D1A-B599-BBFE9A826D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63286128"/>
        <c:axId val="1263279472"/>
      </c:lineChart>
      <c:catAx>
        <c:axId val="12632861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63279472"/>
        <c:crosses val="autoZero"/>
        <c:auto val="1"/>
        <c:lblAlgn val="ctr"/>
        <c:lblOffset val="100"/>
        <c:noMultiLvlLbl val="0"/>
      </c:catAx>
      <c:valAx>
        <c:axId val="1263279472"/>
        <c:scaling>
          <c:orientation val="minMax"/>
          <c:min val="35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63286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dom-ORDER</a:t>
            </a:r>
            <a:r>
              <a:rPr lang="en-US" altLang="zh-CN" baseline="0"/>
              <a:t> = 4, BD = 10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shift1!$A$9</c:f>
              <c:strCache>
                <c:ptCount val="1"/>
                <c:pt idx="0">
                  <c:v>25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shift1!$B$8:$I$8</c:f>
              <c:numCache>
                <c:formatCode>General</c:formatCode>
                <c:ptCount val="8"/>
                <c:pt idx="0">
                  <c:v>0</c:v>
                </c:pt>
                <c:pt idx="1">
                  <c:v>1E-3</c:v>
                </c:pt>
                <c:pt idx="2">
                  <c:v>5.0000000000000001E-3</c:v>
                </c:pt>
                <c:pt idx="3">
                  <c:v>0.01</c:v>
                </c:pt>
                <c:pt idx="4">
                  <c:v>0.05</c:v>
                </c:pt>
                <c:pt idx="5">
                  <c:v>0.1</c:v>
                </c:pt>
                <c:pt idx="6">
                  <c:v>0.5</c:v>
                </c:pt>
                <c:pt idx="7">
                  <c:v>1</c:v>
                </c:pt>
              </c:numCache>
            </c:numRef>
          </c:cat>
          <c:val>
            <c:numRef>
              <c:f>shift1!$B$9:$I$9</c:f>
              <c:numCache>
                <c:formatCode>General</c:formatCode>
                <c:ptCount val="8"/>
                <c:pt idx="0">
                  <c:v>472.90699999999998</c:v>
                </c:pt>
                <c:pt idx="1">
                  <c:v>463.7518</c:v>
                </c:pt>
                <c:pt idx="2">
                  <c:v>452.67329999999998</c:v>
                </c:pt>
                <c:pt idx="3">
                  <c:v>445.30720000000002</c:v>
                </c:pt>
                <c:pt idx="4">
                  <c:v>445.15940000000001</c:v>
                </c:pt>
                <c:pt idx="5">
                  <c:v>458.86540000000002</c:v>
                </c:pt>
                <c:pt idx="6">
                  <c:v>507.93880000000001</c:v>
                </c:pt>
                <c:pt idx="7">
                  <c:v>521.94550000000004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EE5-4A87-A502-338314A91158}"/>
            </c:ext>
          </c:extLst>
        </c:ser>
        <c:ser>
          <c:idx val="1"/>
          <c:order val="1"/>
          <c:tx>
            <c:strRef>
              <c:f>shift1!$A$10</c:f>
              <c:strCache>
                <c:ptCount val="1"/>
                <c:pt idx="0">
                  <c:v>50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shift1!$B$8:$I$8</c:f>
              <c:numCache>
                <c:formatCode>General</c:formatCode>
                <c:ptCount val="8"/>
                <c:pt idx="0">
                  <c:v>0</c:v>
                </c:pt>
                <c:pt idx="1">
                  <c:v>1E-3</c:v>
                </c:pt>
                <c:pt idx="2">
                  <c:v>5.0000000000000001E-3</c:v>
                </c:pt>
                <c:pt idx="3">
                  <c:v>0.01</c:v>
                </c:pt>
                <c:pt idx="4">
                  <c:v>0.05</c:v>
                </c:pt>
                <c:pt idx="5">
                  <c:v>0.1</c:v>
                </c:pt>
                <c:pt idx="6">
                  <c:v>0.5</c:v>
                </c:pt>
                <c:pt idx="7">
                  <c:v>1</c:v>
                </c:pt>
              </c:numCache>
            </c:numRef>
          </c:cat>
          <c:val>
            <c:numRef>
              <c:f>shift1!$B$10:$I$10</c:f>
              <c:numCache>
                <c:formatCode>General</c:formatCode>
                <c:ptCount val="8"/>
                <c:pt idx="0">
                  <c:v>405.76429999999999</c:v>
                </c:pt>
                <c:pt idx="1">
                  <c:v>400.2799</c:v>
                </c:pt>
                <c:pt idx="2">
                  <c:v>400.66070000000002</c:v>
                </c:pt>
                <c:pt idx="3">
                  <c:v>398.5942</c:v>
                </c:pt>
                <c:pt idx="4">
                  <c:v>418.04430000000002</c:v>
                </c:pt>
                <c:pt idx="5">
                  <c:v>438.11489999999998</c:v>
                </c:pt>
                <c:pt idx="6">
                  <c:v>503.12549999999999</c:v>
                </c:pt>
                <c:pt idx="7">
                  <c:v>523.22789999999998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EE5-4A87-A502-338314A91158}"/>
            </c:ext>
          </c:extLst>
        </c:ser>
        <c:ser>
          <c:idx val="2"/>
          <c:order val="2"/>
          <c:tx>
            <c:strRef>
              <c:f>shift1!$A$11</c:f>
              <c:strCache>
                <c:ptCount val="1"/>
                <c:pt idx="0">
                  <c:v>100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shift1!$B$8:$I$8</c:f>
              <c:numCache>
                <c:formatCode>General</c:formatCode>
                <c:ptCount val="8"/>
                <c:pt idx="0">
                  <c:v>0</c:v>
                </c:pt>
                <c:pt idx="1">
                  <c:v>1E-3</c:v>
                </c:pt>
                <c:pt idx="2">
                  <c:v>5.0000000000000001E-3</c:v>
                </c:pt>
                <c:pt idx="3">
                  <c:v>0.01</c:v>
                </c:pt>
                <c:pt idx="4">
                  <c:v>0.05</c:v>
                </c:pt>
                <c:pt idx="5">
                  <c:v>0.1</c:v>
                </c:pt>
                <c:pt idx="6">
                  <c:v>0.5</c:v>
                </c:pt>
                <c:pt idx="7">
                  <c:v>1</c:v>
                </c:pt>
              </c:numCache>
            </c:numRef>
          </c:cat>
          <c:val>
            <c:numRef>
              <c:f>shift1!$B$11:$I$11</c:f>
              <c:numCache>
                <c:formatCode>General</c:formatCode>
                <c:ptCount val="8"/>
                <c:pt idx="0">
                  <c:v>361.90789999999998</c:v>
                </c:pt>
                <c:pt idx="1">
                  <c:v>361.39460000000003</c:v>
                </c:pt>
                <c:pt idx="2">
                  <c:v>363.88819999999998</c:v>
                </c:pt>
                <c:pt idx="3">
                  <c:v>365.98450000000003</c:v>
                </c:pt>
                <c:pt idx="4">
                  <c:v>403.55029999999999</c:v>
                </c:pt>
                <c:pt idx="5">
                  <c:v>430.25290000000001</c:v>
                </c:pt>
                <c:pt idx="6">
                  <c:v>508.37099999999998</c:v>
                </c:pt>
                <c:pt idx="7">
                  <c:v>521.76530000000002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E5-4A87-A502-338314A911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6138271"/>
        <c:axId val="666139103"/>
      </c:lineChart>
      <c:catAx>
        <c:axId val="6661382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6139103"/>
        <c:crosses val="autoZero"/>
        <c:auto val="1"/>
        <c:lblAlgn val="ctr"/>
        <c:lblOffset val="100"/>
        <c:noMultiLvlLbl val="0"/>
      </c:catAx>
      <c:valAx>
        <c:axId val="666139103"/>
        <c:scaling>
          <c:orientation val="minMax"/>
          <c:min val="35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61382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DOM-ORDER = 2, BD = 10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shift1!$A$2</c:f>
              <c:strCache>
                <c:ptCount val="1"/>
                <c:pt idx="0">
                  <c:v>25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shift1!$B$1:$I$1</c:f>
              <c:numCache>
                <c:formatCode>General</c:formatCode>
                <c:ptCount val="8"/>
                <c:pt idx="0">
                  <c:v>0</c:v>
                </c:pt>
                <c:pt idx="1">
                  <c:v>1E-3</c:v>
                </c:pt>
                <c:pt idx="2">
                  <c:v>5.0000000000000001E-3</c:v>
                </c:pt>
                <c:pt idx="3">
                  <c:v>0.01</c:v>
                </c:pt>
                <c:pt idx="4">
                  <c:v>0.05</c:v>
                </c:pt>
                <c:pt idx="5">
                  <c:v>0.1</c:v>
                </c:pt>
                <c:pt idx="6">
                  <c:v>0.5</c:v>
                </c:pt>
                <c:pt idx="7">
                  <c:v>1</c:v>
                </c:pt>
              </c:numCache>
            </c:numRef>
          </c:cat>
          <c:val>
            <c:numRef>
              <c:f>shift1!$B$2:$I$2</c:f>
              <c:numCache>
                <c:formatCode>General</c:formatCode>
                <c:ptCount val="8"/>
                <c:pt idx="0">
                  <c:v>17.714549999999999</c:v>
                </c:pt>
                <c:pt idx="1">
                  <c:v>17.500499999999999</c:v>
                </c:pt>
                <c:pt idx="2">
                  <c:v>17.238299999999999</c:v>
                </c:pt>
                <c:pt idx="3">
                  <c:v>17.01577</c:v>
                </c:pt>
                <c:pt idx="4">
                  <c:v>17.10821</c:v>
                </c:pt>
                <c:pt idx="5">
                  <c:v>17.677659999999999</c:v>
                </c:pt>
                <c:pt idx="6">
                  <c:v>21.57995</c:v>
                </c:pt>
                <c:pt idx="7">
                  <c:v>22.286799999999999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6E7-47B8-BB2B-9FF4DC10BC1D}"/>
            </c:ext>
          </c:extLst>
        </c:ser>
        <c:ser>
          <c:idx val="1"/>
          <c:order val="1"/>
          <c:tx>
            <c:strRef>
              <c:f>shift1!$A$3</c:f>
              <c:strCache>
                <c:ptCount val="1"/>
                <c:pt idx="0">
                  <c:v>50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shift1!$B$1:$I$1</c:f>
              <c:numCache>
                <c:formatCode>General</c:formatCode>
                <c:ptCount val="8"/>
                <c:pt idx="0">
                  <c:v>0</c:v>
                </c:pt>
                <c:pt idx="1">
                  <c:v>1E-3</c:v>
                </c:pt>
                <c:pt idx="2">
                  <c:v>5.0000000000000001E-3</c:v>
                </c:pt>
                <c:pt idx="3">
                  <c:v>0.01</c:v>
                </c:pt>
                <c:pt idx="4">
                  <c:v>0.05</c:v>
                </c:pt>
                <c:pt idx="5">
                  <c:v>0.1</c:v>
                </c:pt>
                <c:pt idx="6">
                  <c:v>0.5</c:v>
                </c:pt>
                <c:pt idx="7">
                  <c:v>1</c:v>
                </c:pt>
              </c:numCache>
            </c:numRef>
          </c:cat>
          <c:val>
            <c:numRef>
              <c:f>shift1!$B$3:$I$3</c:f>
              <c:numCache>
                <c:formatCode>General</c:formatCode>
                <c:ptCount val="8"/>
                <c:pt idx="0">
                  <c:v>15.15099</c:v>
                </c:pt>
                <c:pt idx="1">
                  <c:v>15.007809999999999</c:v>
                </c:pt>
                <c:pt idx="2">
                  <c:v>15.026529999999999</c:v>
                </c:pt>
                <c:pt idx="3">
                  <c:v>14.99933</c:v>
                </c:pt>
                <c:pt idx="4">
                  <c:v>15.606070000000001</c:v>
                </c:pt>
                <c:pt idx="5">
                  <c:v>16.56542</c:v>
                </c:pt>
                <c:pt idx="6">
                  <c:v>21.369389999999999</c:v>
                </c:pt>
                <c:pt idx="7">
                  <c:v>22.272770000000001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6E7-47B8-BB2B-9FF4DC10BC1D}"/>
            </c:ext>
          </c:extLst>
        </c:ser>
        <c:ser>
          <c:idx val="2"/>
          <c:order val="2"/>
          <c:tx>
            <c:strRef>
              <c:f>shift1!$A$4</c:f>
              <c:strCache>
                <c:ptCount val="1"/>
                <c:pt idx="0">
                  <c:v>100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shift1!$B$1:$I$1</c:f>
              <c:numCache>
                <c:formatCode>General</c:formatCode>
                <c:ptCount val="8"/>
                <c:pt idx="0">
                  <c:v>0</c:v>
                </c:pt>
                <c:pt idx="1">
                  <c:v>1E-3</c:v>
                </c:pt>
                <c:pt idx="2">
                  <c:v>5.0000000000000001E-3</c:v>
                </c:pt>
                <c:pt idx="3">
                  <c:v>0.01</c:v>
                </c:pt>
                <c:pt idx="4">
                  <c:v>0.05</c:v>
                </c:pt>
                <c:pt idx="5">
                  <c:v>0.1</c:v>
                </c:pt>
                <c:pt idx="6">
                  <c:v>0.5</c:v>
                </c:pt>
                <c:pt idx="7">
                  <c:v>1</c:v>
                </c:pt>
              </c:numCache>
            </c:numRef>
          </c:cat>
          <c:val>
            <c:numRef>
              <c:f>shift1!$B$4:$I$4</c:f>
              <c:numCache>
                <c:formatCode>General</c:formatCode>
                <c:ptCount val="8"/>
                <c:pt idx="0">
                  <c:v>13.418749999999999</c:v>
                </c:pt>
                <c:pt idx="1">
                  <c:v>13.39921</c:v>
                </c:pt>
                <c:pt idx="2">
                  <c:v>13.461690000000001</c:v>
                </c:pt>
                <c:pt idx="3">
                  <c:v>13.48199</c:v>
                </c:pt>
                <c:pt idx="4">
                  <c:v>14.82671</c:v>
                </c:pt>
                <c:pt idx="5">
                  <c:v>16.054510000000001</c:v>
                </c:pt>
                <c:pt idx="6">
                  <c:v>21.56926</c:v>
                </c:pt>
                <c:pt idx="7">
                  <c:v>22.326270000000001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6E7-47B8-BB2B-9FF4DC10BC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12424991"/>
        <c:axId val="1312432895"/>
      </c:lineChart>
      <c:catAx>
        <c:axId val="13124249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12432895"/>
        <c:crosses val="autoZero"/>
        <c:auto val="1"/>
        <c:lblAlgn val="ctr"/>
        <c:lblOffset val="100"/>
        <c:noMultiLvlLbl val="0"/>
      </c:catAx>
      <c:valAx>
        <c:axId val="1312432895"/>
        <c:scaling>
          <c:orientation val="minMax"/>
          <c:min val="13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124249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dom-order = 2, c = 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shift2!$A$2</c:f>
              <c:strCache>
                <c:ptCount val="1"/>
                <c:pt idx="0">
                  <c:v>25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shift2!$B$1:$I$1</c:f>
              <c:numCache>
                <c:formatCode>General</c:formatCode>
                <c:ptCount val="8"/>
                <c:pt idx="0">
                  <c:v>0</c:v>
                </c:pt>
                <c:pt idx="1">
                  <c:v>1E-3</c:v>
                </c:pt>
                <c:pt idx="2">
                  <c:v>5.0000000000000001E-3</c:v>
                </c:pt>
                <c:pt idx="3">
                  <c:v>0.01</c:v>
                </c:pt>
                <c:pt idx="4">
                  <c:v>0.05</c:v>
                </c:pt>
                <c:pt idx="5">
                  <c:v>0.1</c:v>
                </c:pt>
                <c:pt idx="6">
                  <c:v>0.5</c:v>
                </c:pt>
                <c:pt idx="7">
                  <c:v>1</c:v>
                </c:pt>
              </c:numCache>
            </c:numRef>
          </c:cat>
          <c:val>
            <c:numRef>
              <c:f>shift2!$B$2:$I$2</c:f>
              <c:numCache>
                <c:formatCode>General</c:formatCode>
                <c:ptCount val="8"/>
                <c:pt idx="0">
                  <c:v>24.524699999999999</c:v>
                </c:pt>
                <c:pt idx="1">
                  <c:v>24.06223</c:v>
                </c:pt>
                <c:pt idx="2">
                  <c:v>23.317710000000002</c:v>
                </c:pt>
                <c:pt idx="3">
                  <c:v>22.83811</c:v>
                </c:pt>
                <c:pt idx="4">
                  <c:v>21.415479999999999</c:v>
                </c:pt>
                <c:pt idx="5">
                  <c:v>21.135680000000001</c:v>
                </c:pt>
                <c:pt idx="6">
                  <c:v>22.285129999999999</c:v>
                </c:pt>
                <c:pt idx="7">
                  <c:v>22.666360000000001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40B-4B89-B1F4-ADFB8BC53839}"/>
            </c:ext>
          </c:extLst>
        </c:ser>
        <c:ser>
          <c:idx val="1"/>
          <c:order val="1"/>
          <c:tx>
            <c:strRef>
              <c:f>shift2!$A$3</c:f>
              <c:strCache>
                <c:ptCount val="1"/>
                <c:pt idx="0">
                  <c:v>50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shift2!$B$1:$I$1</c:f>
              <c:numCache>
                <c:formatCode>General</c:formatCode>
                <c:ptCount val="8"/>
                <c:pt idx="0">
                  <c:v>0</c:v>
                </c:pt>
                <c:pt idx="1">
                  <c:v>1E-3</c:v>
                </c:pt>
                <c:pt idx="2">
                  <c:v>5.0000000000000001E-3</c:v>
                </c:pt>
                <c:pt idx="3">
                  <c:v>0.01</c:v>
                </c:pt>
                <c:pt idx="4">
                  <c:v>0.05</c:v>
                </c:pt>
                <c:pt idx="5">
                  <c:v>0.1</c:v>
                </c:pt>
                <c:pt idx="6">
                  <c:v>0.5</c:v>
                </c:pt>
                <c:pt idx="7">
                  <c:v>1</c:v>
                </c:pt>
              </c:numCache>
            </c:numRef>
          </c:cat>
          <c:val>
            <c:numRef>
              <c:f>shift2!$B$3:$I$3</c:f>
              <c:numCache>
                <c:formatCode>General</c:formatCode>
                <c:ptCount val="8"/>
                <c:pt idx="0">
                  <c:v>22.639600000000002</c:v>
                </c:pt>
                <c:pt idx="1">
                  <c:v>22.184799999999999</c:v>
                </c:pt>
                <c:pt idx="2">
                  <c:v>21.652650000000001</c:v>
                </c:pt>
                <c:pt idx="3">
                  <c:v>21.30658</c:v>
                </c:pt>
                <c:pt idx="4">
                  <c:v>20.35406</c:v>
                </c:pt>
                <c:pt idx="5">
                  <c:v>20.27843</c:v>
                </c:pt>
                <c:pt idx="6">
                  <c:v>21.988320000000002</c:v>
                </c:pt>
                <c:pt idx="7">
                  <c:v>22.596019999999999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40B-4B89-B1F4-ADFB8BC53839}"/>
            </c:ext>
          </c:extLst>
        </c:ser>
        <c:ser>
          <c:idx val="2"/>
          <c:order val="2"/>
          <c:tx>
            <c:strRef>
              <c:f>shift2!$A$4</c:f>
              <c:strCache>
                <c:ptCount val="1"/>
                <c:pt idx="0">
                  <c:v>100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shift2!$B$1:$I$1</c:f>
              <c:numCache>
                <c:formatCode>General</c:formatCode>
                <c:ptCount val="8"/>
                <c:pt idx="0">
                  <c:v>0</c:v>
                </c:pt>
                <c:pt idx="1">
                  <c:v>1E-3</c:v>
                </c:pt>
                <c:pt idx="2">
                  <c:v>5.0000000000000001E-3</c:v>
                </c:pt>
                <c:pt idx="3">
                  <c:v>0.01</c:v>
                </c:pt>
                <c:pt idx="4">
                  <c:v>0.05</c:v>
                </c:pt>
                <c:pt idx="5">
                  <c:v>0.1</c:v>
                </c:pt>
                <c:pt idx="6">
                  <c:v>0.5</c:v>
                </c:pt>
                <c:pt idx="7">
                  <c:v>1</c:v>
                </c:pt>
              </c:numCache>
            </c:numRef>
          </c:cat>
          <c:val>
            <c:numRef>
              <c:f>shift2!$B$4:$I$4</c:f>
              <c:numCache>
                <c:formatCode>General</c:formatCode>
                <c:ptCount val="8"/>
                <c:pt idx="0">
                  <c:v>21.6416</c:v>
                </c:pt>
                <c:pt idx="1">
                  <c:v>21.308920000000001</c:v>
                </c:pt>
                <c:pt idx="2">
                  <c:v>20.896740000000001</c:v>
                </c:pt>
                <c:pt idx="3">
                  <c:v>20.55246</c:v>
                </c:pt>
                <c:pt idx="4">
                  <c:v>19.85164</c:v>
                </c:pt>
                <c:pt idx="5">
                  <c:v>20.009219999999999</c:v>
                </c:pt>
                <c:pt idx="6">
                  <c:v>22.146740000000001</c:v>
                </c:pt>
                <c:pt idx="7">
                  <c:v>22.55829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40B-4B89-B1F4-ADFB8BC53839}"/>
            </c:ext>
          </c:extLst>
        </c:ser>
        <c:ser>
          <c:idx val="3"/>
          <c:order val="3"/>
          <c:tx>
            <c:strRef>
              <c:f>shift2!$A$5</c:f>
              <c:strCache>
                <c:ptCount val="1"/>
                <c:pt idx="0">
                  <c:v>200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/>
                </a:solidFill>
                <a:round/>
              </a:ln>
              <a:effectLst/>
            </c:spPr>
          </c:marker>
          <c:cat>
            <c:numRef>
              <c:f>shift2!$B$1:$I$1</c:f>
              <c:numCache>
                <c:formatCode>General</c:formatCode>
                <c:ptCount val="8"/>
                <c:pt idx="0">
                  <c:v>0</c:v>
                </c:pt>
                <c:pt idx="1">
                  <c:v>1E-3</c:v>
                </c:pt>
                <c:pt idx="2">
                  <c:v>5.0000000000000001E-3</c:v>
                </c:pt>
                <c:pt idx="3">
                  <c:v>0.01</c:v>
                </c:pt>
                <c:pt idx="4">
                  <c:v>0.05</c:v>
                </c:pt>
                <c:pt idx="5">
                  <c:v>0.1</c:v>
                </c:pt>
                <c:pt idx="6">
                  <c:v>0.5</c:v>
                </c:pt>
                <c:pt idx="7">
                  <c:v>1</c:v>
                </c:pt>
              </c:numCache>
            </c:numRef>
          </c:cat>
          <c:val>
            <c:numRef>
              <c:f>shift2!$B$5:$I$5</c:f>
              <c:numCache>
                <c:formatCode>General</c:formatCode>
                <c:ptCount val="8"/>
                <c:pt idx="0">
                  <c:v>20.829499999999999</c:v>
                </c:pt>
                <c:pt idx="1">
                  <c:v>20.50245</c:v>
                </c:pt>
                <c:pt idx="2">
                  <c:v>20.09009</c:v>
                </c:pt>
                <c:pt idx="3">
                  <c:v>19.817720000000001</c:v>
                </c:pt>
                <c:pt idx="4">
                  <c:v>19.322859999999999</c:v>
                </c:pt>
                <c:pt idx="5">
                  <c:v>19.644749999999998</c:v>
                </c:pt>
                <c:pt idx="6">
                  <c:v>22.125689999999999</c:v>
                </c:pt>
                <c:pt idx="7">
                  <c:v>22.547979999999999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40B-4B89-B1F4-ADFB8BC538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13912911"/>
        <c:axId val="1313906255"/>
      </c:lineChart>
      <c:catAx>
        <c:axId val="13139129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13906255"/>
        <c:crosses val="autoZero"/>
        <c:auto val="1"/>
        <c:lblAlgn val="ctr"/>
        <c:lblOffset val="100"/>
        <c:noMultiLvlLbl val="0"/>
      </c:catAx>
      <c:valAx>
        <c:axId val="1313906255"/>
        <c:scaling>
          <c:orientation val="minMax"/>
          <c:min val="19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13912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Dom-order</a:t>
            </a:r>
            <a:r>
              <a:rPr lang="en-US" baseline="0"/>
              <a:t> = 4, c = 5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shift2!$A$8</c:f>
              <c:strCache>
                <c:ptCount val="1"/>
                <c:pt idx="0">
                  <c:v>25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shift2!$B$7:$I$7</c:f>
              <c:numCache>
                <c:formatCode>General</c:formatCode>
                <c:ptCount val="8"/>
                <c:pt idx="0">
                  <c:v>0</c:v>
                </c:pt>
                <c:pt idx="1">
                  <c:v>1E-3</c:v>
                </c:pt>
                <c:pt idx="2">
                  <c:v>5.0000000000000001E-3</c:v>
                </c:pt>
                <c:pt idx="3">
                  <c:v>0.01</c:v>
                </c:pt>
                <c:pt idx="4">
                  <c:v>0.05</c:v>
                </c:pt>
                <c:pt idx="5">
                  <c:v>0.1</c:v>
                </c:pt>
                <c:pt idx="6">
                  <c:v>0.5</c:v>
                </c:pt>
                <c:pt idx="7">
                  <c:v>1</c:v>
                </c:pt>
              </c:numCache>
            </c:numRef>
          </c:cat>
          <c:val>
            <c:numRef>
              <c:f>shift2!$B$8:$I$8</c:f>
              <c:numCache>
                <c:formatCode>General</c:formatCode>
                <c:ptCount val="8"/>
                <c:pt idx="0">
                  <c:v>652.19709999999998</c:v>
                </c:pt>
                <c:pt idx="1">
                  <c:v>631.57989999999995</c:v>
                </c:pt>
                <c:pt idx="2">
                  <c:v>599.15409999999997</c:v>
                </c:pt>
                <c:pt idx="3">
                  <c:v>580.72649999999999</c:v>
                </c:pt>
                <c:pt idx="4">
                  <c:v>530.64919999999995</c:v>
                </c:pt>
                <c:pt idx="5">
                  <c:v>519.98350000000005</c:v>
                </c:pt>
                <c:pt idx="6">
                  <c:v>527.29</c:v>
                </c:pt>
                <c:pt idx="7">
                  <c:v>532.81579999999997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98E-45CA-A682-953B6A47E4E7}"/>
            </c:ext>
          </c:extLst>
        </c:ser>
        <c:ser>
          <c:idx val="1"/>
          <c:order val="1"/>
          <c:tx>
            <c:strRef>
              <c:f>shift2!$A$9</c:f>
              <c:strCache>
                <c:ptCount val="1"/>
                <c:pt idx="0">
                  <c:v>50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shift2!$B$7:$I$7</c:f>
              <c:numCache>
                <c:formatCode>General</c:formatCode>
                <c:ptCount val="8"/>
                <c:pt idx="0">
                  <c:v>0</c:v>
                </c:pt>
                <c:pt idx="1">
                  <c:v>1E-3</c:v>
                </c:pt>
                <c:pt idx="2">
                  <c:v>5.0000000000000001E-3</c:v>
                </c:pt>
                <c:pt idx="3">
                  <c:v>0.01</c:v>
                </c:pt>
                <c:pt idx="4">
                  <c:v>0.05</c:v>
                </c:pt>
                <c:pt idx="5">
                  <c:v>0.1</c:v>
                </c:pt>
                <c:pt idx="6">
                  <c:v>0.5</c:v>
                </c:pt>
                <c:pt idx="7">
                  <c:v>1</c:v>
                </c:pt>
              </c:numCache>
            </c:numRef>
          </c:cat>
          <c:val>
            <c:numRef>
              <c:f>shift2!$B$9:$I$9</c:f>
              <c:numCache>
                <c:formatCode>General</c:formatCode>
                <c:ptCount val="8"/>
                <c:pt idx="0">
                  <c:v>598.91930000000002</c:v>
                </c:pt>
                <c:pt idx="1">
                  <c:v>580.80039999999997</c:v>
                </c:pt>
                <c:pt idx="2">
                  <c:v>558.41070000000002</c:v>
                </c:pt>
                <c:pt idx="3">
                  <c:v>546.11800000000005</c:v>
                </c:pt>
                <c:pt idx="4">
                  <c:v>511.84719999999999</c:v>
                </c:pt>
                <c:pt idx="5">
                  <c:v>506.05880000000002</c:v>
                </c:pt>
                <c:pt idx="6">
                  <c:v>523.92349999999999</c:v>
                </c:pt>
                <c:pt idx="7">
                  <c:v>531.74300000000005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98E-45CA-A682-953B6A47E4E7}"/>
            </c:ext>
          </c:extLst>
        </c:ser>
        <c:ser>
          <c:idx val="2"/>
          <c:order val="2"/>
          <c:tx>
            <c:strRef>
              <c:f>shift2!$A$10</c:f>
              <c:strCache>
                <c:ptCount val="1"/>
                <c:pt idx="0">
                  <c:v>100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shift2!$B$7:$I$7</c:f>
              <c:numCache>
                <c:formatCode>General</c:formatCode>
                <c:ptCount val="8"/>
                <c:pt idx="0">
                  <c:v>0</c:v>
                </c:pt>
                <c:pt idx="1">
                  <c:v>1E-3</c:v>
                </c:pt>
                <c:pt idx="2">
                  <c:v>5.0000000000000001E-3</c:v>
                </c:pt>
                <c:pt idx="3">
                  <c:v>0.01</c:v>
                </c:pt>
                <c:pt idx="4">
                  <c:v>0.05</c:v>
                </c:pt>
                <c:pt idx="5">
                  <c:v>0.1</c:v>
                </c:pt>
                <c:pt idx="6">
                  <c:v>0.5</c:v>
                </c:pt>
                <c:pt idx="7">
                  <c:v>1</c:v>
                </c:pt>
              </c:numCache>
            </c:numRef>
          </c:cat>
          <c:val>
            <c:numRef>
              <c:f>shift2!$B$10:$I$10</c:f>
              <c:numCache>
                <c:formatCode>General</c:formatCode>
                <c:ptCount val="8"/>
                <c:pt idx="0">
                  <c:v>563.98140000000001</c:v>
                </c:pt>
                <c:pt idx="1">
                  <c:v>550.27890000000002</c:v>
                </c:pt>
                <c:pt idx="2">
                  <c:v>533.12829999999997</c:v>
                </c:pt>
                <c:pt idx="3">
                  <c:v>520.48580000000004</c:v>
                </c:pt>
                <c:pt idx="4">
                  <c:v>496.85300000000001</c:v>
                </c:pt>
                <c:pt idx="5">
                  <c:v>497.92669999999998</c:v>
                </c:pt>
                <c:pt idx="6">
                  <c:v>520.99720000000002</c:v>
                </c:pt>
                <c:pt idx="7">
                  <c:v>527.25170000000003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98E-45CA-A682-953B6A47E4E7}"/>
            </c:ext>
          </c:extLst>
        </c:ser>
        <c:ser>
          <c:idx val="3"/>
          <c:order val="3"/>
          <c:tx>
            <c:strRef>
              <c:f>shift2!$A$11</c:f>
              <c:strCache>
                <c:ptCount val="1"/>
                <c:pt idx="0">
                  <c:v>200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/>
                </a:solidFill>
                <a:round/>
              </a:ln>
              <a:effectLst/>
            </c:spPr>
          </c:marker>
          <c:cat>
            <c:numRef>
              <c:f>shift2!$B$7:$I$7</c:f>
              <c:numCache>
                <c:formatCode>General</c:formatCode>
                <c:ptCount val="8"/>
                <c:pt idx="0">
                  <c:v>0</c:v>
                </c:pt>
                <c:pt idx="1">
                  <c:v>1E-3</c:v>
                </c:pt>
                <c:pt idx="2">
                  <c:v>5.0000000000000001E-3</c:v>
                </c:pt>
                <c:pt idx="3">
                  <c:v>0.01</c:v>
                </c:pt>
                <c:pt idx="4">
                  <c:v>0.05</c:v>
                </c:pt>
                <c:pt idx="5">
                  <c:v>0.1</c:v>
                </c:pt>
                <c:pt idx="6">
                  <c:v>0.5</c:v>
                </c:pt>
                <c:pt idx="7">
                  <c:v>1</c:v>
                </c:pt>
              </c:numCache>
            </c:numRef>
          </c:cat>
          <c:val>
            <c:numRef>
              <c:f>shift2!$B$11:$I$11</c:f>
              <c:numCache>
                <c:formatCode>General</c:formatCode>
                <c:ptCount val="8"/>
                <c:pt idx="0">
                  <c:v>543.9588</c:v>
                </c:pt>
                <c:pt idx="1">
                  <c:v>530.81320000000005</c:v>
                </c:pt>
                <c:pt idx="2">
                  <c:v>512.7808</c:v>
                </c:pt>
                <c:pt idx="3">
                  <c:v>502.16500000000002</c:v>
                </c:pt>
                <c:pt idx="4">
                  <c:v>485.01080000000002</c:v>
                </c:pt>
                <c:pt idx="5">
                  <c:v>489.97519999999997</c:v>
                </c:pt>
                <c:pt idx="6">
                  <c:v>520.18769999999995</c:v>
                </c:pt>
                <c:pt idx="7">
                  <c:v>526.78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98E-45CA-A682-953B6A47E4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13915823"/>
        <c:axId val="1313916655"/>
      </c:lineChart>
      <c:catAx>
        <c:axId val="13139158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13916655"/>
        <c:crosses val="autoZero"/>
        <c:auto val="1"/>
        <c:lblAlgn val="ctr"/>
        <c:lblOffset val="100"/>
        <c:noMultiLvlLbl val="0"/>
      </c:catAx>
      <c:valAx>
        <c:axId val="1313916655"/>
        <c:scaling>
          <c:orientation val="minMax"/>
          <c:max val="660"/>
          <c:min val="45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1391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dom-order = 2, c = 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shift2!$A$14</c:f>
              <c:strCache>
                <c:ptCount val="1"/>
                <c:pt idx="0">
                  <c:v>25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shift2!$B$13:$I$13</c:f>
              <c:numCache>
                <c:formatCode>General</c:formatCode>
                <c:ptCount val="8"/>
                <c:pt idx="0">
                  <c:v>0</c:v>
                </c:pt>
                <c:pt idx="1">
                  <c:v>1E-3</c:v>
                </c:pt>
                <c:pt idx="2">
                  <c:v>5.0000000000000001E-3</c:v>
                </c:pt>
                <c:pt idx="3">
                  <c:v>0.01</c:v>
                </c:pt>
                <c:pt idx="4">
                  <c:v>0.05</c:v>
                </c:pt>
                <c:pt idx="5">
                  <c:v>0.1</c:v>
                </c:pt>
                <c:pt idx="6">
                  <c:v>0.5</c:v>
                </c:pt>
                <c:pt idx="7">
                  <c:v>1</c:v>
                </c:pt>
              </c:numCache>
            </c:numRef>
          </c:cat>
          <c:val>
            <c:numRef>
              <c:f>shift2!$B$14:$I$14</c:f>
              <c:numCache>
                <c:formatCode>General</c:formatCode>
                <c:ptCount val="8"/>
                <c:pt idx="0">
                  <c:v>42.248199999999997</c:v>
                </c:pt>
                <c:pt idx="1">
                  <c:v>40.880949999999999</c:v>
                </c:pt>
                <c:pt idx="2">
                  <c:v>38.836880000000001</c:v>
                </c:pt>
                <c:pt idx="3">
                  <c:v>37.20731</c:v>
                </c:pt>
                <c:pt idx="4">
                  <c:v>31.74521</c:v>
                </c:pt>
                <c:pt idx="5">
                  <c:v>29.034520000000001</c:v>
                </c:pt>
                <c:pt idx="6">
                  <c:v>24.283329999999999</c:v>
                </c:pt>
                <c:pt idx="7">
                  <c:v>23.873239999999999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77-4417-A3D5-47A8C224E163}"/>
            </c:ext>
          </c:extLst>
        </c:ser>
        <c:ser>
          <c:idx val="1"/>
          <c:order val="1"/>
          <c:tx>
            <c:strRef>
              <c:f>shift2!$A$15</c:f>
              <c:strCache>
                <c:ptCount val="1"/>
                <c:pt idx="0">
                  <c:v>50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shift2!$B$13:$I$13</c:f>
              <c:numCache>
                <c:formatCode>General</c:formatCode>
                <c:ptCount val="8"/>
                <c:pt idx="0">
                  <c:v>0</c:v>
                </c:pt>
                <c:pt idx="1">
                  <c:v>1E-3</c:v>
                </c:pt>
                <c:pt idx="2">
                  <c:v>5.0000000000000001E-3</c:v>
                </c:pt>
                <c:pt idx="3">
                  <c:v>0.01</c:v>
                </c:pt>
                <c:pt idx="4">
                  <c:v>0.05</c:v>
                </c:pt>
                <c:pt idx="5">
                  <c:v>0.1</c:v>
                </c:pt>
                <c:pt idx="6">
                  <c:v>0.5</c:v>
                </c:pt>
                <c:pt idx="7">
                  <c:v>1</c:v>
                </c:pt>
              </c:numCache>
            </c:numRef>
          </c:cat>
          <c:val>
            <c:numRef>
              <c:f>shift2!$B$15:$I$15</c:f>
              <c:numCache>
                <c:formatCode>General</c:formatCode>
                <c:ptCount val="8"/>
                <c:pt idx="0">
                  <c:v>43.121200000000002</c:v>
                </c:pt>
                <c:pt idx="1">
                  <c:v>41.57958</c:v>
                </c:pt>
                <c:pt idx="2">
                  <c:v>39.793790000000001</c:v>
                </c:pt>
                <c:pt idx="3">
                  <c:v>38.020850000000003</c:v>
                </c:pt>
                <c:pt idx="4">
                  <c:v>32.795470000000002</c:v>
                </c:pt>
                <c:pt idx="5">
                  <c:v>30.181640000000002</c:v>
                </c:pt>
                <c:pt idx="6">
                  <c:v>24.62857</c:v>
                </c:pt>
                <c:pt idx="7">
                  <c:v>24.091830000000002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277-4417-A3D5-47A8C224E163}"/>
            </c:ext>
          </c:extLst>
        </c:ser>
        <c:ser>
          <c:idx val="2"/>
          <c:order val="2"/>
          <c:tx>
            <c:strRef>
              <c:f>shift2!$A$16</c:f>
              <c:strCache>
                <c:ptCount val="1"/>
                <c:pt idx="0">
                  <c:v>100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shift2!$B$13:$I$13</c:f>
              <c:numCache>
                <c:formatCode>General</c:formatCode>
                <c:ptCount val="8"/>
                <c:pt idx="0">
                  <c:v>0</c:v>
                </c:pt>
                <c:pt idx="1">
                  <c:v>1E-3</c:v>
                </c:pt>
                <c:pt idx="2">
                  <c:v>5.0000000000000001E-3</c:v>
                </c:pt>
                <c:pt idx="3">
                  <c:v>0.01</c:v>
                </c:pt>
                <c:pt idx="4">
                  <c:v>0.05</c:v>
                </c:pt>
                <c:pt idx="5">
                  <c:v>0.1</c:v>
                </c:pt>
                <c:pt idx="6">
                  <c:v>0.5</c:v>
                </c:pt>
                <c:pt idx="7">
                  <c:v>1</c:v>
                </c:pt>
              </c:numCache>
            </c:numRef>
          </c:cat>
          <c:val>
            <c:numRef>
              <c:f>shift2!$B$16:$I$16</c:f>
              <c:numCache>
                <c:formatCode>General</c:formatCode>
                <c:ptCount val="8"/>
                <c:pt idx="0">
                  <c:v>41.368099999999998</c:v>
                </c:pt>
                <c:pt idx="1">
                  <c:v>40.053519999999999</c:v>
                </c:pt>
                <c:pt idx="2">
                  <c:v>38.261839999999999</c:v>
                </c:pt>
                <c:pt idx="3">
                  <c:v>36.726880000000001</c:v>
                </c:pt>
                <c:pt idx="4">
                  <c:v>31.522880000000001</c:v>
                </c:pt>
                <c:pt idx="5">
                  <c:v>28.752980000000001</c:v>
                </c:pt>
                <c:pt idx="6">
                  <c:v>24.24155</c:v>
                </c:pt>
                <c:pt idx="7">
                  <c:v>23.88232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277-4417-A3D5-47A8C224E163}"/>
            </c:ext>
          </c:extLst>
        </c:ser>
        <c:ser>
          <c:idx val="3"/>
          <c:order val="3"/>
          <c:tx>
            <c:strRef>
              <c:f>shift2!$A$17</c:f>
              <c:strCache>
                <c:ptCount val="1"/>
                <c:pt idx="0">
                  <c:v>200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/>
                </a:solidFill>
                <a:round/>
              </a:ln>
              <a:effectLst/>
            </c:spPr>
          </c:marker>
          <c:cat>
            <c:numRef>
              <c:f>shift2!$B$13:$I$13</c:f>
              <c:numCache>
                <c:formatCode>General</c:formatCode>
                <c:ptCount val="8"/>
                <c:pt idx="0">
                  <c:v>0</c:v>
                </c:pt>
                <c:pt idx="1">
                  <c:v>1E-3</c:v>
                </c:pt>
                <c:pt idx="2">
                  <c:v>5.0000000000000001E-3</c:v>
                </c:pt>
                <c:pt idx="3">
                  <c:v>0.01</c:v>
                </c:pt>
                <c:pt idx="4">
                  <c:v>0.05</c:v>
                </c:pt>
                <c:pt idx="5">
                  <c:v>0.1</c:v>
                </c:pt>
                <c:pt idx="6">
                  <c:v>0.5</c:v>
                </c:pt>
                <c:pt idx="7">
                  <c:v>1</c:v>
                </c:pt>
              </c:numCache>
            </c:numRef>
          </c:cat>
          <c:val>
            <c:numRef>
              <c:f>shift2!$B$17:$I$17</c:f>
              <c:numCache>
                <c:formatCode>General</c:formatCode>
                <c:ptCount val="8"/>
                <c:pt idx="0">
                  <c:v>41.515900000000002</c:v>
                </c:pt>
                <c:pt idx="1">
                  <c:v>40.286790000000003</c:v>
                </c:pt>
                <c:pt idx="2">
                  <c:v>38.398620000000001</c:v>
                </c:pt>
                <c:pt idx="3">
                  <c:v>36.768509999999999</c:v>
                </c:pt>
                <c:pt idx="4">
                  <c:v>31.20871</c:v>
                </c:pt>
                <c:pt idx="5">
                  <c:v>28.549489999999999</c:v>
                </c:pt>
                <c:pt idx="6">
                  <c:v>24.12227</c:v>
                </c:pt>
                <c:pt idx="7">
                  <c:v>23.87818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277-4417-A3D5-47A8C224E1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6127871"/>
        <c:axId val="666110815"/>
      </c:lineChart>
      <c:catAx>
        <c:axId val="6661278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6110815"/>
        <c:crosses val="autoZero"/>
        <c:auto val="1"/>
        <c:lblAlgn val="ctr"/>
        <c:lblOffset val="100"/>
        <c:noMultiLvlLbl val="0"/>
      </c:catAx>
      <c:valAx>
        <c:axId val="666110815"/>
        <c:scaling>
          <c:orientation val="minMax"/>
          <c:min val="2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61278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DOM-ORDER = 4, C = 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shift2!$A$20</c:f>
              <c:strCache>
                <c:ptCount val="1"/>
                <c:pt idx="0">
                  <c:v>25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shift2!$B$19:$I$19</c:f>
              <c:numCache>
                <c:formatCode>General</c:formatCode>
                <c:ptCount val="8"/>
                <c:pt idx="0">
                  <c:v>0</c:v>
                </c:pt>
                <c:pt idx="1">
                  <c:v>1E-3</c:v>
                </c:pt>
                <c:pt idx="2">
                  <c:v>5.0000000000000001E-3</c:v>
                </c:pt>
                <c:pt idx="3">
                  <c:v>0.01</c:v>
                </c:pt>
                <c:pt idx="4">
                  <c:v>0.05</c:v>
                </c:pt>
                <c:pt idx="5">
                  <c:v>0.1</c:v>
                </c:pt>
                <c:pt idx="6">
                  <c:v>0.5</c:v>
                </c:pt>
                <c:pt idx="7">
                  <c:v>1</c:v>
                </c:pt>
              </c:numCache>
            </c:numRef>
          </c:cat>
          <c:val>
            <c:numRef>
              <c:f>shift2!$B$20:$I$20</c:f>
              <c:numCache>
                <c:formatCode>General</c:formatCode>
                <c:ptCount val="8"/>
                <c:pt idx="0">
                  <c:v>1152.2940000000001</c:v>
                </c:pt>
                <c:pt idx="1">
                  <c:v>1091.568</c:v>
                </c:pt>
                <c:pt idx="2">
                  <c:v>995.21090000000004</c:v>
                </c:pt>
                <c:pt idx="3">
                  <c:v>934.70450000000005</c:v>
                </c:pt>
                <c:pt idx="4">
                  <c:v>752.77419999999995</c:v>
                </c:pt>
                <c:pt idx="5">
                  <c:v>676.93190000000004</c:v>
                </c:pt>
                <c:pt idx="6">
                  <c:v>589.16899999999998</c:v>
                </c:pt>
                <c:pt idx="7">
                  <c:v>578.91740000000004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C77-4092-9E16-133C9EFAF98E}"/>
            </c:ext>
          </c:extLst>
        </c:ser>
        <c:ser>
          <c:idx val="1"/>
          <c:order val="1"/>
          <c:tx>
            <c:strRef>
              <c:f>shift2!$A$21</c:f>
              <c:strCache>
                <c:ptCount val="1"/>
                <c:pt idx="0">
                  <c:v>50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shift2!$B$19:$I$19</c:f>
              <c:numCache>
                <c:formatCode>General</c:formatCode>
                <c:ptCount val="8"/>
                <c:pt idx="0">
                  <c:v>0</c:v>
                </c:pt>
                <c:pt idx="1">
                  <c:v>1E-3</c:v>
                </c:pt>
                <c:pt idx="2">
                  <c:v>5.0000000000000001E-3</c:v>
                </c:pt>
                <c:pt idx="3">
                  <c:v>0.01</c:v>
                </c:pt>
                <c:pt idx="4">
                  <c:v>0.05</c:v>
                </c:pt>
                <c:pt idx="5">
                  <c:v>0.1</c:v>
                </c:pt>
                <c:pt idx="6">
                  <c:v>0.5</c:v>
                </c:pt>
                <c:pt idx="7">
                  <c:v>1</c:v>
                </c:pt>
              </c:numCache>
            </c:numRef>
          </c:cat>
          <c:val>
            <c:numRef>
              <c:f>shift2!$B$21:$I$21</c:f>
              <c:numCache>
                <c:formatCode>General</c:formatCode>
                <c:ptCount val="8"/>
                <c:pt idx="0">
                  <c:v>1178.653</c:v>
                </c:pt>
                <c:pt idx="1">
                  <c:v>1110.55</c:v>
                </c:pt>
                <c:pt idx="2">
                  <c:v>1030.9090000000001</c:v>
                </c:pt>
                <c:pt idx="3">
                  <c:v>962.32069999999999</c:v>
                </c:pt>
                <c:pt idx="4">
                  <c:v>787.56910000000005</c:v>
                </c:pt>
                <c:pt idx="5">
                  <c:v>713.952</c:v>
                </c:pt>
                <c:pt idx="6">
                  <c:v>600.34339999999997</c:v>
                </c:pt>
                <c:pt idx="7">
                  <c:v>588.32799999999997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C77-4092-9E16-133C9EFAF98E}"/>
            </c:ext>
          </c:extLst>
        </c:ser>
        <c:ser>
          <c:idx val="2"/>
          <c:order val="2"/>
          <c:tx>
            <c:strRef>
              <c:f>shift2!$A$22</c:f>
              <c:strCache>
                <c:ptCount val="1"/>
                <c:pt idx="0">
                  <c:v>100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shift2!$B$19:$I$19</c:f>
              <c:numCache>
                <c:formatCode>General</c:formatCode>
                <c:ptCount val="8"/>
                <c:pt idx="0">
                  <c:v>0</c:v>
                </c:pt>
                <c:pt idx="1">
                  <c:v>1E-3</c:v>
                </c:pt>
                <c:pt idx="2">
                  <c:v>5.0000000000000001E-3</c:v>
                </c:pt>
                <c:pt idx="3">
                  <c:v>0.01</c:v>
                </c:pt>
                <c:pt idx="4">
                  <c:v>0.05</c:v>
                </c:pt>
                <c:pt idx="5">
                  <c:v>0.1</c:v>
                </c:pt>
                <c:pt idx="6">
                  <c:v>0.5</c:v>
                </c:pt>
                <c:pt idx="7">
                  <c:v>1</c:v>
                </c:pt>
              </c:numCache>
            </c:numRef>
          </c:cat>
          <c:val>
            <c:numRef>
              <c:f>shift2!$B$22:$I$22</c:f>
              <c:numCache>
                <c:formatCode>General</c:formatCode>
                <c:ptCount val="8"/>
                <c:pt idx="0">
                  <c:v>1100.9159999999999</c:v>
                </c:pt>
                <c:pt idx="1">
                  <c:v>1045.7719999999999</c:v>
                </c:pt>
                <c:pt idx="2">
                  <c:v>967.23839999999996</c:v>
                </c:pt>
                <c:pt idx="3">
                  <c:v>906.93709999999999</c:v>
                </c:pt>
                <c:pt idx="4">
                  <c:v>740.31759999999997</c:v>
                </c:pt>
                <c:pt idx="5">
                  <c:v>672.49609999999996</c:v>
                </c:pt>
                <c:pt idx="6">
                  <c:v>589.72699999999998</c:v>
                </c:pt>
                <c:pt idx="7">
                  <c:v>579.12760000000003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C77-4092-9E16-133C9EFAF98E}"/>
            </c:ext>
          </c:extLst>
        </c:ser>
        <c:ser>
          <c:idx val="3"/>
          <c:order val="3"/>
          <c:tx>
            <c:strRef>
              <c:f>shift2!$A$23</c:f>
              <c:strCache>
                <c:ptCount val="1"/>
                <c:pt idx="0">
                  <c:v>200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/>
                </a:solidFill>
                <a:round/>
              </a:ln>
              <a:effectLst/>
            </c:spPr>
          </c:marker>
          <c:cat>
            <c:numRef>
              <c:f>shift2!$B$19:$I$19</c:f>
              <c:numCache>
                <c:formatCode>General</c:formatCode>
                <c:ptCount val="8"/>
                <c:pt idx="0">
                  <c:v>0</c:v>
                </c:pt>
                <c:pt idx="1">
                  <c:v>1E-3</c:v>
                </c:pt>
                <c:pt idx="2">
                  <c:v>5.0000000000000001E-3</c:v>
                </c:pt>
                <c:pt idx="3">
                  <c:v>0.01</c:v>
                </c:pt>
                <c:pt idx="4">
                  <c:v>0.05</c:v>
                </c:pt>
                <c:pt idx="5">
                  <c:v>0.1</c:v>
                </c:pt>
                <c:pt idx="6">
                  <c:v>0.5</c:v>
                </c:pt>
                <c:pt idx="7">
                  <c:v>1</c:v>
                </c:pt>
              </c:numCache>
            </c:numRef>
          </c:cat>
          <c:val>
            <c:numRef>
              <c:f>shift2!$B$23:$I$23</c:f>
              <c:numCache>
                <c:formatCode>General</c:formatCode>
                <c:ptCount val="8"/>
                <c:pt idx="0">
                  <c:v>1103.491</c:v>
                </c:pt>
                <c:pt idx="1">
                  <c:v>1050.798</c:v>
                </c:pt>
                <c:pt idx="2">
                  <c:v>962.65430000000003</c:v>
                </c:pt>
                <c:pt idx="3">
                  <c:v>903.4194</c:v>
                </c:pt>
                <c:pt idx="4">
                  <c:v>727.46140000000003</c:v>
                </c:pt>
                <c:pt idx="5">
                  <c:v>661.90369999999996</c:v>
                </c:pt>
                <c:pt idx="6">
                  <c:v>586.13869999999997</c:v>
                </c:pt>
                <c:pt idx="7">
                  <c:v>578.08029999999997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C77-4092-9E16-133C9EFAF9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76016927"/>
        <c:axId val="1376005695"/>
      </c:lineChart>
      <c:catAx>
        <c:axId val="13760169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76005695"/>
        <c:crosses val="autoZero"/>
        <c:auto val="1"/>
        <c:lblAlgn val="ctr"/>
        <c:lblOffset val="100"/>
        <c:noMultiLvlLbl val="0"/>
      </c:catAx>
      <c:valAx>
        <c:axId val="1376005695"/>
        <c:scaling>
          <c:orientation val="minMax"/>
          <c:max val="1200"/>
          <c:min val="50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760169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9AD15-36DB-450B-A133-C698D5A192D1}" type="datetimeFigureOut">
              <a:rPr lang="zh-CN" altLang="en-US" smtClean="0"/>
              <a:t>2022/8/5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CC4385-DEE4-4302-BD4E-87A28DD0E8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899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C4385-DEE4-4302-BD4E-87A28DD0E8D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023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C5220-C413-3047-9050-400A9120B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397BE6-AB80-FC47-BFA4-82BE50D8B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CD5734-4878-DC4B-88B4-4930BE219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1A11-43A4-7244-BDEA-4BC084E649E8}" type="datetimeFigureOut">
              <a:rPr kumimoji="1" lang="zh-CN" altLang="en-US" smtClean="0"/>
              <a:t>2022/8/5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CC5820-7211-E440-8238-5E4A97E30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08EDAC-35FF-944E-B42F-04DE8D651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7B3B-A312-0D47-9A07-1729C01BE8B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Picture 2" descr="Columbia University - Wikipedia">
            <a:extLst>
              <a:ext uri="{FF2B5EF4-FFF2-40B4-BE49-F238E27FC236}">
                <a16:creationId xmlns:a16="http://schemas.microsoft.com/office/drawing/2014/main" id="{98836A14-C54A-F8D6-B0D0-54D1B35EA4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2" y="136525"/>
            <a:ext cx="1377315" cy="119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986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1BC47-78FC-3E41-A656-9884119DD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BAC364-8817-A54D-BA52-9E41FB4D4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14965A-EEE5-1E44-BE79-AED750300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1A11-43A4-7244-BDEA-4BC084E649E8}" type="datetimeFigureOut">
              <a:rPr kumimoji="1" lang="zh-CN" altLang="en-US" smtClean="0"/>
              <a:t>2022/8/5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86A0A2-A196-0F42-ACAE-04D0605C1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BC2A01-AD5A-4C42-B63B-ECBEF5250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7B3B-A312-0D47-9A07-1729C01BE8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3811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23FCCC-CA29-F741-ADF5-18BD8550F9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BF8DD9-EF6F-CC47-AD61-6EB155ACA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D85A55-C696-3D4D-B293-0AEDCFCD2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1A11-43A4-7244-BDEA-4BC084E649E8}" type="datetimeFigureOut">
              <a:rPr kumimoji="1" lang="zh-CN" altLang="en-US" smtClean="0"/>
              <a:t>2022/8/5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A36176-D967-9248-9A96-63CC01B72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BE6937-9EB1-4145-A675-0A3763341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7B3B-A312-0D47-9A07-1729C01BE8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4560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E68D61-5861-6E4E-94EC-21B9E207A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8473"/>
            <a:ext cx="10515600" cy="4888489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A594CD-B5BF-4A4C-BD04-5798B38CC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1A11-43A4-7244-BDEA-4BC084E649E8}" type="datetimeFigureOut">
              <a:rPr kumimoji="1" lang="zh-CN" altLang="en-US" smtClean="0"/>
              <a:t>2022/8/5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D79A51-849B-DE46-AA98-85241A9AC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6428D6-850F-F34A-A950-C9340A454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7B3B-A312-0D47-9A07-1729C01BE8BE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7878CF6-CA85-7940-9A06-7184D933D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292"/>
            <a:ext cx="8138160" cy="803194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pic>
        <p:nvPicPr>
          <p:cNvPr id="1026" name="Picture 2" descr="Columbia University - Wikipedia">
            <a:extLst>
              <a:ext uri="{FF2B5EF4-FFF2-40B4-BE49-F238E27FC236}">
                <a16:creationId xmlns:a16="http://schemas.microsoft.com/office/drawing/2014/main" id="{603754F3-D32A-CED0-2B00-F3A3BED2AB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313" y="86578"/>
            <a:ext cx="1282490" cy="111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390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80AE07-8F8E-A549-8385-81CBAB885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910D14-84AA-294D-82F0-90C2699D3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3B08EE-6426-2D41-9308-E53D64324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1A11-43A4-7244-BDEA-4BC084E649E8}" type="datetimeFigureOut">
              <a:rPr kumimoji="1" lang="zh-CN" altLang="en-US" smtClean="0"/>
              <a:t>2022/8/5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E991F0-AC56-FE4D-86D0-761262313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6713FA-38F5-C946-B35A-C70D15248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7B3B-A312-0D47-9A07-1729C01BE8B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Picture 2" descr="Columbia University - Wikipedia">
            <a:extLst>
              <a:ext uri="{FF2B5EF4-FFF2-40B4-BE49-F238E27FC236}">
                <a16:creationId xmlns:a16="http://schemas.microsoft.com/office/drawing/2014/main" id="{84AC5DD6-A399-DAEE-E9DD-7678967B14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313" y="86578"/>
            <a:ext cx="1282490" cy="111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50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D10A3-EA1F-EA4F-996A-717E09C7E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2A9976-9A30-5945-B98F-E33C7BA8B4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9D8AD8-1E2C-C84D-A117-090C51B2E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45AF6F-75B0-E24A-A1BB-199901775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1A11-43A4-7244-BDEA-4BC084E649E8}" type="datetimeFigureOut">
              <a:rPr kumimoji="1" lang="zh-CN" altLang="en-US" smtClean="0"/>
              <a:t>2022/8/5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9987A7-B561-AA46-A462-A6A5EF423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FEBF7D-BFD4-EC42-B055-814A1FBF5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7B3B-A312-0D47-9A07-1729C01BE8B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8" name="Picture 2" descr="Columbia University - Wikipedia">
            <a:extLst>
              <a:ext uri="{FF2B5EF4-FFF2-40B4-BE49-F238E27FC236}">
                <a16:creationId xmlns:a16="http://schemas.microsoft.com/office/drawing/2014/main" id="{6379BBC5-B8E7-EBC8-A805-930916986DC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313" y="86578"/>
            <a:ext cx="1282490" cy="111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245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841CFB-A4C6-A340-98E8-A4B90611D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16BDBD-978A-684E-B432-E7AA1E756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E3622D-CD23-9543-A2F1-15E7FED71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10D35B-1A89-B441-9EBC-08D326567B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288A1A-5E94-C64D-AD1D-B227505BAF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1E7A0FF-D94C-EB42-972B-536BF36FD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1A11-43A4-7244-BDEA-4BC084E649E8}" type="datetimeFigureOut">
              <a:rPr kumimoji="1" lang="zh-CN" altLang="en-US" smtClean="0"/>
              <a:t>2022/8/5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BFCC5A-9B4E-3A4E-B728-6522387B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36AE03-ABA1-5A40-BCBB-D4849735D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7B3B-A312-0D47-9A07-1729C01BE8B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0" name="Picture 2" descr="Columbia University - Wikipedia">
            <a:extLst>
              <a:ext uri="{FF2B5EF4-FFF2-40B4-BE49-F238E27FC236}">
                <a16:creationId xmlns:a16="http://schemas.microsoft.com/office/drawing/2014/main" id="{E84E1B76-CE23-E0A7-19D0-60ED4716EB6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313" y="86578"/>
            <a:ext cx="1282490" cy="111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912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46987F-B24A-D64F-8E4E-0093E06AF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B53BAE-3B67-5249-89D9-5AF3C4BA5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1A11-43A4-7244-BDEA-4BC084E649E8}" type="datetimeFigureOut">
              <a:rPr kumimoji="1" lang="zh-CN" altLang="en-US" smtClean="0"/>
              <a:t>2022/8/5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3223A7C-9A59-2C40-88EA-0597192FB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E6D1F8-647D-9C4C-A262-299A719F1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7B3B-A312-0D47-9A07-1729C01BE8B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6" name="Picture 2" descr="Columbia University - Wikipedia">
            <a:extLst>
              <a:ext uri="{FF2B5EF4-FFF2-40B4-BE49-F238E27FC236}">
                <a16:creationId xmlns:a16="http://schemas.microsoft.com/office/drawing/2014/main" id="{BA83E4D6-D4BA-5FFF-F2C8-F193958FAF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313" y="86578"/>
            <a:ext cx="1282490" cy="111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347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E14253-998F-FB45-B9E4-3D0A4E029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1A11-43A4-7244-BDEA-4BC084E649E8}" type="datetimeFigureOut">
              <a:rPr kumimoji="1" lang="zh-CN" altLang="en-US" smtClean="0"/>
              <a:t>2022/8/5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0BF02F-FEF6-C54E-9526-50B49341E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E2ADF5-80F8-CD47-A976-DE9E9CCFA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7B3B-A312-0D47-9A07-1729C01BE8BE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  <p:pic>
        <p:nvPicPr>
          <p:cNvPr id="5" name="Picture 2" descr="Columbia University - Wikipedia">
            <a:extLst>
              <a:ext uri="{FF2B5EF4-FFF2-40B4-BE49-F238E27FC236}">
                <a16:creationId xmlns:a16="http://schemas.microsoft.com/office/drawing/2014/main" id="{284C26C7-F7D7-4E74-6EA9-074ED657E78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313" y="86578"/>
            <a:ext cx="1282490" cy="111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847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6A1A2A-7DA2-224D-ADBA-627D09C5F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119C2C-868C-ED4F-AA4D-251154D37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E1AE0A-272C-4743-9924-2532D859C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B4EE78-B945-E74D-8314-00C23A70B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1A11-43A4-7244-BDEA-4BC084E649E8}" type="datetimeFigureOut">
              <a:rPr kumimoji="1" lang="zh-CN" altLang="en-US" smtClean="0"/>
              <a:t>2022/8/5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562777-F877-7F4C-ACE7-1E69558F0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B67011-7E74-4B45-9C43-F7AF94D95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7B3B-A312-0D47-9A07-1729C01BE8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4448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6BE11B-AD76-4D4F-9FFA-32B6559EA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CB3828-B2FA-0A48-92F4-F5A6D606E1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3FB545-ECFA-B740-AFAA-117FF0903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E73F60-A0C9-9343-9924-E0D8D3AFC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1A11-43A4-7244-BDEA-4BC084E649E8}" type="datetimeFigureOut">
              <a:rPr kumimoji="1" lang="zh-CN" altLang="en-US" smtClean="0"/>
              <a:t>2022/8/5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48369D-ECE2-FC44-A524-5346D825A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A475D7-3CF3-2B49-B5A6-061678D17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7B3B-A312-0D47-9A07-1729C01BE8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0615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99BB6A0-9FC1-244D-AD64-44496867F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40A264-85C8-EB49-A2B1-3F3A971B7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C6DF0C-7950-2546-969D-082E0EF52C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C1A11-43A4-7244-BDEA-4BC084E649E8}" type="datetimeFigureOut">
              <a:rPr kumimoji="1" lang="zh-CN" altLang="en-US" smtClean="0"/>
              <a:t>2022/8/5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C497EC-1895-9048-8CA0-37E12BAE4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67997B-181F-1747-87D4-5419C41052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F7B3B-A312-0D47-9A07-1729C01BE8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315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ba.tuck.dartmouth.edu/pages/faculty/ken.french/data_library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78B61-6468-B8C7-99CC-9F9559AD50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Experiment Summary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62AA85-D4EA-6075-1BF8-AC1E5BAF0A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Tianyu</a:t>
            </a:r>
            <a:r>
              <a:rPr lang="en-US" altLang="zh-CN" dirty="0"/>
              <a:t> Wang</a:t>
            </a:r>
          </a:p>
          <a:p>
            <a:r>
              <a:rPr lang="en-US" altLang="zh-CN" dirty="0"/>
              <a:t>07/27/2022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6202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A1F447-B0D0-A3F6-AB2F-D299FA43C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ERM would prefer Asset 2 more while DRO should have similar weights on the two assets…</a:t>
            </a:r>
          </a:p>
          <a:p>
            <a:pPr lvl="1"/>
            <a:r>
              <a:rPr lang="en-US" altLang="zh-CN" dirty="0"/>
              <a:t>In the worst case shift, DRO wins…</a:t>
            </a:r>
          </a:p>
          <a:p>
            <a:pPr lvl="1"/>
            <a:r>
              <a:rPr lang="en-US" altLang="zh-CN" dirty="0"/>
              <a:t>In the optimism shift, ERM wins…</a:t>
            </a:r>
          </a:p>
          <a:p>
            <a:endParaRPr lang="zh-CN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B9CB4F-2D55-2C7B-6A9F-11DCDE53A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obvious tricky example 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9727BE-CC1A-27E6-B181-5BE9B4F83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418" y="2598940"/>
            <a:ext cx="5770465" cy="357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593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FA2AB3C-CE22-FC98-2AAF-1EDE3B375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Parametric Ones…</a:t>
            </a:r>
            <a:endParaRPr lang="zh-CN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4E3580-3996-5318-A8D9-D674DFA9B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 for Case 2.1…</a:t>
            </a:r>
            <a:endParaRPr lang="zh-CN" alt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1620591-15D7-D9D1-58EF-83AE17200F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5900889"/>
              </p:ext>
            </p:extLst>
          </p:nvPr>
        </p:nvGraphicFramePr>
        <p:xfrm>
          <a:off x="6469053" y="227057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1C90354-6FF7-77F7-7082-A308EF5E73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3063304"/>
              </p:ext>
            </p:extLst>
          </p:nvPr>
        </p:nvGraphicFramePr>
        <p:xfrm>
          <a:off x="1010702" y="236111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34434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5560B07-1D6B-D638-EB36-3AA167503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Parametric with BD = 10…(Consider</a:t>
            </a:r>
            <a:r>
              <a:rPr lang="zh-CN" altLang="en-US" dirty="0"/>
              <a:t> </a:t>
            </a:r>
            <a:r>
              <a:rPr lang="en-US" altLang="zh-CN" dirty="0"/>
              <a:t>the variants of shift prop C = 2 or 5)…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9995FA-0ECE-5E14-7264-8F0160EC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 for Case 2.2</a:t>
            </a:r>
            <a:endParaRPr lang="zh-CN" alt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94BA28F-C338-A712-3965-4B1B85D5E8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5784635"/>
              </p:ext>
            </p:extLst>
          </p:nvPr>
        </p:nvGraphicFramePr>
        <p:xfrm>
          <a:off x="2022764" y="2001982"/>
          <a:ext cx="4137892" cy="2560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E2FDE04-C6A1-D797-6FBC-79214A44FF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8658648"/>
              </p:ext>
            </p:extLst>
          </p:nvPr>
        </p:nvGraphicFramePr>
        <p:xfrm>
          <a:off x="6614388" y="1930400"/>
          <a:ext cx="4225638" cy="26323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4C0E5DA-9514-4FD2-80D5-4A64B4BEC9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9196543"/>
              </p:ext>
            </p:extLst>
          </p:nvPr>
        </p:nvGraphicFramePr>
        <p:xfrm>
          <a:off x="1978890" y="4423280"/>
          <a:ext cx="4225639" cy="2560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17389F9-9BE3-8872-A20F-FC246750F2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0020989"/>
              </p:ext>
            </p:extLst>
          </p:nvPr>
        </p:nvGraphicFramePr>
        <p:xfrm>
          <a:off x="6601691" y="4562764"/>
          <a:ext cx="4158673" cy="23783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169115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585E96-161D-468B-BA0E-6B9013913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Consider a true market and we adopt a “rolling-window” approach with window size M = 60 months from 1963 to 2020…</a:t>
            </a:r>
          </a:p>
          <a:p>
            <a:pPr lvl="1"/>
            <a:r>
              <a:rPr lang="en-US" altLang="zh-CN" dirty="0"/>
              <a:t>Each model with over 600 sequential time periods to test</a:t>
            </a:r>
          </a:p>
          <a:p>
            <a:r>
              <a:rPr lang="en-US" altLang="zh-CN" dirty="0">
                <a:hlinkClick r:id="rId3"/>
              </a:rPr>
              <a:t>https://mba.tuck.dartmouth.edu/pages/faculty/ken.french/data_library.html</a:t>
            </a:r>
            <a:endParaRPr lang="en-US" altLang="zh-CN" dirty="0"/>
          </a:p>
          <a:p>
            <a:r>
              <a:rPr lang="en-US" altLang="zh-CN" dirty="0"/>
              <a:t>Observations (here we just fix one parameter):</a:t>
            </a:r>
          </a:p>
          <a:p>
            <a:pPr lvl="1"/>
            <a:r>
              <a:rPr lang="en-US" altLang="zh-CN" dirty="0"/>
              <a:t>Beta: ERM and DRO versions do not differ much…</a:t>
            </a:r>
          </a:p>
          <a:p>
            <a:pPr lvl="1"/>
            <a:r>
              <a:rPr lang="en-US" altLang="zh-CN" dirty="0"/>
              <a:t>Normal: Our DRO models can reduce generalization error by a lot…</a:t>
            </a:r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3D8636-A8E3-E168-AFC9-850D7DC82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Real Dataset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5740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97C18A-6696-3F08-3B33-FD8233EEB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to do next:</a:t>
            </a:r>
          </a:p>
          <a:p>
            <a:pPr lvl="1"/>
            <a:r>
              <a:rPr lang="en-US" altLang="zh-CN" dirty="0"/>
              <a:t>Is there some </a:t>
            </a:r>
            <a:r>
              <a:rPr lang="en-US" altLang="zh-CN" u="sng" dirty="0"/>
              <a:t>lower bound </a:t>
            </a:r>
            <a:r>
              <a:rPr lang="en-US" altLang="zh-CN" dirty="0"/>
              <a:t>guarantee for these models?</a:t>
            </a:r>
          </a:p>
          <a:p>
            <a:pPr lvl="1"/>
            <a:r>
              <a:rPr lang="en-US" altLang="zh-CN" u="sng" dirty="0"/>
              <a:t>Faster Rate </a:t>
            </a:r>
            <a:r>
              <a:rPr lang="en-US" altLang="zh-CN" dirty="0"/>
              <a:t>under some cases?</a:t>
            </a:r>
          </a:p>
          <a:p>
            <a:pPr lvl="1"/>
            <a:r>
              <a:rPr lang="en-US" altLang="zh-CN" dirty="0"/>
              <a:t>High Dimension Region, when $d \</a:t>
            </a:r>
            <a:r>
              <a:rPr lang="en-US" altLang="zh-CN" dirty="0" err="1"/>
              <a:t>asymp</a:t>
            </a:r>
            <a:r>
              <a:rPr lang="en-US" altLang="zh-CN"/>
              <a:t> n$.</a:t>
            </a:r>
            <a:endParaRPr lang="en-US" altLang="zh-CN" dirty="0"/>
          </a:p>
          <a:p>
            <a:pPr lvl="1"/>
            <a:r>
              <a:rPr lang="en-US" altLang="zh-CN" u="sng" dirty="0"/>
              <a:t>Asymptotic Analysis</a:t>
            </a:r>
            <a:r>
              <a:rPr lang="en-US" altLang="zh-CN" dirty="0"/>
              <a:t>: is it necessary? Distinguish between asymptotic and non-asymptotic region…</a:t>
            </a:r>
          </a:p>
          <a:p>
            <a:r>
              <a:rPr lang="en-US" altLang="zh-CN" dirty="0"/>
              <a:t>Empirically…</a:t>
            </a:r>
          </a:p>
          <a:p>
            <a:pPr lvl="1"/>
            <a:r>
              <a:rPr lang="en-US" altLang="zh-CN" dirty="0"/>
              <a:t>Some explanations for this U-curve and the variation of the turning point under some circumstances…</a:t>
            </a:r>
          </a:p>
          <a:p>
            <a:pPr lvl="1"/>
            <a:r>
              <a:rPr lang="en-US" altLang="zh-CN" dirty="0"/>
              <a:t>Extend to </a:t>
            </a:r>
            <a:r>
              <a:rPr lang="en-US" altLang="zh-CN" u="sng" dirty="0"/>
              <a:t>GAN</a:t>
            </a:r>
            <a:r>
              <a:rPr lang="en-US" altLang="zh-CN" dirty="0"/>
              <a:t> Setup (from parametric to a more general setup..</a:t>
            </a:r>
          </a:p>
          <a:p>
            <a:pPr lvl="1"/>
            <a:endParaRPr lang="zh-CN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D08F34-148F-2AEC-84F3-7C22B88EB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Remaining Questions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1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FA303D-AAAA-B8CA-6A6A-B9C78D13C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Notation Representation… Comp, Comp+ (for parameter space…)</a:t>
            </a:r>
          </a:p>
          <a:p>
            <a:endParaRPr lang="en-US" altLang="zh-CN" dirty="0"/>
          </a:p>
          <a:p>
            <a:r>
              <a:rPr lang="en-US" altLang="zh-CN" dirty="0"/>
              <a:t>Param-DRO-chi2-sample case…not know how to prove without sup (since we do not have the coverage assumption then…</a:t>
            </a:r>
          </a:p>
          <a:p>
            <a:endParaRPr lang="en-US" altLang="zh-CN" dirty="0"/>
          </a:p>
          <a:p>
            <a:r>
              <a:rPr lang="en-US" altLang="zh-CN" dirty="0"/>
              <a:t>In the experiment, we can adjust problem dimension if needed since it also control the complexity of the whole loss function…</a:t>
            </a:r>
          </a:p>
          <a:p>
            <a:endParaRPr lang="zh-CN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43D0F4-58F0-B215-B552-3EAE9903F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in this draft…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0365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DB5E1E-8E77-8F07-3D89-6018ED557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8473"/>
            <a:ext cx="10515600" cy="5286231"/>
          </a:xfrm>
        </p:spPr>
        <p:txBody>
          <a:bodyPr/>
          <a:lstStyle/>
          <a:p>
            <a:r>
              <a:rPr lang="en-US" altLang="zh-CN" dirty="0"/>
              <a:t>Current Problem in DRO non-asymptotic generalization bound is (which cannot bypass the curse of dimensionality or function complexity fully)</a:t>
            </a:r>
          </a:p>
          <a:p>
            <a:pPr lvl="1"/>
            <a:r>
              <a:rPr lang="en-US" altLang="zh-CN" dirty="0"/>
              <a:t>When the function complexity or random variable dimension is very large, these terms would have terrible effects on the model performance.</a:t>
            </a:r>
          </a:p>
          <a:p>
            <a:pPr lvl="1"/>
            <a:r>
              <a:rPr lang="en-US" altLang="zh-CN" dirty="0"/>
              <a:t>However, in some cases, the underlying distribution can be approximated by a parametric distribution or embedded in a lower dimension…  </a:t>
            </a:r>
          </a:p>
          <a:p>
            <a:r>
              <a:rPr lang="en-US" altLang="zh-CN" dirty="0"/>
              <a:t>Question: Can we borrow some modeling techniques on the distribution to improve these bounds?</a:t>
            </a:r>
          </a:p>
          <a:p>
            <a:r>
              <a:rPr lang="en-US" altLang="zh-CN" dirty="0"/>
              <a:t>Yes we can!</a:t>
            </a:r>
          </a:p>
          <a:p>
            <a:pPr lvl="1"/>
            <a:r>
              <a:rPr lang="en-US" altLang="zh-CN" dirty="0"/>
              <a:t>Fully parametric models: for Wasserstein, f-divergence we can have O(</a:t>
            </a:r>
            <a:r>
              <a:rPr lang="en-US" altLang="zh-CN" dirty="0" err="1"/>
              <a:t>dist</a:t>
            </a:r>
            <a:r>
              <a:rPr lang="en-US" altLang="zh-CN" dirty="0"/>
              <a:t>-complexity/sqrt{n}) in general.</a:t>
            </a:r>
          </a:p>
          <a:p>
            <a:pPr lvl="1"/>
            <a:r>
              <a:rPr lang="en-US" altLang="zh-CN" dirty="0"/>
              <a:t>In general, using some param-GAN, we can obtain bounds fully parametric…</a:t>
            </a:r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BC8F22-8B0E-53EC-09A1-C2E166E0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9074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6EFBA5-3C68-C6FB-7EDC-EFD19908C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Best known generalization bound </a:t>
            </a:r>
          </a:p>
          <a:p>
            <a:pPr lvl="1"/>
            <a:r>
              <a:rPr lang="en-US" altLang="zh-CN" dirty="0"/>
              <a:t>× means does not have; </a:t>
            </a:r>
            <a:r>
              <a:rPr lang="zh-CN" altLang="en-US" dirty="0"/>
              <a:t>√ </a:t>
            </a:r>
            <a:r>
              <a:rPr lang="en-US" altLang="zh-CN" dirty="0"/>
              <a:t>means have in the bound.</a:t>
            </a:r>
            <a:endParaRPr lang="zh-CN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1B0DB4-AC9D-BD6A-7F04-F13AA3006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Generalization Bound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58B9DA-D678-71CC-4F6F-853D91EDF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709" y="3219761"/>
            <a:ext cx="9000581" cy="283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428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9EA816-1661-E0DB-794C-CE31B43DC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Consider the following downside risk objective:</a:t>
            </a:r>
          </a:p>
          <a:p>
            <a:endParaRPr lang="en-US" altLang="zh-CN" dirty="0"/>
          </a:p>
          <a:p>
            <a:pPr lvl="1"/>
            <a:r>
              <a:rPr lang="en-US" altLang="zh-CN" dirty="0"/>
              <a:t>With decision space</a:t>
            </a:r>
          </a:p>
          <a:p>
            <a:r>
              <a:rPr lang="en-US" altLang="zh-CN" dirty="0"/>
              <a:t>\alpha and \tau are used to control the degree of function complexity…</a:t>
            </a:r>
          </a:p>
          <a:p>
            <a:r>
              <a:rPr lang="en-US" altLang="zh-CN" dirty="0"/>
              <a:t>In the base case, we assume the true distribution to be a variant of independent Beta distributions… </a:t>
            </a:r>
          </a:p>
          <a:p>
            <a:r>
              <a:rPr lang="en-US" altLang="zh-CN" dirty="0"/>
              <a:t>Theoretically, we have:</a:t>
            </a:r>
          </a:p>
          <a:p>
            <a:pPr lvl="1"/>
            <a:r>
              <a:rPr lang="en-US" altLang="zh-CN" dirty="0"/>
              <a:t>Ambiguity size $O(\sqrt{d/n})$ is enough for the coverage of the true distribution..</a:t>
            </a:r>
          </a:p>
          <a:p>
            <a:pPr lvl="1"/>
            <a:r>
              <a:rPr lang="en-US" altLang="zh-CN" dirty="0"/>
              <a:t>In practice, we deploy CV (from 0.001 to 1). Due to time limits, we only show the results of fixed parameters to show the trend.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AFA68C-0B2F-CF60-D662-F186D8A13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Synthetic Dataset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90F731-BF9F-FF5C-C35B-A4007AE14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391" y="1756865"/>
            <a:ext cx="2699359" cy="4253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6AEB1C-0634-F9F6-6696-3A6883BF3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391" y="2358805"/>
            <a:ext cx="2590819" cy="3048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A56ECB-C5D0-CE57-DCFA-91699516B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2163" y="3648076"/>
            <a:ext cx="3142897" cy="4253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726C32-12B6-34B0-3214-8CD9F4F43D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7280" y="4030975"/>
            <a:ext cx="3952384" cy="59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202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A80886-D160-D4FF-15E1-0FC85B91D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Expected Bound: </a:t>
            </a:r>
            <a:endParaRPr lang="zh-CN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250576-EEA0-1D9D-0C17-185622832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56292"/>
            <a:ext cx="8754585" cy="80319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Formative Analysis (Theory Expectation)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84EF27-5A83-894F-7439-A60577337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180" y="3865656"/>
            <a:ext cx="7477754" cy="23113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231871-99CD-2B65-69BC-0F3469609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803" y="2043955"/>
            <a:ext cx="8653275" cy="170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131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40BD82-0EA7-8FEA-23E1-FCE3E692E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With suitable ambiguity param (can be tuned via CV), param-DRO models can outperform its ERM version.</a:t>
            </a:r>
          </a:p>
          <a:p>
            <a:pPr lvl="1"/>
            <a:r>
              <a:rPr lang="en-US" altLang="zh-CN" dirty="0"/>
              <a:t>Although not obvious numerically, the p-value is very low…</a:t>
            </a:r>
            <a:endParaRPr lang="zh-CN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51F284-8262-631D-AFE0-718FB8A74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0837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2C57AD-0657-0DED-6EAE-6A17C5F9B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8473"/>
            <a:ext cx="10515600" cy="5370379"/>
          </a:xfrm>
        </p:spPr>
        <p:txBody>
          <a:bodyPr>
            <a:normAutofit/>
          </a:bodyPr>
          <a:lstStyle/>
          <a:p>
            <a:r>
              <a:rPr lang="en-US" altLang="zh-CN" dirty="0"/>
              <a:t>Now if the true underlying distribution is not fully parametric </a:t>
            </a:r>
            <a:r>
              <a:rPr lang="en-US" altLang="zh-CN" dirty="0" err="1"/>
              <a:t>w.r.t.</a:t>
            </a:r>
            <a:r>
              <a:rPr lang="en-US" altLang="zh-CN" dirty="0"/>
              <a:t> parametric family…</a:t>
            </a:r>
          </a:p>
          <a:p>
            <a:r>
              <a:rPr lang="en-US" altLang="zh-CN" dirty="0"/>
              <a:t> For example, we test the case when the true distribution satisfies the following case: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Under such case, our model has larger margins over ERM models…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454ABB-F259-DD96-6D6A-51AC9B27E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misspecification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3124C7-767B-B141-DD64-7CDFD859F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157" y="3132636"/>
            <a:ext cx="8103685" cy="180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70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6C0402-16ED-C79A-53E9-359560131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Due to computational limits…</a:t>
            </a:r>
          </a:p>
          <a:p>
            <a:pPr lvl="1"/>
            <a:r>
              <a:rPr lang="en-US" altLang="zh-CN" dirty="0"/>
              <a:t>(second line of each model result indicates the statistical significance level compared with corresponding ERM cases.</a:t>
            </a:r>
            <a:endParaRPr lang="zh-CN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CA7C70-9852-76DC-7673-6D6AA115B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CV results for Case 1.1</a:t>
            </a:r>
            <a:endParaRPr lang="zh-CN" alt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4AEB4AA-EF1D-8354-F65D-D9A71C1B5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758049"/>
              </p:ext>
            </p:extLst>
          </p:nvPr>
        </p:nvGraphicFramePr>
        <p:xfrm>
          <a:off x="701227" y="2597309"/>
          <a:ext cx="9873276" cy="1466850"/>
        </p:xfrm>
        <a:graphic>
          <a:graphicData uri="http://schemas.openxmlformats.org/drawingml/2006/table">
            <a:tbl>
              <a:tblPr/>
              <a:tblGrid>
                <a:gridCol w="1645546">
                  <a:extLst>
                    <a:ext uri="{9D8B030D-6E8A-4147-A177-3AD203B41FA5}">
                      <a16:colId xmlns:a16="http://schemas.microsoft.com/office/drawing/2014/main" val="29544536"/>
                    </a:ext>
                  </a:extLst>
                </a:gridCol>
                <a:gridCol w="1645546">
                  <a:extLst>
                    <a:ext uri="{9D8B030D-6E8A-4147-A177-3AD203B41FA5}">
                      <a16:colId xmlns:a16="http://schemas.microsoft.com/office/drawing/2014/main" val="1392642560"/>
                    </a:ext>
                  </a:extLst>
                </a:gridCol>
                <a:gridCol w="1645546">
                  <a:extLst>
                    <a:ext uri="{9D8B030D-6E8A-4147-A177-3AD203B41FA5}">
                      <a16:colId xmlns:a16="http://schemas.microsoft.com/office/drawing/2014/main" val="2864336304"/>
                    </a:ext>
                  </a:extLst>
                </a:gridCol>
                <a:gridCol w="1645546">
                  <a:extLst>
                    <a:ext uri="{9D8B030D-6E8A-4147-A177-3AD203B41FA5}">
                      <a16:colId xmlns:a16="http://schemas.microsoft.com/office/drawing/2014/main" val="3221532681"/>
                    </a:ext>
                  </a:extLst>
                </a:gridCol>
                <a:gridCol w="1645546">
                  <a:extLst>
                    <a:ext uri="{9D8B030D-6E8A-4147-A177-3AD203B41FA5}">
                      <a16:colId xmlns:a16="http://schemas.microsoft.com/office/drawing/2014/main" val="3554051538"/>
                    </a:ext>
                  </a:extLst>
                </a:gridCol>
                <a:gridCol w="1645546">
                  <a:extLst>
                    <a:ext uri="{9D8B030D-6E8A-4147-A177-3AD203B41FA5}">
                      <a16:colId xmlns:a16="http://schemas.microsoft.com/office/drawing/2014/main" val="3567445668"/>
                    </a:ext>
                  </a:extLst>
                </a:gridCol>
              </a:tblGrid>
              <a:tr h="100013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sample size</a:t>
                      </a:r>
                    </a:p>
                  </a:txBody>
                  <a:tcPr marL="14288" marR="14288" marT="9525" marB="9525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dom order</a:t>
                      </a:r>
                    </a:p>
                  </a:txBody>
                  <a:tcPr marL="14288" marR="14288" marT="9525" marB="9525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ERM-nonparam</a:t>
                      </a:r>
                    </a:p>
                  </a:txBody>
                  <a:tcPr marL="14288" marR="14288" marT="9525" marB="9525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ERM-param</a:t>
                      </a:r>
                    </a:p>
                  </a:txBody>
                  <a:tcPr marL="14288" marR="14288" marT="9525" marB="9525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DRO-nonparam</a:t>
                      </a:r>
                    </a:p>
                  </a:txBody>
                  <a:tcPr marL="14288" marR="14288" marT="9525" marB="9525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DRO-param</a:t>
                      </a:r>
                    </a:p>
                  </a:txBody>
                  <a:tcPr marL="14288" marR="14288" marT="9525" marB="9525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857752"/>
                  </a:ext>
                </a:extLst>
              </a:tr>
              <a:tr h="100013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>
                          <a:effectLst/>
                        </a:rPr>
                        <a:t>50</a:t>
                      </a:r>
                    </a:p>
                  </a:txBody>
                  <a:tcPr marL="14288" marR="14288" marT="9525" marB="9525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>
                          <a:effectLst/>
                        </a:rPr>
                        <a:t>2</a:t>
                      </a:r>
                    </a:p>
                  </a:txBody>
                  <a:tcPr marL="14288" marR="14288" marT="9525" marB="9525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100" b="0">
                          <a:effectLst/>
                          <a:latin typeface="Arial" panose="020B0604020202020204" pitchFamily="34" charset="0"/>
                        </a:rPr>
                        <a:t>503.935</a:t>
                      </a:r>
                    </a:p>
                  </a:txBody>
                  <a:tcPr marL="14288" marR="14288" marT="9525" marB="9525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100" b="0">
                          <a:effectLst/>
                          <a:latin typeface="Arial" panose="020B0604020202020204" pitchFamily="34" charset="0"/>
                        </a:rPr>
                        <a:t>17.16543</a:t>
                      </a:r>
                    </a:p>
                  </a:txBody>
                  <a:tcPr marL="14288" marR="14288" marT="9525" marB="9525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100" b="0">
                          <a:effectLst/>
                          <a:latin typeface="Arial" panose="020B0604020202020204" pitchFamily="34" charset="0"/>
                        </a:rPr>
                        <a:t>381.4961</a:t>
                      </a:r>
                    </a:p>
                  </a:txBody>
                  <a:tcPr marL="14288" marR="14288" marT="9525" marB="9525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100" b="0">
                          <a:effectLst/>
                          <a:latin typeface="Arial" panose="020B0604020202020204" pitchFamily="34" charset="0"/>
                        </a:rPr>
                        <a:t>16.37219</a:t>
                      </a:r>
                    </a:p>
                  </a:txBody>
                  <a:tcPr marL="14288" marR="14288" marT="9525" marB="9525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9046079"/>
                  </a:ext>
                </a:extLst>
              </a:tr>
              <a:tr h="100013">
                <a:tc>
                  <a:txBody>
                    <a:bodyPr/>
                    <a:lstStyle/>
                    <a:p>
                      <a:pPr rtl="0" fontAlgn="b"/>
                      <a:endParaRPr lang="zh-CN" altLang="en-US">
                        <a:effectLst/>
                      </a:endParaRPr>
                    </a:p>
                  </a:txBody>
                  <a:tcPr marL="14288" marR="14288" marT="9525" marB="9525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>
                        <a:effectLst/>
                      </a:endParaRPr>
                    </a:p>
                  </a:txBody>
                  <a:tcPr marL="14288" marR="14288" marT="9525" marB="9525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100" b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4288" marR="14288" marT="9525" marB="9525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100" b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4288" marR="14288" marT="9525" marB="9525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effectLst/>
                          <a:latin typeface="Arial" panose="020B0604020202020204" pitchFamily="34" charset="0"/>
                        </a:rPr>
                        <a:t>8.03E-06</a:t>
                      </a:r>
                    </a:p>
                  </a:txBody>
                  <a:tcPr marL="14288" marR="14288" marT="9525" marB="9525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effectLst/>
                          <a:latin typeface="Arial" panose="020B0604020202020204" pitchFamily="34" charset="0"/>
                        </a:rPr>
                        <a:t>1.31E-08</a:t>
                      </a:r>
                    </a:p>
                  </a:txBody>
                  <a:tcPr marL="14288" marR="14288" marT="9525" marB="9525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6192811"/>
                  </a:ext>
                </a:extLst>
              </a:tr>
              <a:tr h="100013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>
                          <a:effectLst/>
                        </a:rPr>
                        <a:t>50</a:t>
                      </a:r>
                    </a:p>
                  </a:txBody>
                  <a:tcPr marL="14288" marR="14288" marT="9525" marB="9525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>
                          <a:effectLst/>
                        </a:rPr>
                        <a:t>4</a:t>
                      </a:r>
                    </a:p>
                  </a:txBody>
                  <a:tcPr marL="14288" marR="14288" marT="9525" marB="9525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100" b="0">
                          <a:effectLst/>
                          <a:latin typeface="Arial" panose="020B0604020202020204" pitchFamily="34" charset="0"/>
                        </a:rPr>
                        <a:t>2348706</a:t>
                      </a:r>
                    </a:p>
                  </a:txBody>
                  <a:tcPr marL="14288" marR="14288" marT="9525" marB="9525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100" b="0">
                          <a:effectLst/>
                          <a:latin typeface="Arial" panose="020B0604020202020204" pitchFamily="34" charset="0"/>
                        </a:rPr>
                        <a:t>474.1068</a:t>
                      </a:r>
                    </a:p>
                  </a:txBody>
                  <a:tcPr marL="14288" marR="14288" marT="9525" marB="9525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100" b="0">
                          <a:effectLst/>
                          <a:latin typeface="Arial" panose="020B0604020202020204" pitchFamily="34" charset="0"/>
                        </a:rPr>
                        <a:t>2648273</a:t>
                      </a:r>
                    </a:p>
                  </a:txBody>
                  <a:tcPr marL="14288" marR="14288" marT="9525" marB="9525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100" b="0">
                          <a:effectLst/>
                          <a:latin typeface="Arial" panose="020B0604020202020204" pitchFamily="34" charset="0"/>
                        </a:rPr>
                        <a:t>440.7186</a:t>
                      </a:r>
                    </a:p>
                  </a:txBody>
                  <a:tcPr marL="14288" marR="14288" marT="9525" marB="9525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2446072"/>
                  </a:ext>
                </a:extLst>
              </a:tr>
              <a:tr h="100013">
                <a:tc>
                  <a:txBody>
                    <a:bodyPr/>
                    <a:lstStyle/>
                    <a:p>
                      <a:pPr rtl="0" fontAlgn="b"/>
                      <a:endParaRPr lang="zh-CN" altLang="en-US">
                        <a:effectLst/>
                      </a:endParaRPr>
                    </a:p>
                  </a:txBody>
                  <a:tcPr marL="14288" marR="14288" marT="9525" marB="9525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>
                        <a:effectLst/>
                      </a:endParaRPr>
                    </a:p>
                  </a:txBody>
                  <a:tcPr marL="14288" marR="14288" marT="9525" marB="9525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100" b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4288" marR="14288" marT="9525" marB="9525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100" b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4288" marR="14288" marT="9525" marB="9525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100" b="0">
                          <a:effectLst/>
                          <a:latin typeface="Arial" panose="020B0604020202020204" pitchFamily="34" charset="0"/>
                        </a:rPr>
                        <a:t>0.239714</a:t>
                      </a:r>
                    </a:p>
                  </a:txBody>
                  <a:tcPr marL="14288" marR="14288" marT="9525" marB="9525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dirty="0">
                          <a:effectLst/>
                          <a:latin typeface="Arial" panose="020B0604020202020204" pitchFamily="34" charset="0"/>
                        </a:rPr>
                        <a:t>5.64E-11</a:t>
                      </a:r>
                    </a:p>
                  </a:txBody>
                  <a:tcPr marL="14288" marR="14288" marT="9525" marB="9525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569782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3C4ADBE-B375-9B89-E223-94B00768C7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6211535"/>
              </p:ext>
            </p:extLst>
          </p:nvPr>
        </p:nvGraphicFramePr>
        <p:xfrm>
          <a:off x="1157446" y="4143777"/>
          <a:ext cx="4592661" cy="27142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69E51E2-E4CB-99A2-385E-F2DC849605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7422598"/>
              </p:ext>
            </p:extLst>
          </p:nvPr>
        </p:nvGraphicFramePr>
        <p:xfrm>
          <a:off x="6277384" y="4229801"/>
          <a:ext cx="4390616" cy="2657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31501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4E6719-885E-58B8-80F3-707FC3143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8473"/>
            <a:ext cx="10515600" cy="5342329"/>
          </a:xfrm>
        </p:spPr>
        <p:txBody>
          <a:bodyPr>
            <a:normAutofit/>
          </a:bodyPr>
          <a:lstStyle/>
          <a:p>
            <a:r>
              <a:rPr lang="en-US" altLang="zh-CN" dirty="0"/>
              <a:t>We consider the case when the train and test distribution differs.</a:t>
            </a:r>
          </a:p>
          <a:p>
            <a:r>
              <a:rPr lang="en-US" altLang="zh-CN" dirty="0"/>
              <a:t>Consider the two following different shift types: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We should be careful here e.g. if we change the distribution shift reversely (since reversed shift distribution is not the worst-case </a:t>
            </a:r>
            <a:r>
              <a:rPr lang="en-US" altLang="zh-CN" dirty="0" err="1"/>
              <a:t>w.r.t.</a:t>
            </a:r>
            <a:r>
              <a:rPr lang="en-US" altLang="zh-CN" dirty="0"/>
              <a:t> the train model).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70A127-32DD-A9AB-95D0-1431E12D2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Distribution Shift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C8497E-60F0-45FA-8518-731825BEA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834" y="2292331"/>
            <a:ext cx="7331846" cy="292479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F55E748-B287-13F3-D437-4092ABF9D81C}"/>
              </a:ext>
            </a:extLst>
          </p:cNvPr>
          <p:cNvSpPr/>
          <p:nvPr/>
        </p:nvSpPr>
        <p:spPr>
          <a:xfrm>
            <a:off x="4280290" y="4448584"/>
            <a:ext cx="5368593" cy="8246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272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BDFCC9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BDFCC9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3364</TotalTime>
  <Words>813</Words>
  <Application>Microsoft Office PowerPoint</Application>
  <PresentationFormat>Widescreen</PresentationFormat>
  <Paragraphs>119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等线</vt:lpstr>
      <vt:lpstr>微软雅黑</vt:lpstr>
      <vt:lpstr>Arial</vt:lpstr>
      <vt:lpstr>Times New Roman</vt:lpstr>
      <vt:lpstr>Office 主题​​</vt:lpstr>
      <vt:lpstr>Experiment Summary</vt:lpstr>
      <vt:lpstr>Goal</vt:lpstr>
      <vt:lpstr>Generalization Bound</vt:lpstr>
      <vt:lpstr>Synthetic Dataset</vt:lpstr>
      <vt:lpstr>Formative Analysis (Theory Expectation)</vt:lpstr>
      <vt:lpstr>Results</vt:lpstr>
      <vt:lpstr>Model misspecification</vt:lpstr>
      <vt:lpstr>Example: CV results for Case 1.1</vt:lpstr>
      <vt:lpstr>Distribution Shift</vt:lpstr>
      <vt:lpstr>An obvious tricky example </vt:lpstr>
      <vt:lpstr>Results for Case 2.1…</vt:lpstr>
      <vt:lpstr>Results for Case 2.2</vt:lpstr>
      <vt:lpstr>Real Dataset</vt:lpstr>
      <vt:lpstr>Remaining Questions</vt:lpstr>
      <vt:lpstr>Problem in this draft…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Tianyu Wang</dc:creator>
  <cp:lastModifiedBy>wangtianyu6162@gmail.com</cp:lastModifiedBy>
  <cp:revision>170</cp:revision>
  <dcterms:created xsi:type="dcterms:W3CDTF">2020-04-11T13:17:44Z</dcterms:created>
  <dcterms:modified xsi:type="dcterms:W3CDTF">2022-08-05T16:54:18Z</dcterms:modified>
</cp:coreProperties>
</file>