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56" r:id="rId2"/>
    <p:sldId id="276" r:id="rId3"/>
    <p:sldId id="257" r:id="rId4"/>
    <p:sldId id="258" r:id="rId5"/>
    <p:sldId id="268" r:id="rId6"/>
    <p:sldId id="274" r:id="rId7"/>
    <p:sldId id="270" r:id="rId8"/>
    <p:sldId id="269" r:id="rId9"/>
    <p:sldId id="275" r:id="rId10"/>
    <p:sldId id="271" r:id="rId11"/>
    <p:sldId id="272" r:id="rId12"/>
    <p:sldId id="273" r:id="rId13"/>
    <p:sldId id="265" r:id="rId14"/>
  </p:sldIdLst>
  <p:sldSz cx="12192000" cy="6858000"/>
  <p:notesSz cx="7099300" cy="10234613"/>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05" autoAdjust="0"/>
    <p:restoredTop sz="94397" autoAdjust="0"/>
  </p:normalViewPr>
  <p:slideViewPr>
    <p:cSldViewPr snapToGrid="0">
      <p:cViewPr varScale="1">
        <p:scale>
          <a:sx n="73" d="100"/>
          <a:sy n="73" d="100"/>
        </p:scale>
        <p:origin x="76"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1295" y="0"/>
            <a:ext cx="3076363" cy="513508"/>
          </a:xfrm>
          <a:prstGeom prst="rect">
            <a:avLst/>
          </a:prstGeom>
        </p:spPr>
        <p:txBody>
          <a:bodyPr vert="horz" lIns="99075" tIns="49538" rIns="99075" bIns="49538" rtlCol="0"/>
          <a:lstStyle>
            <a:lvl1pPr algn="r">
              <a:defRPr sz="1300"/>
            </a:lvl1pPr>
          </a:lstStyle>
          <a:p>
            <a:fld id="{D2A48B96-639E-45A3-A0BA-2464DFDB1FAA}" type="datetimeFigureOut">
              <a:rPr lang="zh-CN" altLang="en-US" smtClean="0"/>
              <a:t>2024/3/20</a:t>
            </a:fld>
            <a:endParaRPr lang="zh-CN" altLang="en-US"/>
          </a:p>
        </p:txBody>
      </p:sp>
      <p:sp>
        <p:nvSpPr>
          <p:cNvPr id="4" name="幻灯片图像占位符 3"/>
          <p:cNvSpPr>
            <a:spLocks noGrp="1" noRot="1" noChangeAspect="1"/>
          </p:cNvSpPr>
          <p:nvPr>
            <p:ph type="sldImg" idx="2"/>
          </p:nvPr>
        </p:nvSpPr>
        <p:spPr>
          <a:xfrm>
            <a:off x="481013" y="1279525"/>
            <a:ext cx="6138862"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09930" y="4925408"/>
            <a:ext cx="5679440" cy="4029879"/>
          </a:xfrm>
          <a:prstGeom prst="rect">
            <a:avLst/>
          </a:prstGeom>
        </p:spPr>
        <p:txBody>
          <a:bodyPr vert="horz" lIns="99075" tIns="49538" rIns="99075" bIns="49538"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721108"/>
            <a:ext cx="3076363" cy="513507"/>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5" y="9721108"/>
            <a:ext cx="3076363" cy="513507"/>
          </a:xfrm>
          <a:prstGeom prst="rect">
            <a:avLst/>
          </a:prstGeom>
        </p:spPr>
        <p:txBody>
          <a:bodyPr vert="horz" lIns="99075" tIns="49538" rIns="99075" bIns="49538" rtlCol="0" anchor="b"/>
          <a:lstStyle>
            <a:lvl1pPr algn="r">
              <a:defRPr sz="13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Due to visa issues with Green Alliance staff, they were unable to come to the event. I delivered the presentation as a collaborator instead</a:t>
            </a:r>
          </a:p>
        </p:txBody>
      </p:sp>
    </p:spTree>
    <p:extLst>
      <p:ext uri="{BB962C8B-B14F-4D97-AF65-F5344CB8AC3E}">
        <p14:creationId xmlns:p14="http://schemas.microsoft.com/office/powerpoint/2010/main" val="67002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zh-CN" altLang="en-US" dirty="0"/>
              <a:t>The foundational layer of SecLLM provides the necessary infrastructure and efficient management for large model training and inference, covering various aspects such as data access, resource scheduling, large model engineering management, distributed training, and accelerated inference.</a:t>
            </a:r>
          </a:p>
          <a:p>
            <a:endParaRPr lang="en-US" altLang="zh-CN" dirty="0"/>
          </a:p>
        </p:txBody>
      </p:sp>
    </p:spTree>
    <p:extLst>
      <p:ext uri="{BB962C8B-B14F-4D97-AF65-F5344CB8AC3E}">
        <p14:creationId xmlns:p14="http://schemas.microsoft.com/office/powerpoint/2010/main" val="3204246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880211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That’s all. Thank you!</a:t>
            </a:r>
          </a:p>
          <a:p>
            <a:endParaRPr lang="en-US" altLang="zh-CN" dirty="0"/>
          </a:p>
          <a:p>
            <a:r>
              <a:rPr lang="en-US" altLang="zh-CN" dirty="0"/>
              <a:t>Thanks for your comments, we consider SAV-D is SAV’s improvement and is covered by charter. </a:t>
            </a:r>
          </a:p>
          <a:p>
            <a:endParaRPr lang="en-US" altLang="zh-CN" dirty="0"/>
          </a:p>
          <a:p>
            <a:r>
              <a:rPr lang="en-US" altLang="zh-CN" dirty="0"/>
              <a:t>We will seriously think about this.</a:t>
            </a:r>
          </a:p>
          <a:p>
            <a:endParaRPr lang="en-US" altLang="zh-CN" dirty="0"/>
          </a:p>
          <a:p>
            <a:r>
              <a:rPr lang="en-US" altLang="zh-CN" dirty="0"/>
              <a:t>I hope we can have deep communication through mailing list later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95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7" name="矩形 6"/>
          <p:cNvSpPr/>
          <p:nvPr userDrawn="1"/>
        </p:nvSpPr>
        <p:spPr>
          <a:xfrm>
            <a:off x="635" y="1169670"/>
            <a:ext cx="12191365" cy="90170"/>
          </a:xfrm>
          <a:prstGeom prst="rect">
            <a:avLst/>
          </a:prstGeom>
          <a:gradFill>
            <a:gsLst>
              <a:gs pos="35000">
                <a:srgbClr val="0070C0">
                  <a:lumMod val="96000"/>
                </a:srgbClr>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400" y="1883410"/>
            <a:ext cx="11687175" cy="1727835"/>
          </a:xfrm>
        </p:spPr>
        <p:txBody>
          <a:bodyPr anchor="ctr" anchorCtr="0"/>
          <a:lstStyle/>
          <a:p>
            <a:r>
              <a:rPr lang="en-US" altLang="zh-CN" sz="4800" dirty="0"/>
              <a:t>Thinking and Practice: </a:t>
            </a:r>
            <a:br>
              <a:rPr lang="en-US" altLang="zh-CN" sz="4800" dirty="0"/>
            </a:br>
            <a:r>
              <a:rPr lang="en-US" altLang="zh-CN" sz="4800" dirty="0"/>
              <a:t>LLM for Cybersecurity</a:t>
            </a:r>
          </a:p>
        </p:txBody>
      </p:sp>
      <p:sp>
        <p:nvSpPr>
          <p:cNvPr id="3" name="副标题 2"/>
          <p:cNvSpPr>
            <a:spLocks noGrp="1"/>
          </p:cNvSpPr>
          <p:nvPr>
            <p:ph type="subTitle" idx="1"/>
          </p:nvPr>
        </p:nvSpPr>
        <p:spPr>
          <a:xfrm>
            <a:off x="1551305" y="3986530"/>
            <a:ext cx="9144000" cy="2637294"/>
          </a:xfrm>
        </p:spPr>
        <p:txBody>
          <a:bodyPr>
            <a:normAutofit/>
          </a:bodyPr>
          <a:lstStyle/>
          <a:p>
            <a:r>
              <a:rPr lang="en-US" altLang="zh-CN" sz="2800" b="1" dirty="0" err="1"/>
              <a:t>Linzhe</a:t>
            </a:r>
            <a:r>
              <a:rPr lang="en-US" altLang="zh-CN" sz="2800" b="1" dirty="0"/>
              <a:t> Li</a:t>
            </a:r>
          </a:p>
          <a:p>
            <a:r>
              <a:rPr lang="en-US" altLang="zh-CN" sz="2800" i="1" dirty="0">
                <a:solidFill>
                  <a:schemeClr val="bg1">
                    <a:lumMod val="50000"/>
                  </a:schemeClr>
                </a:solidFill>
              </a:rPr>
              <a:t>Beijing </a:t>
            </a:r>
            <a:r>
              <a:rPr lang="en-US" altLang="zh-CN" sz="2800" i="1" dirty="0" err="1">
                <a:solidFill>
                  <a:schemeClr val="bg1">
                    <a:lumMod val="50000"/>
                  </a:schemeClr>
                </a:solidFill>
              </a:rPr>
              <a:t>Zhongguancun</a:t>
            </a:r>
            <a:r>
              <a:rPr lang="en-US" altLang="zh-CN" sz="2800" i="1" dirty="0">
                <a:solidFill>
                  <a:schemeClr val="bg1">
                    <a:lumMod val="50000"/>
                  </a:schemeClr>
                </a:solidFill>
              </a:rPr>
              <a:t> Laboratory</a:t>
            </a:r>
          </a:p>
          <a:p>
            <a:r>
              <a:rPr lang="en-US" altLang="zh-CN" sz="2800" i="1" dirty="0">
                <a:solidFill>
                  <a:schemeClr val="accent6"/>
                </a:solidFill>
              </a:rPr>
              <a:t>Powered By NSFOCUS</a:t>
            </a:r>
          </a:p>
          <a:p>
            <a:endParaRPr lang="en-US" altLang="zh-CN" sz="2800" dirty="0"/>
          </a:p>
          <a:p>
            <a:r>
              <a:rPr lang="en-US" altLang="zh-CN" sz="2800" dirty="0"/>
              <a:t>March 21,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68FB4-EC03-5E2E-956F-B0340FA0AA99}"/>
              </a:ext>
            </a:extLst>
          </p:cNvPr>
          <p:cNvSpPr>
            <a:spLocks noGrp="1"/>
          </p:cNvSpPr>
          <p:nvPr>
            <p:ph type="title"/>
          </p:nvPr>
        </p:nvSpPr>
        <p:spPr/>
        <p:txBody>
          <a:bodyPr/>
          <a:lstStyle/>
          <a:p>
            <a:r>
              <a:rPr lang="en-US" altLang="zh-CN" dirty="0"/>
              <a:t>Use Case: Multi-source information mining</a:t>
            </a:r>
            <a:endParaRPr lang="zh-CN" altLang="en-US" dirty="0"/>
          </a:p>
        </p:txBody>
      </p:sp>
      <p:sp>
        <p:nvSpPr>
          <p:cNvPr id="4" name="灯片编号占位符 3">
            <a:extLst>
              <a:ext uri="{FF2B5EF4-FFF2-40B4-BE49-F238E27FC236}">
                <a16:creationId xmlns:a16="http://schemas.microsoft.com/office/drawing/2014/main" id="{93E23DF3-1BBE-1918-40E9-7E8464C30229}"/>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pic>
        <p:nvPicPr>
          <p:cNvPr id="5" name="图片 4">
            <a:extLst>
              <a:ext uri="{FF2B5EF4-FFF2-40B4-BE49-F238E27FC236}">
                <a16:creationId xmlns:a16="http://schemas.microsoft.com/office/drawing/2014/main" id="{159D7B59-3C7F-C36B-53B2-3AD0DB3AF034}"/>
              </a:ext>
            </a:extLst>
          </p:cNvPr>
          <p:cNvPicPr>
            <a:picLocks noChangeAspect="1"/>
          </p:cNvPicPr>
          <p:nvPr/>
        </p:nvPicPr>
        <p:blipFill>
          <a:blip r:embed="rId2"/>
          <a:stretch>
            <a:fillRect/>
          </a:stretch>
        </p:blipFill>
        <p:spPr>
          <a:xfrm>
            <a:off x="335365" y="1335088"/>
            <a:ext cx="6277647" cy="5037944"/>
          </a:xfrm>
          <a:prstGeom prst="rect">
            <a:avLst/>
          </a:prstGeom>
        </p:spPr>
      </p:pic>
      <p:sp>
        <p:nvSpPr>
          <p:cNvPr id="6" name="TextBox 3">
            <a:extLst>
              <a:ext uri="{FF2B5EF4-FFF2-40B4-BE49-F238E27FC236}">
                <a16:creationId xmlns:a16="http://schemas.microsoft.com/office/drawing/2014/main" id="{B9BFE8EF-48DD-4843-8D61-D4B815B57A85}"/>
              </a:ext>
            </a:extLst>
          </p:cNvPr>
          <p:cNvSpPr txBox="1"/>
          <p:nvPr/>
        </p:nvSpPr>
        <p:spPr>
          <a:xfrm>
            <a:off x="6388475" y="1335088"/>
            <a:ext cx="5803525" cy="1200329"/>
          </a:xfrm>
          <a:prstGeom prst="rect">
            <a:avLst/>
          </a:prstGeom>
          <a:noFill/>
        </p:spPr>
        <p:txBody>
          <a:bodyPr wrap="square" rtlCol="0">
            <a:spAutoFit/>
          </a:bodyPr>
          <a:lstStyle/>
          <a:p>
            <a:r>
              <a:rPr lang="en-US" altLang="zh-CN" sz="1800" b="1" dirty="0">
                <a:latin typeface="微软雅黑" panose="020B0503020204020204" pitchFamily="34" charset="-122"/>
                <a:ea typeface="微软雅黑" panose="020B0503020204020204" pitchFamily="34" charset="-122"/>
              </a:rPr>
              <a:t>Requirement:</a:t>
            </a:r>
            <a:r>
              <a:rPr lang="en-US" altLang="zh-CN" sz="1800" dirty="0">
                <a:latin typeface="微软雅黑" panose="020B0503020204020204" pitchFamily="34" charset="-122"/>
                <a:ea typeface="微软雅黑" panose="020B0503020204020204" pitchFamily="34" charset="-122"/>
              </a:rPr>
              <a:t> Integrate a wide range of security information from the Internet to accurately analyze threats and help organizations address security challenges.</a:t>
            </a:r>
            <a:endParaRPr lang="zh-CN" altLang="en-US" sz="1800" dirty="0">
              <a:latin typeface="微软雅黑" panose="020B0503020204020204" pitchFamily="34" charset="-122"/>
              <a:ea typeface="微软雅黑" panose="020B0503020204020204" pitchFamily="34" charset="-122"/>
            </a:endParaRPr>
          </a:p>
        </p:txBody>
      </p:sp>
      <p:sp>
        <p:nvSpPr>
          <p:cNvPr id="7" name="TextBox 7">
            <a:extLst>
              <a:ext uri="{FF2B5EF4-FFF2-40B4-BE49-F238E27FC236}">
                <a16:creationId xmlns:a16="http://schemas.microsoft.com/office/drawing/2014/main" id="{402744A9-7081-0182-1537-14A7047E4C65}"/>
              </a:ext>
            </a:extLst>
          </p:cNvPr>
          <p:cNvSpPr txBox="1"/>
          <p:nvPr/>
        </p:nvSpPr>
        <p:spPr>
          <a:xfrm>
            <a:off x="6354756" y="2740674"/>
            <a:ext cx="5837244" cy="3693319"/>
          </a:xfrm>
          <a:prstGeom prst="rect">
            <a:avLst/>
          </a:prstGeom>
          <a:noFill/>
        </p:spPr>
        <p:txBody>
          <a:bodyPr wrap="square" rtlCol="0">
            <a:spAutoFit/>
          </a:bodyPr>
          <a:lstStyle/>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Solution</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endParaRPr>
          </a:p>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1.Summarization: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Refines and integrates information using security semantics, filtering noise and emphasizing essentials.</a:t>
            </a:r>
          </a:p>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2.Analysis: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Unifies diverse information through semantic and associative analyses, enhancing organizational efficiency.</a:t>
            </a:r>
          </a:p>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3.Classification: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Automatically categorizes intelligence by identifying connections and similarities, aiding integration.</a:t>
            </a:r>
          </a:p>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4.Entity Evaluation: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rPr>
              <a:t>Assesses entity characteristics, relevance, and relationships for initial insights, including risk levels.</a:t>
            </a:r>
            <a:endParaRPr lang="en-US" dirty="0">
              <a:solidFill>
                <a:schemeClr val="tx1">
                  <a:lumMod val="65000"/>
                  <a:lumOff val="35000"/>
                </a:schemeClr>
              </a:solidFill>
              <a:latin typeface="微软雅黑" panose="020B0503020204020204" pitchFamily="34" charset="-122"/>
              <a:ea typeface="微软雅黑" panose="020B0503020204020204" pitchFamily="34" charset="-122"/>
              <a:cs typeface="Archivo" pitchFamily="2" charset="0"/>
            </a:endParaRPr>
          </a:p>
        </p:txBody>
      </p:sp>
    </p:spTree>
    <p:extLst>
      <p:ext uri="{BB962C8B-B14F-4D97-AF65-F5344CB8AC3E}">
        <p14:creationId xmlns:p14="http://schemas.microsoft.com/office/powerpoint/2010/main" val="138718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54FB6-056B-3F89-D471-ACA76597E496}"/>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Arial" panose="020B0604020202020204" pitchFamily="34" charset="0"/>
              </a:rPr>
              <a:t>Use Case: Security C</a:t>
            </a:r>
            <a:r>
              <a:rPr kumimoji="0" lang="en-US" altLang="zh-CN" sz="4400" b="0" i="0" u="none" strike="noStrike" cap="none" normalizeH="0" baseline="0" dirty="0">
                <a:ln>
                  <a:noFill/>
                </a:ln>
                <a:solidFill>
                  <a:schemeClr val="tx1"/>
                </a:solidFill>
                <a:effectLst/>
                <a:latin typeface="Arial" panose="020B0604020202020204" pitchFamily="34" charset="0"/>
              </a:rPr>
              <a:t>opilot</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4" name="灯片编号占位符 3">
            <a:extLst>
              <a:ext uri="{FF2B5EF4-FFF2-40B4-BE49-F238E27FC236}">
                <a16:creationId xmlns:a16="http://schemas.microsoft.com/office/drawing/2014/main" id="{D16B9173-0ABA-4EA4-F11C-68245C960780}"/>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pic>
        <p:nvPicPr>
          <p:cNvPr id="8" name="图片 7">
            <a:extLst>
              <a:ext uri="{FF2B5EF4-FFF2-40B4-BE49-F238E27FC236}">
                <a16:creationId xmlns:a16="http://schemas.microsoft.com/office/drawing/2014/main" id="{00642DA0-58FA-4EEE-C339-262C000DEBC7}"/>
              </a:ext>
            </a:extLst>
          </p:cNvPr>
          <p:cNvPicPr>
            <a:picLocks noChangeAspect="1"/>
          </p:cNvPicPr>
          <p:nvPr/>
        </p:nvPicPr>
        <p:blipFill>
          <a:blip r:embed="rId2"/>
          <a:stretch>
            <a:fillRect/>
          </a:stretch>
        </p:blipFill>
        <p:spPr>
          <a:xfrm>
            <a:off x="3048000" y="2223848"/>
            <a:ext cx="8735638" cy="4011371"/>
          </a:xfrm>
          <a:prstGeom prst="rect">
            <a:avLst/>
          </a:prstGeom>
        </p:spPr>
      </p:pic>
      <p:sp>
        <p:nvSpPr>
          <p:cNvPr id="9" name="TextBox 3">
            <a:extLst>
              <a:ext uri="{FF2B5EF4-FFF2-40B4-BE49-F238E27FC236}">
                <a16:creationId xmlns:a16="http://schemas.microsoft.com/office/drawing/2014/main" id="{9E76A540-0C80-B5AD-FBF8-D95DC5608D10}"/>
              </a:ext>
            </a:extLst>
          </p:cNvPr>
          <p:cNvSpPr txBox="1"/>
          <p:nvPr/>
        </p:nvSpPr>
        <p:spPr>
          <a:xfrm>
            <a:off x="636604" y="1456386"/>
            <a:ext cx="11368583" cy="646331"/>
          </a:xfrm>
          <a:prstGeom prst="rect">
            <a:avLst/>
          </a:prstGeom>
          <a:noFill/>
        </p:spPr>
        <p:txBody>
          <a:bodyPr wrap="square" rtlCol="0">
            <a:spAutoFit/>
          </a:bodyPr>
          <a:lstStyle/>
          <a:p>
            <a:r>
              <a:rPr lang="en-US" altLang="zh-CN" sz="1800" b="1" dirty="0">
                <a:latin typeface="微软雅黑" panose="020B0503020204020204" pitchFamily="34" charset="-122"/>
                <a:ea typeface="微软雅黑" panose="020B0503020204020204" pitchFamily="34" charset="-122"/>
              </a:rPr>
              <a:t>Requirement:</a:t>
            </a:r>
            <a:r>
              <a:rPr lang="en-US" altLang="zh-CN" sz="1800" dirty="0">
                <a:latin typeface="微软雅黑" panose="020B0503020204020204" pitchFamily="34" charset="-122"/>
                <a:ea typeface="微软雅黑" panose="020B0503020204020204" pitchFamily="34" charset="-122"/>
              </a:rPr>
              <a:t> Intelligent Operations Copilot boosts security efficiency through human-machine collaboration, enhancing threat detection and response for effective network security maintenance.</a:t>
            </a:r>
            <a:endParaRPr lang="zh-CN" altLang="en-US" sz="1800" dirty="0">
              <a:latin typeface="微软雅黑" panose="020B0503020204020204" pitchFamily="34" charset="-122"/>
              <a:ea typeface="微软雅黑" panose="020B0503020204020204" pitchFamily="34" charset="-122"/>
            </a:endParaRPr>
          </a:p>
        </p:txBody>
      </p:sp>
      <p:sp>
        <p:nvSpPr>
          <p:cNvPr id="10" name="TextBox 7">
            <a:extLst>
              <a:ext uri="{FF2B5EF4-FFF2-40B4-BE49-F238E27FC236}">
                <a16:creationId xmlns:a16="http://schemas.microsoft.com/office/drawing/2014/main" id="{E0B7A69B-799D-7D9A-9A85-52914D57DAA9}"/>
              </a:ext>
            </a:extLst>
          </p:cNvPr>
          <p:cNvSpPr txBox="1"/>
          <p:nvPr/>
        </p:nvSpPr>
        <p:spPr>
          <a:xfrm>
            <a:off x="636604" y="2280039"/>
            <a:ext cx="5351241" cy="1754326"/>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cs typeface="Archivo" pitchFamily="2" charset="0"/>
              </a:rPr>
              <a:t>Solution</a:t>
            </a:r>
            <a:r>
              <a:rPr lang="zh-CN" altLang="en-US" b="1" dirty="0">
                <a:latin typeface="微软雅黑" panose="020B0503020204020204" pitchFamily="34" charset="-122"/>
                <a:ea typeface="微软雅黑" panose="020B0503020204020204" pitchFamily="34" charset="-122"/>
                <a:cs typeface="Archivo" pitchFamily="2" charset="0"/>
              </a:rPr>
              <a:t>：</a:t>
            </a:r>
            <a:r>
              <a:rPr lang="en-US" altLang="zh-CN" dirty="0" err="1">
                <a:latin typeface="微软雅黑" panose="020B0503020204020204" pitchFamily="34" charset="-122"/>
                <a:ea typeface="微软雅黑" panose="020B0503020204020204" pitchFamily="34" charset="-122"/>
                <a:cs typeface="Archivo" pitchFamily="2" charset="0"/>
              </a:rPr>
              <a:t>SecLLM</a:t>
            </a:r>
            <a:r>
              <a:rPr lang="en-US" altLang="zh-CN" dirty="0">
                <a:latin typeface="微软雅黑" panose="020B0503020204020204" pitchFamily="34" charset="-122"/>
                <a:ea typeface="微软雅黑" panose="020B0503020204020204" pitchFamily="34" charset="-122"/>
                <a:cs typeface="Archivo" pitchFamily="2" charset="0"/>
              </a:rPr>
              <a:t> triggers tools to execute decisions, adjusting in real-time based on feedback. In the operational framework, </a:t>
            </a:r>
            <a:r>
              <a:rPr lang="en-US" altLang="zh-CN" dirty="0" err="1">
                <a:latin typeface="微软雅黑" panose="020B0503020204020204" pitchFamily="34" charset="-122"/>
                <a:ea typeface="微软雅黑" panose="020B0503020204020204" pitchFamily="34" charset="-122"/>
                <a:cs typeface="Archivo" pitchFamily="2" charset="0"/>
              </a:rPr>
              <a:t>SecLLM</a:t>
            </a:r>
            <a:r>
              <a:rPr lang="en-US" altLang="zh-CN" dirty="0">
                <a:latin typeface="微软雅黑" panose="020B0503020204020204" pitchFamily="34" charset="-122"/>
                <a:ea typeface="微软雅黑" panose="020B0503020204020204" pitchFamily="34" charset="-122"/>
                <a:cs typeface="Archivo" pitchFamily="2" charset="0"/>
              </a:rPr>
              <a:t> acts as the decision center, interpreting user inputs and utilizing tools for expert judgment.</a:t>
            </a:r>
          </a:p>
        </p:txBody>
      </p:sp>
    </p:spTree>
    <p:extLst>
      <p:ext uri="{BB962C8B-B14F-4D97-AF65-F5344CB8AC3E}">
        <p14:creationId xmlns:p14="http://schemas.microsoft.com/office/powerpoint/2010/main" val="408803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E6322-CB4A-C9BD-72B8-F77E0B1B1548}"/>
              </a:ext>
            </a:extLst>
          </p:cNvPr>
          <p:cNvSpPr>
            <a:spLocks noGrp="1"/>
          </p:cNvSpPr>
          <p:nvPr>
            <p:ph type="title"/>
          </p:nvPr>
        </p:nvSpPr>
        <p:spPr>
          <a:xfrm>
            <a:off x="838200" y="18255"/>
            <a:ext cx="10515600" cy="1325563"/>
          </a:xfrm>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56B1D01A-C3B8-C4DA-88AD-94E2AE9CD986}"/>
              </a:ext>
            </a:extLst>
          </p:cNvPr>
          <p:cNvSpPr>
            <a:spLocks noGrp="1"/>
          </p:cNvSpPr>
          <p:nvPr>
            <p:ph idx="1"/>
          </p:nvPr>
        </p:nvSpPr>
        <p:spPr>
          <a:xfrm>
            <a:off x="838200" y="1471664"/>
            <a:ext cx="10515600" cy="4351338"/>
          </a:xfrm>
        </p:spPr>
        <p:txBody>
          <a:bodyPr/>
          <a:lstStyle/>
          <a:p>
            <a:pPr>
              <a:lnSpc>
                <a:spcPct val="150000"/>
              </a:lnSpc>
              <a:spcBef>
                <a:spcPts val="1200"/>
              </a:spcBef>
              <a:buFont typeface="Wingdings" panose="05000000000000000000" pitchFamily="2" charset="2"/>
              <a:buChar char="Ø"/>
            </a:pPr>
            <a:r>
              <a:rPr lang="en-US" altLang="zh-CN" dirty="0"/>
              <a:t>Large language models can accelerate the technological transformation in cybersecurity. </a:t>
            </a:r>
          </a:p>
          <a:p>
            <a:pPr>
              <a:lnSpc>
                <a:spcPct val="150000"/>
              </a:lnSpc>
              <a:spcBef>
                <a:spcPts val="1200"/>
              </a:spcBef>
              <a:buFont typeface="Wingdings" panose="05000000000000000000" pitchFamily="2" charset="2"/>
              <a:buChar char="Ø"/>
            </a:pPr>
            <a:r>
              <a:rPr lang="en-US" altLang="zh-CN" dirty="0"/>
              <a:t>We have explored the applications of LLM in various aspects of cybersecurity, demonstrating its potential. </a:t>
            </a:r>
          </a:p>
          <a:p>
            <a:pPr>
              <a:lnSpc>
                <a:spcPct val="150000"/>
              </a:lnSpc>
              <a:spcBef>
                <a:spcPts val="1200"/>
              </a:spcBef>
              <a:buFont typeface="Wingdings" panose="05000000000000000000" pitchFamily="2" charset="2"/>
              <a:buChar char="Ø"/>
            </a:pPr>
            <a:r>
              <a:rPr lang="en-US" altLang="zh-CN" dirty="0"/>
              <a:t>We welcome more discussions and exchanges on this topic!</a:t>
            </a:r>
            <a:endParaRPr lang="zh-CN" altLang="en-US" dirty="0"/>
          </a:p>
        </p:txBody>
      </p:sp>
      <p:sp>
        <p:nvSpPr>
          <p:cNvPr id="4" name="灯片编号占位符 3">
            <a:extLst>
              <a:ext uri="{FF2B5EF4-FFF2-40B4-BE49-F238E27FC236}">
                <a16:creationId xmlns:a16="http://schemas.microsoft.com/office/drawing/2014/main" id="{4C281CB1-314B-1466-C448-02DACFD1738A}"/>
              </a:ext>
            </a:extLst>
          </p:cNvPr>
          <p:cNvSpPr>
            <a:spLocks noGrp="1"/>
          </p:cNvSpPr>
          <p:nvPr>
            <p:ph type="sldNum" sz="quarter" idx="12"/>
          </p:nvPr>
        </p:nvSpPr>
        <p:spPr/>
        <p:txBody>
          <a:bodyPr/>
          <a:lstStyle/>
          <a:p>
            <a:fld id="{565CE74E-AB26-4998-AD42-012C4C1AD076}" type="slidenum">
              <a:rPr lang="zh-CN" altLang="en-US" smtClean="0"/>
              <a:t>12</a:t>
            </a:fld>
            <a:endParaRPr lang="zh-CN" altLang="en-US"/>
          </a:p>
        </p:txBody>
      </p:sp>
    </p:spTree>
    <p:extLst>
      <p:ext uri="{BB962C8B-B14F-4D97-AF65-F5344CB8AC3E}">
        <p14:creationId xmlns:p14="http://schemas.microsoft.com/office/powerpoint/2010/main" val="1407398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400" y="2089150"/>
            <a:ext cx="11687175" cy="2731770"/>
          </a:xfrm>
        </p:spPr>
        <p:txBody>
          <a:bodyPr anchor="b" anchorCtr="0">
            <a:normAutofit/>
          </a:bodyPr>
          <a:lstStyle/>
          <a:p>
            <a:br>
              <a:rPr lang="en-US" dirty="0">
                <a:solidFill>
                  <a:srgbClr val="0070C0"/>
                </a:solidFill>
              </a:rPr>
            </a:br>
            <a:r>
              <a:rPr lang="en-US" dirty="0">
                <a:solidFill>
                  <a:srgbClr val="0070C0"/>
                </a:solidFill>
              </a:rPr>
              <a:t>Thanks!</a:t>
            </a:r>
            <a:br>
              <a:rPr lang="en-US" dirty="0">
                <a:solidFill>
                  <a:srgbClr val="0070C0"/>
                </a:solidFill>
              </a:rPr>
            </a:br>
            <a:endParaRPr lang="en-US"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74" y="17736"/>
            <a:ext cx="11714126" cy="1325563"/>
          </a:xfrm>
        </p:spPr>
        <p:txBody>
          <a:bodyPr>
            <a:normAutofit/>
          </a:bodyPr>
          <a:lstStyle/>
          <a:p>
            <a:r>
              <a:rPr lang="en-US" altLang="zh-CN" sz="3600" dirty="0"/>
              <a:t>NSFOCUS - Our Technical Partner</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2</a:t>
            </a:fld>
            <a:endParaRPr lang="zh-CN" altLang="en-US"/>
          </a:p>
        </p:txBody>
      </p:sp>
      <p:sp>
        <p:nvSpPr>
          <p:cNvPr id="4" name="文本框 3">
            <a:extLst>
              <a:ext uri="{FF2B5EF4-FFF2-40B4-BE49-F238E27FC236}">
                <a16:creationId xmlns:a16="http://schemas.microsoft.com/office/drawing/2014/main" id="{EA4FFD93-70B2-B92E-14C5-565083DBE626}"/>
              </a:ext>
            </a:extLst>
          </p:cNvPr>
          <p:cNvSpPr txBox="1"/>
          <p:nvPr/>
        </p:nvSpPr>
        <p:spPr>
          <a:xfrm>
            <a:off x="507826" y="1627596"/>
            <a:ext cx="5925938" cy="4374724"/>
          </a:xfrm>
          <a:prstGeom prst="rect">
            <a:avLst/>
          </a:prstGeom>
          <a:noFill/>
        </p:spPr>
        <p:txBody>
          <a:bodyPr wrap="square">
            <a:spAutoFit/>
          </a:bodyPr>
          <a:lstStyle/>
          <a:p>
            <a:pPr marL="457200" indent="-457200">
              <a:lnSpc>
                <a:spcPct val="130000"/>
              </a:lnSpc>
              <a:buFont typeface="Wingdings" panose="05000000000000000000" pitchFamily="2" charset="2"/>
              <a:buChar char="Ø"/>
            </a:pPr>
            <a:r>
              <a:rPr lang="en-US" altLang="zh-CN" sz="2400" dirty="0"/>
              <a:t>NSFOCUS is a leading global internet and cybersecurity company with a strong presence in over 50 offices worldwide. </a:t>
            </a:r>
          </a:p>
          <a:p>
            <a:pPr marL="457200" indent="-457200">
              <a:lnSpc>
                <a:spcPct val="130000"/>
              </a:lnSpc>
              <a:buFont typeface="Wingdings" panose="05000000000000000000" pitchFamily="2" charset="2"/>
              <a:buChar char="Ø"/>
            </a:pPr>
            <a:r>
              <a:rPr lang="en-US" altLang="zh-CN" sz="2400" dirty="0"/>
              <a:t>NSFOCUS protects four large global telecommunications companies and four global financial institutions.</a:t>
            </a:r>
          </a:p>
          <a:p>
            <a:pPr marL="457200" indent="-457200">
              <a:lnSpc>
                <a:spcPct val="130000"/>
              </a:lnSpc>
              <a:buFont typeface="Wingdings" panose="05000000000000000000" pitchFamily="2" charset="2"/>
              <a:buChar char="Ø"/>
            </a:pPr>
            <a:r>
              <a:rPr lang="en-US" altLang="zh-CN" sz="2400" dirty="0"/>
              <a:t>Most of the technical content in this presentation was provided by </a:t>
            </a:r>
            <a:r>
              <a:rPr lang="en-US" altLang="zh-CN" sz="2400" dirty="0">
                <a:solidFill>
                  <a:schemeClr val="accent6"/>
                </a:solidFill>
              </a:rPr>
              <a:t>NSFOCUS</a:t>
            </a:r>
            <a:r>
              <a:rPr lang="en-US" altLang="zh-CN" sz="2400" dirty="0"/>
              <a:t>.</a:t>
            </a:r>
          </a:p>
          <a:p>
            <a:pPr marL="457200" indent="-457200">
              <a:lnSpc>
                <a:spcPct val="130000"/>
              </a:lnSpc>
              <a:buFont typeface="Wingdings" panose="05000000000000000000" pitchFamily="2" charset="2"/>
              <a:buChar char="Ø"/>
            </a:pPr>
            <a:endParaRPr lang="zh-CN" altLang="en-US" sz="2400" dirty="0"/>
          </a:p>
        </p:txBody>
      </p:sp>
      <p:pic>
        <p:nvPicPr>
          <p:cNvPr id="7" name="图片 6" descr="徽标, 公司名称&#10;&#10;描述已自动生成">
            <a:extLst>
              <a:ext uri="{FF2B5EF4-FFF2-40B4-BE49-F238E27FC236}">
                <a16:creationId xmlns:a16="http://schemas.microsoft.com/office/drawing/2014/main" id="{9EBC03BF-4789-AD4E-1180-D22E6F1D3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723" y="1525971"/>
            <a:ext cx="4245077" cy="4245077"/>
          </a:xfrm>
          <a:prstGeom prst="rect">
            <a:avLst/>
          </a:prstGeom>
        </p:spPr>
      </p:pic>
    </p:spTree>
    <p:extLst>
      <p:ext uri="{BB962C8B-B14F-4D97-AF65-F5344CB8AC3E}">
        <p14:creationId xmlns:p14="http://schemas.microsoft.com/office/powerpoint/2010/main" val="151410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800"/>
              <a:t>Outline</a:t>
            </a:r>
          </a:p>
        </p:txBody>
      </p:sp>
      <p:sp>
        <p:nvSpPr>
          <p:cNvPr id="3" name="内容占位符 2"/>
          <p:cNvSpPr>
            <a:spLocks noGrp="1"/>
          </p:cNvSpPr>
          <p:nvPr>
            <p:ph idx="1"/>
          </p:nvPr>
        </p:nvSpPr>
        <p:spPr/>
        <p:txBody>
          <a:bodyPr/>
          <a:lstStyle/>
          <a:p>
            <a:pPr>
              <a:lnSpc>
                <a:spcPct val="150000"/>
              </a:lnSpc>
              <a:buFont typeface="Wingdings" panose="05000000000000000000" charset="0"/>
              <a:buChar char="Ø"/>
            </a:pPr>
            <a:r>
              <a:rPr lang="en-US" altLang="zh-CN" sz="3600" dirty="0"/>
              <a:t> The significance of LLM for cybersecurity</a:t>
            </a:r>
          </a:p>
          <a:p>
            <a:pPr>
              <a:lnSpc>
                <a:spcPct val="150000"/>
              </a:lnSpc>
              <a:buFont typeface="Wingdings" panose="05000000000000000000" charset="0"/>
              <a:buChar char="Ø"/>
            </a:pPr>
            <a:r>
              <a:rPr lang="en-US" altLang="zh-CN" sz="3600" dirty="0"/>
              <a:t> Use case</a:t>
            </a:r>
          </a:p>
          <a:p>
            <a:pPr>
              <a:lnSpc>
                <a:spcPct val="150000"/>
              </a:lnSpc>
              <a:buFont typeface="Wingdings" panose="05000000000000000000" charset="0"/>
              <a:buChar char="Ø"/>
            </a:pPr>
            <a:r>
              <a:rPr lang="en-US" altLang="zh-CN" sz="3600" dirty="0"/>
              <a:t> Summary</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74" y="17736"/>
            <a:ext cx="11714126" cy="1325563"/>
          </a:xfrm>
        </p:spPr>
        <p:txBody>
          <a:bodyPr>
            <a:normAutofit/>
          </a:bodyPr>
          <a:lstStyle/>
          <a:p>
            <a:r>
              <a:rPr lang="en-US" altLang="zh-CN" sz="3600" dirty="0"/>
              <a:t>LLM accelerates the transformation of cybersecurity</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4</a:t>
            </a:fld>
            <a:endParaRPr lang="zh-CN" altLang="en-US" dirty="0"/>
          </a:p>
        </p:txBody>
      </p:sp>
      <p:sp>
        <p:nvSpPr>
          <p:cNvPr id="4" name="文本框 3">
            <a:extLst>
              <a:ext uri="{FF2B5EF4-FFF2-40B4-BE49-F238E27FC236}">
                <a16:creationId xmlns:a16="http://schemas.microsoft.com/office/drawing/2014/main" id="{EA4FFD93-70B2-B92E-14C5-565083DBE626}"/>
              </a:ext>
            </a:extLst>
          </p:cNvPr>
          <p:cNvSpPr txBox="1"/>
          <p:nvPr/>
        </p:nvSpPr>
        <p:spPr>
          <a:xfrm>
            <a:off x="307714" y="1571727"/>
            <a:ext cx="5214449" cy="4374724"/>
          </a:xfrm>
          <a:prstGeom prst="rect">
            <a:avLst/>
          </a:prstGeom>
          <a:noFill/>
        </p:spPr>
        <p:txBody>
          <a:bodyPr wrap="square">
            <a:spAutoFit/>
          </a:bodyPr>
          <a:lstStyle/>
          <a:p>
            <a:pPr marL="457200" indent="-457200">
              <a:lnSpc>
                <a:spcPct val="130000"/>
              </a:lnSpc>
              <a:buFont typeface="Wingdings" panose="05000000000000000000" pitchFamily="2" charset="2"/>
              <a:buChar char="Ø"/>
            </a:pPr>
            <a:r>
              <a:rPr lang="en-US" altLang="zh-CN" sz="2400" dirty="0"/>
              <a:t>Related Emergent Ability of LLM</a:t>
            </a:r>
          </a:p>
          <a:p>
            <a:pPr marL="914400" lvl="1" indent="-457200">
              <a:lnSpc>
                <a:spcPct val="130000"/>
              </a:lnSpc>
              <a:buFont typeface="Arial" panose="020B0604020202020204" pitchFamily="34" charset="0"/>
              <a:buChar char="•"/>
            </a:pPr>
            <a:r>
              <a:rPr lang="en-US" altLang="zh-CN" sz="2400" dirty="0"/>
              <a:t>Grasp a wide range of language knowledge and semantic understanding.</a:t>
            </a:r>
          </a:p>
          <a:p>
            <a:pPr marL="914400" lvl="1" indent="-457200">
              <a:lnSpc>
                <a:spcPct val="130000"/>
              </a:lnSpc>
              <a:buFont typeface="Arial" panose="020B0604020202020204" pitchFamily="34" charset="0"/>
              <a:buChar char="•"/>
            </a:pPr>
            <a:r>
              <a:rPr lang="en-US" altLang="zh-CN" sz="2400" dirty="0"/>
              <a:t>Understand and apply logical principles to reason and analyze information in the input text.</a:t>
            </a:r>
          </a:p>
          <a:p>
            <a:pPr marL="914400" lvl="1" indent="-457200">
              <a:lnSpc>
                <a:spcPct val="130000"/>
              </a:lnSpc>
              <a:buFont typeface="Arial" panose="020B0604020202020204" pitchFamily="34" charset="0"/>
              <a:buChar char="•"/>
            </a:pPr>
            <a:r>
              <a:rPr lang="en-US" altLang="zh-CN" sz="2400" dirty="0"/>
              <a:t>Demonstrate a higher level of decision-making ability.</a:t>
            </a:r>
            <a:endParaRPr lang="zh-CN" altLang="en-US" sz="2400" dirty="0"/>
          </a:p>
        </p:txBody>
      </p:sp>
      <p:pic>
        <p:nvPicPr>
          <p:cNvPr id="5" name="图片 4">
            <a:extLst>
              <a:ext uri="{FF2B5EF4-FFF2-40B4-BE49-F238E27FC236}">
                <a16:creationId xmlns:a16="http://schemas.microsoft.com/office/drawing/2014/main" id="{A4B2FA2A-2B8D-B428-F8C9-4279406B6D2F}"/>
              </a:ext>
            </a:extLst>
          </p:cNvPr>
          <p:cNvPicPr>
            <a:picLocks noChangeAspect="1"/>
          </p:cNvPicPr>
          <p:nvPr/>
        </p:nvPicPr>
        <p:blipFill>
          <a:blip r:embed="rId3"/>
          <a:stretch>
            <a:fillRect/>
          </a:stretch>
        </p:blipFill>
        <p:spPr>
          <a:xfrm>
            <a:off x="5522163" y="1936164"/>
            <a:ext cx="6205703" cy="3645851"/>
          </a:xfrm>
          <a:prstGeom prst="rect">
            <a:avLst/>
          </a:prstGeom>
          <a:ln w="28575">
            <a:solidFill>
              <a:srgbClr val="006CB8"/>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B9B2F-D348-A5A3-47E4-F2A07A007C21}"/>
              </a:ext>
            </a:extLst>
          </p:cNvPr>
          <p:cNvSpPr>
            <a:spLocks noGrp="1"/>
          </p:cNvSpPr>
          <p:nvPr>
            <p:ph type="title"/>
          </p:nvPr>
        </p:nvSpPr>
        <p:spPr>
          <a:xfrm>
            <a:off x="838200" y="9525"/>
            <a:ext cx="11501284" cy="1325563"/>
          </a:xfrm>
        </p:spPr>
        <p:txBody>
          <a:bodyPr/>
          <a:lstStyle/>
          <a:p>
            <a:r>
              <a:rPr lang="en-US" altLang="zh-CN" dirty="0"/>
              <a:t>Challenges of Applying LLM in Cybersecurity</a:t>
            </a:r>
            <a:endParaRPr lang="zh-CN" altLang="en-US" dirty="0"/>
          </a:p>
        </p:txBody>
      </p:sp>
      <p:sp>
        <p:nvSpPr>
          <p:cNvPr id="3" name="内容占位符 2">
            <a:extLst>
              <a:ext uri="{FF2B5EF4-FFF2-40B4-BE49-F238E27FC236}">
                <a16:creationId xmlns:a16="http://schemas.microsoft.com/office/drawing/2014/main" id="{0199598C-B63D-D22B-E13C-7503D337EC07}"/>
              </a:ext>
            </a:extLst>
          </p:cNvPr>
          <p:cNvSpPr>
            <a:spLocks noGrp="1"/>
          </p:cNvSpPr>
          <p:nvPr>
            <p:ph idx="1"/>
          </p:nvPr>
        </p:nvSpPr>
        <p:spPr>
          <a:xfrm>
            <a:off x="619431" y="1335088"/>
            <a:ext cx="11375924" cy="5223028"/>
          </a:xfrm>
        </p:spPr>
        <p:txBody>
          <a:bodyPr>
            <a:noAutofit/>
          </a:bodyPr>
          <a:lstStyle/>
          <a:p>
            <a:r>
              <a:rPr lang="en-US" altLang="zh-CN" sz="2400" dirty="0">
                <a:solidFill>
                  <a:srgbClr val="231F20"/>
                </a:solidFill>
                <a:effectLst/>
              </a:rPr>
              <a:t>Lack of security-specific data and knowledge</a:t>
            </a:r>
          </a:p>
          <a:p>
            <a:pPr lvl="1"/>
            <a:r>
              <a:rPr lang="en-US" altLang="zh-CN" dirty="0">
                <a:solidFill>
                  <a:srgbClr val="231F20"/>
                </a:solidFill>
                <a:effectLst/>
              </a:rPr>
              <a:t>Due to the specialized and limited nature of cybersecurity, the ability of LLM to understand specific security issues and provide accurate and professional insights may be affected.</a:t>
            </a:r>
          </a:p>
          <a:p>
            <a:r>
              <a:rPr lang="en-US" altLang="zh-CN" sz="2400" dirty="0">
                <a:solidFill>
                  <a:srgbClr val="231F20"/>
                </a:solidFill>
                <a:effectLst/>
              </a:rPr>
              <a:t>Zero-day attacks and emerging threats challenge</a:t>
            </a:r>
          </a:p>
          <a:p>
            <a:pPr lvl="1"/>
            <a:r>
              <a:rPr lang="en-US" altLang="zh-CN" dirty="0">
                <a:solidFill>
                  <a:srgbClr val="231F20"/>
                </a:solidFill>
                <a:effectLst/>
              </a:rPr>
              <a:t>The training data for LLM models are based on past events and attack behaviors. However, threat landscapes are constantly evolving and changing.</a:t>
            </a:r>
          </a:p>
          <a:p>
            <a:r>
              <a:rPr lang="en-US" altLang="zh-CN" sz="2400" dirty="0">
                <a:solidFill>
                  <a:srgbClr val="231F20"/>
                </a:solidFill>
                <a:effectLst/>
              </a:rPr>
              <a:t>Cost-effectiveness and real-time challenges of the model</a:t>
            </a:r>
            <a:endParaRPr lang="en-US" altLang="zh-CN" sz="2400" dirty="0">
              <a:solidFill>
                <a:srgbClr val="231F20"/>
              </a:solidFill>
            </a:endParaRPr>
          </a:p>
          <a:p>
            <a:pPr lvl="1"/>
            <a:r>
              <a:rPr lang="en-US" altLang="zh-CN" dirty="0">
                <a:solidFill>
                  <a:srgbClr val="231F20"/>
                </a:solidFill>
              </a:rPr>
              <a:t>T</a:t>
            </a:r>
            <a:r>
              <a:rPr lang="en-US" altLang="zh-CN" dirty="0">
                <a:solidFill>
                  <a:srgbClr val="231F20"/>
                </a:solidFill>
                <a:effectLst/>
              </a:rPr>
              <a:t>he inference process of LLM requires high-performance computing resources and considerable time, which might not meet the requirements of real-time detection and response in the security domain.</a:t>
            </a:r>
          </a:p>
          <a:p>
            <a:r>
              <a:rPr lang="en-US" altLang="zh-CN" sz="2400" dirty="0">
                <a:solidFill>
                  <a:srgbClr val="231F20"/>
                </a:solidFill>
                <a:effectLst/>
              </a:rPr>
              <a:t>Data privacy and security concerns</a:t>
            </a:r>
            <a:endParaRPr lang="en-US" altLang="zh-CN" sz="2400" dirty="0">
              <a:solidFill>
                <a:srgbClr val="231F20"/>
              </a:solidFill>
            </a:endParaRPr>
          </a:p>
          <a:p>
            <a:pPr lvl="1"/>
            <a:r>
              <a:rPr lang="en-US" altLang="zh-CN" dirty="0">
                <a:solidFill>
                  <a:srgbClr val="231F20"/>
                </a:solidFill>
                <a:effectLst/>
              </a:rPr>
              <a:t>LLM models rely on vast amounts of data during the training process, potentially containing sensitive information, which poses risks to user privacy and data security.</a:t>
            </a:r>
            <a:endParaRPr lang="zh-CN" altLang="en-US" dirty="0"/>
          </a:p>
        </p:txBody>
      </p:sp>
      <p:sp>
        <p:nvSpPr>
          <p:cNvPr id="4" name="灯片编号占位符 3">
            <a:extLst>
              <a:ext uri="{FF2B5EF4-FFF2-40B4-BE49-F238E27FC236}">
                <a16:creationId xmlns:a16="http://schemas.microsoft.com/office/drawing/2014/main" id="{1D039051-372E-9B2D-1E48-960664E35B9D}"/>
              </a:ext>
            </a:extLst>
          </p:cNvPr>
          <p:cNvSpPr>
            <a:spLocks noGrp="1"/>
          </p:cNvSpPr>
          <p:nvPr>
            <p:ph type="sldNum" sz="quarter" idx="12"/>
          </p:nvPr>
        </p:nvSpPr>
        <p:spPr/>
        <p:txBody>
          <a:bodyPr/>
          <a:lstStyle/>
          <a:p>
            <a:fld id="{565CE74E-AB26-4998-AD42-012C4C1AD076}" type="slidenum">
              <a:rPr lang="zh-CN" altLang="en-US" smtClean="0"/>
              <a:t>5</a:t>
            </a:fld>
            <a:endParaRPr lang="zh-CN" altLang="en-US"/>
          </a:p>
        </p:txBody>
      </p:sp>
    </p:spTree>
    <p:extLst>
      <p:ext uri="{BB962C8B-B14F-4D97-AF65-F5344CB8AC3E}">
        <p14:creationId xmlns:p14="http://schemas.microsoft.com/office/powerpoint/2010/main" val="259699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74" y="17736"/>
            <a:ext cx="11714126" cy="1325563"/>
          </a:xfrm>
        </p:spPr>
        <p:txBody>
          <a:bodyPr>
            <a:normAutofit/>
          </a:bodyPr>
          <a:lstStyle/>
          <a:p>
            <a:r>
              <a:rPr lang="en-US" altLang="zh-CN" sz="3600" dirty="0"/>
              <a:t>Framework of the cybersecurity LLM</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6</a:t>
            </a:fld>
            <a:endParaRPr lang="zh-CN" altLang="en-US" dirty="0"/>
          </a:p>
        </p:txBody>
      </p:sp>
      <p:sp>
        <p:nvSpPr>
          <p:cNvPr id="4" name="文本框 3">
            <a:extLst>
              <a:ext uri="{FF2B5EF4-FFF2-40B4-BE49-F238E27FC236}">
                <a16:creationId xmlns:a16="http://schemas.microsoft.com/office/drawing/2014/main" id="{EA4FFD93-70B2-B92E-14C5-565083DBE626}"/>
              </a:ext>
            </a:extLst>
          </p:cNvPr>
          <p:cNvSpPr txBox="1"/>
          <p:nvPr/>
        </p:nvSpPr>
        <p:spPr>
          <a:xfrm>
            <a:off x="464134" y="1262881"/>
            <a:ext cx="5214449" cy="533672"/>
          </a:xfrm>
          <a:prstGeom prst="rect">
            <a:avLst/>
          </a:prstGeom>
          <a:noFill/>
        </p:spPr>
        <p:txBody>
          <a:bodyPr wrap="square">
            <a:spAutoFit/>
          </a:bodyPr>
          <a:lstStyle/>
          <a:p>
            <a:pPr marL="457200" indent="-457200">
              <a:lnSpc>
                <a:spcPct val="130000"/>
              </a:lnSpc>
              <a:buFont typeface="Wingdings" panose="05000000000000000000" pitchFamily="2" charset="2"/>
              <a:buChar char="Ø"/>
            </a:pPr>
            <a:r>
              <a:rPr lang="en-US" altLang="zh-CN" sz="2400" dirty="0"/>
              <a:t>Hierarchical Framework</a:t>
            </a:r>
            <a:endParaRPr lang="zh-CN" altLang="en-US" sz="2400" dirty="0"/>
          </a:p>
        </p:txBody>
      </p:sp>
      <p:sp>
        <p:nvSpPr>
          <p:cNvPr id="8" name="矩形: 圆角 7">
            <a:extLst>
              <a:ext uri="{FF2B5EF4-FFF2-40B4-BE49-F238E27FC236}">
                <a16:creationId xmlns:a16="http://schemas.microsoft.com/office/drawing/2014/main" id="{CD631155-1DC1-3F5E-2B45-F171B0478C60}"/>
              </a:ext>
            </a:extLst>
          </p:cNvPr>
          <p:cNvSpPr/>
          <p:nvPr/>
        </p:nvSpPr>
        <p:spPr>
          <a:xfrm>
            <a:off x="582171" y="5874692"/>
            <a:ext cx="3533912" cy="5660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r>
              <a:rPr lang="zh-CN" altLang="en-US" sz="2400" dirty="0"/>
              <a:t>oundational layer</a:t>
            </a:r>
          </a:p>
        </p:txBody>
      </p:sp>
      <p:sp>
        <p:nvSpPr>
          <p:cNvPr id="14" name="矩形: 圆角 13">
            <a:extLst>
              <a:ext uri="{FF2B5EF4-FFF2-40B4-BE49-F238E27FC236}">
                <a16:creationId xmlns:a16="http://schemas.microsoft.com/office/drawing/2014/main" id="{B02B47AE-BBDF-E7EF-FA2D-4D4D69879F28}"/>
              </a:ext>
            </a:extLst>
          </p:cNvPr>
          <p:cNvSpPr/>
          <p:nvPr/>
        </p:nvSpPr>
        <p:spPr>
          <a:xfrm>
            <a:off x="582171" y="4886898"/>
            <a:ext cx="3533912" cy="5660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Model</a:t>
            </a:r>
            <a:r>
              <a:rPr lang="zh-CN" altLang="en-US" sz="2400" dirty="0"/>
              <a:t> layer</a:t>
            </a:r>
          </a:p>
        </p:txBody>
      </p:sp>
      <p:sp>
        <p:nvSpPr>
          <p:cNvPr id="15" name="矩形: 圆角 14">
            <a:extLst>
              <a:ext uri="{FF2B5EF4-FFF2-40B4-BE49-F238E27FC236}">
                <a16:creationId xmlns:a16="http://schemas.microsoft.com/office/drawing/2014/main" id="{243502A0-83FA-FF6B-363F-BE872B8E62A4}"/>
              </a:ext>
            </a:extLst>
          </p:cNvPr>
          <p:cNvSpPr/>
          <p:nvPr/>
        </p:nvSpPr>
        <p:spPr>
          <a:xfrm>
            <a:off x="582171" y="3899103"/>
            <a:ext cx="3533912" cy="5660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Security capability</a:t>
            </a:r>
            <a:r>
              <a:rPr lang="zh-CN" altLang="en-US" sz="2400" dirty="0"/>
              <a:t> layer</a:t>
            </a:r>
          </a:p>
        </p:txBody>
      </p:sp>
      <p:sp>
        <p:nvSpPr>
          <p:cNvPr id="16" name="矩形: 圆角 15">
            <a:extLst>
              <a:ext uri="{FF2B5EF4-FFF2-40B4-BE49-F238E27FC236}">
                <a16:creationId xmlns:a16="http://schemas.microsoft.com/office/drawing/2014/main" id="{9B2F4CFB-987C-DC63-FBDB-FA523160F90C}"/>
              </a:ext>
            </a:extLst>
          </p:cNvPr>
          <p:cNvSpPr/>
          <p:nvPr/>
        </p:nvSpPr>
        <p:spPr>
          <a:xfrm>
            <a:off x="582171" y="2911308"/>
            <a:ext cx="3533912" cy="5660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Service layer</a:t>
            </a:r>
            <a:endParaRPr lang="zh-CN" altLang="en-US" sz="2400" dirty="0"/>
          </a:p>
        </p:txBody>
      </p:sp>
      <p:sp>
        <p:nvSpPr>
          <p:cNvPr id="17" name="矩形: 圆角 16">
            <a:extLst>
              <a:ext uri="{FF2B5EF4-FFF2-40B4-BE49-F238E27FC236}">
                <a16:creationId xmlns:a16="http://schemas.microsoft.com/office/drawing/2014/main" id="{EDD7B548-BAAC-D783-E18A-EF5A5DC6C014}"/>
              </a:ext>
            </a:extLst>
          </p:cNvPr>
          <p:cNvSpPr/>
          <p:nvPr/>
        </p:nvSpPr>
        <p:spPr>
          <a:xfrm>
            <a:off x="582171" y="1923513"/>
            <a:ext cx="3533912" cy="5660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Application layer</a:t>
            </a:r>
            <a:endParaRPr lang="zh-CN" altLang="en-US" sz="2400" dirty="0"/>
          </a:p>
        </p:txBody>
      </p:sp>
      <p:sp>
        <p:nvSpPr>
          <p:cNvPr id="23" name="文本框 22">
            <a:extLst>
              <a:ext uri="{FF2B5EF4-FFF2-40B4-BE49-F238E27FC236}">
                <a16:creationId xmlns:a16="http://schemas.microsoft.com/office/drawing/2014/main" id="{22514F73-6273-50F8-6B2E-D6358FD46EB9}"/>
              </a:ext>
            </a:extLst>
          </p:cNvPr>
          <p:cNvSpPr txBox="1"/>
          <p:nvPr/>
        </p:nvSpPr>
        <p:spPr>
          <a:xfrm>
            <a:off x="4246869" y="5803786"/>
            <a:ext cx="7362960" cy="707886"/>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Data integration and understandin</a:t>
            </a:r>
            <a:r>
              <a:rPr lang="en-US" altLang="zh-CN" sz="2000" dirty="0"/>
              <a:t>g,</a:t>
            </a:r>
            <a:r>
              <a:rPr lang="zh-CN" altLang="en-US" sz="2000" dirty="0"/>
              <a:t> Efficient computing</a:t>
            </a:r>
            <a:r>
              <a:rPr lang="en-US" altLang="zh-CN" sz="2000" dirty="0"/>
              <a:t>, </a:t>
            </a:r>
            <a:r>
              <a:rPr lang="zh-CN" altLang="en-US" sz="2000" dirty="0"/>
              <a:t>Model efficiency optimization</a:t>
            </a:r>
            <a:r>
              <a:rPr lang="en-US" altLang="zh-CN" sz="2000" dirty="0"/>
              <a:t>, </a:t>
            </a:r>
            <a:r>
              <a:rPr lang="zh-CN" altLang="en-US" sz="2000" dirty="0"/>
              <a:t>Distributed high-speed training</a:t>
            </a:r>
            <a:r>
              <a:rPr lang="en-US" altLang="zh-CN" sz="2000" dirty="0"/>
              <a:t>, …</a:t>
            </a:r>
            <a:endParaRPr lang="zh-CN" altLang="en-US" sz="2000" dirty="0"/>
          </a:p>
        </p:txBody>
      </p:sp>
      <p:sp>
        <p:nvSpPr>
          <p:cNvPr id="24" name="文本框 23">
            <a:extLst>
              <a:ext uri="{FF2B5EF4-FFF2-40B4-BE49-F238E27FC236}">
                <a16:creationId xmlns:a16="http://schemas.microsoft.com/office/drawing/2014/main" id="{5ECA1289-00F0-2A8E-BA19-0B0945B2E18B}"/>
              </a:ext>
            </a:extLst>
          </p:cNvPr>
          <p:cNvSpPr txBox="1"/>
          <p:nvPr/>
        </p:nvSpPr>
        <p:spPr>
          <a:xfrm>
            <a:off x="4246869" y="4662103"/>
            <a:ext cx="7362960" cy="1015663"/>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Security Data Preprocessing, Security Pretrained Model, Incremental Training, Fine-Tuning for Downstream Tasks, Security Knowledge-Enhanced Models, Human Alignment Fine-Tuning</a:t>
            </a:r>
            <a:endParaRPr lang="zh-CN" altLang="en-US" sz="2000" dirty="0"/>
          </a:p>
        </p:txBody>
      </p:sp>
      <p:sp>
        <p:nvSpPr>
          <p:cNvPr id="26" name="文本框 25">
            <a:extLst>
              <a:ext uri="{FF2B5EF4-FFF2-40B4-BE49-F238E27FC236}">
                <a16:creationId xmlns:a16="http://schemas.microsoft.com/office/drawing/2014/main" id="{90A123EB-6FCD-8B4A-3E51-D8F62E7C6BE1}"/>
              </a:ext>
            </a:extLst>
          </p:cNvPr>
          <p:cNvSpPr txBox="1"/>
          <p:nvPr/>
        </p:nvSpPr>
        <p:spPr>
          <a:xfrm>
            <a:off x="4246869" y="3805895"/>
            <a:ext cx="7362960" cy="707886"/>
          </a:xfrm>
          <a:prstGeom prst="rect">
            <a:avLst/>
          </a:prstGeom>
          <a:noFill/>
        </p:spPr>
        <p:txBody>
          <a:bodyPr wrap="square">
            <a:spAutoFit/>
          </a:bodyPr>
          <a:lstStyle>
            <a:defPPr>
              <a:defRPr lang="zh-CN"/>
            </a:defPPr>
            <a:lvl1pPr>
              <a:defRPr sz="2000"/>
            </a:lvl1pPr>
          </a:lstStyle>
          <a:p>
            <a:pPr marL="342900" indent="-342900">
              <a:buFont typeface="Arial" panose="020B0604020202020204" pitchFamily="34" charset="0"/>
              <a:buChar char="•"/>
            </a:pPr>
            <a:r>
              <a:rPr lang="zh-CN" altLang="en-US" dirty="0"/>
              <a:t>Security Intent Understanding</a:t>
            </a:r>
            <a:r>
              <a:rPr lang="en-US" altLang="zh-CN" dirty="0"/>
              <a:t>,</a:t>
            </a:r>
            <a:r>
              <a:rPr lang="zh-CN" altLang="en-US" dirty="0"/>
              <a:t> Security Decision Support</a:t>
            </a:r>
            <a:r>
              <a:rPr lang="en-US" altLang="zh-CN" dirty="0"/>
              <a:t>, </a:t>
            </a:r>
            <a:r>
              <a:rPr lang="zh-CN" altLang="en-US" dirty="0"/>
              <a:t>Security Log Analysis</a:t>
            </a:r>
            <a:r>
              <a:rPr lang="en-US" altLang="zh-CN" dirty="0"/>
              <a:t>, </a:t>
            </a:r>
            <a:r>
              <a:rPr lang="zh-CN" altLang="en-US" dirty="0"/>
              <a:t>Alarm Analysis and Judgment</a:t>
            </a:r>
          </a:p>
        </p:txBody>
      </p:sp>
      <p:sp>
        <p:nvSpPr>
          <p:cNvPr id="27" name="文本框 26">
            <a:extLst>
              <a:ext uri="{FF2B5EF4-FFF2-40B4-BE49-F238E27FC236}">
                <a16:creationId xmlns:a16="http://schemas.microsoft.com/office/drawing/2014/main" id="{C8C2F203-083B-4284-2FC3-F58917451D32}"/>
              </a:ext>
            </a:extLst>
          </p:cNvPr>
          <p:cNvSpPr txBox="1"/>
          <p:nvPr/>
        </p:nvSpPr>
        <p:spPr>
          <a:xfrm>
            <a:off x="4246869" y="2865656"/>
            <a:ext cx="7362960" cy="707886"/>
          </a:xfrm>
          <a:prstGeom prst="rect">
            <a:avLst/>
          </a:prstGeom>
          <a:noFill/>
        </p:spPr>
        <p:txBody>
          <a:bodyPr wrap="square">
            <a:spAutoFit/>
          </a:bodyPr>
          <a:lstStyle>
            <a:defPPr>
              <a:defRPr lang="zh-CN"/>
            </a:defPPr>
            <a:lvl1pPr>
              <a:defRPr sz="2000"/>
            </a:lvl1pPr>
          </a:lstStyle>
          <a:p>
            <a:pPr marL="342900" indent="-342900">
              <a:buFont typeface="Arial" panose="020B0604020202020204" pitchFamily="34" charset="0"/>
              <a:buChar char="•"/>
            </a:pPr>
            <a:r>
              <a:rPr lang="en-US" altLang="zh-CN" dirty="0"/>
              <a:t>Cloud </a:t>
            </a:r>
            <a:r>
              <a:rPr lang="en-US" altLang="zh-CN" dirty="0" err="1"/>
              <a:t>MaaS</a:t>
            </a:r>
            <a:r>
              <a:rPr lang="en-US" altLang="zh-CN" dirty="0"/>
              <a:t> Service, Customized Local Deployment, Big Model Security and Ethical Assurance</a:t>
            </a:r>
            <a:endParaRPr lang="zh-CN" altLang="en-US" dirty="0"/>
          </a:p>
        </p:txBody>
      </p:sp>
      <p:sp>
        <p:nvSpPr>
          <p:cNvPr id="29" name="文本框 28">
            <a:extLst>
              <a:ext uri="{FF2B5EF4-FFF2-40B4-BE49-F238E27FC236}">
                <a16:creationId xmlns:a16="http://schemas.microsoft.com/office/drawing/2014/main" id="{218A8823-702F-E0FF-0A0A-461ADD5F4ECC}"/>
              </a:ext>
            </a:extLst>
          </p:cNvPr>
          <p:cNvSpPr txBox="1"/>
          <p:nvPr/>
        </p:nvSpPr>
        <p:spPr>
          <a:xfrm>
            <a:off x="4246869" y="1904372"/>
            <a:ext cx="6094140" cy="707886"/>
          </a:xfrm>
          <a:prstGeom prst="rect">
            <a:avLst/>
          </a:prstGeom>
          <a:noFill/>
        </p:spPr>
        <p:txBody>
          <a:bodyPr wrap="square">
            <a:spAutoFit/>
          </a:bodyPr>
          <a:lstStyle>
            <a:defPPr>
              <a:defRPr lang="zh-CN"/>
            </a:defPPr>
            <a:lvl1pPr marL="342900" indent="-342900">
              <a:buFont typeface="Arial" panose="020B0604020202020204" pitchFamily="34" charset="0"/>
              <a:buChar char="•"/>
              <a:defRPr sz="2000"/>
            </a:lvl1pPr>
          </a:lstStyle>
          <a:p>
            <a:r>
              <a:rPr lang="en-US" altLang="zh-CN" dirty="0"/>
              <a:t>Q&amp;A </a:t>
            </a:r>
            <a:r>
              <a:rPr lang="zh-CN" altLang="en-US" dirty="0"/>
              <a:t>Security Knowledge Base</a:t>
            </a:r>
            <a:r>
              <a:rPr lang="en-US" altLang="zh-CN" dirty="0"/>
              <a:t>,</a:t>
            </a:r>
            <a:r>
              <a:rPr lang="zh-CN" altLang="en-US" dirty="0"/>
              <a:t> Security Operations Assistant</a:t>
            </a:r>
            <a:r>
              <a:rPr lang="en-US" altLang="zh-CN" dirty="0"/>
              <a:t>, </a:t>
            </a:r>
            <a:r>
              <a:rPr lang="zh-CN" altLang="en-US" dirty="0"/>
              <a:t>Security Copilot</a:t>
            </a:r>
          </a:p>
        </p:txBody>
      </p:sp>
    </p:spTree>
    <p:extLst>
      <p:ext uri="{BB962C8B-B14F-4D97-AF65-F5344CB8AC3E}">
        <p14:creationId xmlns:p14="http://schemas.microsoft.com/office/powerpoint/2010/main" val="303860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6B1D01A-C3B8-C4DA-88AD-94E2AE9CD986}"/>
              </a:ext>
            </a:extLst>
          </p:cNvPr>
          <p:cNvSpPr>
            <a:spLocks noGrp="1"/>
          </p:cNvSpPr>
          <p:nvPr>
            <p:ph idx="1"/>
          </p:nvPr>
        </p:nvSpPr>
        <p:spPr>
          <a:xfrm>
            <a:off x="376085" y="1822449"/>
            <a:ext cx="8234516" cy="4716463"/>
          </a:xfrm>
        </p:spPr>
        <p:txBody>
          <a:bodyPr>
            <a:noAutofit/>
          </a:bodyPr>
          <a:lstStyle/>
          <a:p>
            <a:pPr marL="0" indent="0">
              <a:buNone/>
            </a:pPr>
            <a:r>
              <a:rPr lang="en-US" altLang="zh-CN" sz="1800" dirty="0"/>
              <a:t>A: If you have discovered the vulnerability CNNVD-201703-501, we recommend that you take the following measures immediately:</a:t>
            </a:r>
          </a:p>
          <a:p>
            <a:r>
              <a:rPr lang="en-US" altLang="zh-CN" sz="1800" dirty="0"/>
              <a:t>Firstly, ensure that your system has installed the manufacturer's released upgrade patches. You can obtain the patches by visiting the following link: https://chromereleases.aoodleblog.com/2017/03/stable-channe-update-for-desktop.html. These patches are released to fix security issues related to the vulnerability CVE-2017-5033.</a:t>
            </a:r>
          </a:p>
          <a:p>
            <a:r>
              <a:rPr lang="en-US" altLang="zh-CN" sz="1800" dirty="0"/>
              <a:t>If you are using the Chrome browser, you can also refer to the additional security patches provided by the manufacturer to fix this vulnerability. You can access more information at https://crbug.com/669086.</a:t>
            </a:r>
          </a:p>
          <a:p>
            <a:r>
              <a:rPr lang="en-US" altLang="zh-CN" sz="1800" dirty="0"/>
              <a:t>Furthermore, we advise you to keep your system and applications updated and regularly check the manufacturer's security announcements and recommendations. This will help you stay informed and take necessary security measures to protect your system and data.</a:t>
            </a:r>
          </a:p>
          <a:p>
            <a:r>
              <a:rPr lang="en-US" altLang="zh-CN" sz="1800" dirty="0"/>
              <a:t>Please note, the above suggestions are for reference purposes only. If you need more detailed information or have other concerns, please consult the relevant manufacturer or security experts.</a:t>
            </a:r>
            <a:endParaRPr lang="zh-CN" altLang="en-US" sz="1800" dirty="0"/>
          </a:p>
        </p:txBody>
      </p:sp>
      <p:sp>
        <p:nvSpPr>
          <p:cNvPr id="4" name="灯片编号占位符 3">
            <a:extLst>
              <a:ext uri="{FF2B5EF4-FFF2-40B4-BE49-F238E27FC236}">
                <a16:creationId xmlns:a16="http://schemas.microsoft.com/office/drawing/2014/main" id="{4C281CB1-314B-1466-C448-02DACFD1738A}"/>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sp>
        <p:nvSpPr>
          <p:cNvPr id="11" name="标题 1">
            <a:extLst>
              <a:ext uri="{FF2B5EF4-FFF2-40B4-BE49-F238E27FC236}">
                <a16:creationId xmlns:a16="http://schemas.microsoft.com/office/drawing/2014/main" id="{E558A8E0-FAD2-9469-C324-C51BBEE9DC49}"/>
              </a:ext>
            </a:extLst>
          </p:cNvPr>
          <p:cNvSpPr>
            <a:spLocks noGrp="1"/>
          </p:cNvSpPr>
          <p:nvPr>
            <p:ph type="title"/>
          </p:nvPr>
        </p:nvSpPr>
        <p:spPr>
          <a:xfrm>
            <a:off x="838200" y="9525"/>
            <a:ext cx="10515600" cy="1325563"/>
          </a:xfrm>
        </p:spPr>
        <p:txBody>
          <a:bodyPr>
            <a:normAutofit/>
          </a:bodyPr>
          <a:lstStyle/>
          <a:p>
            <a:pPr eaLnBrk="0" fontAlgn="base" hangingPunct="0">
              <a:lnSpc>
                <a:spcPct val="100000"/>
              </a:lnSpc>
              <a:spcAft>
                <a:spcPct val="0"/>
              </a:spcAft>
            </a:pPr>
            <a:r>
              <a:rPr kumimoji="0" lang="en-US" altLang="zh-CN" sz="4400" b="0" i="0" u="none" strike="noStrike" cap="none" normalizeH="0" baseline="0" dirty="0">
                <a:ln>
                  <a:noFill/>
                </a:ln>
                <a:solidFill>
                  <a:schemeClr val="tx1"/>
                </a:solidFill>
                <a:effectLst/>
                <a:latin typeface="+mn-lt"/>
                <a:cs typeface="Arial" panose="020B0604020202020204" pitchFamily="34" charset="0"/>
              </a:rPr>
              <a:t>Use Case: </a:t>
            </a:r>
            <a:r>
              <a:rPr lang="zh-CN" altLang="en-US" dirty="0">
                <a:latin typeface="+mn-lt"/>
                <a:cs typeface="Arial" panose="020B0604020202020204" pitchFamily="34" charset="0"/>
              </a:rPr>
              <a:t>security customer service </a:t>
            </a:r>
            <a:r>
              <a:rPr kumimoji="0" lang="zh-CN" altLang="zh-CN" sz="4400" b="0" i="0" u="none" strike="noStrike" cap="none" normalizeH="0" baseline="0" dirty="0">
                <a:ln>
                  <a:noFill/>
                </a:ln>
                <a:solidFill>
                  <a:schemeClr val="tx1"/>
                </a:solidFill>
                <a:effectLst/>
                <a:latin typeface="+mn-lt"/>
                <a:cs typeface="Arial" panose="020B0604020202020204" pitchFamily="34" charset="0"/>
              </a:rPr>
              <a:t>Q&amp;A</a:t>
            </a:r>
          </a:p>
        </p:txBody>
      </p:sp>
      <p:sp>
        <p:nvSpPr>
          <p:cNvPr id="13" name="文本框 12">
            <a:extLst>
              <a:ext uri="{FF2B5EF4-FFF2-40B4-BE49-F238E27FC236}">
                <a16:creationId xmlns:a16="http://schemas.microsoft.com/office/drawing/2014/main" id="{DC20881D-2CA4-1683-698D-2F634BF52EF1}"/>
              </a:ext>
            </a:extLst>
          </p:cNvPr>
          <p:cNvSpPr txBox="1"/>
          <p:nvPr/>
        </p:nvSpPr>
        <p:spPr>
          <a:xfrm>
            <a:off x="376084" y="1335088"/>
            <a:ext cx="7352071" cy="400110"/>
          </a:xfrm>
          <a:prstGeom prst="rect">
            <a:avLst/>
          </a:prstGeom>
          <a:noFill/>
        </p:spPr>
        <p:txBody>
          <a:bodyPr wrap="square">
            <a:spAutoFit/>
          </a:bodyPr>
          <a:lstStyle/>
          <a:p>
            <a:r>
              <a:rPr lang="en-US" altLang="zh-CN" sz="2000" dirty="0"/>
              <a:t>Q: What should we do if we find vulnerability CNNVD-201703-501?</a:t>
            </a:r>
          </a:p>
        </p:txBody>
      </p:sp>
      <p:sp>
        <p:nvSpPr>
          <p:cNvPr id="14" name="文本框 13">
            <a:extLst>
              <a:ext uri="{FF2B5EF4-FFF2-40B4-BE49-F238E27FC236}">
                <a16:creationId xmlns:a16="http://schemas.microsoft.com/office/drawing/2014/main" id="{7721334E-4E3C-BF6C-2595-B506A91F7F7A}"/>
              </a:ext>
            </a:extLst>
          </p:cNvPr>
          <p:cNvSpPr txBox="1"/>
          <p:nvPr/>
        </p:nvSpPr>
        <p:spPr>
          <a:xfrm>
            <a:off x="8881601" y="2755397"/>
            <a:ext cx="1315064" cy="461665"/>
          </a:xfrm>
          <a:prstGeom prst="rect">
            <a:avLst/>
          </a:prstGeom>
          <a:noFill/>
        </p:spPr>
        <p:txBody>
          <a:bodyPr wrap="square" rtlCol="0">
            <a:spAutoFit/>
          </a:bodyPr>
          <a:lstStyle/>
          <a:p>
            <a:r>
              <a:rPr lang="en-US" altLang="zh-CN" sz="2400" dirty="0">
                <a:solidFill>
                  <a:srgbClr val="C00000"/>
                </a:solidFill>
              </a:rPr>
              <a:t>Solution</a:t>
            </a:r>
            <a:endParaRPr lang="zh-CN" altLang="en-US" sz="2400" dirty="0">
              <a:solidFill>
                <a:srgbClr val="C00000"/>
              </a:solidFill>
            </a:endParaRPr>
          </a:p>
        </p:txBody>
      </p:sp>
      <p:sp>
        <p:nvSpPr>
          <p:cNvPr id="15" name="文本框 14">
            <a:extLst>
              <a:ext uri="{FF2B5EF4-FFF2-40B4-BE49-F238E27FC236}">
                <a16:creationId xmlns:a16="http://schemas.microsoft.com/office/drawing/2014/main" id="{326E9D69-6F81-3A6D-DBBF-6D93506050C1}"/>
              </a:ext>
            </a:extLst>
          </p:cNvPr>
          <p:cNvSpPr txBox="1"/>
          <p:nvPr/>
        </p:nvSpPr>
        <p:spPr>
          <a:xfrm>
            <a:off x="8881601" y="3745555"/>
            <a:ext cx="2230081" cy="461665"/>
          </a:xfrm>
          <a:prstGeom prst="rect">
            <a:avLst/>
          </a:prstGeom>
          <a:noFill/>
        </p:spPr>
        <p:txBody>
          <a:bodyPr wrap="square" rtlCol="0">
            <a:spAutoFit/>
          </a:bodyPr>
          <a:lstStyle/>
          <a:p>
            <a:r>
              <a:rPr lang="en-US" altLang="zh-CN" sz="2400" dirty="0">
                <a:solidFill>
                  <a:srgbClr val="C00000"/>
                </a:solidFill>
              </a:rPr>
              <a:t>Backup Solution</a:t>
            </a:r>
            <a:endParaRPr lang="zh-CN" altLang="en-US" sz="2400" dirty="0">
              <a:solidFill>
                <a:srgbClr val="C00000"/>
              </a:solidFill>
            </a:endParaRPr>
          </a:p>
        </p:txBody>
      </p:sp>
      <p:sp>
        <p:nvSpPr>
          <p:cNvPr id="16" name="文本框 15">
            <a:extLst>
              <a:ext uri="{FF2B5EF4-FFF2-40B4-BE49-F238E27FC236}">
                <a16:creationId xmlns:a16="http://schemas.microsoft.com/office/drawing/2014/main" id="{913AAFF9-FBBC-19BF-97E3-9BA8DE2699CC}"/>
              </a:ext>
            </a:extLst>
          </p:cNvPr>
          <p:cNvSpPr txBox="1"/>
          <p:nvPr/>
        </p:nvSpPr>
        <p:spPr>
          <a:xfrm>
            <a:off x="8881601" y="4701133"/>
            <a:ext cx="2985319" cy="830997"/>
          </a:xfrm>
          <a:prstGeom prst="rect">
            <a:avLst/>
          </a:prstGeom>
          <a:noFill/>
        </p:spPr>
        <p:txBody>
          <a:bodyPr wrap="square" rtlCol="0">
            <a:spAutoFit/>
          </a:bodyPr>
          <a:lstStyle/>
          <a:p>
            <a:r>
              <a:rPr lang="en-US" altLang="zh-CN" sz="2400" dirty="0">
                <a:solidFill>
                  <a:srgbClr val="C00000"/>
                </a:solidFill>
              </a:rPr>
              <a:t>Suggestion for daily maintenance</a:t>
            </a:r>
            <a:endParaRPr lang="zh-CN" altLang="en-US" sz="2400" dirty="0">
              <a:solidFill>
                <a:srgbClr val="C00000"/>
              </a:solidFill>
            </a:endParaRPr>
          </a:p>
        </p:txBody>
      </p:sp>
      <p:sp>
        <p:nvSpPr>
          <p:cNvPr id="17" name="文本框 16">
            <a:extLst>
              <a:ext uri="{FF2B5EF4-FFF2-40B4-BE49-F238E27FC236}">
                <a16:creationId xmlns:a16="http://schemas.microsoft.com/office/drawing/2014/main" id="{D2BE9B35-90F1-F374-1493-F7A87805CDC3}"/>
              </a:ext>
            </a:extLst>
          </p:cNvPr>
          <p:cNvSpPr txBox="1"/>
          <p:nvPr/>
        </p:nvSpPr>
        <p:spPr>
          <a:xfrm>
            <a:off x="8881601" y="5707915"/>
            <a:ext cx="2985319" cy="830997"/>
          </a:xfrm>
          <a:prstGeom prst="rect">
            <a:avLst/>
          </a:prstGeom>
          <a:noFill/>
        </p:spPr>
        <p:txBody>
          <a:bodyPr wrap="square" rtlCol="0">
            <a:spAutoFit/>
          </a:bodyPr>
          <a:lstStyle/>
          <a:p>
            <a:r>
              <a:rPr lang="en-US" altLang="zh-CN" sz="2400" dirty="0">
                <a:solidFill>
                  <a:srgbClr val="C00000"/>
                </a:solidFill>
              </a:rPr>
              <a:t>Statement for reference only</a:t>
            </a:r>
            <a:endParaRPr lang="zh-CN" altLang="en-US" sz="2400" dirty="0">
              <a:solidFill>
                <a:srgbClr val="C00000"/>
              </a:solidFill>
            </a:endParaRPr>
          </a:p>
        </p:txBody>
      </p:sp>
    </p:spTree>
    <p:extLst>
      <p:ext uri="{BB962C8B-B14F-4D97-AF65-F5344CB8AC3E}">
        <p14:creationId xmlns:p14="http://schemas.microsoft.com/office/powerpoint/2010/main" val="265791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E6322-CB4A-C9BD-72B8-F77E0B1B1548}"/>
              </a:ext>
            </a:extLst>
          </p:cNvPr>
          <p:cNvSpPr>
            <a:spLocks noGrp="1"/>
          </p:cNvSpPr>
          <p:nvPr>
            <p:ph type="title"/>
          </p:nvPr>
        </p:nvSpPr>
        <p:spPr/>
        <p:txBody>
          <a:bodyPr>
            <a:normAutofit/>
          </a:bodyPr>
          <a:lstStyle/>
          <a:p>
            <a:pPr eaLnBrk="0" fontAlgn="base" hangingPunct="0">
              <a:lnSpc>
                <a:spcPct val="100000"/>
              </a:lnSpc>
              <a:spcAft>
                <a:spcPct val="0"/>
              </a:spcAft>
            </a:pPr>
            <a:r>
              <a:rPr kumimoji="0" lang="en-US" altLang="zh-CN" sz="4400" b="0" i="0" u="none" strike="noStrike" cap="none" normalizeH="0" baseline="0" dirty="0">
                <a:ln>
                  <a:noFill/>
                </a:ln>
                <a:solidFill>
                  <a:schemeClr val="tx1"/>
                </a:solidFill>
                <a:effectLst/>
                <a:latin typeface="+mn-lt"/>
                <a:cs typeface="Arial" panose="020B0604020202020204" pitchFamily="34" charset="0"/>
              </a:rPr>
              <a:t>Use Case: </a:t>
            </a:r>
            <a:r>
              <a:rPr lang="zh-CN" altLang="en-US" dirty="0">
                <a:latin typeface="+mn-lt"/>
                <a:cs typeface="Arial" panose="020B0604020202020204" pitchFamily="34" charset="0"/>
              </a:rPr>
              <a:t>security customer service </a:t>
            </a:r>
            <a:r>
              <a:rPr kumimoji="0" lang="zh-CN" altLang="zh-CN" sz="4400" b="0" i="0" u="none" strike="noStrike" cap="none" normalizeH="0" baseline="0" dirty="0">
                <a:ln>
                  <a:noFill/>
                </a:ln>
                <a:solidFill>
                  <a:schemeClr val="tx1"/>
                </a:solidFill>
                <a:effectLst/>
                <a:latin typeface="+mn-lt"/>
                <a:cs typeface="Arial" panose="020B0604020202020204" pitchFamily="34" charset="0"/>
              </a:rPr>
              <a:t>Q&amp;A</a:t>
            </a:r>
          </a:p>
        </p:txBody>
      </p:sp>
      <p:sp>
        <p:nvSpPr>
          <p:cNvPr id="3" name="内容占位符 2">
            <a:extLst>
              <a:ext uri="{FF2B5EF4-FFF2-40B4-BE49-F238E27FC236}">
                <a16:creationId xmlns:a16="http://schemas.microsoft.com/office/drawing/2014/main" id="{56B1D01A-C3B8-C4DA-88AD-94E2AE9CD986}"/>
              </a:ext>
            </a:extLst>
          </p:cNvPr>
          <p:cNvSpPr>
            <a:spLocks noGrp="1"/>
          </p:cNvSpPr>
          <p:nvPr>
            <p:ph idx="1"/>
          </p:nvPr>
        </p:nvSpPr>
        <p:spPr>
          <a:xfrm>
            <a:off x="726686" y="1335088"/>
            <a:ext cx="10627113" cy="1653439"/>
          </a:xfrm>
        </p:spPr>
        <p:txBody>
          <a:bodyPr>
            <a:normAutofit/>
          </a:bodyPr>
          <a:lstStyle/>
          <a:p>
            <a:r>
              <a:rPr lang="en-US" altLang="zh-CN" sz="2400" dirty="0"/>
              <a:t>Requirement: Provide high-quality, high-efficiency, and intelligent security issue resolution and support for both security professionals and general users to help them better understand security issues and make informed security decisions.</a:t>
            </a:r>
            <a:endParaRPr lang="zh-CN" altLang="en-US" sz="2400" dirty="0"/>
          </a:p>
        </p:txBody>
      </p:sp>
      <p:sp>
        <p:nvSpPr>
          <p:cNvPr id="4" name="灯片编号占位符 3">
            <a:extLst>
              <a:ext uri="{FF2B5EF4-FFF2-40B4-BE49-F238E27FC236}">
                <a16:creationId xmlns:a16="http://schemas.microsoft.com/office/drawing/2014/main" id="{4C281CB1-314B-1466-C448-02DACFD1738A}"/>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8" name="图片 7">
            <a:extLst>
              <a:ext uri="{FF2B5EF4-FFF2-40B4-BE49-F238E27FC236}">
                <a16:creationId xmlns:a16="http://schemas.microsoft.com/office/drawing/2014/main" id="{BFC44A43-7935-CDFB-03CA-E17AF5E41B4B}"/>
              </a:ext>
            </a:extLst>
          </p:cNvPr>
          <p:cNvPicPr>
            <a:picLocks noChangeAspect="1"/>
          </p:cNvPicPr>
          <p:nvPr/>
        </p:nvPicPr>
        <p:blipFill>
          <a:blip r:embed="rId2"/>
          <a:stretch>
            <a:fillRect/>
          </a:stretch>
        </p:blipFill>
        <p:spPr>
          <a:xfrm>
            <a:off x="1104404" y="2369574"/>
            <a:ext cx="9505559" cy="4307289"/>
          </a:xfrm>
          <a:prstGeom prst="rect">
            <a:avLst/>
          </a:prstGeom>
        </p:spPr>
      </p:pic>
    </p:spTree>
    <p:extLst>
      <p:ext uri="{BB962C8B-B14F-4D97-AF65-F5344CB8AC3E}">
        <p14:creationId xmlns:p14="http://schemas.microsoft.com/office/powerpoint/2010/main" val="42352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E4263-8267-F55E-1C8E-697881C68541}"/>
              </a:ext>
            </a:extLst>
          </p:cNvPr>
          <p:cNvSpPr>
            <a:spLocks noGrp="1"/>
          </p:cNvSpPr>
          <p:nvPr>
            <p:ph type="title"/>
          </p:nvPr>
        </p:nvSpPr>
        <p:spPr/>
        <p:txBody>
          <a:bodyPr/>
          <a:lstStyle/>
          <a:p>
            <a:r>
              <a:rPr lang="en-US" altLang="zh-CN" dirty="0"/>
              <a:t>Use Case: Multi-source information mining</a:t>
            </a:r>
            <a:endParaRPr lang="zh-CN" altLang="en-US" dirty="0"/>
          </a:p>
        </p:txBody>
      </p:sp>
      <p:sp>
        <p:nvSpPr>
          <p:cNvPr id="4" name="灯片编号占位符 3">
            <a:extLst>
              <a:ext uri="{FF2B5EF4-FFF2-40B4-BE49-F238E27FC236}">
                <a16:creationId xmlns:a16="http://schemas.microsoft.com/office/drawing/2014/main" id="{FF0F3F76-8195-E45F-B74F-6F5E973FBF2D}"/>
              </a:ext>
            </a:extLst>
          </p:cNvPr>
          <p:cNvSpPr>
            <a:spLocks noGrp="1"/>
          </p:cNvSpPr>
          <p:nvPr>
            <p:ph type="sldNum" sz="quarter" idx="12"/>
          </p:nvPr>
        </p:nvSpPr>
        <p:spPr/>
        <p:txBody>
          <a:bodyPr/>
          <a:lstStyle/>
          <a:p>
            <a:fld id="{565CE74E-AB26-4998-AD42-012C4C1AD076}" type="slidenum">
              <a:rPr lang="zh-CN" altLang="en-US" smtClean="0"/>
              <a:t>9</a:t>
            </a:fld>
            <a:endParaRPr lang="zh-CN" altLang="en-US"/>
          </a:p>
        </p:txBody>
      </p:sp>
      <p:sp>
        <p:nvSpPr>
          <p:cNvPr id="6" name="文本框 5">
            <a:extLst>
              <a:ext uri="{FF2B5EF4-FFF2-40B4-BE49-F238E27FC236}">
                <a16:creationId xmlns:a16="http://schemas.microsoft.com/office/drawing/2014/main" id="{3B85509E-2735-DBB5-B4D2-8B94BB6B9B1B}"/>
              </a:ext>
            </a:extLst>
          </p:cNvPr>
          <p:cNvSpPr txBox="1"/>
          <p:nvPr/>
        </p:nvSpPr>
        <p:spPr>
          <a:xfrm>
            <a:off x="269665" y="1233067"/>
            <a:ext cx="7736760" cy="2862322"/>
          </a:xfrm>
          <a:prstGeom prst="rect">
            <a:avLst/>
          </a:prstGeom>
          <a:noFill/>
        </p:spPr>
        <p:txBody>
          <a:bodyPr wrap="square">
            <a:spAutoFit/>
          </a:bodyPr>
          <a:lstStyle/>
          <a:p>
            <a:r>
              <a:rPr lang="zh-CN" altLang="en-US" dirty="0"/>
              <a:t>"B country faces cyber attack"</a:t>
            </a:r>
          </a:p>
          <a:p>
            <a:r>
              <a:rPr lang="zh-CN" altLang="en-US" dirty="0"/>
              <a:t>"Shocking! Large-scale power outage hits C area, affecting 200,000 people"</a:t>
            </a:r>
          </a:p>
          <a:p>
            <a:r>
              <a:rPr lang="zh-CN" altLang="en-US" dirty="0"/>
              <a:t>"500,000 devices hijacked by ransomware"</a:t>
            </a:r>
          </a:p>
          <a:p>
            <a:r>
              <a:rPr lang="zh-CN" altLang="en-US" dirty="0"/>
              <a:t>"D country plans to hold a major conference"</a:t>
            </a:r>
          </a:p>
          <a:p>
            <a:r>
              <a:rPr lang="zh-CN" altLang="en-US" dirty="0"/>
              <a:t>"Never buy new products from a certain company"</a:t>
            </a:r>
          </a:p>
          <a:p>
            <a:r>
              <a:rPr lang="zh-CN" altLang="en-US" dirty="0"/>
              <a:t>"Hacker 1 posts multiple messages on social media accounts"</a:t>
            </a:r>
          </a:p>
          <a:p>
            <a:r>
              <a:rPr lang="zh-CN" altLang="en-US" dirty="0"/>
              <a:t>"Strong holiday atmosphere in a certain place"</a:t>
            </a:r>
          </a:p>
          <a:p>
            <a:r>
              <a:rPr lang="zh-CN" altLang="en-US" dirty="0"/>
              <a:t>"Photos reveal truth, underground romance of a celebrity exposed"</a:t>
            </a:r>
          </a:p>
          <a:p>
            <a:r>
              <a:rPr lang="zh-CN" altLang="en-US" dirty="0"/>
              <a:t>"New vulnerability discovered in common software used in the power industry"</a:t>
            </a:r>
          </a:p>
          <a:p>
            <a:r>
              <a:rPr lang="zh-CN" altLang="en-US" dirty="0"/>
              <a:t>"Activity on a website of a certain hacker organization"</a:t>
            </a:r>
          </a:p>
        </p:txBody>
      </p:sp>
      <p:sp>
        <p:nvSpPr>
          <p:cNvPr id="8" name="文本框 7">
            <a:extLst>
              <a:ext uri="{FF2B5EF4-FFF2-40B4-BE49-F238E27FC236}">
                <a16:creationId xmlns:a16="http://schemas.microsoft.com/office/drawing/2014/main" id="{2BE6B87B-BEC4-15C8-2D26-3DD049AC7532}"/>
              </a:ext>
            </a:extLst>
          </p:cNvPr>
          <p:cNvSpPr txBox="1"/>
          <p:nvPr/>
        </p:nvSpPr>
        <p:spPr>
          <a:xfrm>
            <a:off x="8811143" y="2020524"/>
            <a:ext cx="3039568" cy="1200329"/>
          </a:xfrm>
          <a:prstGeom prst="rect">
            <a:avLst/>
          </a:prstGeom>
          <a:noFill/>
        </p:spPr>
        <p:txBody>
          <a:bodyPr wrap="square">
            <a:spAutoFit/>
          </a:bodyPr>
          <a:lstStyle/>
          <a:p>
            <a:r>
              <a:rPr lang="zh-CN" altLang="en-US" sz="2400" dirty="0">
                <a:solidFill>
                  <a:srgbClr val="C00000"/>
                </a:solidFill>
              </a:rPr>
              <a:t>Historical experience from multiple sources of data</a:t>
            </a:r>
          </a:p>
        </p:txBody>
      </p:sp>
      <p:sp>
        <p:nvSpPr>
          <p:cNvPr id="10" name="文本框 9">
            <a:extLst>
              <a:ext uri="{FF2B5EF4-FFF2-40B4-BE49-F238E27FC236}">
                <a16:creationId xmlns:a16="http://schemas.microsoft.com/office/drawing/2014/main" id="{47A02385-A8E2-9356-86E1-66389FA22AE1}"/>
              </a:ext>
            </a:extLst>
          </p:cNvPr>
          <p:cNvSpPr txBox="1"/>
          <p:nvPr/>
        </p:nvSpPr>
        <p:spPr>
          <a:xfrm>
            <a:off x="266698" y="4572045"/>
            <a:ext cx="11453353" cy="2031325"/>
          </a:xfrm>
          <a:prstGeom prst="rect">
            <a:avLst/>
          </a:prstGeom>
          <a:noFill/>
        </p:spPr>
        <p:txBody>
          <a:bodyPr wrap="square">
            <a:spAutoFit/>
          </a:bodyPr>
          <a:lstStyle/>
          <a:p>
            <a:r>
              <a:rPr lang="zh-CN" altLang="en-US" dirty="0"/>
              <a:t>Hacker 1 suspected to be a member of a certain hacker organization</a:t>
            </a:r>
          </a:p>
          <a:p>
            <a:r>
              <a:rPr lang="zh-CN" altLang="en-US" dirty="0"/>
              <a:t>Power outage incident in C area may be related to the new vulnerability</a:t>
            </a:r>
          </a:p>
          <a:p>
            <a:r>
              <a:rPr lang="zh-CN" altLang="en-US" dirty="0"/>
              <a:t>A country needs to increase protection measures recently</a:t>
            </a:r>
          </a:p>
          <a:p>
            <a:r>
              <a:rPr lang="en-US" altLang="zh-CN" dirty="0"/>
              <a:t>    </a:t>
            </a:r>
            <a:r>
              <a:rPr lang="zh-CN" altLang="en-US" dirty="0"/>
              <a:t>Mention of A country by a certain hacker organization multiple times</a:t>
            </a:r>
          </a:p>
          <a:p>
            <a:r>
              <a:rPr lang="en-US" altLang="zh-CN" dirty="0"/>
              <a:t>    </a:t>
            </a:r>
            <a:r>
              <a:rPr lang="zh-CN" altLang="en-US" dirty="0"/>
              <a:t>Data breach of A country's citizens</a:t>
            </a:r>
          </a:p>
          <a:p>
            <a:r>
              <a:rPr lang="zh-CN" altLang="en-US" dirty="0"/>
              <a:t>    Similar incidents have occurred in other countries in history, leading to massive cyber attacks six months later</a:t>
            </a:r>
          </a:p>
          <a:p>
            <a:r>
              <a:rPr lang="zh-CN" altLang="en-US" dirty="0"/>
              <a:t>    Large amount of A country citizen data information for sale on the dark web</a:t>
            </a:r>
            <a:endParaRPr lang="en-US" altLang="zh-CN" dirty="0"/>
          </a:p>
        </p:txBody>
      </p:sp>
      <p:sp>
        <p:nvSpPr>
          <p:cNvPr id="12" name="箭头: 右 11">
            <a:extLst>
              <a:ext uri="{FF2B5EF4-FFF2-40B4-BE49-F238E27FC236}">
                <a16:creationId xmlns:a16="http://schemas.microsoft.com/office/drawing/2014/main" id="{7D5DBA70-CD53-E01E-B4D0-ACD663F457F7}"/>
              </a:ext>
            </a:extLst>
          </p:cNvPr>
          <p:cNvSpPr/>
          <p:nvPr/>
        </p:nvSpPr>
        <p:spPr>
          <a:xfrm rot="5400000">
            <a:off x="10015414" y="3486398"/>
            <a:ext cx="454915" cy="5213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加号 2">
            <a:extLst>
              <a:ext uri="{FF2B5EF4-FFF2-40B4-BE49-F238E27FC236}">
                <a16:creationId xmlns:a16="http://schemas.microsoft.com/office/drawing/2014/main" id="{EF5B324E-1BFD-5F4F-FD10-0572EC2C24A4}"/>
              </a:ext>
            </a:extLst>
          </p:cNvPr>
          <p:cNvSpPr/>
          <p:nvPr/>
        </p:nvSpPr>
        <p:spPr>
          <a:xfrm>
            <a:off x="8020919" y="2239756"/>
            <a:ext cx="648929" cy="707886"/>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51FBD0A-6C64-A592-8C5D-D26B38A140EA}"/>
              </a:ext>
            </a:extLst>
          </p:cNvPr>
          <p:cNvSpPr txBox="1"/>
          <p:nvPr/>
        </p:nvSpPr>
        <p:spPr>
          <a:xfrm>
            <a:off x="8188280" y="4781955"/>
            <a:ext cx="3737022" cy="1200329"/>
          </a:xfrm>
          <a:prstGeom prst="rect">
            <a:avLst/>
          </a:prstGeom>
          <a:noFill/>
        </p:spPr>
        <p:txBody>
          <a:bodyPr wrap="square" rtlCol="0">
            <a:spAutoFit/>
          </a:bodyPr>
          <a:lstStyle/>
          <a:p>
            <a:r>
              <a:rPr lang="en-US" altLang="zh-CN" sz="2400" dirty="0">
                <a:solidFill>
                  <a:srgbClr val="C00000"/>
                </a:solidFill>
              </a:rPr>
              <a:t>Merge related intelligence;</a:t>
            </a:r>
          </a:p>
          <a:p>
            <a:r>
              <a:rPr lang="en-US" altLang="zh-CN" sz="2400" dirty="0">
                <a:solidFill>
                  <a:srgbClr val="C00000"/>
                </a:solidFill>
              </a:rPr>
              <a:t>Organize the information according to the rules.</a:t>
            </a:r>
            <a:endParaRPr lang="zh-CN" altLang="en-US" sz="2400" dirty="0">
              <a:solidFill>
                <a:srgbClr val="C00000"/>
              </a:solidFill>
            </a:endParaRPr>
          </a:p>
        </p:txBody>
      </p:sp>
      <p:sp>
        <p:nvSpPr>
          <p:cNvPr id="7" name="矩形 6">
            <a:extLst>
              <a:ext uri="{FF2B5EF4-FFF2-40B4-BE49-F238E27FC236}">
                <a16:creationId xmlns:a16="http://schemas.microsoft.com/office/drawing/2014/main" id="{B8AEEE47-6176-E898-9A5D-EB3EE9CE57D6}"/>
              </a:ext>
            </a:extLst>
          </p:cNvPr>
          <p:cNvSpPr/>
          <p:nvPr/>
        </p:nvSpPr>
        <p:spPr>
          <a:xfrm>
            <a:off x="271869" y="1543665"/>
            <a:ext cx="7176320" cy="306323"/>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A1BD650-8FE8-EED2-8DF2-47F1C0265F35}"/>
              </a:ext>
            </a:extLst>
          </p:cNvPr>
          <p:cNvSpPr/>
          <p:nvPr/>
        </p:nvSpPr>
        <p:spPr>
          <a:xfrm>
            <a:off x="316116" y="3456040"/>
            <a:ext cx="7520193" cy="306323"/>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B199A3C-9691-F659-5528-61C06322678B}"/>
              </a:ext>
            </a:extLst>
          </p:cNvPr>
          <p:cNvSpPr/>
          <p:nvPr/>
        </p:nvSpPr>
        <p:spPr>
          <a:xfrm>
            <a:off x="301367" y="4896473"/>
            <a:ext cx="6814983" cy="29496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63FF130B-E466-ADE2-DE6F-FC0E4AD5D089}"/>
              </a:ext>
            </a:extLst>
          </p:cNvPr>
          <p:cNvCxnSpPr>
            <a:cxnSpLocks/>
          </p:cNvCxnSpPr>
          <p:nvPr/>
        </p:nvCxnSpPr>
        <p:spPr>
          <a:xfrm>
            <a:off x="316116" y="4257368"/>
            <a:ext cx="770480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5453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gyOTUxOWI0M2IzNDg2M2E5MjczNzI3NTc3ODIxNGYifQ=="/>
  <p:tag name="KSO_WPP_MARK_KEY" val="b996dd70-043e-46cb-9a44-3e15d9e080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13810</TotalTime>
  <Words>1191</Words>
  <Application>Microsoft Office PowerPoint</Application>
  <PresentationFormat>宽屏</PresentationFormat>
  <Paragraphs>110</Paragraphs>
  <Slides>13</Slides>
  <Notes>7</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微软雅黑</vt:lpstr>
      <vt:lpstr>Arial</vt:lpstr>
      <vt:lpstr>Calibri</vt:lpstr>
      <vt:lpstr>Wingdings</vt:lpstr>
      <vt:lpstr>Office 主题</vt:lpstr>
      <vt:lpstr>Thinking and Practice:  LLM for Cybersecurity</vt:lpstr>
      <vt:lpstr>NSFOCUS - Our Technical Partner</vt:lpstr>
      <vt:lpstr>Outline</vt:lpstr>
      <vt:lpstr>LLM accelerates the transformation of cybersecurity</vt:lpstr>
      <vt:lpstr>Challenges of Applying LLM in Cybersecurity</vt:lpstr>
      <vt:lpstr>Framework of the cybersecurity LLM</vt:lpstr>
      <vt:lpstr>Use Case: security customer service Q&amp;A</vt:lpstr>
      <vt:lpstr>Use Case: security customer service Q&amp;A</vt:lpstr>
      <vt:lpstr>Use Case: Multi-source information mining</vt:lpstr>
      <vt:lpstr>Use Case: Multi-source information mining</vt:lpstr>
      <vt:lpstr>Use Case: Security Copilot</vt:lpstr>
      <vt:lpstr>Summary</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SAV-based Anti-DDoS Architecture (SAV-D)</dc:title>
  <dc:creator>Linbo Hui</dc:creator>
  <cp:lastModifiedBy>t44</cp:lastModifiedBy>
  <cp:revision>166</cp:revision>
  <cp:lastPrinted>2023-03-28T07:37:00Z</cp:lastPrinted>
  <dcterms:created xsi:type="dcterms:W3CDTF">2023-03-14T09:13:00Z</dcterms:created>
  <dcterms:modified xsi:type="dcterms:W3CDTF">2024-03-20T07:05:04Z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40065DD01D53493C9585F52C245F185E</vt:lpwstr>
  </property>
  <property fmtid="{D5CDD505-2E9C-101B-9397-08002B2CF9AE}" pid="3" name="KSOProductBuildVer">
    <vt:lpwstr>2052-11.1.0.13703</vt:lpwstr>
  </property>
</Properties>
</file>