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6" r:id="rId7"/>
    <p:sldId id="265" r:id="rId8"/>
    <p:sldId id="263" r:id="rId9"/>
    <p:sldId id="264" r:id="rId10"/>
    <p:sldId id="259" r:id="rId11"/>
    <p:sldId id="262"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5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17" autoAdjust="0"/>
  </p:normalViewPr>
  <p:slideViewPr>
    <p:cSldViewPr snapToGrid="0">
      <p:cViewPr varScale="1">
        <p:scale>
          <a:sx n="58" d="100"/>
          <a:sy n="58" d="100"/>
        </p:scale>
        <p:origin x="-78" y="-1446"/>
      </p:cViewPr>
      <p:guideLst>
        <p:guide orient="horz" pos="2160"/>
        <p:guide pos="384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1E9650A-31BC-4D64-A15F-65FB46ABBA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D9649F17-4DB1-42DA-BA68-61AF948C24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www.1ppt.com/moban/     </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行业</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www.1ppt.com/hangye/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节日</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www.1ppt.com/jieri/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素材下载：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www.1ppt.com/sucai/</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背景图片：</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www.1ppt.com/beijing/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图表下载：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www.1ppt.com/tubiao/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优秀</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www.1ppt.com/xiazai/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 </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www.1ppt.com/powerpoint/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Word</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 </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www.1ppt.com/word/              Excel</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www.1ppt.com/excel/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资料下载：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www.1ppt.com/ziliao/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课件下载：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www.1ppt.com/kejian/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范文下载：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www.1ppt.com/fanwen/             </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试卷下载：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www.1ppt.com/shiti/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教案下载：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www.1ppt.com/jiaoan/        </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字体下载：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www.1ppt.com/ziti/</a:t>
            </a:r>
            <a:endParaRPr kumimoji="0" lang="en-US" altLang="zh-CN" sz="100" b="0" i="0" u="none" strike="noStrike" kern="0" cap="none" spc="0" normalizeH="0" baseline="0" noProof="0" dirty="0" smtClean="0">
              <a:ln>
                <a:noFill/>
              </a:ln>
              <a:solidFill>
                <a:schemeClr val="accent4">
                  <a:lumMod val="20000"/>
                  <a:lumOff val="80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 </a:t>
            </a:r>
            <a:endParaRPr kumimoji="0" lang="zh-CN" altLang="en-US" sz="100" b="0" i="0" u="none" strike="noStrike" kern="0" cap="none" spc="0" normalizeH="0" baseline="0" noProof="0" dirty="0" smtClean="0">
              <a:ln>
                <a:noFill/>
              </a:ln>
              <a:solidFill>
                <a:schemeClr val="accent4">
                  <a:lumMod val="20000"/>
                  <a:lumOff val="80000"/>
                </a:schemeClr>
              </a:solidFill>
              <a:effectLst/>
              <a:uLnTx/>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7475" y="-533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2"/>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2"/>
          <a:stretch>
            <a:fillRect/>
          </a:stretch>
        </p:blipFill>
        <p:spPr>
          <a:xfrm flipH="1">
            <a:off x="10217785" y="40640"/>
            <a:ext cx="1927860" cy="2324100"/>
          </a:xfrm>
          <a:prstGeom prst="rect">
            <a:avLst/>
          </a:prstGeom>
        </p:spPr>
      </p:pic>
      <p:cxnSp>
        <p:nvCxnSpPr>
          <p:cNvPr id="11" name="直接连接符 10"/>
          <p:cNvCxnSpPr/>
          <p:nvPr/>
        </p:nvCxnSpPr>
        <p:spPr>
          <a:xfrm>
            <a:off x="2659380" y="3649345"/>
            <a:ext cx="6871970" cy="0"/>
          </a:xfrm>
          <a:prstGeom prst="line">
            <a:avLst/>
          </a:prstGeom>
          <a:ln w="12700">
            <a:solidFill>
              <a:srgbClr val="41538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30145" y="2298700"/>
            <a:ext cx="7345680" cy="1310640"/>
          </a:xfrm>
          <a:prstGeom prst="rect">
            <a:avLst/>
          </a:prstGeom>
          <a:noFill/>
        </p:spPr>
        <p:txBody>
          <a:bodyPr wrap="square" rtlCol="0">
            <a:spAutoFit/>
          </a:bodyPr>
          <a:lstStyle/>
          <a:p>
            <a:pPr algn="ctr"/>
            <a:r>
              <a:rPr lang="zh-CN" altLang="en-US" sz="8000">
                <a:sym typeface="+mn-ea"/>
              </a:rPr>
              <a:t>iSCSI</a:t>
            </a:r>
            <a:r>
              <a:rPr lang="x-none" altLang="en-US" sz="8000" dirty="0">
                <a:solidFill>
                  <a:srgbClr val="415380"/>
                </a:solidFill>
                <a:latin typeface="Wingdings" charset="2"/>
                <a:ea typeface="Wingdings" charset="2"/>
              </a:rPr>
              <a:t>网络磁盘</a:t>
            </a:r>
            <a:endParaRPr lang="x-none" altLang="en-US" sz="8000" dirty="0">
              <a:solidFill>
                <a:srgbClr val="415380"/>
              </a:solidFill>
              <a:latin typeface="Wingdings" charset="2"/>
              <a:ea typeface="Wingdings" charset="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2390" y="-76835"/>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2"/>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2"/>
          <a:stretch>
            <a:fillRect/>
          </a:stretch>
        </p:blipFill>
        <p:spPr>
          <a:xfrm flipH="1">
            <a:off x="10217785" y="40640"/>
            <a:ext cx="1927860" cy="2324100"/>
          </a:xfrm>
          <a:prstGeom prst="rect">
            <a:avLst/>
          </a:prstGeom>
        </p:spPr>
      </p:pic>
      <p:sp>
        <p:nvSpPr>
          <p:cNvPr id="16" name="文本框 15"/>
          <p:cNvSpPr txBox="1"/>
          <p:nvPr/>
        </p:nvSpPr>
        <p:spPr>
          <a:xfrm>
            <a:off x="1233805" y="2857500"/>
            <a:ext cx="9377045" cy="2529840"/>
          </a:xfrm>
          <a:prstGeom prst="rect">
            <a:avLst/>
          </a:prstGeom>
          <a:noFill/>
        </p:spPr>
        <p:txBody>
          <a:bodyPr wrap="square" rtlCol="0">
            <a:spAutoFit/>
          </a:bodyPr>
          <a:p>
            <a:r>
              <a:rPr lang="zh-CN" altLang="en-US" sz="4000"/>
              <a:t>iSCSI技术实现了物理硬盘设备与TCP/TP网络传输协议的相互结合，使得用户可以通过互联网方便的获取到远程机房提供的共享存储资源</a:t>
            </a:r>
            <a:endParaRPr lang="zh-CN" altLang="en-US" sz="400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3500" y="2540"/>
            <a:ext cx="12218035" cy="6814820"/>
            <a:chOff x="-79" y="4"/>
            <a:chExt cx="19241" cy="10732"/>
          </a:xfrm>
        </p:grpSpPr>
        <p:pic>
          <p:nvPicPr>
            <p:cNvPr id="4" name="图片 3" descr="边框"/>
            <p:cNvPicPr>
              <a:picLocks noChangeAspect="1"/>
            </p:cNvPicPr>
            <p:nvPr/>
          </p:nvPicPr>
          <p:blipFill>
            <a:blip r:embed="rId1"/>
            <a:stretch>
              <a:fillRect/>
            </a:stretch>
          </p:blipFill>
          <p:spPr>
            <a:xfrm>
              <a:off x="-79" y="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2"/>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2"/>
          <a:stretch>
            <a:fillRect/>
          </a:stretch>
        </p:blipFill>
        <p:spPr>
          <a:xfrm flipH="1">
            <a:off x="10217785" y="40640"/>
            <a:ext cx="1927860" cy="2324100"/>
          </a:xfrm>
          <a:prstGeom prst="rect">
            <a:avLst/>
          </a:prstGeom>
        </p:spPr>
      </p:pic>
      <p:sp>
        <p:nvSpPr>
          <p:cNvPr id="17" name="文本框 16"/>
          <p:cNvSpPr txBox="1"/>
          <p:nvPr/>
        </p:nvSpPr>
        <p:spPr>
          <a:xfrm>
            <a:off x="2575560" y="1016000"/>
            <a:ext cx="6533515" cy="6949440"/>
          </a:xfrm>
          <a:prstGeom prst="rect">
            <a:avLst/>
          </a:prstGeom>
          <a:noFill/>
        </p:spPr>
        <p:txBody>
          <a:bodyPr wrap="square" rtlCol="0">
            <a:spAutoFit/>
          </a:bodyPr>
          <a:p>
            <a:r>
              <a:rPr lang="zh-CN" altLang="en-US"/>
              <a:t>iSCSI磁盘的构成</a:t>
            </a:r>
            <a:endParaRPr lang="zh-CN" altLang="en-US"/>
          </a:p>
          <a:p>
            <a:endParaRPr lang="zh-CN" altLang="en-US"/>
          </a:p>
          <a:p>
            <a:r>
              <a:rPr lang="zh-CN" altLang="en-US"/>
              <a:t>• backstore,后端存储（ /dev/vdb）</a:t>
            </a:r>
            <a:endParaRPr lang="zh-CN" altLang="en-US"/>
          </a:p>
          <a:p>
            <a:r>
              <a:rPr lang="zh-CN" altLang="en-US"/>
              <a:t>– 对应到服务端提供实际存储空间的设备,需要起一个管理名称</a:t>
            </a:r>
            <a:endParaRPr lang="zh-CN" altLang="en-US"/>
          </a:p>
          <a:p>
            <a:endParaRPr lang="zh-CN" altLang="en-US"/>
          </a:p>
          <a:p>
            <a:endParaRPr lang="zh-CN" altLang="en-US"/>
          </a:p>
          <a:p>
            <a:r>
              <a:rPr lang="zh-CN" altLang="en-US"/>
              <a:t>• target,磁盘组</a:t>
            </a:r>
            <a:endParaRPr lang="zh-CN" altLang="en-US"/>
          </a:p>
          <a:p>
            <a:r>
              <a:rPr lang="zh-CN" altLang="en-US"/>
              <a:t>– 是客户端的访问目标,作为一个框架,由多个lun组成</a:t>
            </a:r>
            <a:endParaRPr lang="zh-CN" altLang="en-US"/>
          </a:p>
          <a:p>
            <a:endParaRPr lang="zh-CN" altLang="en-US"/>
          </a:p>
          <a:p>
            <a:endParaRPr lang="zh-CN" altLang="en-US"/>
          </a:p>
          <a:p>
            <a:r>
              <a:rPr lang="zh-CN" altLang="en-US"/>
              <a:t>• lun,逻辑单元</a:t>
            </a:r>
            <a:endParaRPr lang="zh-CN" altLang="en-US"/>
          </a:p>
          <a:p>
            <a:r>
              <a:rPr lang="zh-CN" altLang="en-US"/>
              <a:t>– 每一个lun需要关联到某一个后端存储设备,在客户端</a:t>
            </a:r>
            <a:endParaRPr lang="zh-CN" altLang="en-US"/>
          </a:p>
          <a:p>
            <a:r>
              <a:rPr lang="zh-CN" altLang="en-US"/>
              <a:t>会视为一块虚拟硬盘</a:t>
            </a:r>
            <a:endParaRPr lang="zh-CN" altLang="en-US"/>
          </a:p>
          <a:p>
            <a:endParaRPr lang="zh-CN" altLang="en-US"/>
          </a:p>
          <a:p>
            <a:r>
              <a:rPr lang="zh-CN" altLang="en-US"/>
              <a:t>   ISCSI Qualified Name 名称规范(iqn)</a:t>
            </a:r>
            <a:endParaRPr lang="zh-CN" altLang="en-US"/>
          </a:p>
          <a:p>
            <a:r>
              <a:rPr lang="zh-CN" altLang="en-US"/>
              <a:t>– iqn.yyyy-mm.倒序域名:自定义标识</a:t>
            </a:r>
            <a:endParaRPr lang="zh-CN" altLang="en-US"/>
          </a:p>
          <a:p>
            <a:r>
              <a:rPr lang="zh-CN" altLang="en-US"/>
              <a:t>– 作用1：用来识别 target 磁盘组,作用2：也用来识别客户机身份</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958850" y="382905"/>
            <a:ext cx="11089640" cy="6126480"/>
          </a:xfrm>
          <a:prstGeom prst="rect">
            <a:avLst/>
          </a:prstGeom>
          <a:noFill/>
        </p:spPr>
        <p:txBody>
          <a:bodyPr wrap="square" rtlCol="0">
            <a:spAutoFit/>
          </a:bodyPr>
          <a:p>
            <a:r>
              <a:rPr lang="x-none" altLang="zh-CN"/>
              <a:t>server服务端</a:t>
            </a:r>
            <a:endParaRPr lang="x-none" altLang="zh-CN"/>
          </a:p>
          <a:p>
            <a:endParaRPr lang="x-none" altLang="zh-CN"/>
          </a:p>
          <a:p>
            <a:r>
              <a:rPr lang="x-none" altLang="zh-CN"/>
              <a:t>安装软件包      </a:t>
            </a:r>
            <a:r>
              <a:rPr lang="zh-CN" altLang="en-US"/>
              <a:t>yum -y install targetcli</a:t>
            </a:r>
            <a:r>
              <a:rPr lang="x-none" altLang="zh-CN"/>
              <a:t>		</a:t>
            </a:r>
            <a:endParaRPr lang="x-none" altLang="zh-CN"/>
          </a:p>
          <a:p>
            <a:r>
              <a:rPr lang="x-none" altLang="zh-CN"/>
              <a:t>[root@server0 ~]# targetcli </a:t>
            </a:r>
            <a:endParaRPr lang="x-none" altLang="zh-CN"/>
          </a:p>
          <a:p>
            <a:r>
              <a:rPr lang="x-none" altLang="zh-CN"/>
              <a:t>/&gt; ls</a:t>
            </a:r>
            <a:endParaRPr lang="x-none" altLang="zh-CN"/>
          </a:p>
          <a:p>
            <a:r>
              <a:rPr lang="x-none" altLang="zh-CN"/>
              <a:t>  A:建立后端存储</a:t>
            </a:r>
            <a:endParaRPr lang="x-none" altLang="zh-CN"/>
          </a:p>
          <a:p>
            <a:r>
              <a:rPr lang="x-none" altLang="zh-CN"/>
              <a:t>  /&gt; backstores/block create dev=/dev/vdb1 name=nsd</a:t>
            </a:r>
            <a:endParaRPr lang="x-none" altLang="zh-CN"/>
          </a:p>
          <a:p>
            <a:r>
              <a:rPr lang="x-none" altLang="zh-CN"/>
              <a:t>  Created block storage object nsd using /dev/vdb1.</a:t>
            </a:r>
            <a:endParaRPr lang="x-none" altLang="zh-CN"/>
          </a:p>
          <a:p>
            <a:r>
              <a:rPr lang="x-none" altLang="zh-CN"/>
              <a:t>  /&gt; ls</a:t>
            </a:r>
            <a:endParaRPr lang="x-none" altLang="zh-CN"/>
          </a:p>
          <a:p>
            <a:endParaRPr lang="x-none" altLang="zh-CN"/>
          </a:p>
          <a:p>
            <a:r>
              <a:rPr lang="x-none" altLang="zh-CN"/>
              <a:t>  B:建立target磁盘组（建立木质的箱子）</a:t>
            </a:r>
            <a:endParaRPr lang="x-none" altLang="zh-CN"/>
          </a:p>
          <a:p>
            <a:r>
              <a:rPr lang="x-none" altLang="zh-CN"/>
              <a:t>  /&gt; iscsi/ create iqn.2019-09.com.example:server</a:t>
            </a:r>
            <a:endParaRPr lang="x-none" altLang="zh-CN"/>
          </a:p>
          <a:p>
            <a:r>
              <a:rPr lang="x-none" altLang="zh-CN"/>
              <a:t>  Created target iqn.2019-09.com.example:server.</a:t>
            </a:r>
            <a:endParaRPr lang="x-none" altLang="zh-CN"/>
          </a:p>
          <a:p>
            <a:r>
              <a:rPr lang="x-none" altLang="zh-CN"/>
              <a:t>  Created TPG 1.</a:t>
            </a:r>
            <a:endParaRPr lang="x-none" altLang="zh-CN"/>
          </a:p>
          <a:p>
            <a:r>
              <a:rPr lang="x-none" altLang="zh-CN"/>
              <a:t>  /&gt; ls</a:t>
            </a:r>
            <a:endParaRPr lang="x-none" altLang="zh-CN"/>
          </a:p>
          <a:p>
            <a:endParaRPr lang="x-none" altLang="zh-CN"/>
          </a:p>
          <a:p>
            <a:r>
              <a:rPr lang="x-none" altLang="zh-CN"/>
              <a:t>  C:lun关联（将后端存储放入target磁盘组）</a:t>
            </a:r>
            <a:endParaRPr lang="x-none" altLang="zh-CN"/>
          </a:p>
          <a:p>
            <a:r>
              <a:rPr lang="x-none" altLang="zh-CN"/>
              <a:t>  /&gt; iscsi/iqn.2019-09.com.example:server/tpg1/luns</a:t>
            </a:r>
            <a:endParaRPr lang="x-none" altLang="zh-CN"/>
          </a:p>
          <a:p>
            <a:r>
              <a:rPr lang="x-none" altLang="zh-CN"/>
              <a:t>     create /backstores/block/nsd</a:t>
            </a:r>
            <a:endParaRPr lang="x-none" altLang="zh-CN"/>
          </a:p>
          <a:p>
            <a:endParaRPr lang="x-none" altLang="zh-CN"/>
          </a:p>
          <a:p>
            <a:r>
              <a:rPr lang="x-none" altLang="zh-CN"/>
              <a:t>  /&gt; ls         </a:t>
            </a:r>
            <a:endParaRPr lang="x-none" altLang="zh-CN"/>
          </a:p>
          <a:p>
            <a:r>
              <a:rPr lang="x-none" altLang="zh-CN"/>
              <a:t>  </a:t>
            </a:r>
            <a:endParaRPr lang="x-none" altLang="zh-CN"/>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42925" y="444500"/>
            <a:ext cx="11240770" cy="4480560"/>
          </a:xfrm>
          <a:prstGeom prst="rect">
            <a:avLst/>
          </a:prstGeom>
          <a:noFill/>
        </p:spPr>
        <p:txBody>
          <a:bodyPr wrap="square" rtlCol="0">
            <a:spAutoFit/>
          </a:bodyPr>
          <a:p>
            <a:r>
              <a:rPr lang="zh-CN" altLang="en-US"/>
              <a:t> </a:t>
            </a:r>
            <a:endParaRPr lang="zh-CN" altLang="en-US"/>
          </a:p>
          <a:p>
            <a:endParaRPr lang="zh-CN" altLang="en-US"/>
          </a:p>
          <a:p>
            <a:r>
              <a:rPr lang="zh-CN" altLang="en-US"/>
              <a:t>D:设置ACL访问控制，设置客户端声称的名字       </a:t>
            </a:r>
            <a:endParaRPr lang="zh-CN" altLang="en-US"/>
          </a:p>
          <a:p>
            <a:r>
              <a:rPr lang="zh-CN" altLang="en-US"/>
              <a:t>  /&gt; iscsi/iqn.2019-09.com.example:server/tpg1/acls create </a:t>
            </a:r>
            <a:endParaRPr lang="zh-CN" altLang="en-US"/>
          </a:p>
          <a:p>
            <a:r>
              <a:rPr lang="zh-CN" altLang="en-US"/>
              <a:t>     iqn.2019-09.com.example:desktop</a:t>
            </a:r>
            <a:endParaRPr lang="zh-CN" altLang="en-US"/>
          </a:p>
          <a:p>
            <a:endParaRPr lang="zh-CN" altLang="en-US"/>
          </a:p>
          <a:p>
            <a:r>
              <a:rPr lang="zh-CN" altLang="en-US"/>
              <a:t>  /&gt; ls</a:t>
            </a:r>
            <a:endParaRPr lang="zh-CN" altLang="en-US"/>
          </a:p>
          <a:p>
            <a:endParaRPr lang="zh-CN" altLang="en-US"/>
          </a:p>
          <a:p>
            <a:r>
              <a:rPr lang="zh-CN" altLang="en-US"/>
              <a:t>  E:指定提供服务的IP地址和端口（默认端口3260）</a:t>
            </a:r>
            <a:endParaRPr lang="zh-CN" altLang="en-US"/>
          </a:p>
          <a:p>
            <a:r>
              <a:rPr lang="zh-CN" altLang="en-US"/>
              <a:t>  /&gt; iscsi/iqn.2019-09.com.example:server/tpg1/portals  </a:t>
            </a:r>
            <a:endParaRPr lang="zh-CN" altLang="en-US"/>
          </a:p>
          <a:p>
            <a:r>
              <a:rPr lang="zh-CN" altLang="en-US"/>
              <a:t>   create 0.0.0.0    #任意IP地址都可以</a:t>
            </a:r>
            <a:endParaRPr lang="zh-CN" altLang="en-US"/>
          </a:p>
          <a:p>
            <a:endParaRPr lang="zh-CN" altLang="en-US"/>
          </a:p>
          <a:p>
            <a:r>
              <a:rPr lang="zh-CN" altLang="en-US"/>
              <a:t>  /&gt; exit   #退出，默认会进行保存</a:t>
            </a:r>
            <a:endParaRPr lang="zh-CN" altLang="en-US"/>
          </a:p>
          <a:p>
            <a:endParaRPr lang="zh-CN" altLang="en-US"/>
          </a:p>
          <a:p>
            <a:r>
              <a:rPr lang="zh-CN" altLang="en-US"/>
              <a:t>重起服务器</a:t>
            </a:r>
            <a:endParaRPr lang="zh-CN" altLang="en-US"/>
          </a:p>
          <a:p>
            <a:r>
              <a:rPr lang="zh-CN" altLang="en-US"/>
              <a:t>[root@server0 ~]# systemctl restart target</a:t>
            </a:r>
            <a:endParaRPr lang="zh-CN" alt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110615" y="482600"/>
            <a:ext cx="11408410" cy="6126480"/>
          </a:xfrm>
          <a:prstGeom prst="rect">
            <a:avLst/>
          </a:prstGeom>
          <a:noFill/>
        </p:spPr>
        <p:txBody>
          <a:bodyPr wrap="square" rtlCol="0">
            <a:spAutoFit/>
          </a:bodyPr>
          <a:p>
            <a:r>
              <a:rPr lang="x-none" altLang="zh-CN"/>
              <a:t>Client客户端</a:t>
            </a:r>
            <a:endParaRPr lang="x-none" altLang="zh-CN"/>
          </a:p>
          <a:p>
            <a:endParaRPr lang="x-none" altLang="zh-CN"/>
          </a:p>
          <a:p>
            <a:r>
              <a:rPr lang="zh-CN" altLang="en-US"/>
              <a:t>安装软件所需软件包:iscsi-initiator-utils</a:t>
            </a:r>
            <a:endParaRPr lang="zh-CN" altLang="en-US"/>
          </a:p>
          <a:p>
            <a:endParaRPr lang="zh-CN" altLang="en-US"/>
          </a:p>
          <a:p>
            <a:r>
              <a:rPr lang="zh-CN" altLang="en-US"/>
              <a:t>• 修改配置文件，指定客户端声称的名字</a:t>
            </a:r>
            <a:endParaRPr lang="zh-CN" altLang="en-US"/>
          </a:p>
          <a:p>
            <a:r>
              <a:rPr lang="zh-CN" altLang="en-US"/>
              <a:t>  vim /etc/iscsi/initiatorname.iscsi </a:t>
            </a:r>
            <a:endParaRPr lang="zh-CN" altLang="en-US"/>
          </a:p>
          <a:p>
            <a:endParaRPr lang="zh-CN" altLang="en-US"/>
          </a:p>
          <a:p>
            <a:r>
              <a:rPr lang="zh-CN" altLang="en-US"/>
              <a:t>  InitiatorName=iqn.2019-09.com.example:desktop</a:t>
            </a:r>
            <a:endParaRPr lang="zh-CN" altLang="en-US"/>
          </a:p>
          <a:p>
            <a:endParaRPr lang="zh-CN" altLang="en-US"/>
          </a:p>
          <a:p>
            <a:r>
              <a:rPr lang="zh-CN" altLang="en-US"/>
              <a:t>  systemctl restart iscsid</a:t>
            </a:r>
            <a:endParaRPr lang="zh-CN" altLang="en-US"/>
          </a:p>
          <a:p>
            <a:endParaRPr lang="zh-CN" altLang="en-US"/>
          </a:p>
          <a:p>
            <a:r>
              <a:rPr lang="zh-CN" altLang="en-US"/>
              <a:t>• 发现共享存储</a:t>
            </a:r>
            <a:endParaRPr lang="zh-CN" altLang="en-US"/>
          </a:p>
          <a:p>
            <a:r>
              <a:rPr lang="zh-CN" altLang="en-US"/>
              <a:t>  Linux查看命令帮助的方法 :  man  iscsiadm</a:t>
            </a:r>
            <a:endParaRPr lang="zh-CN" altLang="en-US"/>
          </a:p>
          <a:p>
            <a:r>
              <a:rPr lang="zh-CN" altLang="en-US"/>
              <a:t> </a:t>
            </a:r>
            <a:endParaRPr lang="zh-CN" altLang="en-US"/>
          </a:p>
          <a:p>
            <a:r>
              <a:rPr lang="zh-CN" altLang="en-US"/>
              <a:t>  全文查找/example   按n项下跳转匹配,看到EXAMPLES</a:t>
            </a:r>
            <a:endParaRPr lang="zh-CN" altLang="en-US"/>
          </a:p>
          <a:p>
            <a:r>
              <a:rPr lang="zh-CN" altLang="en-US"/>
              <a:t> </a:t>
            </a:r>
            <a:endParaRPr lang="zh-CN" altLang="en-US"/>
          </a:p>
          <a:p>
            <a:r>
              <a:rPr lang="zh-CN" altLang="en-US"/>
              <a:t>  iscsiadm --mode discoverydb --type sendtargets --portal 172.25.0.11 --discover</a:t>
            </a:r>
            <a:endParaRPr lang="zh-CN" altLang="en-US"/>
          </a:p>
          <a:p>
            <a:endParaRPr lang="zh-CN" altLang="en-US"/>
          </a:p>
          <a:p>
            <a:r>
              <a:rPr lang="zh-CN" altLang="en-US"/>
              <a:t>  systemctl restart iscsi</a:t>
            </a:r>
            <a:endParaRPr lang="zh-CN" altLang="en-US"/>
          </a:p>
          <a:p>
            <a:r>
              <a:rPr lang="zh-CN" altLang="en-US"/>
              <a:t>  </a:t>
            </a:r>
            <a:endParaRPr lang="zh-CN" altLang="en-US"/>
          </a:p>
          <a:p>
            <a:r>
              <a:rPr lang="zh-CN" altLang="en-US"/>
              <a:t>  lsblk </a:t>
            </a:r>
            <a:endParaRPr lang="zh-CN" altLang="en-US"/>
          </a:p>
          <a:p>
            <a:endParaRPr lang="zh-CN" alt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066800" y="787400"/>
            <a:ext cx="11186160" cy="5852160"/>
          </a:xfrm>
          <a:prstGeom prst="rect">
            <a:avLst/>
          </a:prstGeom>
          <a:noFill/>
        </p:spPr>
        <p:txBody>
          <a:bodyPr wrap="square" rtlCol="0">
            <a:spAutoFit/>
          </a:bodyPr>
          <a:p>
            <a:r>
              <a:rPr lang="zh-CN" altLang="en-US"/>
              <a:t>1、进入 targetcli 并查看当前设置</a:t>
            </a:r>
            <a:endParaRPr lang="zh-CN" altLang="en-US"/>
          </a:p>
          <a:p>
            <a:endParaRPr lang="zh-CN" altLang="en-US"/>
          </a:p>
          <a:p>
            <a:r>
              <a:rPr lang="zh-CN" altLang="en-US"/>
              <a:t>2、删除 portals 入口点 IP 和端口</a:t>
            </a:r>
            <a:endParaRPr lang="zh-CN" altLang="en-US"/>
          </a:p>
          <a:p>
            <a:endParaRPr lang="zh-CN" altLang="en-US"/>
          </a:p>
          <a:p>
            <a:r>
              <a:rPr lang="zh-CN" altLang="en-US"/>
              <a:t>  /&gt; /iscsi/iqn.2018-05.com.test:server/tpg1/portals/ delete 10.0.0.17 3260</a:t>
            </a:r>
            <a:endParaRPr lang="zh-CN" altLang="en-US"/>
          </a:p>
          <a:p>
            <a:r>
              <a:rPr lang="zh-CN" altLang="en-US"/>
              <a:t>Deleted network portal 10.0.0.17:3260</a:t>
            </a:r>
            <a:endParaRPr lang="zh-CN" altLang="en-US"/>
          </a:p>
          <a:p>
            <a:endParaRPr lang="zh-CN" altLang="en-US"/>
          </a:p>
          <a:p>
            <a:r>
              <a:rPr lang="zh-CN" altLang="en-US"/>
              <a:t>3、删除 luns 添加的 Backstore 磁盘</a:t>
            </a:r>
            <a:endParaRPr lang="zh-CN" altLang="en-US"/>
          </a:p>
          <a:p>
            <a:endParaRPr lang="zh-CN" altLang="en-US"/>
          </a:p>
          <a:p>
            <a:r>
              <a:rPr lang="zh-CN" altLang="en-US"/>
              <a:t>/&gt; /iscsi/iqn.2018-05.com.test:server/tpg1/luns/ delete lun0</a:t>
            </a:r>
            <a:endParaRPr lang="zh-CN" altLang="en-US"/>
          </a:p>
          <a:p>
            <a:r>
              <a:rPr lang="zh-CN" altLang="en-US"/>
              <a:t>Deleted LUN 0.</a:t>
            </a:r>
            <a:endParaRPr lang="zh-CN" altLang="en-US"/>
          </a:p>
          <a:p>
            <a:endParaRPr lang="zh-CN" altLang="en-US"/>
          </a:p>
          <a:p>
            <a:r>
              <a:rPr lang="zh-CN" altLang="en-US"/>
              <a:t>4、删除 acls 中客户端 IQN 的认证信息</a:t>
            </a:r>
            <a:endParaRPr lang="zh-CN" altLang="en-US"/>
          </a:p>
          <a:p>
            <a:endParaRPr lang="zh-CN" altLang="en-US"/>
          </a:p>
          <a:p>
            <a:r>
              <a:rPr lang="zh-CN" altLang="en-US"/>
              <a:t>/&gt; /iscsi/iqn.2018-05.com.test:server/tpg1/acls/ delete iqn.2018-05.com.test:desktop</a:t>
            </a:r>
            <a:endParaRPr lang="zh-CN" altLang="en-US"/>
          </a:p>
          <a:p>
            <a:r>
              <a:rPr lang="zh-CN" altLang="en-US"/>
              <a:t>Deleted Node ACL iqn.2018-05.com.test:deskto</a:t>
            </a:r>
            <a:r>
              <a:rPr lang="zh-CN" altLang="en-US">
                <a:sym typeface="+mn-ea"/>
              </a:rPr>
              <a:t>p</a:t>
            </a:r>
            <a:endParaRPr lang="x-none" altLang="zh-CN"/>
          </a:p>
          <a:p>
            <a:endParaRPr lang="zh-CN" altLang="en-US"/>
          </a:p>
          <a:p>
            <a:endParaRPr lang="zh-CN" altLang="en-US"/>
          </a:p>
          <a:p>
            <a:endParaRPr lang="zh-CN" altLang="en-US"/>
          </a:p>
          <a:p>
            <a:endParaRPr lang="zh-CN" altLang="en-US"/>
          </a:p>
          <a:p>
            <a:endParaRPr lang="zh-CN" alt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439545" y="304800"/>
            <a:ext cx="11650980" cy="6126480"/>
          </a:xfrm>
          <a:prstGeom prst="rect">
            <a:avLst/>
          </a:prstGeom>
          <a:noFill/>
        </p:spPr>
        <p:txBody>
          <a:bodyPr wrap="square" rtlCol="0">
            <a:spAutoFit/>
          </a:bodyPr>
          <a:p>
            <a:r>
              <a:rPr lang="zh-CN" altLang="en-US"/>
              <a:t>5、删除 iSCSI Target</a:t>
            </a:r>
            <a:endParaRPr lang="zh-CN" altLang="en-US"/>
          </a:p>
          <a:p>
            <a:endParaRPr lang="zh-CN" altLang="en-US"/>
          </a:p>
          <a:p>
            <a:r>
              <a:rPr lang="zh-CN" altLang="en-US"/>
              <a:t>/&gt; /iscsi/ delete iqn.2018-05.com.test:server</a:t>
            </a:r>
            <a:endParaRPr lang="zh-CN" altLang="en-US"/>
          </a:p>
          <a:p>
            <a:r>
              <a:rPr lang="zh-CN" altLang="en-US"/>
              <a:t>Deleted Target iqn.2018-05.com.test:server.</a:t>
            </a:r>
            <a:endParaRPr lang="zh-CN" altLang="en-US"/>
          </a:p>
          <a:p>
            <a:endParaRPr lang="zh-CN" altLang="en-US"/>
          </a:p>
          <a:p>
            <a:r>
              <a:rPr lang="zh-CN" altLang="en-US"/>
              <a:t>6、删除 Backstroes 中已加入的磁盘</a:t>
            </a:r>
            <a:endParaRPr lang="zh-CN" altLang="en-US"/>
          </a:p>
          <a:p>
            <a:endParaRPr lang="zh-CN" altLang="en-US"/>
          </a:p>
          <a:p>
            <a:r>
              <a:rPr lang="zh-CN" altLang="en-US"/>
              <a:t>/&gt; /backstores/block/ delete disk1</a:t>
            </a:r>
            <a:endParaRPr lang="zh-CN" altLang="en-US"/>
          </a:p>
          <a:p>
            <a:r>
              <a:rPr lang="zh-CN" altLang="en-US"/>
              <a:t>Deleted storage object disk1.</a:t>
            </a:r>
            <a:endParaRPr lang="zh-CN" altLang="en-US"/>
          </a:p>
          <a:p>
            <a:r>
              <a:rPr lang="zh-CN" altLang="en-US"/>
              <a:t>/&gt; /backstores/block/ delete disk2</a:t>
            </a:r>
            <a:endParaRPr lang="zh-CN" altLang="en-US"/>
          </a:p>
          <a:p>
            <a:r>
              <a:rPr lang="zh-CN" altLang="en-US"/>
              <a:t>Deleted storage object disk2.</a:t>
            </a:r>
            <a:endParaRPr lang="zh-CN" altLang="en-US"/>
          </a:p>
          <a:p>
            <a:endParaRPr lang="zh-CN" altLang="en-US"/>
          </a:p>
          <a:p>
            <a:r>
              <a:rPr lang="zh-CN" altLang="en-US"/>
              <a:t>7、查看结果：</a:t>
            </a:r>
            <a:endParaRPr lang="zh-CN" altLang="en-US"/>
          </a:p>
          <a:p>
            <a:r>
              <a:rPr lang="zh-CN" altLang="en-US"/>
              <a:t>/&gt; ls</a:t>
            </a:r>
            <a:endParaRPr lang="zh-CN" altLang="en-US"/>
          </a:p>
          <a:p>
            <a:r>
              <a:rPr lang="zh-CN" altLang="en-US"/>
              <a:t>o- / .......................................................................... [...]</a:t>
            </a:r>
            <a:endParaRPr lang="zh-CN" altLang="en-US"/>
          </a:p>
          <a:p>
            <a:r>
              <a:rPr lang="zh-CN" altLang="en-US"/>
              <a:t>  o- backstores ............................................................... [...]</a:t>
            </a:r>
            <a:endParaRPr lang="zh-CN" altLang="en-US"/>
          </a:p>
          <a:p>
            <a:r>
              <a:rPr lang="zh-CN" altLang="en-US"/>
              <a:t>  | o- block ................................................... [Storage Objects: 0]</a:t>
            </a:r>
            <a:endParaRPr lang="zh-CN" altLang="en-US"/>
          </a:p>
          <a:p>
            <a:r>
              <a:rPr lang="zh-CN" altLang="en-US"/>
              <a:t>  | o- fileio .................................................. [Storage Objects: 0]</a:t>
            </a:r>
            <a:endParaRPr lang="zh-CN" altLang="en-US"/>
          </a:p>
          <a:p>
            <a:r>
              <a:rPr lang="zh-CN" altLang="en-US"/>
              <a:t>  | o- pscsi ................................................... [Storage Objects: 0]</a:t>
            </a:r>
            <a:endParaRPr lang="zh-CN" altLang="en-US"/>
          </a:p>
          <a:p>
            <a:r>
              <a:rPr lang="zh-CN" altLang="en-US"/>
              <a:t>  | o- ramdisk ................................................. [Storage Objects: 0]</a:t>
            </a:r>
            <a:endParaRPr lang="zh-CN" altLang="en-US"/>
          </a:p>
          <a:p>
            <a:r>
              <a:rPr lang="zh-CN" altLang="en-US"/>
              <a:t>  o- iscsi ............................................................. [Targets: 0]</a:t>
            </a:r>
            <a:endParaRPr lang="zh-CN" altLang="en-US"/>
          </a:p>
          <a:p>
            <a:r>
              <a:rPr lang="zh-CN" altLang="en-US"/>
              <a:t>  o- loopback .......................................................... [Targets: 0]</a:t>
            </a:r>
            <a:endParaRPr lang="zh-CN" alt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065" y="40640"/>
            <a:ext cx="12217400" cy="6777990"/>
            <a:chOff x="-19" y="64"/>
            <a:chExt cx="19240" cy="10674"/>
          </a:xfrm>
        </p:grpSpPr>
        <p:pic>
          <p:nvPicPr>
            <p:cNvPr id="4" name="图片 3" descr="边框"/>
            <p:cNvPicPr>
              <a:picLocks noChangeAspect="1"/>
            </p:cNvPicPr>
            <p:nvPr/>
          </p:nvPicPr>
          <p:blipFill>
            <a:blip r:embed="rId1"/>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2"/>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2"/>
          <a:stretch>
            <a:fillRect/>
          </a:stretch>
        </p:blipFill>
        <p:spPr>
          <a:xfrm flipH="1">
            <a:off x="10217785" y="40640"/>
            <a:ext cx="1927860" cy="2324100"/>
          </a:xfrm>
          <a:prstGeom prst="rect">
            <a:avLst/>
          </a:prstGeom>
        </p:spPr>
      </p:pic>
      <p:sp>
        <p:nvSpPr>
          <p:cNvPr id="2" name="文本框 1"/>
          <p:cNvSpPr txBox="1"/>
          <p:nvPr/>
        </p:nvSpPr>
        <p:spPr>
          <a:xfrm>
            <a:off x="2508885" y="2285365"/>
            <a:ext cx="7174865" cy="1322070"/>
          </a:xfrm>
          <a:prstGeom prst="rect">
            <a:avLst/>
          </a:prstGeom>
          <a:noFill/>
        </p:spPr>
        <p:txBody>
          <a:bodyPr wrap="square" rtlCol="0">
            <a:spAutoFit/>
          </a:bodyPr>
          <a:lstStyle/>
          <a:p>
            <a:pPr algn="ctr"/>
            <a:r>
              <a:rPr lang="zh-CN" altLang="en-US" sz="8000" b="1" dirty="0">
                <a:solidFill>
                  <a:srgbClr val="415380"/>
                </a:solidFill>
                <a:latin typeface="微软雅黑" panose="020B0503020204020204" charset="-122"/>
                <a:ea typeface="微软雅黑" panose="020B0503020204020204" charset="-122"/>
              </a:rPr>
              <a:t>谢谢观</a:t>
            </a:r>
            <a:r>
              <a:rPr lang="zh-CN" altLang="en-US" sz="8000" b="1" dirty="0" smtClean="0">
                <a:solidFill>
                  <a:srgbClr val="415380"/>
                </a:solidFill>
                <a:latin typeface="微软雅黑" panose="020B0503020204020204" charset="-122"/>
                <a:ea typeface="微软雅黑" panose="020B0503020204020204" charset="-122"/>
              </a:rPr>
              <a:t>看！</a:t>
            </a:r>
            <a:endParaRPr lang="en-US" altLang="zh-CN" sz="8000" b="1" dirty="0">
              <a:solidFill>
                <a:srgbClr val="415380"/>
              </a:solidFill>
              <a:latin typeface="微软雅黑" panose="020B0503020204020204" charset="-122"/>
              <a:ea typeface="微软雅黑" panose="020B0503020204020204" charset="-122"/>
            </a:endParaRPr>
          </a:p>
        </p:txBody>
      </p:sp>
      <p:sp>
        <p:nvSpPr>
          <p:cNvPr id="19535" name="Rectangle 79"/>
          <p:cNvSpPr>
            <a:spLocks noChangeArrowheads="1"/>
          </p:cNvSpPr>
          <p:nvPr/>
        </p:nvSpPr>
        <p:spPr bwMode="auto">
          <a:xfrm>
            <a:off x="2929890" y="3683635"/>
            <a:ext cx="6330315" cy="62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lnSpc>
                <a:spcPct val="170000"/>
              </a:lnSpc>
              <a:spcBef>
                <a:spcPts val="0"/>
              </a:spcBef>
              <a:spcAft>
                <a:spcPts val="600"/>
              </a:spcAft>
              <a:buClr>
                <a:schemeClr val="accent1">
                  <a:lumMod val="75000"/>
                </a:schemeClr>
              </a:buClr>
              <a:buSzPct val="145000"/>
              <a:buFont typeface="Arial" panose="02080604020202020204" charset="0"/>
              <a:buNone/>
            </a:pPr>
            <a:r>
              <a:rPr lang="zh-CN" altLang="en-US" sz="1200">
                <a:solidFill>
                  <a:schemeClr val="tx1">
                    <a:lumMod val="65000"/>
                    <a:lumOff val="35000"/>
                  </a:schemeClr>
                </a:solidFill>
                <a:effectLst/>
                <a:latin typeface="微软雅黑" panose="020B0503020204020204" charset="-122"/>
                <a:ea typeface="微软雅黑" panose="020B0503020204020204" charset="-122"/>
                <a:sym typeface="+mn-ea"/>
              </a:rPr>
              <a:t>For our ever-lasting friendship, send sincere blessings and warm greetings to my friends whom I miss so much.</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anim calcmode="lin" valueType="num">
                                      <p:cBhvr>
                                        <p:cTn id="2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
                                        </p:tgtEl>
                                      </p:cBhvr>
                                    </p:animEffect>
                                  </p:childTnLst>
                                </p:cTn>
                              </p:par>
                            </p:childTnLst>
                          </p:cTn>
                        </p:par>
                        <p:par>
                          <p:cTn id="23" fill="hold">
                            <p:stCondLst>
                              <p:cond delay="1700"/>
                            </p:stCondLst>
                            <p:childTnLst>
                              <p:par>
                                <p:cTn id="24" presetID="12" presetClass="entr" presetSubtype="4" fill="hold" grpId="0" nodeType="afterEffect">
                                  <p:stCondLst>
                                    <p:cond delay="0"/>
                                  </p:stCondLst>
                                  <p:childTnLst>
                                    <p:set>
                                      <p:cBhvr>
                                        <p:cTn id="25" dur="1" fill="hold">
                                          <p:stCondLst>
                                            <p:cond delay="0"/>
                                          </p:stCondLst>
                                        </p:cTn>
                                        <p:tgtEl>
                                          <p:spTgt spid="19535"/>
                                        </p:tgtEl>
                                        <p:attrNameLst>
                                          <p:attrName>style.visibility</p:attrName>
                                        </p:attrNameLst>
                                      </p:cBhvr>
                                      <p:to>
                                        <p:strVal val="visible"/>
                                      </p:to>
                                    </p:set>
                                    <p:anim calcmode="lin" valueType="num">
                                      <p:cBhvr additive="base">
                                        <p:cTn id="26" dur="500"/>
                                        <p:tgtEl>
                                          <p:spTgt spid="19535"/>
                                        </p:tgtEl>
                                        <p:attrNameLst>
                                          <p:attrName>ppt_y</p:attrName>
                                        </p:attrNameLst>
                                      </p:cBhvr>
                                      <p:tavLst>
                                        <p:tav tm="0">
                                          <p:val>
                                            <p:strVal val="#ppt_y+#ppt_h*1.125000"/>
                                          </p:val>
                                        </p:tav>
                                        <p:tav tm="100000">
                                          <p:val>
                                            <p:strVal val="#ppt_y"/>
                                          </p:val>
                                        </p:tav>
                                      </p:tavLst>
                                    </p:anim>
                                    <p:animEffect transition="in" filter="wipe(up)">
                                      <p:cBhvr>
                                        <p:cTn id="27" dur="500"/>
                                        <p:tgtEl>
                                          <p:spTgt spid="1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53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2939</Words>
  <Application>Kingsoft Office WPP</Application>
  <PresentationFormat>自定义</PresentationFormat>
  <Paragraphs>141</Paragraphs>
  <Slides>9</Slides>
  <Notes>24</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兰花</dc:title>
  <dc:creator>第一PPT</dc:creator>
  <cp:keywords>www.1ppt.com</cp:keywords>
  <cp:lastModifiedBy>student</cp:lastModifiedBy>
  <cp:revision>14</cp:revision>
  <dcterms:created xsi:type="dcterms:W3CDTF">2019-10-12T13:19:16Z</dcterms:created>
  <dcterms:modified xsi:type="dcterms:W3CDTF">2019-10-12T13:19:16Z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