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263" r:id="rId2"/>
    <p:sldId id="303" r:id="rId3"/>
    <p:sldId id="338" r:id="rId4"/>
    <p:sldId id="322" r:id="rId5"/>
    <p:sldId id="339" r:id="rId6"/>
    <p:sldId id="304" r:id="rId7"/>
    <p:sldId id="305" r:id="rId8"/>
    <p:sldId id="331" r:id="rId9"/>
    <p:sldId id="333" r:id="rId10"/>
    <p:sldId id="306" r:id="rId11"/>
    <p:sldId id="329" r:id="rId12"/>
    <p:sldId id="330" r:id="rId13"/>
    <p:sldId id="332" r:id="rId14"/>
    <p:sldId id="311" r:id="rId15"/>
  </p:sldIdLst>
  <p:sldSz cx="12192000" cy="6858000"/>
  <p:notesSz cx="6858000" cy="9144000"/>
  <p:defaultTextStyle>
    <a:defPPr>
      <a:defRPr lang="zh-CN"/>
    </a:defPPr>
    <a:lvl1pPr marL="0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606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211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69817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6423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3028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39634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6239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2845" algn="l" defTabSz="9132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76220B"/>
    <a:srgbClr val="75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4326" autoAdjust="0"/>
  </p:normalViewPr>
  <p:slideViewPr>
    <p:cSldViewPr>
      <p:cViewPr varScale="1">
        <p:scale>
          <a:sx n="96" d="100"/>
          <a:sy n="96" d="100"/>
        </p:scale>
        <p:origin x="1422" y="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EBB-B5AD-4789-AF71-3CE087E4644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1EC4-695A-4BF8-A0F1-DBBED4184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49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5B248-8B6B-4C85-B050-B9A983A92797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AA29-E625-46C1-9E40-21EDA013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4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6606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3211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69817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6423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3028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39634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6239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2845" algn="l" defTabSz="913211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0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7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学期后，我会踢出大家的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5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学期后，我会踢出大家的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2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6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8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AA29-E625-46C1-9E40-21EDA013CA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0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596000" y="216000"/>
            <a:ext cx="3780000" cy="468000"/>
          </a:xfrm>
        </p:spPr>
        <p:txBody>
          <a:bodyPr anchor="ctr"/>
          <a:lstStyle>
            <a:lvl1pPr marL="72000" indent="0" algn="r">
              <a:buClr>
                <a:srgbClr val="00A249"/>
              </a:buClr>
              <a:buSzPct val="80000"/>
              <a:buFont typeface="Wingdings" panose="05000000000000000000" pitchFamily="2" charset="2"/>
              <a:buNone/>
              <a:defRPr sz="2400">
                <a:latin typeface="+mj-ea"/>
                <a:ea typeface="+mj-ea"/>
              </a:defRPr>
            </a:lvl1pPr>
            <a:lvl2pPr marL="540000" indent="-216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720000" indent="-216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900000" indent="-216000" algn="just">
              <a:buFont typeface="Times New Roman" panose="02020603050405020304" pitchFamily="18" charset="0"/>
              <a:buChar char="‒"/>
              <a:defRPr sz="1800"/>
            </a:lvl4pPr>
            <a:lvl5pPr marL="1080000" indent="-216000" algn="just">
              <a:buFont typeface="Times New Roman" panose="02020603050405020304" pitchFamily="18" charset="0"/>
              <a:buChar char="‒"/>
              <a:defRPr sz="1600"/>
            </a:lvl5pPr>
          </a:lstStyle>
          <a:p>
            <a:pPr lvl="0"/>
            <a:r>
              <a:rPr lang="zh-CN" altLang="en-US" dirty="0"/>
              <a:t>单击此处编辑母版副标题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5B0201DB-B906-4E83-ACC5-3456184A40B9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0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图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60000" y="827998"/>
            <a:ext cx="11484000" cy="5580000"/>
          </a:xfrm>
        </p:spPr>
        <p:txBody>
          <a:bodyPr anchor="ctr">
            <a:noAutofit/>
          </a:bodyPr>
          <a:lstStyle>
            <a:lvl1pPr marL="360000" marR="0" indent="-28800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00A249"/>
              </a:buClr>
              <a:buSzTx/>
              <a:buFont typeface="Wingdings" panose="05000000000000000000" pitchFamily="2" charset="2"/>
              <a:buChar char="l"/>
              <a:tabLst/>
              <a:defRPr sz="2400" b="0">
                <a:latin typeface="+mj-ea"/>
                <a:ea typeface="+mj-ea"/>
              </a:defRPr>
            </a:lvl1pPr>
            <a:lvl2pPr marL="540000" marR="0" indent="-216000" algn="l" defTabSz="685800" rtl="0" eaLnBrk="1" fontAlgn="auto" latinLnBrk="0" hangingPunct="1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•"/>
              <a:tabLst/>
              <a:defRPr/>
            </a:lvl2pPr>
            <a:lvl3pPr marL="720000" marR="0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lvl3pPr>
            <a:lvl4pPr marL="900000" marR="0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lvl4pPr>
            <a:lvl5pPr marL="1080000" marR="0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lvl5pPr>
          </a:lstStyle>
          <a:p>
            <a:pPr marL="360000" marR="0" lvl="0" indent="-288000" algn="l" defTabSz="685800" rtl="0" eaLnBrk="1" fontAlgn="auto" latinLnBrk="0" hangingPunct="1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00A249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单击此处编辑母版文本样式</a:t>
            </a:r>
          </a:p>
          <a:p>
            <a:pPr marL="540000" marR="0" lvl="1" indent="-216000" algn="l" defTabSz="685800" rtl="0" eaLnBrk="1" fontAlgn="auto" latinLnBrk="0" hangingPunct="1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720000" marR="0" lvl="2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900000" marR="0" lvl="3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080000" marR="0" lvl="4" indent="-2160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A249"/>
              </a:buClr>
              <a:buSzTx/>
              <a:buFont typeface="Times New Roman" panose="02020603050405020304" pitchFamily="18" charset="0"/>
              <a:buChar char="‒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7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_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709742"/>
            <a:ext cx="11520000" cy="2852737"/>
          </a:xfrm>
        </p:spPr>
        <p:txBody>
          <a:bodyPr anchor="ctr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00" y="4589466"/>
            <a:ext cx="115200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接连接符 7"/>
          <p:cNvCxnSpPr/>
          <p:nvPr userDrawn="1"/>
        </p:nvCxnSpPr>
        <p:spPr>
          <a:xfrm>
            <a:off x="0" y="333000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88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主标题_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27915" y="1268763"/>
            <a:ext cx="6480000" cy="1470025"/>
          </a:xfrm>
        </p:spPr>
        <p:txBody>
          <a:bodyPr anchor="b">
            <a:normAutofit/>
          </a:bodyPr>
          <a:lstStyle>
            <a:lvl1pPr>
              <a:defRPr sz="33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27915" y="3140968"/>
            <a:ext cx="6480000" cy="936104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135894" y="1268760"/>
            <a:ext cx="0" cy="3600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5135894" y="2924944"/>
            <a:ext cx="6768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/>
          <p:cNvSpPr>
            <a:spLocks noGrp="1"/>
          </p:cNvSpPr>
          <p:nvPr>
            <p:ph type="pic" sz="quarter" idx="13" hasCustomPrompt="1"/>
          </p:nvPr>
        </p:nvSpPr>
        <p:spPr>
          <a:xfrm>
            <a:off x="360000" y="1664944"/>
            <a:ext cx="4572000" cy="252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图片（</a:t>
            </a:r>
            <a:r>
              <a:rPr lang="en-US" altLang="zh-CN" dirty="0"/>
              <a:t>9.5cm</a:t>
            </a:r>
            <a:r>
              <a:rPr lang="zh-CN" altLang="en-US" dirty="0"/>
              <a:t>*</a:t>
            </a:r>
            <a:r>
              <a:rPr lang="en-US" altLang="zh-CN" dirty="0"/>
              <a:t>7cm</a:t>
            </a:r>
            <a:r>
              <a:rPr lang="zh-CN" altLang="en-US" dirty="0"/>
              <a:t>）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27915" y="5085004"/>
            <a:ext cx="6480000" cy="431999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zh-CN" altLang="en-US" dirty="0"/>
              <a:t>作者姓名</a:t>
            </a:r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27915" y="5635666"/>
            <a:ext cx="6480000" cy="110533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zh-CN" altLang="en-US" dirty="0"/>
              <a:t>作者信息</a:t>
            </a:r>
          </a:p>
        </p:txBody>
      </p:sp>
    </p:spTree>
    <p:extLst>
      <p:ext uri="{BB962C8B-B14F-4D97-AF65-F5344CB8AC3E}">
        <p14:creationId xmlns:p14="http://schemas.microsoft.com/office/powerpoint/2010/main" val="204558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主标题_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000" y="1053000"/>
            <a:ext cx="11520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45239"/>
            <a:ext cx="9144000" cy="13211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539969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27915" y="5085004"/>
            <a:ext cx="6480000" cy="431999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zh-CN" altLang="en-US" dirty="0"/>
              <a:t>作者姓名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27915" y="5635666"/>
            <a:ext cx="6480000" cy="110533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zh-CN" altLang="en-US" dirty="0"/>
              <a:t>作者信息</a:t>
            </a:r>
          </a:p>
        </p:txBody>
      </p:sp>
    </p:spTree>
    <p:extLst>
      <p:ext uri="{BB962C8B-B14F-4D97-AF65-F5344CB8AC3E}">
        <p14:creationId xmlns:p14="http://schemas.microsoft.com/office/powerpoint/2010/main" val="4187159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_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19E4AD58-9275-4F29-8795-91380A56A324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图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907999"/>
            <a:ext cx="11484000" cy="4500000"/>
          </a:xfr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>
            <a:noAutofit/>
          </a:bodyPr>
          <a:lstStyle>
            <a:lvl1pPr marL="72000" indent="0" defTabSz="270000">
              <a:lnSpc>
                <a:spcPct val="100000"/>
              </a:lnSpc>
              <a:spcBef>
                <a:spcPts val="0"/>
              </a:spcBef>
              <a:buNone/>
              <a:tabLst>
                <a:tab pos="270000" algn="l"/>
                <a:tab pos="540000" algn="l"/>
                <a:tab pos="810000" algn="l"/>
                <a:tab pos="1080000" algn="l"/>
                <a:tab pos="1350000" algn="l"/>
              </a:tabLst>
              <a:defRPr sz="2000" baseline="0">
                <a:solidFill>
                  <a:srgbClr val="7030A0"/>
                </a:solidFill>
              </a:defRPr>
            </a:lvl1pPr>
          </a:lstStyle>
          <a:p>
            <a:pPr lvl="0"/>
            <a:r>
              <a:rPr lang="zh-CN" altLang="en-US" dirty="0"/>
              <a:t>单击此处编辑程序代码。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4"/>
          </p:nvPr>
        </p:nvSpPr>
        <p:spPr>
          <a:xfrm>
            <a:off x="360000" y="828000"/>
            <a:ext cx="11484000" cy="972000"/>
          </a:xfrm>
        </p:spPr>
        <p:txBody>
          <a:bodyPr anchor="ctr"/>
          <a:lstStyle>
            <a:lvl1pPr marL="360000" indent="-288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540000" indent="-216000" algn="just">
              <a:buClr>
                <a:srgbClr val="00A249"/>
              </a:buClr>
              <a:buFont typeface="Arial" panose="020B0604020202020204" pitchFamily="34" charset="0"/>
              <a:buChar char="•"/>
              <a:defRPr sz="18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1500"/>
            </a:lvl3pPr>
            <a:lvl4pPr marL="756000" algn="just">
              <a:defRPr sz="1350"/>
            </a:lvl4pPr>
            <a:lvl5pPr marL="945000" algn="just"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</p:spTree>
    <p:extLst>
      <p:ext uri="{BB962C8B-B14F-4D97-AF65-F5344CB8AC3E}">
        <p14:creationId xmlns:p14="http://schemas.microsoft.com/office/powerpoint/2010/main" val="275228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_两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B31F1218-B87B-4209-826E-7BE790B63160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接连接符 13"/>
          <p:cNvCxnSpPr/>
          <p:nvPr userDrawn="1"/>
        </p:nvCxnSpPr>
        <p:spPr>
          <a:xfrm>
            <a:off x="6096000" y="828000"/>
            <a:ext cx="0" cy="5580000"/>
          </a:xfrm>
          <a:prstGeom prst="line">
            <a:avLst/>
          </a:prstGeom>
          <a:noFill/>
          <a:ln w="63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828000"/>
            <a:ext cx="5652000" cy="5580000"/>
          </a:xfr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>
            <a:noAutofit/>
          </a:bodyPr>
          <a:lstStyle>
            <a:lvl1pPr marL="72000" indent="0" defTabSz="270000">
              <a:lnSpc>
                <a:spcPct val="100000"/>
              </a:lnSpc>
              <a:spcBef>
                <a:spcPts val="0"/>
              </a:spcBef>
              <a:buNone/>
              <a:tabLst>
                <a:tab pos="270000" algn="l"/>
                <a:tab pos="540000" algn="l"/>
                <a:tab pos="810000" algn="l"/>
                <a:tab pos="1080000" algn="l"/>
                <a:tab pos="1350000" algn="l"/>
              </a:tabLst>
              <a:defRPr sz="2000" baseline="0">
                <a:solidFill>
                  <a:srgbClr val="7030A0"/>
                </a:solidFill>
              </a:defRPr>
            </a:lvl1pPr>
          </a:lstStyle>
          <a:p>
            <a:pPr lvl="0"/>
            <a:r>
              <a:rPr lang="zh-CN" altLang="en-US" dirty="0"/>
              <a:t>单击此处编辑程序代码。</a:t>
            </a:r>
          </a:p>
        </p:txBody>
      </p:sp>
      <p:sp>
        <p:nvSpPr>
          <p:cNvPr id="23" name="文本占位符 8"/>
          <p:cNvSpPr>
            <a:spLocks noGrp="1"/>
          </p:cNvSpPr>
          <p:nvPr>
            <p:ph type="body" sz="quarter" idx="16" hasCustomPrompt="1"/>
          </p:nvPr>
        </p:nvSpPr>
        <p:spPr>
          <a:xfrm>
            <a:off x="6192000" y="828000"/>
            <a:ext cx="5652000" cy="5580000"/>
          </a:xfr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>
            <a:noAutofit/>
          </a:bodyPr>
          <a:lstStyle>
            <a:lvl1pPr marL="72000" indent="0" defTabSz="270000">
              <a:lnSpc>
                <a:spcPct val="100000"/>
              </a:lnSpc>
              <a:spcBef>
                <a:spcPts val="0"/>
              </a:spcBef>
              <a:buNone/>
              <a:tabLst>
                <a:tab pos="270000" algn="l"/>
                <a:tab pos="540000" algn="l"/>
                <a:tab pos="810000" algn="l"/>
                <a:tab pos="1080000" algn="l"/>
                <a:tab pos="1350000" algn="l"/>
              </a:tabLst>
              <a:defRPr sz="2000" baseline="0">
                <a:solidFill>
                  <a:srgbClr val="7030A0"/>
                </a:solidFill>
              </a:defRPr>
            </a:lvl1pPr>
          </a:lstStyle>
          <a:p>
            <a:pPr lvl="0"/>
            <a:r>
              <a:rPr lang="zh-CN" altLang="en-US" dirty="0"/>
              <a:t>单击此处编辑程序代码。</a:t>
            </a:r>
          </a:p>
        </p:txBody>
      </p:sp>
    </p:spTree>
    <p:extLst>
      <p:ext uri="{BB962C8B-B14F-4D97-AF65-F5344CB8AC3E}">
        <p14:creationId xmlns:p14="http://schemas.microsoft.com/office/powerpoint/2010/main" val="28356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_右侧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00" y="261000"/>
            <a:ext cx="432000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341003"/>
            <a:ext cx="6432283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00" y="1904747"/>
            <a:ext cx="4320000" cy="4307536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4EC777C3-573D-4745-9875-18EFFAFAEB1A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接连接符 11"/>
          <p:cNvCxnSpPr/>
          <p:nvPr userDrawn="1"/>
        </p:nvCxnSpPr>
        <p:spPr>
          <a:xfrm>
            <a:off x="576001" y="1861200"/>
            <a:ext cx="4320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828000"/>
            <a:ext cx="11484000" cy="5580000"/>
          </a:xfrm>
        </p:spPr>
        <p:txBody>
          <a:bodyPr anchor="ctr"/>
          <a:lstStyle>
            <a:lvl1pPr marL="1890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18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1500"/>
            </a:lvl3pPr>
            <a:lvl4pPr marL="756000" algn="just">
              <a:defRPr sz="1350"/>
            </a:lvl4pPr>
            <a:lvl5pPr marL="945000" algn="just"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5B0201DB-B906-4E83-ACC5-3456184A40B9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0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图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algn="r"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</p:spTree>
    <p:extLst>
      <p:ext uri="{BB962C8B-B14F-4D97-AF65-F5344CB8AC3E}">
        <p14:creationId xmlns:p14="http://schemas.microsoft.com/office/powerpoint/2010/main" val="34531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两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/>
          <a:lstStyle/>
          <a:p>
            <a:r>
              <a:rPr lang="zh-CN" altLang="en-US" dirty="0"/>
              <a:t>单击此处编辑母版标题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9" name="图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D47FB74F-8722-48F6-B03B-31F0F442C91F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接连接符 13"/>
          <p:cNvCxnSpPr/>
          <p:nvPr userDrawn="1"/>
        </p:nvCxnSpPr>
        <p:spPr>
          <a:xfrm>
            <a:off x="6096000" y="828000"/>
            <a:ext cx="0" cy="5616000"/>
          </a:xfrm>
          <a:prstGeom prst="line">
            <a:avLst/>
          </a:prstGeom>
          <a:noFill/>
          <a:ln w="63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4"/>
          </p:nvPr>
        </p:nvSpPr>
        <p:spPr>
          <a:xfrm>
            <a:off x="360000" y="828000"/>
            <a:ext cx="5652000" cy="5580000"/>
          </a:xfrm>
        </p:spPr>
        <p:txBody>
          <a:bodyPr anchor="ctr"/>
          <a:lstStyle>
            <a:lvl1pPr marL="1890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756000" algn="just">
              <a:defRPr sz="1800"/>
            </a:lvl4pPr>
            <a:lvl5pPr marL="945000" algn="just"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5"/>
          </p:nvPr>
        </p:nvSpPr>
        <p:spPr>
          <a:xfrm>
            <a:off x="6192000" y="828000"/>
            <a:ext cx="5652000" cy="5580000"/>
          </a:xfrm>
        </p:spPr>
        <p:txBody>
          <a:bodyPr anchor="ctr"/>
          <a:lstStyle>
            <a:lvl1pPr marL="1890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756000" algn="just">
              <a:defRPr sz="1800"/>
            </a:lvl4pPr>
            <a:lvl5pPr marL="945000" algn="just"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9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两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6DDA4063-3EC3-4D35-9282-96ED10551BB8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接连接符 13"/>
          <p:cNvCxnSpPr/>
          <p:nvPr userDrawn="1"/>
        </p:nvCxnSpPr>
        <p:spPr>
          <a:xfrm>
            <a:off x="6096000" y="189000"/>
            <a:ext cx="0" cy="6228000"/>
          </a:xfrm>
          <a:prstGeom prst="line">
            <a:avLst/>
          </a:prstGeom>
          <a:noFill/>
          <a:ln w="63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9" name="内容占位符 2"/>
          <p:cNvSpPr>
            <a:spLocks noGrp="1"/>
          </p:cNvSpPr>
          <p:nvPr>
            <p:ph idx="14"/>
          </p:nvPr>
        </p:nvSpPr>
        <p:spPr>
          <a:xfrm>
            <a:off x="360000" y="360000"/>
            <a:ext cx="5652000" cy="6048000"/>
          </a:xfrm>
        </p:spPr>
        <p:txBody>
          <a:bodyPr anchor="ctr"/>
          <a:lstStyle>
            <a:lvl1pPr marL="1890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756000" algn="just">
              <a:defRPr sz="1800"/>
            </a:lvl4pPr>
            <a:lvl5pPr marL="945000" algn="just"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5"/>
          </p:nvPr>
        </p:nvSpPr>
        <p:spPr>
          <a:xfrm>
            <a:off x="6192000" y="359999"/>
            <a:ext cx="5652000" cy="6048000"/>
          </a:xfrm>
        </p:spPr>
        <p:txBody>
          <a:bodyPr anchor="ctr"/>
          <a:lstStyle>
            <a:lvl1pPr marL="1890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756000" algn="just">
              <a:defRPr sz="1800"/>
            </a:lvl4pPr>
            <a:lvl5pPr marL="945000" algn="just"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9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两栏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9" name="图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B31F1218-B87B-4209-826E-7BE790B63160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接连接符 13"/>
          <p:cNvCxnSpPr/>
          <p:nvPr userDrawn="1"/>
        </p:nvCxnSpPr>
        <p:spPr>
          <a:xfrm>
            <a:off x="6096000" y="828000"/>
            <a:ext cx="0" cy="5616000"/>
          </a:xfrm>
          <a:prstGeom prst="line">
            <a:avLst/>
          </a:prstGeom>
          <a:noFill/>
          <a:ln w="635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360000" y="828000"/>
            <a:ext cx="5652000" cy="972000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3"/>
          <p:cNvSpPr>
            <a:spLocks noGrp="1"/>
          </p:cNvSpPr>
          <p:nvPr>
            <p:ph sz="half" idx="2"/>
          </p:nvPr>
        </p:nvSpPr>
        <p:spPr>
          <a:xfrm>
            <a:off x="360000" y="1908000"/>
            <a:ext cx="5652000" cy="4464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00" y="828000"/>
            <a:ext cx="5652000" cy="972000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4"/>
          </p:nvPr>
        </p:nvSpPr>
        <p:spPr>
          <a:xfrm>
            <a:off x="6192000" y="1908000"/>
            <a:ext cx="5652000" cy="450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</p:spTree>
    <p:extLst>
      <p:ext uri="{BB962C8B-B14F-4D97-AF65-F5344CB8AC3E}">
        <p14:creationId xmlns:p14="http://schemas.microsoft.com/office/powerpoint/2010/main" val="268021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上下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54BA6129-69E0-4B90-A97D-34CF799D0B17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图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内容占位符 2"/>
          <p:cNvSpPr>
            <a:spLocks noGrp="1"/>
          </p:cNvSpPr>
          <p:nvPr>
            <p:ph idx="14"/>
          </p:nvPr>
        </p:nvSpPr>
        <p:spPr>
          <a:xfrm>
            <a:off x="360000" y="828000"/>
            <a:ext cx="11484000" cy="972000"/>
          </a:xfrm>
        </p:spPr>
        <p:txBody>
          <a:bodyPr anchor="ctr"/>
          <a:lstStyle>
            <a:lvl1pPr marL="3429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18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1500"/>
            </a:lvl3pPr>
            <a:lvl4pPr marL="756000" algn="just">
              <a:defRPr sz="1350"/>
            </a:lvl4pPr>
            <a:lvl5pPr marL="773550" indent="0" algn="just">
              <a:buNone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360000" y="1908000"/>
            <a:ext cx="11484000" cy="450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</p:spTree>
    <p:extLst>
      <p:ext uri="{BB962C8B-B14F-4D97-AF65-F5344CB8AC3E}">
        <p14:creationId xmlns:p14="http://schemas.microsoft.com/office/powerpoint/2010/main" val="282454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上下部分_均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A303A75B-AA4D-40B8-8F56-C81C11BD06D6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20000"/>
            <a:ext cx="1141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图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000" y="108000"/>
            <a:ext cx="648000" cy="64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内容占位符 2"/>
          <p:cNvSpPr>
            <a:spLocks noGrp="1"/>
          </p:cNvSpPr>
          <p:nvPr>
            <p:ph idx="14"/>
          </p:nvPr>
        </p:nvSpPr>
        <p:spPr>
          <a:xfrm>
            <a:off x="360000" y="828000"/>
            <a:ext cx="11484000" cy="2772000"/>
          </a:xfrm>
        </p:spPr>
        <p:txBody>
          <a:bodyPr anchor="ctr"/>
          <a:lstStyle>
            <a:lvl1pPr marL="342900" indent="-189000" algn="just">
              <a:buClr>
                <a:srgbClr val="00A249"/>
              </a:buClr>
              <a:buSzPct val="80000"/>
              <a:buFont typeface="Wingdings" panose="05000000000000000000" pitchFamily="2" charset="2"/>
              <a:buChar char="l"/>
              <a:defRPr/>
            </a:lvl1pPr>
            <a:lvl2pPr marL="378000" indent="-189000" algn="just">
              <a:buClr>
                <a:srgbClr val="00A249"/>
              </a:buClr>
              <a:buFont typeface="Arial" panose="020B0604020202020204" pitchFamily="34" charset="0"/>
              <a:buChar char="•"/>
              <a:defRPr sz="2400"/>
            </a:lvl2pPr>
            <a:lvl3pPr marL="567000" indent="-189000" algn="just">
              <a:buClr>
                <a:srgbClr val="00A249"/>
              </a:buClr>
              <a:buFont typeface="Times New Roman" panose="02020603050405020304" pitchFamily="18" charset="0"/>
              <a:buChar char="‒"/>
              <a:defRPr sz="2000"/>
            </a:lvl3pPr>
            <a:lvl4pPr marL="756000" algn="just">
              <a:defRPr sz="1600"/>
            </a:lvl4pPr>
            <a:lvl5pPr marL="945000" algn="just"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360000" y="3636000"/>
            <a:ext cx="11484000" cy="277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</p:spPr>
        <p:txBody>
          <a:bodyPr anchor="ctr"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0" y="216000"/>
            <a:ext cx="3780000" cy="468000"/>
          </a:xfrm>
        </p:spPr>
        <p:txBody>
          <a:bodyPr anchor="ctr">
            <a:noAutofit/>
          </a:bodyPr>
          <a:lstStyle>
            <a:lvl1pPr marL="72000" indent="0" algn="r">
              <a:buNone/>
              <a:defRPr sz="2400" b="0">
                <a:latin typeface="+mj-ea"/>
                <a:ea typeface="+mj-ea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母版副标题</a:t>
            </a:r>
          </a:p>
        </p:txBody>
      </p:sp>
    </p:spTree>
    <p:extLst>
      <p:ext uri="{BB962C8B-B14F-4D97-AF65-F5344CB8AC3E}">
        <p14:creationId xmlns:p14="http://schemas.microsoft.com/office/powerpoint/2010/main" val="164346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空白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B206CD97-CA50-483F-BDEC-1B091CB37B00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13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接连接符 7"/>
          <p:cNvCxnSpPr/>
          <p:nvPr userDrawn="1"/>
        </p:nvCxnSpPr>
        <p:spPr>
          <a:xfrm>
            <a:off x="0" y="333000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E3EF5F99-A957-4D1B-A7C3-1E3C4DEB2EE2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6001" y="6552000"/>
            <a:ext cx="4800000" cy="28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_空白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60000" y="6552000"/>
            <a:ext cx="2880000" cy="288000"/>
          </a:xfrm>
        </p:spPr>
        <p:txBody>
          <a:bodyPr/>
          <a:lstStyle/>
          <a:p>
            <a:fld id="{1144CE41-A0DF-43A0-9B5D-1A440CFC1DDB}" type="datetime1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64000" y="6552000"/>
            <a:ext cx="2880000" cy="288000"/>
          </a:xfrm>
        </p:spPr>
        <p:txBody>
          <a:bodyPr/>
          <a:lstStyle/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720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000" y="828000"/>
            <a:ext cx="11484000" cy="55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28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FC3F-D28B-4AB1-8CE8-1F72F63F45D1}" type="datetime1">
              <a:rPr lang="zh-CN" altLang="en-US" smtClean="0"/>
              <a:t>2017/2/23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6001" y="6552000"/>
            <a:ext cx="480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64000" y="6552000"/>
            <a:ext cx="28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FC25-C178-4B64-B4A3-047F6237B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05" r:id="rId2"/>
    <p:sldLayoutId id="2147483719" r:id="rId3"/>
    <p:sldLayoutId id="2147483720" r:id="rId4"/>
    <p:sldLayoutId id="2147483749" r:id="rId5"/>
    <p:sldLayoutId id="2147483750" r:id="rId6"/>
    <p:sldLayoutId id="2147483714" r:id="rId7"/>
    <p:sldLayoutId id="2147483753" r:id="rId8"/>
    <p:sldLayoutId id="2147483708" r:id="rId9"/>
    <p:sldLayoutId id="2147483704" r:id="rId10"/>
    <p:sldLayoutId id="2147483713" r:id="rId11"/>
    <p:sldLayoutId id="2147483702" r:id="rId12"/>
    <p:sldLayoutId id="2147483748" r:id="rId13"/>
    <p:sldLayoutId id="2147483754" r:id="rId14"/>
    <p:sldLayoutId id="2147483710" r:id="rId15"/>
    <p:sldLayoutId id="2147483755" r:id="rId16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7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288000" algn="l" defTabSz="685800" rtl="0" eaLnBrk="1" latinLnBrk="0" hangingPunct="1">
        <a:lnSpc>
          <a:spcPct val="125000"/>
        </a:lnSpc>
        <a:spcBef>
          <a:spcPts val="750"/>
        </a:spcBef>
        <a:buClr>
          <a:srgbClr val="00A249"/>
        </a:buClr>
        <a:buFont typeface="Wingdings" panose="05000000000000000000" pitchFamily="2" charset="2"/>
        <a:buChar char="l"/>
        <a:defRPr sz="2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540000" indent="-216000" algn="l" defTabSz="685800" rtl="0" eaLnBrk="1" latinLnBrk="0" hangingPunct="1">
        <a:lnSpc>
          <a:spcPct val="125000"/>
        </a:lnSpc>
        <a:spcBef>
          <a:spcPts val="375"/>
        </a:spcBef>
        <a:buClr>
          <a:srgbClr val="00A249"/>
        </a:buClr>
        <a:buFont typeface="Times New Roman" panose="02020603050405020304" pitchFamily="18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720000" indent="-216000" algn="l" defTabSz="685800" rtl="0" eaLnBrk="1" latinLnBrk="0" hangingPunct="1">
        <a:lnSpc>
          <a:spcPct val="90000"/>
        </a:lnSpc>
        <a:spcBef>
          <a:spcPts val="375"/>
        </a:spcBef>
        <a:buClr>
          <a:srgbClr val="00A249"/>
        </a:buClr>
        <a:buFont typeface="Times New Roman" panose="02020603050405020304" pitchFamily="18" charset="0"/>
        <a:buChar char="‒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900000" indent="-216000" algn="l" defTabSz="685800" rtl="0" eaLnBrk="1" latinLnBrk="0" hangingPunct="1">
        <a:lnSpc>
          <a:spcPct val="90000"/>
        </a:lnSpc>
        <a:spcBef>
          <a:spcPts val="375"/>
        </a:spcBef>
        <a:buClr>
          <a:srgbClr val="00A249"/>
        </a:buClr>
        <a:buFont typeface="Times New Roman" panose="02020603050405020304" pitchFamily="18" charset="0"/>
        <a:buChar char="‒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080000" indent="-216000" algn="l" defTabSz="685800" rtl="0" eaLnBrk="1" latinLnBrk="0" hangingPunct="1">
        <a:lnSpc>
          <a:spcPct val="90000"/>
        </a:lnSpc>
        <a:spcBef>
          <a:spcPts val="375"/>
        </a:spcBef>
        <a:buClr>
          <a:srgbClr val="00A249"/>
        </a:buClr>
        <a:buFont typeface="Times New Roman" panose="02020603050405020304" pitchFamily="18" charset="0"/>
        <a:buChar char="‒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软件质量保证与测试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李巍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四川师范大学</a:t>
            </a:r>
            <a:endParaRPr lang="en-US" altLang="zh-CN" dirty="0"/>
          </a:p>
          <a:p>
            <a:r>
              <a:rPr lang="en-US" altLang="zh-CN" dirty="0"/>
              <a:t>liw@sicnu.edu.cn</a:t>
            </a:r>
            <a:endParaRPr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3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人月神话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构建之法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推荐图书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pic>
        <p:nvPicPr>
          <p:cNvPr id="1026" name="Picture 2" descr="http://img34.ddimg.cn/90/24/20024424-1_e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4" r="13847"/>
          <a:stretch/>
        </p:blipFill>
        <p:spPr bwMode="auto">
          <a:xfrm>
            <a:off x="1592551" y="1908175"/>
            <a:ext cx="3135449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4310" r="2217" b="3967"/>
          <a:stretch/>
        </p:blipFill>
        <p:spPr>
          <a:xfrm rot="5400000">
            <a:off x="6990784" y="2363576"/>
            <a:ext cx="4337815" cy="3391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软件工程导论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需求分析与系统设计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推荐图书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6098" r="5033" b="7882"/>
          <a:stretch/>
        </p:blipFill>
        <p:spPr>
          <a:xfrm rot="5400000">
            <a:off x="1098133" y="2634138"/>
            <a:ext cx="4203004" cy="3056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4311" r="616" b="3968"/>
          <a:stretch/>
        </p:blipFill>
        <p:spPr>
          <a:xfrm rot="5400000">
            <a:off x="6917101" y="2557138"/>
            <a:ext cx="4328037" cy="310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7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软件工程导论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人件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推荐图书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pic>
        <p:nvPicPr>
          <p:cNvPr id="2052" name="Picture 4" descr="http://h.hiphotos.baidu.com/baike/w%3D268/sign=9479ab038701a18bf0eb1549a62e0761/3c6d55fbb2fb4316728f575520a4462309f7d308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00" y="1854744"/>
            <a:ext cx="3116816" cy="44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8248" r="6255" b="7882"/>
          <a:stretch/>
        </p:blipFill>
        <p:spPr>
          <a:xfrm rot="5400000">
            <a:off x="923223" y="2494250"/>
            <a:ext cx="4454256" cy="3175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00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设计模式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软件工程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推荐图书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83" y="1908175"/>
            <a:ext cx="3177259" cy="4464050"/>
          </a:xfrm>
        </p:spPr>
      </p:pic>
      <p:pic>
        <p:nvPicPr>
          <p:cNvPr id="10" name="Picture 2" descr="http://shopimg.kongfz.com.cn/20130811/1001920/1001920GXVWY0_b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99" y="1908175"/>
            <a:ext cx="3114389" cy="450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1962" y="3013502"/>
            <a:ext cx="145424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016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与教师沟通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教师信息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2000" indent="0">
              <a:buNone/>
            </a:pPr>
            <a:r>
              <a:rPr lang="zh-CN" altLang="en-US" dirty="0"/>
              <a:t>与教师沟通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4000" y="3590276"/>
            <a:ext cx="3780000" cy="17081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/>
              <a:t>职称</a:t>
            </a:r>
            <a:r>
              <a:rPr lang="en-US" altLang="zh-CN" sz="2100" b="1" dirty="0"/>
              <a:t>	</a:t>
            </a:r>
            <a:r>
              <a:rPr lang="zh-CN" altLang="en-US" sz="2100" dirty="0"/>
              <a:t>：讲师</a:t>
            </a:r>
            <a:endParaRPr lang="en-US" altLang="zh-CN" sz="2100" dirty="0"/>
          </a:p>
          <a:p>
            <a:pPr>
              <a:lnSpc>
                <a:spcPct val="125000"/>
              </a:lnSpc>
            </a:pPr>
            <a:r>
              <a:rPr lang="zh-CN" altLang="en-US" sz="2100" b="1" dirty="0"/>
              <a:t>邮箱</a:t>
            </a:r>
            <a:r>
              <a:rPr lang="en-US" altLang="zh-CN" sz="2100" dirty="0"/>
              <a:t>	</a:t>
            </a:r>
            <a:r>
              <a:rPr lang="zh-CN" altLang="en-US" sz="2100" dirty="0"/>
              <a:t>：</a:t>
            </a:r>
            <a:r>
              <a:rPr lang="en-US" altLang="zh-CN" sz="2100" dirty="0" err="1"/>
              <a:t>liw@sicnu.edu.cn</a:t>
            </a:r>
            <a:endParaRPr lang="en-US" altLang="zh-CN" sz="2100" dirty="0"/>
          </a:p>
          <a:p>
            <a:pPr>
              <a:lnSpc>
                <a:spcPct val="125000"/>
              </a:lnSpc>
            </a:pPr>
            <a:r>
              <a:rPr lang="en-US" altLang="zh-CN" sz="2100" b="1" dirty="0"/>
              <a:t>TEL	</a:t>
            </a:r>
            <a:r>
              <a:rPr lang="zh-CN" altLang="en-US" sz="2100" dirty="0"/>
              <a:t>：</a:t>
            </a:r>
            <a:r>
              <a:rPr lang="en-US" altLang="zh-CN" sz="2100" dirty="0"/>
              <a:t>18284589044</a:t>
            </a:r>
          </a:p>
          <a:p>
            <a:pPr>
              <a:lnSpc>
                <a:spcPct val="125000"/>
              </a:lnSpc>
            </a:pPr>
            <a:r>
              <a:rPr lang="en-US" altLang="zh-CN" sz="2100" b="1" dirty="0" err="1"/>
              <a:t>QQ</a:t>
            </a:r>
            <a:r>
              <a:rPr lang="en-US" altLang="zh-CN" sz="2100" b="1" dirty="0"/>
              <a:t>	</a:t>
            </a:r>
            <a:r>
              <a:rPr lang="zh-CN" altLang="en-US" sz="2100" dirty="0"/>
              <a:t>：</a:t>
            </a:r>
            <a:r>
              <a:rPr lang="en-US" altLang="zh-CN" sz="2100" dirty="0"/>
              <a:t>19083989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24000" y="1835898"/>
            <a:ext cx="3456000" cy="1593102"/>
            <a:chOff x="972000" y="1304864"/>
            <a:chExt cx="4608000" cy="2124136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464" y="1304864"/>
              <a:ext cx="1260000" cy="1800000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 userDrawn="1"/>
          </p:nvCxnSpPr>
          <p:spPr>
            <a:xfrm>
              <a:off x="972000" y="3429000"/>
              <a:ext cx="46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 userDrawn="1"/>
          </p:nvSpPr>
          <p:spPr>
            <a:xfrm>
              <a:off x="972000" y="1481589"/>
              <a:ext cx="149673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00" b="1" dirty="0"/>
                <a:t>李巍</a:t>
              </a:r>
              <a:endParaRPr lang="en-US" altLang="zh-CN" sz="3300" b="1" dirty="0"/>
            </a:p>
            <a:p>
              <a:r>
                <a:rPr lang="en-US" altLang="zh-CN" sz="2700" dirty="0"/>
                <a:t>Li, Wei</a:t>
              </a:r>
              <a:endParaRPr lang="zh-CN" altLang="en-US" sz="27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23753" r="10566" b="14304"/>
          <a:stretch/>
        </p:blipFill>
        <p:spPr>
          <a:xfrm>
            <a:off x="6672000" y="1590307"/>
            <a:ext cx="2160000" cy="219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7167798" y="4119848"/>
            <a:ext cx="1016202" cy="4611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100" b="1" dirty="0">
                <a:solidFill>
                  <a:schemeClr val="tx1"/>
                </a:solidFill>
              </a:rPr>
              <a:t>微信</a:t>
            </a:r>
            <a:endParaRPr lang="en-US" altLang="zh-CN" sz="2100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0" t="22196" r="18947" b="42854"/>
          <a:stretch/>
        </p:blipFill>
        <p:spPr>
          <a:xfrm>
            <a:off x="9403898" y="1627548"/>
            <a:ext cx="2160001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9975798" y="4119848"/>
            <a:ext cx="1016202" cy="4664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100" b="1" dirty="0">
                <a:solidFill>
                  <a:schemeClr val="tx1"/>
                </a:solidFill>
              </a:rPr>
              <a:t>QQ</a:t>
            </a:r>
          </a:p>
        </p:txBody>
      </p:sp>
    </p:spTree>
    <p:extLst>
      <p:ext uri="{BB962C8B-B14F-4D97-AF65-F5344CB8AC3E}">
        <p14:creationId xmlns:p14="http://schemas.microsoft.com/office/powerpoint/2010/main" val="19896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课程讨论</a:t>
            </a:r>
            <a:r>
              <a:rPr lang="en-US" altLang="zh-CN" dirty="0" err="1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00000" y="827998"/>
            <a:ext cx="4824000" cy="5580000"/>
          </a:xfrm>
        </p:spPr>
        <p:txBody>
          <a:bodyPr/>
          <a:lstStyle/>
          <a:p>
            <a:r>
              <a:rPr lang="zh-CN" altLang="en-US" b="1" dirty="0"/>
              <a:t>我的课，可以使用手机。</a:t>
            </a:r>
            <a:endParaRPr lang="en-US" altLang="zh-CN" b="1" dirty="0"/>
          </a:p>
          <a:p>
            <a:r>
              <a:rPr lang="zh-CN" altLang="en-US" b="1" dirty="0"/>
              <a:t>讨论</a:t>
            </a:r>
            <a:r>
              <a:rPr lang="en-US" altLang="zh-CN" b="1" dirty="0" err="1"/>
              <a:t>QQ</a:t>
            </a:r>
            <a:r>
              <a:rPr lang="zh-CN" altLang="en-US" b="1" dirty="0"/>
              <a:t>群号：</a:t>
            </a:r>
            <a:r>
              <a:rPr lang="en-US" altLang="zh-CN" b="1" dirty="0">
                <a:solidFill>
                  <a:srgbClr val="FF0000"/>
                </a:solidFill>
              </a:rPr>
              <a:t>417937326</a:t>
            </a:r>
          </a:p>
          <a:p>
            <a:r>
              <a:rPr lang="zh-CN" altLang="en-US" dirty="0"/>
              <a:t>群功能：</a:t>
            </a:r>
            <a:endParaRPr lang="en-US" altLang="zh-CN" dirty="0"/>
          </a:p>
          <a:p>
            <a:pPr lvl="1"/>
            <a:r>
              <a:rPr lang="zh-CN" altLang="en-US" dirty="0"/>
              <a:t>信息发布</a:t>
            </a:r>
            <a:endParaRPr lang="en-US" altLang="zh-CN" dirty="0"/>
          </a:p>
          <a:p>
            <a:pPr lvl="1"/>
            <a:r>
              <a:rPr lang="zh-CN" altLang="en-US" dirty="0"/>
              <a:t>课件发布</a:t>
            </a:r>
            <a:endParaRPr lang="en-US" altLang="zh-CN" dirty="0"/>
          </a:p>
          <a:p>
            <a:pPr lvl="1"/>
            <a:r>
              <a:rPr lang="zh-CN" altLang="en-US" dirty="0"/>
              <a:t>问题讨论</a:t>
            </a:r>
            <a:endParaRPr lang="en-US" altLang="zh-CN" dirty="0"/>
          </a:p>
          <a:p>
            <a:pPr lvl="1"/>
            <a:r>
              <a:rPr lang="zh-CN" altLang="en-US" dirty="0"/>
              <a:t>资源发布</a:t>
            </a:r>
            <a:endParaRPr lang="en-US" altLang="zh-CN" dirty="0"/>
          </a:p>
          <a:p>
            <a:pPr lvl="1"/>
            <a:r>
              <a:rPr lang="zh-CN" altLang="en-US" dirty="0"/>
              <a:t>互动娱乐</a:t>
            </a:r>
            <a:endParaRPr lang="en-US" altLang="zh-CN" dirty="0"/>
          </a:p>
          <a:p>
            <a:pPr lvl="1"/>
            <a:r>
              <a:rPr lang="zh-CN" altLang="en-US" dirty="0"/>
              <a:t>权利执行</a:t>
            </a:r>
            <a:endParaRPr lang="en-US" altLang="zh-CN" dirty="0"/>
          </a:p>
          <a:p>
            <a:r>
              <a:rPr lang="zh-CN" altLang="en-US" dirty="0"/>
              <a:t>欢迎同学加入，扫描右侧二维码。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与教师沟通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0" t="30315" r="25343" b="42388"/>
          <a:stretch/>
        </p:blipFill>
        <p:spPr>
          <a:xfrm>
            <a:off x="7032000" y="1413000"/>
            <a:ext cx="3672000" cy="367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1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课程讨论</a:t>
            </a:r>
            <a:r>
              <a:rPr lang="en-US" altLang="zh-CN" dirty="0" err="1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00000" y="827998"/>
            <a:ext cx="4824000" cy="5580000"/>
          </a:xfrm>
        </p:spPr>
        <p:txBody>
          <a:bodyPr/>
          <a:lstStyle/>
          <a:p>
            <a:r>
              <a:rPr lang="zh-CN" altLang="en-US" b="1" dirty="0"/>
              <a:t>我的课，可以使用手机。</a:t>
            </a:r>
            <a:endParaRPr lang="en-US" altLang="zh-CN" b="1" dirty="0"/>
          </a:p>
          <a:p>
            <a:r>
              <a:rPr lang="zh-CN" altLang="en-US" b="1" dirty="0"/>
              <a:t>讨论</a:t>
            </a:r>
            <a:r>
              <a:rPr lang="en-US" altLang="zh-CN" b="1" dirty="0" err="1"/>
              <a:t>QQ</a:t>
            </a:r>
            <a:r>
              <a:rPr lang="zh-CN" altLang="en-US" b="1" dirty="0"/>
              <a:t>群号：</a:t>
            </a:r>
            <a:r>
              <a:rPr lang="en-US" altLang="zh-CN" b="1" dirty="0">
                <a:solidFill>
                  <a:srgbClr val="FF0000"/>
                </a:solidFill>
              </a:rPr>
              <a:t>417937326</a:t>
            </a:r>
          </a:p>
          <a:p>
            <a:r>
              <a:rPr lang="zh-CN" altLang="en-US" dirty="0"/>
              <a:t>群功能：</a:t>
            </a:r>
            <a:endParaRPr lang="en-US" altLang="zh-CN" dirty="0"/>
          </a:p>
          <a:p>
            <a:pPr lvl="1"/>
            <a:r>
              <a:rPr lang="zh-CN" altLang="en-US" dirty="0"/>
              <a:t>信息发布</a:t>
            </a:r>
            <a:endParaRPr lang="en-US" altLang="zh-CN" dirty="0"/>
          </a:p>
          <a:p>
            <a:pPr lvl="1"/>
            <a:r>
              <a:rPr lang="zh-CN" altLang="en-US" dirty="0"/>
              <a:t>课件发布</a:t>
            </a:r>
            <a:endParaRPr lang="en-US" altLang="zh-CN" dirty="0"/>
          </a:p>
          <a:p>
            <a:pPr lvl="1"/>
            <a:r>
              <a:rPr lang="zh-CN" altLang="en-US" dirty="0"/>
              <a:t>问题讨论</a:t>
            </a:r>
            <a:endParaRPr lang="en-US" altLang="zh-CN" dirty="0"/>
          </a:p>
          <a:p>
            <a:pPr lvl="1"/>
            <a:r>
              <a:rPr lang="zh-CN" altLang="en-US" dirty="0"/>
              <a:t>资源发布</a:t>
            </a:r>
            <a:endParaRPr lang="en-US" altLang="zh-CN" dirty="0"/>
          </a:p>
          <a:p>
            <a:pPr lvl="1"/>
            <a:r>
              <a:rPr lang="zh-CN" altLang="en-US" dirty="0"/>
              <a:t>互动娱乐</a:t>
            </a:r>
            <a:endParaRPr lang="en-US" altLang="zh-CN" dirty="0"/>
          </a:p>
          <a:p>
            <a:pPr lvl="1"/>
            <a:r>
              <a:rPr lang="zh-CN" altLang="en-US" dirty="0"/>
              <a:t>权利执行</a:t>
            </a:r>
            <a:endParaRPr lang="en-US" altLang="zh-CN" dirty="0"/>
          </a:p>
          <a:p>
            <a:r>
              <a:rPr lang="zh-CN" altLang="en-US" dirty="0"/>
              <a:t>欢迎同学加入，扫描右侧二维码。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与教师沟通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8431"/>
          <a:stretch/>
        </p:blipFill>
        <p:spPr>
          <a:xfrm>
            <a:off x="6384000" y="827998"/>
            <a:ext cx="4392176" cy="549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3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基本教务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课程名称：软件质量保证与测试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适用专业：软件工程、网络工程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课程学时：</a:t>
            </a:r>
            <a:r>
              <a:rPr lang="en-US" altLang="zh-CN" sz="2400" dirty="0"/>
              <a:t>56</a:t>
            </a:r>
            <a:r>
              <a:rPr lang="zh-CN" altLang="en-US" sz="2400" dirty="0"/>
              <a:t>学时（</a:t>
            </a:r>
            <a:r>
              <a:rPr lang="en-US" altLang="zh-CN" sz="2400" dirty="0"/>
              <a:t>32</a:t>
            </a:r>
            <a:r>
              <a:rPr lang="zh-CN" altLang="en-US" sz="2400" dirty="0"/>
              <a:t>理论</a:t>
            </a:r>
            <a:r>
              <a:rPr lang="en-US" altLang="zh-CN" sz="2400" dirty="0"/>
              <a:t>+24</a:t>
            </a:r>
            <a:r>
              <a:rPr lang="zh-CN" altLang="en-US" sz="2400" dirty="0"/>
              <a:t>实践）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计划时间：共</a:t>
            </a:r>
            <a:r>
              <a:rPr lang="en-US" altLang="zh-CN" sz="2400" dirty="0"/>
              <a:t>13</a:t>
            </a:r>
            <a:r>
              <a:rPr lang="zh-CN" altLang="en-US" sz="2400" dirty="0"/>
              <a:t>周，每周</a:t>
            </a:r>
            <a:r>
              <a:rPr lang="en-US" altLang="zh-CN" sz="2400" dirty="0"/>
              <a:t>5</a:t>
            </a:r>
            <a:r>
              <a:rPr lang="zh-CN" altLang="en-US" sz="2400" dirty="0"/>
              <a:t>学时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课程学分：</a:t>
            </a:r>
            <a:r>
              <a:rPr lang="en-US" altLang="zh-CN" sz="2400" dirty="0"/>
              <a:t>3.5</a:t>
            </a:r>
            <a:r>
              <a:rPr lang="zh-CN" altLang="en-US" sz="2400" dirty="0"/>
              <a:t>学分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目标对象：大三年级学生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考试形式：期末笔试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考试成绩：平时成绩</a:t>
            </a:r>
            <a:r>
              <a:rPr lang="en-US" altLang="zh-CN" sz="2400" dirty="0"/>
              <a:t>+</a:t>
            </a:r>
            <a:r>
              <a:rPr lang="zh-CN" altLang="en-US" sz="2400" dirty="0"/>
              <a:t>期末成绩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平时成绩：</a:t>
            </a:r>
            <a:r>
              <a:rPr lang="zh-CN" altLang="en-US" sz="2400"/>
              <a:t>出勤分（指数方式扣分）</a:t>
            </a:r>
            <a:r>
              <a:rPr lang="en-US" altLang="zh-CN" sz="2400" dirty="0"/>
              <a:t>+</a:t>
            </a:r>
            <a:r>
              <a:rPr lang="zh-CN" altLang="en-US" sz="2400" dirty="0"/>
              <a:t>实验报告</a:t>
            </a:r>
            <a:r>
              <a:rPr lang="en-US" altLang="zh-CN" sz="2400" dirty="0"/>
              <a:t>+</a:t>
            </a:r>
            <a:r>
              <a:rPr lang="zh-CN" altLang="en-US" sz="2400" dirty="0"/>
              <a:t>平时作业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前导课程：面向对象程序设计、软件需求与系统设计、数据结构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324000" y="1082220"/>
            <a:ext cx="2160000" cy="3613546"/>
            <a:chOff x="768000" y="3861000"/>
            <a:chExt cx="1499040" cy="2507796"/>
          </a:xfrm>
        </p:grpSpPr>
        <p:pic>
          <p:nvPicPr>
            <p:cNvPr id="10" name="Picture 6" descr="http://shopimg.kongfz.com/20120531/1504025/13636eNMqx0_b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00" y="3861000"/>
              <a:ext cx="1499040" cy="216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/>
            <p:cNvSpPr txBox="1"/>
            <p:nvPr/>
          </p:nvSpPr>
          <p:spPr>
            <a:xfrm>
              <a:off x="1022910" y="6133840"/>
              <a:ext cx="989221" cy="234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《</a:t>
              </a:r>
              <a:r>
                <a:rPr lang="zh-CN" altLang="en-US" sz="1600" b="1" dirty="0"/>
                <a:t>软件测试</a:t>
              </a:r>
              <a:r>
                <a:rPr lang="en-US" altLang="zh-CN" sz="1600" b="1" dirty="0"/>
                <a:t>》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28942"/>
              </p:ext>
            </p:extLst>
          </p:nvPr>
        </p:nvGraphicFramePr>
        <p:xfrm>
          <a:off x="696000" y="1818000"/>
          <a:ext cx="10800000" cy="388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8:10-9:45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10:00-11:45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A315(4)</a:t>
                      </a:r>
                      <a:endParaRPr lang="zh-CN" altLang="en-US" sz="2400" dirty="0"/>
                    </a:p>
                  </a:txBody>
                  <a:tcPr anchor="ctr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A201(3)</a:t>
                      </a:r>
                      <a:endParaRPr lang="zh-CN" altLang="en-US" sz="2400" dirty="0"/>
                    </a:p>
                  </a:txBody>
                  <a:tcPr anchor="ctr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14:10-15:45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*A404(4)</a:t>
                      </a:r>
                    </a:p>
                    <a:p>
                      <a:pPr algn="ctr"/>
                      <a:r>
                        <a:rPr lang="en-US" altLang="zh-CN" sz="2400" dirty="0"/>
                        <a:t>**A301(3)</a:t>
                      </a:r>
                      <a:endParaRPr lang="zh-CN" altLang="en-US" sz="2400" dirty="0"/>
                    </a:p>
                  </a:txBody>
                  <a:tcPr anchor="ctr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16:00-17:45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西</a:t>
                      </a:r>
                      <a:r>
                        <a:rPr lang="en-US" altLang="zh-CN" sz="2400" dirty="0"/>
                        <a:t>301(4)</a:t>
                      </a:r>
                      <a:endParaRPr lang="zh-CN" altLang="en-US" sz="2400" dirty="0"/>
                    </a:p>
                  </a:txBody>
                  <a:tcPr anchor="ctr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18:30-20:00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西</a:t>
                      </a:r>
                      <a:r>
                        <a:rPr lang="en-US" altLang="zh-CN" sz="2400"/>
                        <a:t>301(3)</a:t>
                      </a:r>
                      <a:endParaRPr lang="zh-CN" altLang="en-US" sz="2400" dirty="0"/>
                    </a:p>
                  </a:txBody>
                  <a:tcPr anchor="ctr">
                    <a:gradFill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书籍推荐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31440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教学通用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326</Words>
  <Application>Microsoft Office PowerPoint</Application>
  <PresentationFormat>宽屏</PresentationFormat>
  <Paragraphs>111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Times New Roman</vt:lpstr>
      <vt:lpstr>Wingdings</vt:lpstr>
      <vt:lpstr>课程教学通用</vt:lpstr>
      <vt:lpstr>软件质量保证与测试</vt:lpstr>
      <vt:lpstr>与教师沟通</vt:lpstr>
      <vt:lpstr>教师信息</vt:lpstr>
      <vt:lpstr>课程讨论QQ群</vt:lpstr>
      <vt:lpstr>课程讨论QQ群</vt:lpstr>
      <vt:lpstr>课程信息</vt:lpstr>
      <vt:lpstr>基本教务</vt:lpstr>
      <vt:lpstr>上课时间</vt:lpstr>
      <vt:lpstr>书籍推荐</vt:lpstr>
      <vt:lpstr>推荐图书</vt:lpstr>
      <vt:lpstr>推荐图书</vt:lpstr>
      <vt:lpstr>推荐图书</vt:lpstr>
      <vt:lpstr>推荐图书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李巍</dc:creator>
  <cp:lastModifiedBy>李巍</cp:lastModifiedBy>
  <cp:revision>704</cp:revision>
  <dcterms:created xsi:type="dcterms:W3CDTF">2015-03-16T04:22:05Z</dcterms:created>
  <dcterms:modified xsi:type="dcterms:W3CDTF">2017-02-23T01:27:01Z</dcterms:modified>
</cp:coreProperties>
</file>