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318" r:id="rId2"/>
    <p:sldId id="319" r:id="rId3"/>
    <p:sldId id="320" r:id="rId4"/>
    <p:sldId id="330" r:id="rId5"/>
    <p:sldId id="321" r:id="rId6"/>
    <p:sldId id="322" r:id="rId7"/>
    <p:sldId id="323" r:id="rId8"/>
    <p:sldId id="324" r:id="rId9"/>
    <p:sldId id="325" r:id="rId10"/>
    <p:sldId id="326" r:id="rId11"/>
    <p:sldId id="331" r:id="rId12"/>
    <p:sldId id="327" r:id="rId13"/>
    <p:sldId id="328" r:id="rId14"/>
    <p:sldId id="329" r:id="rId15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7"/>
    </p:embeddedFont>
    <p:embeddedFont>
      <p:font typeface="Bradley Hand ITC" panose="03070402050302030203" pitchFamily="66" charset="0"/>
      <p:regular r:id="rId18"/>
    </p:embeddedFont>
    <p:embeddedFont>
      <p:font typeface="Broadway" panose="04040905080B02020502" pitchFamily="82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华文中宋" panose="02010600040101010101" pitchFamily="2" charset="-122"/>
      <p:regular r:id="rId28"/>
    </p:embeddedFont>
    <p:embeddedFont>
      <p:font typeface="微软雅黑" panose="020B0503020204020204" pitchFamily="34" charset="-122"/>
      <p:regular r:id="rId29"/>
      <p:bold r:id="rId3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EBA"/>
    <a:srgbClr val="181715"/>
    <a:srgbClr val="DC3D2A"/>
    <a:srgbClr val="EAE7D4"/>
    <a:srgbClr val="8F4695"/>
    <a:srgbClr val="4FA331"/>
    <a:srgbClr val="DCC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2805" autoAdjust="0"/>
  </p:normalViewPr>
  <p:slideViewPr>
    <p:cSldViewPr>
      <p:cViewPr varScale="1">
        <p:scale>
          <a:sx n="106" d="100"/>
          <a:sy n="106" d="100"/>
        </p:scale>
        <p:origin x="78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7" d="100"/>
        <a:sy n="67" d="100"/>
      </p:scale>
      <p:origin x="0" y="1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B35A450E-325A-494D-8A46-DB3E79B4D14C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B1280AD6-CAC4-496D-BC2D-8E4E98E59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61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fld id="{C6EA224F-500E-4A1B-AC26-94565E890E4F}" type="slidenum">
              <a:rPr lang="zh-CN" altLang="en-US" smtClean="0"/>
              <a:pPr eaLnBrk="1" hangingPunct="1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7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fld id="{C6EA224F-500E-4A1B-AC26-94565E890E4F}" type="slidenum">
              <a:rPr lang="zh-CN" altLang="en-US" smtClean="0"/>
              <a:pPr eaLnBrk="1" hangingPunct="1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6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fld id="{C6EA224F-500E-4A1B-AC26-94565E890E4F}" type="slidenum">
              <a:rPr lang="zh-CN" altLang="en-US" smtClean="0"/>
              <a:pPr eaLnBrk="1" hangingPunct="1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28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fld id="{C6EA224F-500E-4A1B-AC26-94565E890E4F}" type="slidenum">
              <a:rPr lang="zh-CN" altLang="en-US" smtClean="0"/>
              <a:pPr eaLnBrk="1" hangingPunct="1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16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fld id="{C6EA224F-500E-4A1B-AC26-94565E890E4F}" type="slidenum">
              <a:rPr lang="zh-CN" altLang="en-US" smtClean="0"/>
              <a:pPr eaLnBrk="1" hangingPunct="1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73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fld id="{C6EA224F-500E-4A1B-AC26-94565E890E4F}" type="slidenum">
              <a:rPr lang="zh-CN" altLang="en-US" smtClean="0"/>
              <a:pPr eaLnBrk="1" hangingPunct="1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8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4514B-B18A-47C3-B4AE-C98A07209A19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3F8BD-F3A3-48CE-B930-5DA306F2E3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2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45A4E-5079-499D-8590-0BDEB978B5FD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47479-102E-415E-86D4-9B73270E16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9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406BB-FD14-4DA6-804F-1A445ACBDB4F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E757C-41A9-494A-8BF1-F205E41D7B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8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B89A5-F912-46EE-9404-E481CCA62E69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F73FA-AB9A-47F7-8119-BEB9043C1F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E5E68-13D5-4F24-B90C-6F7D4C350D0E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C7E0A-2754-4033-B7EB-9B623407BF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3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A37E3-3A6C-4EC6-AB9D-06584D15B978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E1E66-1DB0-48FC-9B18-6CE099D1D2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8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16CC9-1595-4864-BBBF-CFFF641C4657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8AF3-6530-4324-855C-E9EA49C5C9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0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8A82D-EF27-44F2-8C55-34C6F8E6CDF0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36B26-10CE-452E-A39A-CB9602FFBC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2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85BEE-0F1D-49F6-B728-DBA3B14E7009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EB56-ECAC-4EFD-A856-DFC8EE7FD3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884BF-6E91-47E0-96C3-CECEB246A228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5FB5A-8803-4289-BD2D-280FEFEC53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5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068D6-2032-4C51-9854-A885C5134110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7ACE3-3774-43D4-9361-274D170EBE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9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186C1C-D84F-4335-AA2B-8B39B68DB892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692DD5-27A2-4A1E-B2BE-6018CB35E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2y4y147X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38" y="-15875"/>
            <a:ext cx="9136062" cy="5159375"/>
          </a:xfrm>
          <a:prstGeom prst="rect">
            <a:avLst/>
          </a:prstGeom>
          <a:solidFill>
            <a:srgbClr val="EA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24261" y="1347614"/>
            <a:ext cx="663575" cy="663575"/>
          </a:xfrm>
          <a:prstGeom prst="ellipse">
            <a:avLst/>
          </a:prstGeom>
          <a:solidFill>
            <a:srgbClr val="309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346574" y="1347614"/>
            <a:ext cx="665162" cy="663575"/>
          </a:xfrm>
          <a:prstGeom prst="ellipse">
            <a:avLst/>
          </a:prstGeom>
          <a:solidFill>
            <a:srgbClr val="DCC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067299" y="1347614"/>
            <a:ext cx="663575" cy="663575"/>
          </a:xfrm>
          <a:prstGeom prst="ellipse">
            <a:avLst/>
          </a:prstGeom>
          <a:solidFill>
            <a:srgbClr val="DC3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788024" y="1347614"/>
            <a:ext cx="663575" cy="663575"/>
          </a:xfrm>
          <a:prstGeom prst="ellipse">
            <a:avLst/>
          </a:prstGeom>
          <a:solidFill>
            <a:srgbClr val="4FA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7161" y="1360314"/>
            <a:ext cx="665163" cy="663575"/>
          </a:xfrm>
          <a:prstGeom prst="ellipse">
            <a:avLst/>
          </a:prstGeom>
          <a:solidFill>
            <a:srgbClr val="8F4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58" name="TextBox 10"/>
          <p:cNvSpPr txBox="1">
            <a:spLocks noChangeArrowheads="1"/>
          </p:cNvSpPr>
          <p:nvPr/>
        </p:nvSpPr>
        <p:spPr bwMode="auto">
          <a:xfrm>
            <a:off x="2740460" y="1386116"/>
            <a:ext cx="1107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EAE7D4"/>
                </a:solidFill>
                <a:latin typeface="Century Gothic" pitchFamily="34" charset="0"/>
              </a:rPr>
              <a:t>D	</a:t>
            </a:r>
            <a:endParaRPr lang="zh-CN" altLang="en-US" sz="3200" b="1" dirty="0">
              <a:solidFill>
                <a:srgbClr val="EAE7D4"/>
              </a:solidFill>
              <a:latin typeface="Century Gothic" pitchFamily="34" charset="0"/>
            </a:endParaRP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3478371" y="1368391"/>
            <a:ext cx="3978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EAE7D4"/>
                </a:solidFill>
                <a:latin typeface="Century Gothic" pitchFamily="34" charset="0"/>
              </a:rPr>
              <a:t>E</a:t>
            </a:r>
            <a:endParaRPr lang="zh-CN" altLang="en-US" sz="3200" b="1" dirty="0">
              <a:solidFill>
                <a:srgbClr val="EAE7D4"/>
              </a:solidFill>
              <a:latin typeface="Century Gothic" pitchFamily="34" charset="0"/>
            </a:endParaRPr>
          </a:p>
        </p:txBody>
      </p:sp>
      <p:sp>
        <p:nvSpPr>
          <p:cNvPr id="2060" name="TextBox 12"/>
          <p:cNvSpPr txBox="1">
            <a:spLocks noChangeArrowheads="1"/>
          </p:cNvSpPr>
          <p:nvPr/>
        </p:nvSpPr>
        <p:spPr bwMode="auto">
          <a:xfrm>
            <a:off x="4154974" y="1393086"/>
            <a:ext cx="5052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EAE7D4"/>
                </a:solidFill>
                <a:latin typeface="Century Gothic" pitchFamily="34" charset="0"/>
              </a:rPr>
              <a:t>C</a:t>
            </a:r>
            <a:endParaRPr lang="zh-CN" altLang="en-US" sz="3200" b="1" dirty="0">
              <a:solidFill>
                <a:srgbClr val="EAE7D4"/>
              </a:solidFill>
              <a:latin typeface="Century Gothic" pitchFamily="34" charset="0"/>
            </a:endParaRPr>
          </a:p>
        </p:txBody>
      </p:sp>
      <p:sp>
        <p:nvSpPr>
          <p:cNvPr id="2061" name="TextBox 13"/>
          <p:cNvSpPr txBox="1">
            <a:spLocks noChangeArrowheads="1"/>
          </p:cNvSpPr>
          <p:nvPr/>
        </p:nvSpPr>
        <p:spPr bwMode="auto">
          <a:xfrm>
            <a:off x="4899149" y="1404020"/>
            <a:ext cx="4122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EAE7D4"/>
                </a:solidFill>
                <a:latin typeface="Century Gothic" pitchFamily="34" charset="0"/>
              </a:rPr>
              <a:t>2</a:t>
            </a:r>
            <a:endParaRPr lang="zh-CN" altLang="en-US" sz="3200" b="1" dirty="0">
              <a:solidFill>
                <a:srgbClr val="EAE7D4"/>
              </a:solidFill>
              <a:latin typeface="Century Gothic" pitchFamily="34" charset="0"/>
            </a:endParaRPr>
          </a:p>
        </p:txBody>
      </p:sp>
      <p:sp>
        <p:nvSpPr>
          <p:cNvPr id="2062" name="TextBox 14"/>
          <p:cNvSpPr txBox="1">
            <a:spLocks noChangeArrowheads="1"/>
          </p:cNvSpPr>
          <p:nvPr/>
        </p:nvSpPr>
        <p:spPr bwMode="auto">
          <a:xfrm>
            <a:off x="5633596" y="1405489"/>
            <a:ext cx="4138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EAE7D4"/>
                </a:solidFill>
                <a:latin typeface="Century Gothic" pitchFamily="34" charset="0"/>
              </a:rPr>
              <a:t>3</a:t>
            </a:r>
            <a:endParaRPr lang="zh-CN" altLang="en-US" sz="3200" b="1" dirty="0">
              <a:solidFill>
                <a:srgbClr val="EAE7D4"/>
              </a:solidFill>
              <a:latin typeface="Century Gothic" pitchFamily="34" charset="0"/>
            </a:endParaRPr>
          </a:p>
        </p:txBody>
      </p:sp>
      <p:sp>
        <p:nvSpPr>
          <p:cNvPr id="2063" name="TextBox 16"/>
          <p:cNvSpPr txBox="1">
            <a:spLocks noChangeArrowheads="1"/>
          </p:cNvSpPr>
          <p:nvPr/>
        </p:nvSpPr>
        <p:spPr bwMode="auto">
          <a:xfrm>
            <a:off x="5103708" y="3203401"/>
            <a:ext cx="12634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Bradley Hand ITC" pitchFamily="66" charset="0"/>
              </a:rPr>
              <a:t>汪明杰 </a:t>
            </a:r>
            <a:r>
              <a:rPr lang="en-US" altLang="zh-CN" sz="1200" b="1" dirty="0">
                <a:latin typeface="Bradley Hand ITC" pitchFamily="66" charset="0"/>
              </a:rPr>
              <a:t>1851055</a:t>
            </a:r>
            <a:endParaRPr lang="zh-CN" altLang="en-US" sz="1200" b="1" dirty="0">
              <a:latin typeface="Bradley Hand ITC" pitchFamily="66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86174" y="2454101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686174" y="2976389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06961" y="2211214"/>
            <a:ext cx="992188" cy="992187"/>
          </a:xfrm>
          <a:prstGeom prst="ellipse">
            <a:avLst/>
          </a:prstGeom>
          <a:solidFill>
            <a:srgbClr val="181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067" name="TextBox 15"/>
          <p:cNvSpPr txBox="1">
            <a:spLocks noChangeArrowheads="1"/>
          </p:cNvSpPr>
          <p:nvPr/>
        </p:nvSpPr>
        <p:spPr bwMode="auto">
          <a:xfrm>
            <a:off x="3959349" y="2465214"/>
            <a:ext cx="870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rgbClr val="EAE7D4"/>
                </a:solidFill>
                <a:latin typeface="Century Gothic" pitchFamily="34" charset="0"/>
              </a:rPr>
              <a:t>2019</a:t>
            </a:r>
            <a:endParaRPr lang="zh-CN" altLang="en-US" sz="2400" b="1" i="1" dirty="0">
              <a:solidFill>
                <a:srgbClr val="EAE7D4"/>
              </a:solidFill>
              <a:latin typeface="Century Gothic" pitchFamily="34" charset="0"/>
            </a:endParaRPr>
          </a:p>
        </p:txBody>
      </p:sp>
      <p:sp>
        <p:nvSpPr>
          <p:cNvPr id="2068" name="TextBox 1"/>
          <p:cNvSpPr txBox="1">
            <a:spLocks noChangeArrowheads="1"/>
          </p:cNvSpPr>
          <p:nvPr/>
        </p:nvSpPr>
        <p:spPr bwMode="auto">
          <a:xfrm>
            <a:off x="2609765" y="2517602"/>
            <a:ext cx="3236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181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dirty="0">
                <a:solidFill>
                  <a:srgbClr val="181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大项目</a:t>
            </a:r>
            <a:r>
              <a:rPr lang="en-US" altLang="zh-CN" sz="2000" b="1" dirty="0">
                <a:solidFill>
                  <a:srgbClr val="181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b="1" dirty="0">
                <a:solidFill>
                  <a:srgbClr val="181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</a:p>
        </p:txBody>
      </p:sp>
    </p:spTree>
    <p:extLst>
      <p:ext uri="{BB962C8B-B14F-4D97-AF65-F5344CB8AC3E}">
        <p14:creationId xmlns:p14="http://schemas.microsoft.com/office/powerpoint/2010/main" val="392710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C10BD044-9F41-4398-8853-98FBD5B81563}"/>
              </a:ext>
            </a:extLst>
          </p:cNvPr>
          <p:cNvSpPr/>
          <p:nvPr/>
        </p:nvSpPr>
        <p:spPr>
          <a:xfrm>
            <a:off x="-21495" y="-7938"/>
            <a:ext cx="9136062" cy="5159375"/>
          </a:xfrm>
          <a:prstGeom prst="rect">
            <a:avLst/>
          </a:prstGeom>
          <a:solidFill>
            <a:srgbClr val="EA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9" name="直接连接符 48"/>
          <p:cNvCxnSpPr>
            <a:cxnSpLocks/>
          </p:cNvCxnSpPr>
          <p:nvPr/>
        </p:nvCxnSpPr>
        <p:spPr>
          <a:xfrm>
            <a:off x="179512" y="483518"/>
            <a:ext cx="0" cy="1584176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00EB619-B56F-458C-AB91-B73990D1DFD2}"/>
              </a:ext>
            </a:extLst>
          </p:cNvPr>
          <p:cNvCxnSpPr>
            <a:cxnSpLocks/>
          </p:cNvCxnSpPr>
          <p:nvPr/>
        </p:nvCxnSpPr>
        <p:spPr>
          <a:xfrm>
            <a:off x="755576" y="1419622"/>
            <a:ext cx="0" cy="1584176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7">
            <a:extLst>
              <a:ext uri="{FF2B5EF4-FFF2-40B4-BE49-F238E27FC236}">
                <a16:creationId xmlns:a16="http://schemas.microsoft.com/office/drawing/2014/main" id="{84978295-6DC8-4D2D-A602-9C3C0182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45" y="987574"/>
            <a:ext cx="553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400" b="1" dirty="0">
                <a:solidFill>
                  <a:srgbClr val="181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估值函数</a:t>
            </a: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BDC7C75A-1EC9-4993-B77E-45B41A9B8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0" y="3580626"/>
            <a:ext cx="469231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我方加分，对方减分</a:t>
            </a:r>
            <a:endParaRPr lang="en-US" altLang="zh-CN" dirty="0"/>
          </a:p>
          <a:p>
            <a:r>
              <a:rPr lang="zh-CN" altLang="en-US" dirty="0"/>
              <a:t>王占</a:t>
            </a:r>
            <a:r>
              <a:rPr lang="en-US" altLang="zh-CN" dirty="0"/>
              <a:t>60</a:t>
            </a:r>
            <a:r>
              <a:rPr lang="zh-CN" altLang="en-US" dirty="0"/>
              <a:t>分，兵占</a:t>
            </a:r>
            <a:r>
              <a:rPr lang="en-US" altLang="zh-CN" dirty="0"/>
              <a:t>50</a:t>
            </a:r>
            <a:r>
              <a:rPr lang="zh-CN" altLang="en-US" dirty="0"/>
              <a:t>分</a:t>
            </a:r>
          </a:p>
          <a:p>
            <a:r>
              <a:rPr lang="zh-CN" altLang="en-US" dirty="0"/>
              <a:t>离对方底线越近，分值越高</a:t>
            </a:r>
            <a:r>
              <a:rPr lang="en-US" altLang="zh-CN" dirty="0"/>
              <a:t>(</a:t>
            </a:r>
            <a:r>
              <a:rPr lang="zh-CN" altLang="en-US" dirty="0"/>
              <a:t>上限</a:t>
            </a:r>
            <a:r>
              <a:rPr lang="en-US" altLang="zh-CN" dirty="0"/>
              <a:t>7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处在边界，表示当前比较安全，分值</a:t>
            </a:r>
            <a:r>
              <a:rPr lang="en-US" altLang="zh-CN" dirty="0"/>
              <a:t>+5</a:t>
            </a:r>
            <a:endParaRPr lang="zh-CN" altLang="en-US" dirty="0"/>
          </a:p>
          <a:p>
            <a:r>
              <a:rPr lang="zh-CN" altLang="en-US" dirty="0"/>
              <a:t>如果该子能够移动，分值</a:t>
            </a:r>
            <a:r>
              <a:rPr lang="en-US" altLang="zh-CN" dirty="0"/>
              <a:t>+</a:t>
            </a:r>
            <a:r>
              <a:rPr lang="zh-CN" altLang="en-US" dirty="0"/>
              <a:t>可移动的方向数</a:t>
            </a:r>
            <a:r>
              <a:rPr lang="en-US" altLang="zh-CN" dirty="0"/>
              <a:t>X4</a:t>
            </a:r>
            <a:endParaRPr lang="zh-CN" altLang="en-US" sz="1400" b="1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868D70-A456-4C5A-B150-CB0784B4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67494"/>
            <a:ext cx="5887346" cy="37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C10BD044-9F41-4398-8853-98FBD5B81563}"/>
              </a:ext>
            </a:extLst>
          </p:cNvPr>
          <p:cNvSpPr/>
          <p:nvPr/>
        </p:nvSpPr>
        <p:spPr>
          <a:xfrm>
            <a:off x="0" y="-7938"/>
            <a:ext cx="9136062" cy="5159375"/>
          </a:xfrm>
          <a:prstGeom prst="rect">
            <a:avLst/>
          </a:prstGeom>
          <a:solidFill>
            <a:srgbClr val="EA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9" name="直接连接符 48"/>
          <p:cNvCxnSpPr>
            <a:cxnSpLocks/>
          </p:cNvCxnSpPr>
          <p:nvPr/>
        </p:nvCxnSpPr>
        <p:spPr>
          <a:xfrm>
            <a:off x="179512" y="483518"/>
            <a:ext cx="0" cy="1584176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00EB619-B56F-458C-AB91-B73990D1DFD2}"/>
              </a:ext>
            </a:extLst>
          </p:cNvPr>
          <p:cNvCxnSpPr>
            <a:cxnSpLocks/>
          </p:cNvCxnSpPr>
          <p:nvPr/>
        </p:nvCxnSpPr>
        <p:spPr>
          <a:xfrm>
            <a:off x="755576" y="1419622"/>
            <a:ext cx="0" cy="1584176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7">
            <a:extLst>
              <a:ext uri="{FF2B5EF4-FFF2-40B4-BE49-F238E27FC236}">
                <a16:creationId xmlns:a16="http://schemas.microsoft.com/office/drawing/2014/main" id="{84978295-6DC8-4D2D-A602-9C3C0182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203907"/>
            <a:ext cx="55399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400" b="1" dirty="0">
                <a:solidFill>
                  <a:srgbClr val="181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小技巧</a:t>
            </a: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BDC7C75A-1EC9-4993-B77E-45B41A9B8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44" y="173924"/>
            <a:ext cx="7460697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）棋盘存储棋子编号：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能够直接根据位置读取到该位置棋子的信息，便于快速的查找棋子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）浅层搜索：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先搜索两层，确认比较合适的搜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索顺序，以减少后期的搜索次数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（与</a:t>
            </a:r>
            <a:r>
              <a:rPr lang="en-US" altLang="zh-CN" dirty="0"/>
              <a:t>Alpha-Beta</a:t>
            </a:r>
            <a:r>
              <a:rPr lang="zh-CN" altLang="en-US" dirty="0"/>
              <a:t>剪枝算法结合使用）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E214BA-F3F8-4B4E-937A-3AC0AC45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17" y="940297"/>
            <a:ext cx="7538476" cy="958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5DBB5E-BF1B-40CB-8326-513A55369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868" y="2118098"/>
            <a:ext cx="3643884" cy="30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38" y="-15875"/>
            <a:ext cx="9136062" cy="5159375"/>
          </a:xfrm>
          <a:prstGeom prst="rect">
            <a:avLst/>
          </a:prstGeom>
          <a:solidFill>
            <a:srgbClr val="EA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>
            <a:off x="225425" y="41275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25425" y="747713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66713" y="195263"/>
            <a:ext cx="731837" cy="731837"/>
          </a:xfrm>
          <a:prstGeom prst="ellipse">
            <a:avLst/>
          </a:prstGeom>
          <a:solidFill>
            <a:srgbClr val="181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2" name="TextBox 15"/>
          <p:cNvSpPr txBox="1">
            <a:spLocks noChangeArrowheads="1"/>
          </p:cNvSpPr>
          <p:nvPr/>
        </p:nvSpPr>
        <p:spPr bwMode="auto">
          <a:xfrm>
            <a:off x="1068388" y="388938"/>
            <a:ext cx="649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i="1">
                <a:solidFill>
                  <a:srgbClr val="181715"/>
                </a:solidFill>
                <a:latin typeface="Century Gothic" pitchFamily="34" charset="0"/>
              </a:rPr>
              <a:t>收获</a:t>
            </a:r>
            <a:endParaRPr lang="zh-CN" altLang="en-US" b="1" i="1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4103" name="矩形 113"/>
          <p:cNvSpPr>
            <a:spLocks noChangeArrowheads="1"/>
          </p:cNvSpPr>
          <p:nvPr/>
        </p:nvSpPr>
        <p:spPr bwMode="auto">
          <a:xfrm>
            <a:off x="438150" y="306388"/>
            <a:ext cx="643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EAE7D4"/>
                </a:solidFill>
                <a:latin typeface="Century Gothic" pitchFamily="34" charset="0"/>
              </a:rPr>
              <a:t>04</a:t>
            </a:r>
            <a:endParaRPr lang="zh-CN" altLang="en-US" sz="3200" dirty="0"/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F5F88741-CDA1-45B3-BD1B-FFED7E17C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1120775"/>
            <a:ext cx="8257106" cy="377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Century Gothic" pitchFamily="34" charset="0"/>
              </a:rPr>
              <a:t>不要有拖延症！</a:t>
            </a:r>
            <a:r>
              <a:rPr lang="zh-CN" altLang="en-US" dirty="0">
                <a:solidFill>
                  <a:srgbClr val="181715"/>
                </a:solidFill>
                <a:latin typeface="Century Gothic" pitchFamily="34" charset="0"/>
              </a:rPr>
              <a:t>当有大作业的时候，尽早开始，为后期优化留下充足的时间，也让自己不会匆匆忙忙应付性的完成任务</a:t>
            </a:r>
            <a:endParaRPr lang="en-US" altLang="zh-CN" dirty="0">
              <a:solidFill>
                <a:srgbClr val="181715"/>
              </a:solidFill>
              <a:latin typeface="Century Gothic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Century Gothic" pitchFamily="34" charset="0"/>
              </a:rPr>
              <a:t>冷静思考，认真调试。</a:t>
            </a:r>
            <a:r>
              <a:rPr lang="zh-CN" altLang="en-US" dirty="0">
                <a:solidFill>
                  <a:srgbClr val="181715"/>
                </a:solidFill>
                <a:latin typeface="Century Gothic" pitchFamily="34" charset="0"/>
              </a:rPr>
              <a:t>遇到</a:t>
            </a:r>
            <a:r>
              <a:rPr lang="en-US" altLang="zh-CN" dirty="0">
                <a:solidFill>
                  <a:srgbClr val="181715"/>
                </a:solidFill>
                <a:latin typeface="Century Gothic" pitchFamily="34" charset="0"/>
              </a:rPr>
              <a:t>bug</a:t>
            </a:r>
            <a:r>
              <a:rPr lang="zh-CN" altLang="en-US" dirty="0">
                <a:solidFill>
                  <a:srgbClr val="181715"/>
                </a:solidFill>
                <a:latin typeface="Century Gothic" pitchFamily="34" charset="0"/>
              </a:rPr>
              <a:t>不要心急，冷静下来，用</a:t>
            </a:r>
            <a:r>
              <a:rPr lang="en-US" altLang="zh-CN" dirty="0">
                <a:solidFill>
                  <a:srgbClr val="181715"/>
                </a:solidFill>
                <a:latin typeface="Century Gothic" pitchFamily="34" charset="0"/>
              </a:rPr>
              <a:t>F10</a:t>
            </a:r>
            <a:r>
              <a:rPr lang="zh-CN" altLang="en-US" dirty="0">
                <a:solidFill>
                  <a:srgbClr val="181715"/>
                </a:solidFill>
                <a:latin typeface="Century Gothic" pitchFamily="34" charset="0"/>
              </a:rPr>
              <a:t>、</a:t>
            </a:r>
            <a:r>
              <a:rPr lang="en-US" altLang="zh-CN" dirty="0">
                <a:solidFill>
                  <a:srgbClr val="181715"/>
                </a:solidFill>
                <a:latin typeface="Century Gothic" pitchFamily="34" charset="0"/>
              </a:rPr>
              <a:t>F11</a:t>
            </a:r>
            <a:r>
              <a:rPr lang="zh-CN" altLang="en-US" dirty="0">
                <a:solidFill>
                  <a:srgbClr val="181715"/>
                </a:solidFill>
                <a:latin typeface="Century Gothic" pitchFamily="34" charset="0"/>
              </a:rPr>
              <a:t>单步跟踪，结合</a:t>
            </a:r>
            <a:r>
              <a:rPr lang="en-US" altLang="zh-CN" dirty="0" err="1">
                <a:solidFill>
                  <a:srgbClr val="181715"/>
                </a:solidFill>
                <a:latin typeface="Century Gothic" pitchFamily="34" charset="0"/>
              </a:rPr>
              <a:t>printf</a:t>
            </a:r>
            <a:r>
              <a:rPr lang="zh-CN" altLang="en-US" dirty="0">
                <a:solidFill>
                  <a:srgbClr val="181715"/>
                </a:solidFill>
                <a:latin typeface="Century Gothic" pitchFamily="34" charset="0"/>
              </a:rPr>
              <a:t>输出等方法寻找到问题究竟出在哪里</a:t>
            </a:r>
            <a:endParaRPr lang="en-US" altLang="zh-CN" dirty="0">
              <a:solidFill>
                <a:srgbClr val="181715"/>
              </a:solidFill>
              <a:latin typeface="Century Gothic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Century Gothic" pitchFamily="34" charset="0"/>
              </a:rPr>
              <a:t>放平心态，合理安排时间。</a:t>
            </a:r>
            <a:r>
              <a:rPr lang="zh-CN" altLang="en-US" dirty="0">
                <a:solidFill>
                  <a:srgbClr val="181715"/>
                </a:solidFill>
                <a:latin typeface="Century Gothic" pitchFamily="34" charset="0"/>
              </a:rPr>
              <a:t>大项目很重要，但也要注意其他学科的学习，不要太肝，身体重要。遇到排名的升降，顺其自然，把自己能做的做好，不要过于</a:t>
            </a:r>
            <a:r>
              <a:rPr lang="zh-CN" altLang="en-US">
                <a:solidFill>
                  <a:srgbClr val="181715"/>
                </a:solidFill>
                <a:latin typeface="Century Gothic" pitchFamily="34" charset="0"/>
              </a:rPr>
              <a:t>追求名次。</a:t>
            </a:r>
            <a:endParaRPr lang="en-US" altLang="zh-CN" dirty="0">
              <a:solidFill>
                <a:srgbClr val="181715"/>
              </a:solidFill>
              <a:latin typeface="Century Gothic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Century Gothic" pitchFamily="34" charset="0"/>
              </a:rPr>
              <a:t>注重基础，不断学习。</a:t>
            </a:r>
            <a:r>
              <a:rPr lang="en-US" altLang="zh-CN" dirty="0" err="1">
                <a:solidFill>
                  <a:srgbClr val="181715"/>
                </a:solidFill>
                <a:latin typeface="Century Gothic" pitchFamily="34" charset="0"/>
              </a:rPr>
              <a:t>ddl</a:t>
            </a:r>
            <a:r>
              <a:rPr lang="zh-CN" altLang="en-US" dirty="0">
                <a:solidFill>
                  <a:srgbClr val="181715"/>
                </a:solidFill>
                <a:latin typeface="Century Gothic" pitchFamily="34" charset="0"/>
              </a:rPr>
              <a:t>是第一生产力，但平时也要努力打好专业基础，积极主动的学习新知识！加油，奥利给！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4102" grpId="0"/>
      <p:bldP spid="4103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5875"/>
            <a:ext cx="9136062" cy="5159375"/>
          </a:xfrm>
          <a:prstGeom prst="rect">
            <a:avLst/>
          </a:prstGeom>
          <a:solidFill>
            <a:srgbClr val="EA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>
            <a:off x="225425" y="41275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25425" y="747713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66713" y="195263"/>
            <a:ext cx="731837" cy="731837"/>
          </a:xfrm>
          <a:prstGeom prst="ellipse">
            <a:avLst/>
          </a:prstGeom>
          <a:solidFill>
            <a:srgbClr val="181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2" name="TextBox 15"/>
          <p:cNvSpPr txBox="1">
            <a:spLocks noChangeArrowheads="1"/>
          </p:cNvSpPr>
          <p:nvPr/>
        </p:nvSpPr>
        <p:spPr bwMode="auto">
          <a:xfrm>
            <a:off x="1068388" y="388938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i="1" dirty="0">
                <a:solidFill>
                  <a:srgbClr val="181715"/>
                </a:solidFill>
                <a:latin typeface="Century Gothic" pitchFamily="34" charset="0"/>
              </a:rPr>
              <a:t>感谢 </a:t>
            </a:r>
            <a:r>
              <a:rPr lang="en-US" altLang="zh-CN" b="1" i="1" dirty="0">
                <a:solidFill>
                  <a:srgbClr val="181715"/>
                </a:solidFill>
                <a:latin typeface="Century Gothic" pitchFamily="34" charset="0"/>
              </a:rPr>
              <a:t>&amp;</a:t>
            </a:r>
            <a:r>
              <a:rPr lang="zh-CN" altLang="en-US" b="1" i="1" dirty="0">
                <a:solidFill>
                  <a:srgbClr val="181715"/>
                </a:solidFill>
                <a:latin typeface="Century Gothic" pitchFamily="34" charset="0"/>
              </a:rPr>
              <a:t>完整代码</a:t>
            </a:r>
          </a:p>
        </p:txBody>
      </p:sp>
      <p:sp>
        <p:nvSpPr>
          <p:cNvPr id="4103" name="矩形 113"/>
          <p:cNvSpPr>
            <a:spLocks noChangeArrowheads="1"/>
          </p:cNvSpPr>
          <p:nvPr/>
        </p:nvSpPr>
        <p:spPr bwMode="auto">
          <a:xfrm>
            <a:off x="438150" y="306388"/>
            <a:ext cx="643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EAE7D4"/>
                </a:solidFill>
                <a:latin typeface="Century Gothic" pitchFamily="34" charset="0"/>
              </a:rPr>
              <a:t>05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914763-D30C-47D3-A7B3-4F77B34840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10737"/>
            <a:ext cx="2171634" cy="30704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AA6C93-0524-4957-B1C0-082622BF2C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60" y="1110737"/>
            <a:ext cx="731837" cy="7318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D2E456-E02E-4D5F-AD03-C4C6E3B07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22" y="1118615"/>
            <a:ext cx="731837" cy="7318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155BF1-B109-473D-B2DC-F5B4FC893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195" y="1118615"/>
            <a:ext cx="2044095" cy="2521935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704B3041-CD66-45D8-8971-44433C6BF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4364390"/>
            <a:ext cx="24416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181715"/>
                </a:solidFill>
                <a:latin typeface="Century Gothic" pitchFamily="34" charset="0"/>
              </a:rPr>
              <a:t>春雨支教社团的小伙伴们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D3407C9D-6182-4B67-8EE9-03340D9F0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317" y="203900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181715"/>
                </a:solidFill>
                <a:latin typeface="Century Gothic" pitchFamily="34" charset="0"/>
              </a:rPr>
              <a:t>助教哥哥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962F9111-AB97-48EE-AC5B-3236DF1AE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721" y="2039004"/>
            <a:ext cx="8755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181715"/>
                </a:solidFill>
                <a:latin typeface="Century Gothic" pitchFamily="34" charset="0"/>
              </a:rPr>
              <a:t>lxd</a:t>
            </a:r>
            <a:r>
              <a:rPr lang="zh-CN" altLang="en-US" sz="1600" dirty="0">
                <a:solidFill>
                  <a:srgbClr val="181715"/>
                </a:solidFill>
                <a:latin typeface="Century Gothic" pitchFamily="34" charset="0"/>
              </a:rPr>
              <a:t>学姐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EFD027D3-7F9F-42B3-A21F-692D1F98B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9171" y="3774764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181715"/>
                </a:solidFill>
                <a:latin typeface="Century Gothic" pitchFamily="34" charset="0"/>
              </a:rPr>
              <a:t>软工群的小伙伴们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29EF2C-CDF1-4FDD-9645-ED9DCAE1A7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22" y="2619023"/>
            <a:ext cx="731837" cy="731837"/>
          </a:xfrm>
          <a:prstGeom prst="rect">
            <a:avLst/>
          </a:prstGeom>
        </p:spPr>
      </p:pic>
      <p:sp>
        <p:nvSpPr>
          <p:cNvPr id="21" name="TextBox 10">
            <a:extLst>
              <a:ext uri="{FF2B5EF4-FFF2-40B4-BE49-F238E27FC236}">
                <a16:creationId xmlns:a16="http://schemas.microsoft.com/office/drawing/2014/main" id="{2EC2A52A-94AA-445C-B2F2-EF4E169D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669" y="3499571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181715"/>
                </a:solidFill>
                <a:latin typeface="Century Gothic" pitchFamily="34" charset="0"/>
              </a:rPr>
              <a:t>海涵同学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8279AD3-31C6-41A3-A271-17C8322E1E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60" y="2626435"/>
            <a:ext cx="731837" cy="731837"/>
          </a:xfrm>
          <a:prstGeom prst="rect">
            <a:avLst/>
          </a:prstGeom>
        </p:spPr>
      </p:pic>
      <p:sp>
        <p:nvSpPr>
          <p:cNvPr id="24" name="TextBox 10">
            <a:extLst>
              <a:ext uri="{FF2B5EF4-FFF2-40B4-BE49-F238E27FC236}">
                <a16:creationId xmlns:a16="http://schemas.microsoft.com/office/drawing/2014/main" id="{E51398A1-D33B-498B-85A9-4F168C75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347" y="3513052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181715"/>
                </a:solidFill>
                <a:latin typeface="Century Gothic" pitchFamily="34" charset="0"/>
              </a:rPr>
              <a:t>机械学长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75AA5750-1B30-48FF-B560-B9A82F171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316" y="4702944"/>
            <a:ext cx="3672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181715"/>
                </a:solidFill>
                <a:latin typeface="Century Gothic" pitchFamily="34" charset="0"/>
              </a:rPr>
              <a:t>还有卑微的电脑，图书馆的空调等</a:t>
            </a:r>
            <a:r>
              <a:rPr lang="en-US" altLang="zh-CN" sz="1600" dirty="0">
                <a:solidFill>
                  <a:srgbClr val="181715"/>
                </a:solidFill>
                <a:latin typeface="Century Gothic" pitchFamily="34" charset="0"/>
              </a:rPr>
              <a:t>……</a:t>
            </a:r>
            <a:endParaRPr lang="zh-CN" altLang="en-US" sz="1600" dirty="0">
              <a:solidFill>
                <a:srgbClr val="181715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6" grpId="0" animBg="1"/>
      <p:bldP spid="4102" grpId="0"/>
      <p:bldP spid="4103" grpId="0"/>
      <p:bldP spid="15" grpId="1"/>
      <p:bldP spid="16" grpId="1"/>
      <p:bldP spid="17" grpId="1"/>
      <p:bldP spid="18" grpId="1"/>
      <p:bldP spid="21" grpId="1"/>
      <p:bldP spid="24" grpId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74" y="-15875"/>
            <a:ext cx="9136062" cy="5159375"/>
          </a:xfrm>
          <a:prstGeom prst="rect">
            <a:avLst/>
          </a:prstGeom>
          <a:solidFill>
            <a:srgbClr val="EA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圆角矩形标注 3">
            <a:extLst>
              <a:ext uri="{FF2B5EF4-FFF2-40B4-BE49-F238E27FC236}">
                <a16:creationId xmlns:a16="http://schemas.microsoft.com/office/drawing/2014/main" id="{62E04174-0DFE-468F-BB82-9DFE6CA77049}"/>
              </a:ext>
            </a:extLst>
          </p:cNvPr>
          <p:cNvSpPr/>
          <p:nvPr/>
        </p:nvSpPr>
        <p:spPr bwMode="auto">
          <a:xfrm>
            <a:off x="2123728" y="1851670"/>
            <a:ext cx="4608512" cy="1736646"/>
          </a:xfrm>
          <a:prstGeom prst="wedgeRoundRectCallou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9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0" lang="en-US" altLang="zh-CN" sz="96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0" lang="en-US" altLang="zh-CN" sz="9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Q&amp;A</a:t>
            </a:r>
            <a:endParaRPr kumimoji="0" lang="zh-CN" altLang="en-US" sz="9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1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938"/>
            <a:ext cx="9136062" cy="5159375"/>
          </a:xfrm>
          <a:prstGeom prst="rect">
            <a:avLst/>
          </a:prstGeom>
          <a:solidFill>
            <a:srgbClr val="EA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884738" y="1419225"/>
            <a:ext cx="369887" cy="368300"/>
          </a:xfrm>
          <a:prstGeom prst="ellipse">
            <a:avLst/>
          </a:prstGeom>
          <a:solidFill>
            <a:srgbClr val="309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84738" y="1920875"/>
            <a:ext cx="368300" cy="368300"/>
          </a:xfrm>
          <a:prstGeom prst="ellipse">
            <a:avLst/>
          </a:prstGeom>
          <a:solidFill>
            <a:srgbClr val="DCC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884738" y="2395538"/>
            <a:ext cx="369887" cy="368300"/>
          </a:xfrm>
          <a:prstGeom prst="ellipse">
            <a:avLst/>
          </a:prstGeom>
          <a:solidFill>
            <a:srgbClr val="DC3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84738" y="2871788"/>
            <a:ext cx="369887" cy="368300"/>
          </a:xfrm>
          <a:prstGeom prst="ellipse">
            <a:avLst/>
          </a:prstGeom>
          <a:solidFill>
            <a:srgbClr val="4FA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84738" y="3343275"/>
            <a:ext cx="368300" cy="368300"/>
          </a:xfrm>
          <a:prstGeom prst="ellipse">
            <a:avLst/>
          </a:prstGeom>
          <a:solidFill>
            <a:srgbClr val="8F4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3082" name="TextBox 10"/>
          <p:cNvSpPr txBox="1">
            <a:spLocks noChangeArrowheads="1"/>
          </p:cNvSpPr>
          <p:nvPr/>
        </p:nvSpPr>
        <p:spPr bwMode="auto">
          <a:xfrm>
            <a:off x="4905375" y="1419225"/>
            <a:ext cx="333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EAE7D4"/>
                </a:solidFill>
                <a:latin typeface="Broadway" pitchFamily="82" charset="0"/>
              </a:rPr>
              <a:t>1</a:t>
            </a:r>
            <a:endParaRPr lang="zh-CN" altLang="en-US" b="1" dirty="0">
              <a:solidFill>
                <a:srgbClr val="EAE7D4"/>
              </a:solidFill>
              <a:latin typeface="Broadway" pitchFamily="82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27025" y="581025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27025" y="1103313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55650" y="338138"/>
            <a:ext cx="992188" cy="992187"/>
          </a:xfrm>
          <a:prstGeom prst="ellipse">
            <a:avLst/>
          </a:prstGeom>
          <a:solidFill>
            <a:srgbClr val="181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6" name="TextBox 15"/>
          <p:cNvSpPr txBox="1">
            <a:spLocks noChangeArrowheads="1"/>
          </p:cNvSpPr>
          <p:nvPr/>
        </p:nvSpPr>
        <p:spPr bwMode="auto">
          <a:xfrm>
            <a:off x="1728788" y="573088"/>
            <a:ext cx="1690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181715"/>
                </a:solidFill>
                <a:latin typeface="Century Gothic" pitchFamily="34" charset="0"/>
              </a:rPr>
              <a:t>ONTENTS</a:t>
            </a:r>
            <a:endParaRPr lang="zh-CN" altLang="en-US" sz="2800" b="1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3087" name="矩形 1"/>
          <p:cNvSpPr>
            <a:spLocks noChangeArrowheads="1"/>
          </p:cNvSpPr>
          <p:nvPr/>
        </p:nvSpPr>
        <p:spPr bwMode="auto">
          <a:xfrm>
            <a:off x="765915" y="368301"/>
            <a:ext cx="7842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i="1" dirty="0">
                <a:solidFill>
                  <a:srgbClr val="EAE7D4"/>
                </a:solidFill>
                <a:latin typeface="Century Gothic" pitchFamily="34" charset="0"/>
              </a:rPr>
              <a:t>C</a:t>
            </a:r>
            <a:endParaRPr lang="zh-CN" altLang="en-US" sz="6000" dirty="0"/>
          </a:p>
        </p:txBody>
      </p:sp>
      <p:sp>
        <p:nvSpPr>
          <p:cNvPr id="3088" name="TextBox 10"/>
          <p:cNvSpPr txBox="1">
            <a:spLocks noChangeArrowheads="1"/>
          </p:cNvSpPr>
          <p:nvPr/>
        </p:nvSpPr>
        <p:spPr bwMode="auto">
          <a:xfrm>
            <a:off x="4905375" y="1900238"/>
            <a:ext cx="333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AE7D4"/>
                </a:solidFill>
                <a:latin typeface="Broadway" pitchFamily="82" charset="0"/>
              </a:rPr>
              <a:t>2</a:t>
            </a:r>
            <a:endParaRPr lang="zh-CN" altLang="en-US" b="1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3089" name="TextBox 10"/>
          <p:cNvSpPr txBox="1">
            <a:spLocks noChangeArrowheads="1"/>
          </p:cNvSpPr>
          <p:nvPr/>
        </p:nvSpPr>
        <p:spPr bwMode="auto">
          <a:xfrm>
            <a:off x="4905375" y="2379663"/>
            <a:ext cx="333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AE7D4"/>
                </a:solidFill>
                <a:latin typeface="Broadway" pitchFamily="82" charset="0"/>
              </a:rPr>
              <a:t>3</a:t>
            </a:r>
            <a:endParaRPr lang="zh-CN" altLang="en-US" b="1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3090" name="TextBox 10"/>
          <p:cNvSpPr txBox="1">
            <a:spLocks noChangeArrowheads="1"/>
          </p:cNvSpPr>
          <p:nvPr/>
        </p:nvSpPr>
        <p:spPr bwMode="auto">
          <a:xfrm>
            <a:off x="4905375" y="2859088"/>
            <a:ext cx="333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AE7D4"/>
                </a:solidFill>
                <a:latin typeface="Broadway" pitchFamily="82" charset="0"/>
              </a:rPr>
              <a:t>4</a:t>
            </a:r>
            <a:endParaRPr lang="zh-CN" altLang="en-US" b="1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3091" name="TextBox 10"/>
          <p:cNvSpPr txBox="1">
            <a:spLocks noChangeArrowheads="1"/>
          </p:cNvSpPr>
          <p:nvPr/>
        </p:nvSpPr>
        <p:spPr bwMode="auto">
          <a:xfrm>
            <a:off x="4905375" y="3332163"/>
            <a:ext cx="333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AE7D4"/>
                </a:solidFill>
                <a:latin typeface="Broadway" pitchFamily="82" charset="0"/>
              </a:rPr>
              <a:t>5</a:t>
            </a:r>
            <a:endParaRPr lang="zh-CN" altLang="en-US" b="1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3092" name="TextBox 10"/>
          <p:cNvSpPr txBox="1">
            <a:spLocks noChangeArrowheads="1"/>
          </p:cNvSpPr>
          <p:nvPr/>
        </p:nvSpPr>
        <p:spPr bwMode="auto">
          <a:xfrm>
            <a:off x="5316538" y="1441450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181715"/>
                </a:solidFill>
                <a:latin typeface="Century Gothic" pitchFamily="34" charset="0"/>
              </a:rPr>
              <a:t>视频</a:t>
            </a:r>
          </a:p>
        </p:txBody>
      </p:sp>
      <p:sp>
        <p:nvSpPr>
          <p:cNvPr id="3093" name="TextBox 10"/>
          <p:cNvSpPr txBox="1">
            <a:spLocks noChangeArrowheads="1"/>
          </p:cNvSpPr>
          <p:nvPr/>
        </p:nvSpPr>
        <p:spPr bwMode="auto">
          <a:xfrm>
            <a:off x="5319713" y="192405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181715"/>
                </a:solidFill>
                <a:latin typeface="Century Gothic" pitchFamily="34" charset="0"/>
              </a:rPr>
              <a:t>最终排名</a:t>
            </a:r>
          </a:p>
        </p:txBody>
      </p:sp>
      <p:sp>
        <p:nvSpPr>
          <p:cNvPr id="3095" name="TextBox 10"/>
          <p:cNvSpPr txBox="1">
            <a:spLocks noChangeArrowheads="1"/>
          </p:cNvSpPr>
          <p:nvPr/>
        </p:nvSpPr>
        <p:spPr bwMode="auto">
          <a:xfrm>
            <a:off x="5329238" y="2881313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181715"/>
                </a:solidFill>
                <a:latin typeface="Century Gothic" pitchFamily="34" charset="0"/>
              </a:rPr>
              <a:t>收获</a:t>
            </a:r>
          </a:p>
        </p:txBody>
      </p:sp>
      <p:sp>
        <p:nvSpPr>
          <p:cNvPr id="3096" name="TextBox 10"/>
          <p:cNvSpPr txBox="1">
            <a:spLocks noChangeArrowheads="1"/>
          </p:cNvSpPr>
          <p:nvPr/>
        </p:nvSpPr>
        <p:spPr bwMode="auto">
          <a:xfrm>
            <a:off x="5329238" y="3363913"/>
            <a:ext cx="1571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181715"/>
                </a:solidFill>
                <a:latin typeface="Century Gothic" pitchFamily="34" charset="0"/>
              </a:rPr>
              <a:t>感谢</a:t>
            </a:r>
            <a:r>
              <a:rPr lang="en-US" altLang="zh-CN" sz="1600" dirty="0">
                <a:solidFill>
                  <a:srgbClr val="181715"/>
                </a:solidFill>
                <a:latin typeface="Century Gothic" pitchFamily="34" charset="0"/>
              </a:rPr>
              <a:t>&amp;</a:t>
            </a:r>
            <a:r>
              <a:rPr lang="zh-CN" altLang="en-US" sz="1600" dirty="0">
                <a:solidFill>
                  <a:srgbClr val="181715"/>
                </a:solidFill>
                <a:latin typeface="Century Gothic" pitchFamily="34" charset="0"/>
              </a:rPr>
              <a:t>完整代码</a:t>
            </a:r>
          </a:p>
        </p:txBody>
      </p:sp>
      <p:sp>
        <p:nvSpPr>
          <p:cNvPr id="31" name="椭圆 30"/>
          <p:cNvSpPr/>
          <p:nvPr/>
        </p:nvSpPr>
        <p:spPr>
          <a:xfrm>
            <a:off x="4884738" y="3827463"/>
            <a:ext cx="369887" cy="368300"/>
          </a:xfrm>
          <a:prstGeom prst="ellipse">
            <a:avLst/>
          </a:prstGeom>
          <a:solidFill>
            <a:srgbClr val="309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3098" name="TextBox 10"/>
          <p:cNvSpPr txBox="1">
            <a:spLocks noChangeArrowheads="1"/>
          </p:cNvSpPr>
          <p:nvPr/>
        </p:nvSpPr>
        <p:spPr bwMode="auto">
          <a:xfrm>
            <a:off x="4905375" y="3811588"/>
            <a:ext cx="333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AE7D4"/>
                </a:solidFill>
                <a:latin typeface="Broadway" pitchFamily="82" charset="0"/>
              </a:rPr>
              <a:t>6</a:t>
            </a:r>
            <a:endParaRPr lang="zh-CN" altLang="en-US" b="1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3099" name="TextBox 10"/>
          <p:cNvSpPr txBox="1">
            <a:spLocks noChangeArrowheads="1"/>
          </p:cNvSpPr>
          <p:nvPr/>
        </p:nvSpPr>
        <p:spPr bwMode="auto">
          <a:xfrm>
            <a:off x="5316538" y="3849688"/>
            <a:ext cx="6719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181715"/>
                </a:solidFill>
                <a:latin typeface="Century Gothic" pitchFamily="34" charset="0"/>
              </a:rPr>
              <a:t>Q&amp;A</a:t>
            </a:r>
            <a:endParaRPr lang="zh-CN" altLang="en-US" sz="16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7A71123B-9818-4579-9A85-5756826C8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52" y="2447509"/>
            <a:ext cx="1043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181715"/>
                </a:solidFill>
                <a:latin typeface="Century Gothic" pitchFamily="34" charset="0"/>
              </a:rPr>
              <a:t>实现思路</a:t>
            </a:r>
          </a:p>
        </p:txBody>
      </p:sp>
    </p:spTree>
    <p:extLst>
      <p:ext uri="{BB962C8B-B14F-4D97-AF65-F5344CB8AC3E}">
        <p14:creationId xmlns:p14="http://schemas.microsoft.com/office/powerpoint/2010/main" val="142039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36062" cy="5159375"/>
          </a:xfrm>
          <a:prstGeom prst="rect">
            <a:avLst/>
          </a:prstGeom>
          <a:solidFill>
            <a:srgbClr val="EA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此处视频见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站：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hlinkClick r:id="rId3"/>
              </a:rPr>
              <a:t>https://www.bilibili.com/video/BV12y4y147XS/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25425" y="41275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25425" y="747713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66713" y="195263"/>
            <a:ext cx="731837" cy="731837"/>
          </a:xfrm>
          <a:prstGeom prst="ellipse">
            <a:avLst/>
          </a:prstGeom>
          <a:solidFill>
            <a:srgbClr val="181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2" name="TextBox 15"/>
          <p:cNvSpPr txBox="1">
            <a:spLocks noChangeArrowheads="1"/>
          </p:cNvSpPr>
          <p:nvPr/>
        </p:nvSpPr>
        <p:spPr bwMode="auto">
          <a:xfrm>
            <a:off x="1068388" y="388938"/>
            <a:ext cx="649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i="1" dirty="0">
                <a:solidFill>
                  <a:srgbClr val="181715"/>
                </a:solidFill>
                <a:latin typeface="Century Gothic" pitchFamily="34" charset="0"/>
              </a:rPr>
              <a:t>视频</a:t>
            </a:r>
          </a:p>
        </p:txBody>
      </p:sp>
      <p:sp>
        <p:nvSpPr>
          <p:cNvPr id="4103" name="矩形 113"/>
          <p:cNvSpPr>
            <a:spLocks noChangeArrowheads="1"/>
          </p:cNvSpPr>
          <p:nvPr/>
        </p:nvSpPr>
        <p:spPr bwMode="auto">
          <a:xfrm>
            <a:off x="438150" y="306388"/>
            <a:ext cx="642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EAE7D4"/>
                </a:solidFill>
                <a:latin typeface="Century Gothic" pitchFamily="34" charset="0"/>
              </a:rPr>
              <a:t>01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02921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58" y="0"/>
            <a:ext cx="9136062" cy="5159375"/>
          </a:xfrm>
          <a:prstGeom prst="rect">
            <a:avLst/>
          </a:prstGeom>
          <a:solidFill>
            <a:srgbClr val="EA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>
            <a:off x="225425" y="41275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25425" y="747713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66713" y="195263"/>
            <a:ext cx="731837" cy="731837"/>
          </a:xfrm>
          <a:prstGeom prst="ellipse">
            <a:avLst/>
          </a:prstGeom>
          <a:solidFill>
            <a:srgbClr val="181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2" name="TextBox 15"/>
          <p:cNvSpPr txBox="1">
            <a:spLocks noChangeArrowheads="1"/>
          </p:cNvSpPr>
          <p:nvPr/>
        </p:nvSpPr>
        <p:spPr bwMode="auto">
          <a:xfrm>
            <a:off x="1068388" y="388938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i="1" dirty="0">
                <a:solidFill>
                  <a:srgbClr val="181715"/>
                </a:solidFill>
                <a:latin typeface="Century Gothic" pitchFamily="34" charset="0"/>
              </a:rPr>
              <a:t>最终排名</a:t>
            </a:r>
          </a:p>
        </p:txBody>
      </p:sp>
      <p:sp>
        <p:nvSpPr>
          <p:cNvPr id="4103" name="矩形 113"/>
          <p:cNvSpPr>
            <a:spLocks noChangeArrowheads="1"/>
          </p:cNvSpPr>
          <p:nvPr/>
        </p:nvSpPr>
        <p:spPr bwMode="auto">
          <a:xfrm>
            <a:off x="438150" y="306388"/>
            <a:ext cx="643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EAE7D4"/>
                </a:solidFill>
                <a:latin typeface="Century Gothic" pitchFamily="34" charset="0"/>
              </a:rPr>
              <a:t>02</a:t>
            </a:r>
            <a:endParaRPr lang="zh-CN" altLang="en-US" sz="32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D41E653-8D4E-40DA-AF1E-8E81E5C4E70F}"/>
              </a:ext>
            </a:extLst>
          </p:cNvPr>
          <p:cNvSpPr/>
          <p:nvPr/>
        </p:nvSpPr>
        <p:spPr>
          <a:xfrm>
            <a:off x="4104326" y="634818"/>
            <a:ext cx="2020780" cy="18292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3BBF390D-4E47-4F57-BF82-FEF327359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842" y="744145"/>
            <a:ext cx="17215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solidFill>
                  <a:schemeClr val="bg2"/>
                </a:solidFill>
                <a:latin typeface="Broadway" pitchFamily="82" charset="0"/>
              </a:rPr>
              <a:t>15</a:t>
            </a:r>
            <a:endParaRPr lang="zh-CN" altLang="en-US" sz="9600" dirty="0">
              <a:solidFill>
                <a:schemeClr val="bg2"/>
              </a:solidFill>
              <a:latin typeface="Broadway" pitchFamily="82" charset="0"/>
            </a:endParaRP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C47C001E-0DFB-44DA-BC5B-416602A1B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004" y="1386872"/>
            <a:ext cx="872355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1500" dirty="0">
                <a:latin typeface="Broadway" pitchFamily="82" charset="0"/>
              </a:rPr>
              <a:t>/</a:t>
            </a:r>
            <a:endParaRPr lang="zh-CN" altLang="en-US" sz="11500" dirty="0">
              <a:latin typeface="Broadway" pitchFamily="82" charset="0"/>
            </a:endParaRPr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2984CFB0-BEF3-4760-890A-C02E1E93A0CB}"/>
              </a:ext>
            </a:extLst>
          </p:cNvPr>
          <p:cNvSpPr txBox="1">
            <a:spLocks noChangeArrowheads="1"/>
          </p:cNvSpPr>
          <p:nvPr/>
        </p:nvSpPr>
        <p:spPr bwMode="auto">
          <a:xfrm rot="300000">
            <a:off x="6506812" y="2192178"/>
            <a:ext cx="30473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 dirty="0">
                <a:latin typeface="Broadway" pitchFamily="82" charset="0"/>
              </a:rPr>
              <a:t>167</a:t>
            </a:r>
            <a:endParaRPr lang="zh-CN" altLang="en-US" sz="9600" dirty="0">
              <a:latin typeface="Broadway" pitchFamily="82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757B309-77E4-4498-8EF2-18A453B383F6}"/>
              </a:ext>
            </a:extLst>
          </p:cNvPr>
          <p:cNvSpPr/>
          <p:nvPr/>
        </p:nvSpPr>
        <p:spPr>
          <a:xfrm>
            <a:off x="5929327" y="3891647"/>
            <a:ext cx="1090945" cy="10337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8346435D-9670-4F42-A07D-CA11A9452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68475"/>
            <a:ext cx="10527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2"/>
                </a:solidFill>
                <a:latin typeface="Broadway" pitchFamily="82" charset="0"/>
              </a:rPr>
              <a:t>144</a:t>
            </a:r>
            <a:endParaRPr lang="zh-CN" altLang="en-US" sz="3600" dirty="0">
              <a:solidFill>
                <a:schemeClr val="bg2"/>
              </a:solidFill>
              <a:latin typeface="Broadway" pitchFamily="82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8B27D9BB-51B3-4D35-AF6D-5C4858D58977}"/>
              </a:ext>
            </a:extLst>
          </p:cNvPr>
          <p:cNvSpPr txBox="1">
            <a:spLocks noChangeArrowheads="1"/>
          </p:cNvSpPr>
          <p:nvPr/>
        </p:nvSpPr>
        <p:spPr bwMode="auto">
          <a:xfrm rot="-180000">
            <a:off x="144242" y="4195862"/>
            <a:ext cx="57331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Broadway" pitchFamily="82" charset="0"/>
              </a:rPr>
              <a:t>Total </a:t>
            </a:r>
            <a:r>
              <a:rPr lang="en-US" altLang="zh-CN" sz="4000" dirty="0" err="1">
                <a:latin typeface="Broadway" pitchFamily="82" charset="0"/>
              </a:rPr>
              <a:t>Submmisions</a:t>
            </a:r>
            <a:r>
              <a:rPr lang="en-US" altLang="zh-CN" sz="4000" dirty="0">
                <a:latin typeface="Broadway" pitchFamily="82" charset="0"/>
              </a:rPr>
              <a:t>:</a:t>
            </a:r>
            <a:endParaRPr lang="zh-CN" altLang="en-US" sz="4000" dirty="0">
              <a:latin typeface="Broadway" pitchFamily="82" charset="0"/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3C14C963-1656-41D6-9131-736A26040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1" y="3011161"/>
            <a:ext cx="15263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Bahnschrift Light" panose="020B0502040204020203" pitchFamily="34" charset="0"/>
              </a:rPr>
              <a:t>耗时：</a:t>
            </a:r>
            <a:r>
              <a:rPr lang="en-US" altLang="zh-CN" sz="3200" dirty="0"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0D01FC2-79FB-4AAA-9362-F8C09C2C82D0}"/>
              </a:ext>
            </a:extLst>
          </p:cNvPr>
          <p:cNvSpPr/>
          <p:nvPr/>
        </p:nvSpPr>
        <p:spPr>
          <a:xfrm>
            <a:off x="1745427" y="2839235"/>
            <a:ext cx="915635" cy="9426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9BD6C5EC-7613-448B-946F-1B9B5431F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978" y="2925841"/>
            <a:ext cx="91563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bg2"/>
                </a:solidFill>
                <a:latin typeface="Broadway" pitchFamily="82" charset="0"/>
              </a:rPr>
              <a:t>43</a:t>
            </a:r>
            <a:endParaRPr lang="zh-CN" altLang="en-US" sz="4400" dirty="0">
              <a:solidFill>
                <a:schemeClr val="bg2"/>
              </a:solidFill>
              <a:latin typeface="Broadway" pitchFamily="82" charset="0"/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E027944A-0535-4497-ACCB-0646F865B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940" y="3318422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Bahnschrift Light" panose="020B0502040204020203" pitchFamily="34" charset="0"/>
              </a:rPr>
              <a:t>天</a:t>
            </a:r>
            <a:endParaRPr lang="en-US" altLang="zh-CN" sz="2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5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4102" grpId="0"/>
      <p:bldP spid="4103" grpId="0"/>
      <p:bldP spid="41" grpId="0" animBg="1"/>
      <p:bldP spid="37" grpId="0"/>
      <p:bldP spid="38" grpId="0"/>
      <p:bldP spid="42" grpId="0"/>
      <p:bldP spid="13" grpId="0" animBg="1"/>
      <p:bldP spid="12" grpId="0"/>
      <p:bldP spid="14" grpId="0"/>
      <p:bldP spid="15" grpId="0"/>
      <p:bldP spid="16" grpId="0" animBg="1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36062" cy="5159375"/>
          </a:xfrm>
          <a:prstGeom prst="rect">
            <a:avLst/>
          </a:prstGeom>
          <a:solidFill>
            <a:srgbClr val="EA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>
            <a:off x="225425" y="41275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25425" y="747713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66713" y="195263"/>
            <a:ext cx="731837" cy="731837"/>
          </a:xfrm>
          <a:prstGeom prst="ellipse">
            <a:avLst/>
          </a:prstGeom>
          <a:solidFill>
            <a:srgbClr val="181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2" name="TextBox 15"/>
          <p:cNvSpPr txBox="1">
            <a:spLocks noChangeArrowheads="1"/>
          </p:cNvSpPr>
          <p:nvPr/>
        </p:nvSpPr>
        <p:spPr bwMode="auto">
          <a:xfrm>
            <a:off x="1068388" y="388938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i="1" dirty="0">
                <a:solidFill>
                  <a:srgbClr val="181715"/>
                </a:solidFill>
                <a:latin typeface="Century Gothic" pitchFamily="34" charset="0"/>
              </a:rPr>
              <a:t>实现思路</a:t>
            </a:r>
          </a:p>
        </p:txBody>
      </p:sp>
      <p:sp>
        <p:nvSpPr>
          <p:cNvPr id="4103" name="矩形 113"/>
          <p:cNvSpPr>
            <a:spLocks noChangeArrowheads="1"/>
          </p:cNvSpPr>
          <p:nvPr/>
        </p:nvSpPr>
        <p:spPr bwMode="auto">
          <a:xfrm>
            <a:off x="438150" y="306388"/>
            <a:ext cx="643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EAE7D4"/>
                </a:solidFill>
                <a:latin typeface="Century Gothic" pitchFamily="34" charset="0"/>
              </a:rPr>
              <a:t>03</a:t>
            </a:r>
            <a:endParaRPr lang="zh-CN" altLang="en-US" sz="3200" dirty="0"/>
          </a:p>
        </p:txBody>
      </p:sp>
      <p:sp>
        <p:nvSpPr>
          <p:cNvPr id="123" name="泪滴形 122"/>
          <p:cNvSpPr/>
          <p:nvPr/>
        </p:nvSpPr>
        <p:spPr>
          <a:xfrm rot="8100000">
            <a:off x="2236606" y="1768438"/>
            <a:ext cx="1263650" cy="1223962"/>
          </a:xfrm>
          <a:prstGeom prst="teardrop">
            <a:avLst/>
          </a:prstGeom>
          <a:solidFill>
            <a:srgbClr val="DCC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8100000">
            <a:off x="2357255" y="1892262"/>
            <a:ext cx="1006475" cy="976312"/>
          </a:xfrm>
          <a:prstGeom prst="ellipse">
            <a:avLst/>
          </a:prstGeom>
          <a:solidFill>
            <a:srgbClr val="EAE7D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16" name="TextBox 10"/>
          <p:cNvSpPr txBox="1">
            <a:spLocks noChangeArrowheads="1"/>
          </p:cNvSpPr>
          <p:nvPr/>
        </p:nvSpPr>
        <p:spPr bwMode="auto">
          <a:xfrm>
            <a:off x="2585739" y="2099923"/>
            <a:ext cx="598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DCC12A"/>
                </a:solidFill>
                <a:latin typeface="Century Gothic" pitchFamily="34" charset="0"/>
              </a:rPr>
              <a:t>吃子</a:t>
            </a:r>
            <a:endParaRPr lang="en-US" altLang="zh-CN" sz="1600" b="1" dirty="0">
              <a:solidFill>
                <a:srgbClr val="DCC12A"/>
              </a:solidFill>
              <a:latin typeface="Century Gothic" pitchFamily="34" charset="0"/>
            </a:endParaRPr>
          </a:p>
          <a:p>
            <a:pPr algn="ctr" eaLnBrk="1" hangingPunct="1"/>
            <a:r>
              <a:rPr lang="zh-CN" altLang="en-US" sz="1600" b="1" dirty="0">
                <a:solidFill>
                  <a:srgbClr val="DCC12A"/>
                </a:solidFill>
                <a:latin typeface="Century Gothic" pitchFamily="34" charset="0"/>
              </a:rPr>
              <a:t>方法</a:t>
            </a:r>
          </a:p>
        </p:txBody>
      </p:sp>
      <p:sp>
        <p:nvSpPr>
          <p:cNvPr id="4120" name="TextBox 10"/>
          <p:cNvSpPr txBox="1">
            <a:spLocks noChangeArrowheads="1"/>
          </p:cNvSpPr>
          <p:nvPr/>
        </p:nvSpPr>
        <p:spPr bwMode="auto">
          <a:xfrm>
            <a:off x="2329736" y="3438404"/>
            <a:ext cx="10615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800" dirty="0">
                <a:solidFill>
                  <a:srgbClr val="181715"/>
                </a:solidFill>
                <a:latin typeface="Century Gothic" pitchFamily="34" charset="0"/>
              </a:rPr>
              <a:t>Let us get to eat!!</a:t>
            </a:r>
          </a:p>
        </p:txBody>
      </p:sp>
      <p:sp>
        <p:nvSpPr>
          <p:cNvPr id="21" name="泪滴形 20">
            <a:extLst>
              <a:ext uri="{FF2B5EF4-FFF2-40B4-BE49-F238E27FC236}">
                <a16:creationId xmlns:a16="http://schemas.microsoft.com/office/drawing/2014/main" id="{7FE2DFD7-E3AF-4B48-A0D1-51DF58B6C92C}"/>
              </a:ext>
            </a:extLst>
          </p:cNvPr>
          <p:cNvSpPr/>
          <p:nvPr/>
        </p:nvSpPr>
        <p:spPr>
          <a:xfrm rot="8100000">
            <a:off x="4129603" y="1768436"/>
            <a:ext cx="1263650" cy="1223962"/>
          </a:xfrm>
          <a:prstGeom prst="teardrop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92E99AE-63B2-4386-BF05-613DFFFE0B8C}"/>
              </a:ext>
            </a:extLst>
          </p:cNvPr>
          <p:cNvSpPr/>
          <p:nvPr/>
        </p:nvSpPr>
        <p:spPr>
          <a:xfrm rot="8100000">
            <a:off x="4258191" y="1904155"/>
            <a:ext cx="1006475" cy="976312"/>
          </a:xfrm>
          <a:prstGeom prst="ellipse">
            <a:avLst/>
          </a:prstGeom>
          <a:solidFill>
            <a:srgbClr val="EAE7D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B2307B1B-6B73-4BDA-BA6E-9BCEF11EB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726" y="2113974"/>
            <a:ext cx="598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0000"/>
                </a:solidFill>
                <a:latin typeface="Century Gothic" pitchFamily="34" charset="0"/>
              </a:rPr>
              <a:t>着子</a:t>
            </a:r>
            <a:endParaRPr lang="en-US" altLang="zh-CN" sz="1600" b="1" dirty="0">
              <a:solidFill>
                <a:srgbClr val="FF0000"/>
              </a:solidFill>
              <a:latin typeface="Century Gothic" pitchFamily="34" charset="0"/>
            </a:endParaRPr>
          </a:p>
          <a:p>
            <a:pPr algn="ctr" eaLnBrk="1" hangingPunct="1"/>
            <a:r>
              <a:rPr lang="zh-CN" altLang="en-US" sz="1600" b="1" dirty="0">
                <a:solidFill>
                  <a:srgbClr val="FF0000"/>
                </a:solidFill>
                <a:latin typeface="Century Gothic" pitchFamily="34" charset="0"/>
              </a:rPr>
              <a:t>方法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121DA1EE-436F-4A70-BFEB-09F9C8653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969" y="3461210"/>
            <a:ext cx="11240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800" dirty="0">
                <a:solidFill>
                  <a:srgbClr val="181715"/>
                </a:solidFill>
                <a:latin typeface="Century Gothic" pitchFamily="34" charset="0"/>
              </a:rPr>
              <a:t>Let us try to move!!</a:t>
            </a:r>
          </a:p>
        </p:txBody>
      </p:sp>
      <p:sp>
        <p:nvSpPr>
          <p:cNvPr id="25" name="泪滴形 24">
            <a:extLst>
              <a:ext uri="{FF2B5EF4-FFF2-40B4-BE49-F238E27FC236}">
                <a16:creationId xmlns:a16="http://schemas.microsoft.com/office/drawing/2014/main" id="{F5F20CFF-42A4-4955-8B85-E4985327C192}"/>
              </a:ext>
            </a:extLst>
          </p:cNvPr>
          <p:cNvSpPr/>
          <p:nvPr/>
        </p:nvSpPr>
        <p:spPr>
          <a:xfrm rot="8100000">
            <a:off x="426161" y="1768435"/>
            <a:ext cx="1263650" cy="1223962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BD8ED83-519A-4D1F-96B9-F5EB3304D067}"/>
              </a:ext>
            </a:extLst>
          </p:cNvPr>
          <p:cNvSpPr/>
          <p:nvPr/>
        </p:nvSpPr>
        <p:spPr>
          <a:xfrm rot="8100000">
            <a:off x="554748" y="1904156"/>
            <a:ext cx="1006475" cy="976312"/>
          </a:xfrm>
          <a:prstGeom prst="ellipse">
            <a:avLst/>
          </a:prstGeom>
          <a:solidFill>
            <a:srgbClr val="EAE7D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928FAF3B-19E6-4F5E-A447-9B61C7767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469" y="2088028"/>
            <a:ext cx="598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00B0F0"/>
                </a:solidFill>
                <a:latin typeface="Century Gothic" pitchFamily="34" charset="0"/>
              </a:rPr>
              <a:t>递归</a:t>
            </a:r>
            <a:endParaRPr lang="en-US" altLang="zh-CN" sz="1600" b="1" dirty="0">
              <a:solidFill>
                <a:srgbClr val="00B0F0"/>
              </a:solidFill>
              <a:latin typeface="Century Gothic" pitchFamily="34" charset="0"/>
            </a:endParaRPr>
          </a:p>
          <a:p>
            <a:pPr algn="ctr" eaLnBrk="1" hangingPunct="1"/>
            <a:r>
              <a:rPr lang="zh-CN" altLang="en-US" sz="1600" b="1" dirty="0">
                <a:solidFill>
                  <a:srgbClr val="00B0F0"/>
                </a:solidFill>
                <a:latin typeface="Century Gothic" pitchFamily="34" charset="0"/>
              </a:rPr>
              <a:t>搜索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29EB501D-9F08-4EA4-A3C9-EF44584C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70" y="3444060"/>
            <a:ext cx="10230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800" dirty="0">
                <a:solidFill>
                  <a:srgbClr val="181715"/>
                </a:solidFill>
                <a:latin typeface="Century Gothic" pitchFamily="34" charset="0"/>
              </a:rPr>
              <a:t>Let us try to find!!</a:t>
            </a:r>
          </a:p>
        </p:txBody>
      </p:sp>
      <p:sp>
        <p:nvSpPr>
          <p:cNvPr id="29" name="泪滴形 28">
            <a:extLst>
              <a:ext uri="{FF2B5EF4-FFF2-40B4-BE49-F238E27FC236}">
                <a16:creationId xmlns:a16="http://schemas.microsoft.com/office/drawing/2014/main" id="{7A54FE5D-D5FC-4FBD-8A73-4D7CD247462B}"/>
              </a:ext>
            </a:extLst>
          </p:cNvPr>
          <p:cNvSpPr/>
          <p:nvPr/>
        </p:nvSpPr>
        <p:spPr>
          <a:xfrm rot="8100000">
            <a:off x="5966874" y="1768435"/>
            <a:ext cx="1263650" cy="1223962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C14080A-71D5-4F20-9231-6631A7A9FF39}"/>
              </a:ext>
            </a:extLst>
          </p:cNvPr>
          <p:cNvSpPr/>
          <p:nvPr/>
        </p:nvSpPr>
        <p:spPr>
          <a:xfrm rot="8100000">
            <a:off x="6095462" y="1904156"/>
            <a:ext cx="1006475" cy="976312"/>
          </a:xfrm>
          <a:prstGeom prst="ellipse">
            <a:avLst/>
          </a:prstGeom>
          <a:solidFill>
            <a:srgbClr val="EAE7D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B6D1377F-F4E4-485D-A3AF-50720D94E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007" y="2099922"/>
            <a:ext cx="598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C000"/>
                </a:solidFill>
                <a:latin typeface="Century Gothic" pitchFamily="34" charset="0"/>
              </a:rPr>
              <a:t>相关</a:t>
            </a:r>
            <a:endParaRPr lang="en-US" altLang="zh-CN" sz="1600" b="1" dirty="0">
              <a:solidFill>
                <a:srgbClr val="FFC000"/>
              </a:solidFill>
              <a:latin typeface="Century Gothic" pitchFamily="34" charset="0"/>
            </a:endParaRPr>
          </a:p>
          <a:p>
            <a:pPr algn="ctr" eaLnBrk="1" hangingPunct="1"/>
            <a:r>
              <a:rPr lang="zh-CN" altLang="en-US" sz="1600" b="1" dirty="0">
                <a:solidFill>
                  <a:srgbClr val="FFC000"/>
                </a:solidFill>
                <a:latin typeface="Century Gothic" pitchFamily="34" charset="0"/>
              </a:rPr>
              <a:t>算法</a:t>
            </a: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E300CBB1-5370-4C89-9F2B-B43F4659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31" y="3481947"/>
            <a:ext cx="10005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800" dirty="0">
                <a:solidFill>
                  <a:srgbClr val="181715"/>
                </a:solidFill>
                <a:latin typeface="Century Gothic" pitchFamily="34" charset="0"/>
              </a:rPr>
              <a:t>Let us try to cut!!</a:t>
            </a:r>
          </a:p>
        </p:txBody>
      </p:sp>
      <p:sp>
        <p:nvSpPr>
          <p:cNvPr id="33" name="泪滴形 32">
            <a:extLst>
              <a:ext uri="{FF2B5EF4-FFF2-40B4-BE49-F238E27FC236}">
                <a16:creationId xmlns:a16="http://schemas.microsoft.com/office/drawing/2014/main" id="{064CCE50-B091-44E4-9613-9118DDE48458}"/>
              </a:ext>
            </a:extLst>
          </p:cNvPr>
          <p:cNvSpPr/>
          <p:nvPr/>
        </p:nvSpPr>
        <p:spPr>
          <a:xfrm rot="8100000">
            <a:off x="7725881" y="1794380"/>
            <a:ext cx="1263650" cy="1223962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E768F37-66B2-4EBB-86F0-06376524F86D}"/>
              </a:ext>
            </a:extLst>
          </p:cNvPr>
          <p:cNvSpPr/>
          <p:nvPr/>
        </p:nvSpPr>
        <p:spPr>
          <a:xfrm rot="8100000">
            <a:off x="7854470" y="1938408"/>
            <a:ext cx="1006475" cy="976312"/>
          </a:xfrm>
          <a:prstGeom prst="ellipse">
            <a:avLst/>
          </a:prstGeom>
          <a:solidFill>
            <a:srgbClr val="EAE7D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C59B5788-3B16-4949-8A88-BAE61C0C2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585" y="2134176"/>
            <a:ext cx="598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92D050"/>
                </a:solidFill>
                <a:latin typeface="Century Gothic" pitchFamily="34" charset="0"/>
              </a:rPr>
              <a:t>估值</a:t>
            </a:r>
            <a:endParaRPr lang="en-US" altLang="zh-CN" sz="1600" b="1" dirty="0">
              <a:solidFill>
                <a:srgbClr val="92D050"/>
              </a:solidFill>
              <a:latin typeface="Century Gothic" pitchFamily="34" charset="0"/>
            </a:endParaRPr>
          </a:p>
          <a:p>
            <a:pPr algn="ctr" eaLnBrk="1" hangingPunct="1"/>
            <a:r>
              <a:rPr lang="zh-CN" altLang="en-US" sz="1600" b="1" dirty="0">
                <a:solidFill>
                  <a:srgbClr val="92D050"/>
                </a:solidFill>
                <a:latin typeface="Century Gothic" pitchFamily="34" charset="0"/>
              </a:rPr>
              <a:t>函数</a:t>
            </a: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723D5BCB-06BC-42A4-BE8D-159D02CDD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407" y="3481947"/>
            <a:ext cx="11079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800" dirty="0">
                <a:solidFill>
                  <a:srgbClr val="181715"/>
                </a:solidFill>
                <a:latin typeface="Century Gothic" pitchFamily="34" charset="0"/>
              </a:rPr>
              <a:t>Let us try to score!!</a:t>
            </a:r>
          </a:p>
        </p:txBody>
      </p:sp>
    </p:spTree>
    <p:extLst>
      <p:ext uri="{BB962C8B-B14F-4D97-AF65-F5344CB8AC3E}">
        <p14:creationId xmlns:p14="http://schemas.microsoft.com/office/powerpoint/2010/main" val="13426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4102" grpId="0"/>
      <p:bldP spid="4103" grpId="0"/>
      <p:bldP spid="123" grpId="0" animBg="1"/>
      <p:bldP spid="124" grpId="0" animBg="1"/>
      <p:bldP spid="4116" grpId="0"/>
      <p:bldP spid="4120" grpId="0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C10BD044-9F41-4398-8853-98FBD5B81563}"/>
              </a:ext>
            </a:extLst>
          </p:cNvPr>
          <p:cNvSpPr/>
          <p:nvPr/>
        </p:nvSpPr>
        <p:spPr>
          <a:xfrm>
            <a:off x="-15928" y="-15875"/>
            <a:ext cx="9136062" cy="5159375"/>
          </a:xfrm>
          <a:prstGeom prst="rect">
            <a:avLst/>
          </a:prstGeom>
          <a:solidFill>
            <a:srgbClr val="EA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9" name="直接连接符 48"/>
          <p:cNvCxnSpPr>
            <a:cxnSpLocks/>
          </p:cNvCxnSpPr>
          <p:nvPr/>
        </p:nvCxnSpPr>
        <p:spPr>
          <a:xfrm>
            <a:off x="179512" y="483518"/>
            <a:ext cx="0" cy="1584176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FDE4B2A-68C1-4E2F-993E-10C77C09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58" y="35131"/>
            <a:ext cx="7894674" cy="51435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00EB619-B56F-458C-AB91-B73990D1DFD2}"/>
              </a:ext>
            </a:extLst>
          </p:cNvPr>
          <p:cNvCxnSpPr>
            <a:cxnSpLocks/>
          </p:cNvCxnSpPr>
          <p:nvPr/>
        </p:nvCxnSpPr>
        <p:spPr>
          <a:xfrm>
            <a:off x="755576" y="1419622"/>
            <a:ext cx="0" cy="1584176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7">
            <a:extLst>
              <a:ext uri="{FF2B5EF4-FFF2-40B4-BE49-F238E27FC236}">
                <a16:creationId xmlns:a16="http://schemas.microsoft.com/office/drawing/2014/main" id="{84978295-6DC8-4D2D-A602-9C3C0182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45" y="987574"/>
            <a:ext cx="553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400" b="1" dirty="0">
                <a:solidFill>
                  <a:srgbClr val="181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递归搜索</a:t>
            </a:r>
          </a:p>
        </p:txBody>
      </p:sp>
    </p:spTree>
    <p:extLst>
      <p:ext uri="{BB962C8B-B14F-4D97-AF65-F5344CB8AC3E}">
        <p14:creationId xmlns:p14="http://schemas.microsoft.com/office/powerpoint/2010/main" val="282486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C10BD044-9F41-4398-8853-98FBD5B81563}"/>
              </a:ext>
            </a:extLst>
          </p:cNvPr>
          <p:cNvSpPr/>
          <p:nvPr/>
        </p:nvSpPr>
        <p:spPr>
          <a:xfrm>
            <a:off x="-15928" y="-15875"/>
            <a:ext cx="9136062" cy="5159375"/>
          </a:xfrm>
          <a:prstGeom prst="rect">
            <a:avLst/>
          </a:prstGeom>
          <a:solidFill>
            <a:srgbClr val="EA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9" name="直接连接符 48"/>
          <p:cNvCxnSpPr>
            <a:cxnSpLocks/>
          </p:cNvCxnSpPr>
          <p:nvPr/>
        </p:nvCxnSpPr>
        <p:spPr>
          <a:xfrm>
            <a:off x="179512" y="483518"/>
            <a:ext cx="0" cy="1584176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00EB619-B56F-458C-AB91-B73990D1DFD2}"/>
              </a:ext>
            </a:extLst>
          </p:cNvPr>
          <p:cNvCxnSpPr>
            <a:cxnSpLocks/>
          </p:cNvCxnSpPr>
          <p:nvPr/>
        </p:nvCxnSpPr>
        <p:spPr>
          <a:xfrm>
            <a:off x="755576" y="1419622"/>
            <a:ext cx="0" cy="1584176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7">
            <a:extLst>
              <a:ext uri="{FF2B5EF4-FFF2-40B4-BE49-F238E27FC236}">
                <a16:creationId xmlns:a16="http://schemas.microsoft.com/office/drawing/2014/main" id="{84978295-6DC8-4D2D-A602-9C3C0182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45" y="987574"/>
            <a:ext cx="553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400" b="1" dirty="0">
                <a:solidFill>
                  <a:srgbClr val="181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吃子方法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0D01F4-B0BB-45A8-B004-C2766382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48" y="0"/>
            <a:ext cx="75375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1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C10BD044-9F41-4398-8853-98FBD5B81563}"/>
              </a:ext>
            </a:extLst>
          </p:cNvPr>
          <p:cNvSpPr/>
          <p:nvPr/>
        </p:nvSpPr>
        <p:spPr>
          <a:xfrm>
            <a:off x="-15928" y="-15875"/>
            <a:ext cx="9136062" cy="5159375"/>
          </a:xfrm>
          <a:prstGeom prst="rect">
            <a:avLst/>
          </a:prstGeom>
          <a:solidFill>
            <a:srgbClr val="EA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9" name="直接连接符 48"/>
          <p:cNvCxnSpPr>
            <a:cxnSpLocks/>
          </p:cNvCxnSpPr>
          <p:nvPr/>
        </p:nvCxnSpPr>
        <p:spPr>
          <a:xfrm>
            <a:off x="179512" y="483518"/>
            <a:ext cx="0" cy="1584176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00EB619-B56F-458C-AB91-B73990D1DFD2}"/>
              </a:ext>
            </a:extLst>
          </p:cNvPr>
          <p:cNvCxnSpPr>
            <a:cxnSpLocks/>
          </p:cNvCxnSpPr>
          <p:nvPr/>
        </p:nvCxnSpPr>
        <p:spPr>
          <a:xfrm>
            <a:off x="755576" y="1419622"/>
            <a:ext cx="0" cy="1584176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7">
            <a:extLst>
              <a:ext uri="{FF2B5EF4-FFF2-40B4-BE49-F238E27FC236}">
                <a16:creationId xmlns:a16="http://schemas.microsoft.com/office/drawing/2014/main" id="{84978295-6DC8-4D2D-A602-9C3C0182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45" y="987574"/>
            <a:ext cx="553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400" b="1" dirty="0">
                <a:solidFill>
                  <a:srgbClr val="181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着子方法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2284C5-2E08-41C4-89AE-9E3CC98F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16"/>
            <a:ext cx="9144000" cy="492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C10BD044-9F41-4398-8853-98FBD5B81563}"/>
              </a:ext>
            </a:extLst>
          </p:cNvPr>
          <p:cNvSpPr/>
          <p:nvPr/>
        </p:nvSpPr>
        <p:spPr>
          <a:xfrm>
            <a:off x="3969" y="-14266"/>
            <a:ext cx="9136062" cy="5159375"/>
          </a:xfrm>
          <a:prstGeom prst="rect">
            <a:avLst/>
          </a:prstGeom>
          <a:solidFill>
            <a:srgbClr val="EA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9" name="直接连接符 48"/>
          <p:cNvCxnSpPr>
            <a:cxnSpLocks/>
          </p:cNvCxnSpPr>
          <p:nvPr/>
        </p:nvCxnSpPr>
        <p:spPr>
          <a:xfrm>
            <a:off x="179512" y="483518"/>
            <a:ext cx="0" cy="1584176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00EB619-B56F-458C-AB91-B73990D1DFD2}"/>
              </a:ext>
            </a:extLst>
          </p:cNvPr>
          <p:cNvCxnSpPr>
            <a:cxnSpLocks/>
          </p:cNvCxnSpPr>
          <p:nvPr/>
        </p:nvCxnSpPr>
        <p:spPr>
          <a:xfrm>
            <a:off x="755576" y="1419622"/>
            <a:ext cx="0" cy="1584176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7">
            <a:extLst>
              <a:ext uri="{FF2B5EF4-FFF2-40B4-BE49-F238E27FC236}">
                <a16:creationId xmlns:a16="http://schemas.microsoft.com/office/drawing/2014/main" id="{84978295-6DC8-4D2D-A602-9C3C0182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45" y="987574"/>
            <a:ext cx="553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400" b="1" dirty="0">
                <a:solidFill>
                  <a:srgbClr val="181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相关算法</a:t>
            </a: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AB9B3A03-E8D7-4914-889D-DF20ED90A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9" y="329629"/>
            <a:ext cx="13131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DC3D2A"/>
                </a:solidFill>
                <a:latin typeface="Century Gothic" pitchFamily="34" charset="0"/>
              </a:rPr>
              <a:t>Min-Max</a:t>
            </a:r>
            <a:r>
              <a:rPr lang="zh-CN" altLang="en-US" sz="1400" b="1" dirty="0">
                <a:solidFill>
                  <a:srgbClr val="DC3D2A"/>
                </a:solidFill>
                <a:latin typeface="Century Gothic" pitchFamily="34" charset="0"/>
              </a:rPr>
              <a:t>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290694-00D2-4460-B447-E3C201742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332485"/>
            <a:ext cx="15327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309EBA"/>
                </a:solidFill>
                <a:latin typeface="Century Gothic" pitchFamily="34" charset="0"/>
              </a:rPr>
              <a:t>Alpha-Beta</a:t>
            </a:r>
            <a:r>
              <a:rPr lang="zh-CN" altLang="en-US" sz="1400" b="1" dirty="0">
                <a:solidFill>
                  <a:srgbClr val="309EBA"/>
                </a:solidFill>
                <a:latin typeface="Century Gothic" pitchFamily="34" charset="0"/>
              </a:rPr>
              <a:t>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6A4731-C3FF-46AE-B1D7-7DF00ED5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72" y="750657"/>
            <a:ext cx="3816877" cy="24568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C43B00-7D2E-41C4-83D3-76E2756CA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320795"/>
            <a:ext cx="2401921" cy="18848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8B6299-A9E8-41B0-AAA9-E92FEB4E2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821597"/>
            <a:ext cx="4195806" cy="14224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7D0008-E9A4-46EC-BCEE-B8E310809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866" y="2536369"/>
            <a:ext cx="2773920" cy="10745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4701F5-24A9-497E-A883-61D3A84315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69" r="11650"/>
          <a:stretch/>
        </p:blipFill>
        <p:spPr>
          <a:xfrm>
            <a:off x="6183866" y="3964427"/>
            <a:ext cx="2773920" cy="1074514"/>
          </a:xfrm>
          <a:prstGeom prst="rect">
            <a:avLst/>
          </a:prstGeom>
        </p:spPr>
      </p:pic>
      <p:sp>
        <p:nvSpPr>
          <p:cNvPr id="14" name="矩形 7">
            <a:extLst>
              <a:ext uri="{FF2B5EF4-FFF2-40B4-BE49-F238E27FC236}">
                <a16:creationId xmlns:a16="http://schemas.microsoft.com/office/drawing/2014/main" id="{6BC9DB88-1988-4B67-8368-C71A527AE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779" y="2849909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181715"/>
                </a:solidFill>
                <a:latin typeface="Century Gothic" pitchFamily="34" charset="0"/>
              </a:rPr>
              <a:t>我方下棋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3807B215-E668-43CE-93B9-9BD1EEDF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595" y="4168014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181715"/>
                </a:solidFill>
                <a:latin typeface="Century Gothic" pitchFamily="34" charset="0"/>
              </a:rPr>
              <a:t>敌方下棋</a:t>
            </a:r>
          </a:p>
        </p:txBody>
      </p:sp>
    </p:spTree>
    <p:extLst>
      <p:ext uri="{BB962C8B-B14F-4D97-AF65-F5344CB8AC3E}">
        <p14:creationId xmlns:p14="http://schemas.microsoft.com/office/powerpoint/2010/main" val="33796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452</Words>
  <Application>Microsoft Office PowerPoint</Application>
  <PresentationFormat>全屏显示(16:9)</PresentationFormat>
  <Paragraphs>101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Calibri</vt:lpstr>
      <vt:lpstr>Arial</vt:lpstr>
      <vt:lpstr>Bradley Hand ITC</vt:lpstr>
      <vt:lpstr>Century Gothic</vt:lpstr>
      <vt:lpstr>Bahnschrift Light</vt:lpstr>
      <vt:lpstr>Broadway</vt:lpstr>
      <vt:lpstr>华文中宋</vt:lpstr>
      <vt:lpstr>宋体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汪明杰</cp:lastModifiedBy>
  <cp:revision>245</cp:revision>
  <dcterms:created xsi:type="dcterms:W3CDTF">2013-10-13T15:21:26Z</dcterms:created>
  <dcterms:modified xsi:type="dcterms:W3CDTF">2021-03-16T05:50:04Z</dcterms:modified>
</cp:coreProperties>
</file>