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84" r:id="rId4"/>
    <p:sldId id="267" r:id="rId5"/>
    <p:sldId id="355" r:id="rId6"/>
    <p:sldId id="356" r:id="rId7"/>
    <p:sldId id="285" r:id="rId8"/>
    <p:sldId id="257" r:id="rId9"/>
    <p:sldId id="352" r:id="rId10"/>
    <p:sldId id="353" r:id="rId11"/>
    <p:sldId id="354" r:id="rId12"/>
    <p:sldId id="287" r:id="rId13"/>
    <p:sldId id="357" r:id="rId14"/>
    <p:sldId id="288" r:id="rId15"/>
  </p:sldIdLst>
  <p:sldSz cx="9144000" cy="5143500" type="screen16x9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2">
          <p15:clr>
            <a:srgbClr val="A4A3A4"/>
          </p15:clr>
        </p15:guide>
        <p15:guide id="2" pos="2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865"/>
    <a:srgbClr val="1D4971"/>
    <a:srgbClr val="1B4367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6" y="82"/>
      </p:cViewPr>
      <p:guideLst>
        <p:guide orient="horz" pos="1672"/>
        <p:guide pos="2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BA1E21-0187-4D07-AC8E-41CEDBEEA92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2DD2-239F-4081-AFAC-DDA1230BD208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61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140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69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36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17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94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 vert="horz" wrap="square" lIns="68580" tIns="34290" rIns="68580" bIns="3429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368425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fontAlgn="auto">
              <a:defRPr sz="9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4F0D8C-1CB0-43F7-AFDF-2AAD459072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2020/6/20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fontAlgn="auto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60830" y="1300350"/>
            <a:ext cx="5340350" cy="7143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外卖系统一体化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947813" y="3700663"/>
            <a:ext cx="3462338" cy="25273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汇报人：汪明杰         汇报时间：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6364" y="2613479"/>
            <a:ext cx="5357813" cy="29210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eaLnBrk="0" fontAlgn="auto" hangingPunct="0">
              <a:buClrTx/>
              <a:buSzTx/>
              <a:buFontTx/>
              <a:defRPr/>
            </a:pPr>
            <a:r>
              <a:rPr kumimoji="0" lang="en-US" altLang="zh-CN" sz="1450" kern="1200" cap="none" spc="0" normalizeH="0" baseline="0" noProof="1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The Combination of the Take-out System</a:t>
            </a:r>
            <a:endParaRPr kumimoji="0" lang="en-US" altLang="zh-CN" sz="1450" kern="1200" cap="none" spc="0" normalizeH="0" baseline="0" noProof="1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1" name="TextBox 120"/>
          <p:cNvSpPr/>
          <p:nvPr/>
        </p:nvSpPr>
        <p:spPr>
          <a:xfrm>
            <a:off x="3964641" y="3047732"/>
            <a:ext cx="3445510" cy="510778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组员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    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1851055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汪明杰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          </a:t>
            </a:r>
            <a:r>
              <a:rPr lang="zh-CN" altLang="en-US" sz="1200" dirty="0">
                <a:solidFill>
                  <a:schemeClr val="bg1"/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1851231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王立友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1B741A-6BBC-442D-8B34-3C359913615B}"/>
              </a:ext>
            </a:extLst>
          </p:cNvPr>
          <p:cNvSpPr txBox="1"/>
          <p:nvPr/>
        </p:nvSpPr>
        <p:spPr>
          <a:xfrm>
            <a:off x="6023870" y="2043241"/>
            <a:ext cx="2062800" cy="50013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8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613" y="309563"/>
            <a:ext cx="2262187" cy="3302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完整性控制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700" y="657225"/>
            <a:ext cx="479425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3"/>
          <p:cNvSpPr txBox="1"/>
          <p:nvPr/>
        </p:nvSpPr>
        <p:spPr>
          <a:xfrm>
            <a:off x="709613" y="1072384"/>
            <a:ext cx="7076234" cy="269990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1.SQLServer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中通过</a:t>
            </a: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CHECK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、外键及</a:t>
            </a: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trigger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建立约束关系：</a:t>
            </a: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880C16-8BCE-4CC5-B6ED-120951DC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41" y="1507985"/>
            <a:ext cx="5767294" cy="31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5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613" y="309563"/>
            <a:ext cx="2262187" cy="3302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完整性控制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700" y="657225"/>
            <a:ext cx="479425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3"/>
          <p:cNvSpPr txBox="1"/>
          <p:nvPr/>
        </p:nvSpPr>
        <p:spPr>
          <a:xfrm>
            <a:off x="709613" y="1072384"/>
            <a:ext cx="7076234" cy="1992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2.C#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对</a:t>
            </a:r>
            <a:r>
              <a:rPr lang="en-US" altLang="zh-CN" sz="1800" dirty="0" err="1">
                <a:solidFill>
                  <a:srgbClr val="404040"/>
                </a:solidFill>
                <a:sym typeface="+mn-ea"/>
              </a:rPr>
              <a:t>TextBox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中填写数据进行逻辑性检验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647C34-2296-4B73-B038-7A6507C3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12" y="1704227"/>
            <a:ext cx="4855744" cy="25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525" y="1089025"/>
            <a:ext cx="1500188" cy="150018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2484438" y="2709863"/>
            <a:ext cx="4170362" cy="5905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D4865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项目展示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163" y="1574800"/>
            <a:ext cx="1733550" cy="8382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900" y="1884363"/>
            <a:ext cx="4271963" cy="93102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路漫漫其修远兮，</a:t>
            </a:r>
            <a:endParaRPr lang="en-US" altLang="zh-CN" sz="2800" b="1" dirty="0">
              <a:solidFill>
                <a:srgbClr val="1B4367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1B4367"/>
                </a:solidFill>
                <a:sym typeface="微软雅黑" panose="020B0503020204020204" pitchFamily="34" charset="-122"/>
              </a:rPr>
              <a:t>吾将上下而求索！</a:t>
            </a:r>
            <a:endParaRPr lang="en-US" altLang="zh-CN" sz="2800" b="1" dirty="0">
              <a:solidFill>
                <a:srgbClr val="1B4367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73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900" y="1884363"/>
            <a:ext cx="4271963" cy="10858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hlinkClick r:id="rId4" action="ppaction://hlinksldjump"/>
          </p:cNvPr>
          <p:cNvSpPr/>
          <p:nvPr/>
        </p:nvSpPr>
        <p:spPr>
          <a:xfrm>
            <a:off x="5624980" y="1817687"/>
            <a:ext cx="2214563" cy="390525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15393" y="1808162"/>
            <a:ext cx="479425" cy="39370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214" y="966369"/>
              <a:ext cx="392544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7025" y="2012950"/>
            <a:ext cx="21463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fontAlgn="auto">
              <a:buClrTx/>
              <a:buSzTx/>
              <a:buFontTx/>
              <a:defRPr/>
            </a:pPr>
            <a:r>
              <a:rPr kumimoji="0" lang="zh-CN" altLang="en-US" sz="4400" b="1" kern="1200" cap="none" spc="-225" normalizeH="0" baseline="0" noProof="1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目 录</a:t>
            </a:r>
            <a:endParaRPr kumimoji="0" lang="zh-CN" altLang="en-US" sz="4400" b="1" kern="1200" cap="none" spc="-225" normalizeH="0" baseline="0" noProof="1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7025" y="2643188"/>
            <a:ext cx="21129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</a:p>
        </p:txBody>
      </p:sp>
      <p:sp>
        <p:nvSpPr>
          <p:cNvPr id="79" name="文本框 10"/>
          <p:cNvSpPr/>
          <p:nvPr/>
        </p:nvSpPr>
        <p:spPr>
          <a:xfrm>
            <a:off x="5624980" y="2544762"/>
            <a:ext cx="2214563" cy="392112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数据库设计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15393" y="2525712"/>
            <a:ext cx="479425" cy="39370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214" y="966369"/>
              <a:ext cx="392544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83" name="文本框 10"/>
          <p:cNvSpPr/>
          <p:nvPr/>
        </p:nvSpPr>
        <p:spPr>
          <a:xfrm>
            <a:off x="5624980" y="3262312"/>
            <a:ext cx="2214563" cy="392112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sym typeface="微软雅黑" panose="020B0503020204020204" pitchFamily="34" charset="-122"/>
              </a:rPr>
              <a:t>项目展示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15393" y="3243262"/>
            <a:ext cx="479425" cy="39370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214" y="966369"/>
              <a:ext cx="392544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663" y="2182813"/>
            <a:ext cx="257175" cy="449263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525" y="1089025"/>
            <a:ext cx="1500188" cy="150018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6025" y="2709863"/>
            <a:ext cx="4171950" cy="5905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D497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163" y="1574800"/>
            <a:ext cx="1733550" cy="8159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613" y="309563"/>
            <a:ext cx="2262187" cy="3302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项目背景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700" y="657225"/>
            <a:ext cx="479425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3"/>
          <p:cNvSpPr txBox="1"/>
          <p:nvPr/>
        </p:nvSpPr>
        <p:spPr>
          <a:xfrm>
            <a:off x="1771836" y="1920295"/>
            <a:ext cx="5435787" cy="152740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       近年来，随着互联网技术的飞速发展，网络已经渗透到人们日常生活的方方面面。小到读书看报，大到国家决策，处处都有着网络的参与，许多行业与其结合，擦出了明亮的火花。除此之外，各种网络平台的建立也使得餐饮行业步入了新的阶段，人们在平台上就能够直接挑选附近的店铺来查看商品。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solidFill>
                  <a:srgbClr val="404040"/>
                </a:solidFill>
                <a:sym typeface="+mn-ea"/>
              </a:rPr>
              <a:t>       </a:t>
            </a: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作为出生在互联网时代的一代，我们在很直观的感受到外卖平台的发展崛起过程。从几年前外卖还是以电话订餐为主，到现如今占据着主导地位的美团外卖和饿了么，这一类平台的出现</a:t>
            </a:r>
            <a:r>
              <a:rPr lang="zh-CN" altLang="en-US" sz="1200" b="1" dirty="0">
                <a:solidFill>
                  <a:srgbClr val="404040"/>
                </a:solidFill>
                <a:sym typeface="+mn-ea"/>
              </a:rPr>
              <a:t>为人们的日常生活提供了极大的便利之处</a:t>
            </a: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。因此，我们希望能够完成外卖平台的制作，</a:t>
            </a:r>
            <a:r>
              <a:rPr lang="zh-CN" altLang="en-US" sz="1200" b="1" dirty="0">
                <a:solidFill>
                  <a:srgbClr val="404040"/>
                </a:solidFill>
                <a:sym typeface="+mn-ea"/>
              </a:rPr>
              <a:t>并希望能够在其他类似场景加以应用。</a:t>
            </a:r>
            <a:endParaRPr lang="zh-CN" altLang="en-US" sz="1200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613" y="309563"/>
            <a:ext cx="2262187" cy="3302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项目内容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700" y="657225"/>
            <a:ext cx="479425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98C370-4726-499B-BD1F-A130B003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00710"/>
              </p:ext>
            </p:extLst>
          </p:nvPr>
        </p:nvGraphicFramePr>
        <p:xfrm>
          <a:off x="114394" y="1128058"/>
          <a:ext cx="4329859" cy="3659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767">
                  <a:extLst>
                    <a:ext uri="{9D8B030D-6E8A-4147-A177-3AD203B41FA5}">
                      <a16:colId xmlns:a16="http://schemas.microsoft.com/office/drawing/2014/main" val="4034086921"/>
                    </a:ext>
                  </a:extLst>
                </a:gridCol>
                <a:gridCol w="724781">
                  <a:extLst>
                    <a:ext uri="{9D8B030D-6E8A-4147-A177-3AD203B41FA5}">
                      <a16:colId xmlns:a16="http://schemas.microsoft.com/office/drawing/2014/main" val="2176452192"/>
                    </a:ext>
                  </a:extLst>
                </a:gridCol>
                <a:gridCol w="2447311">
                  <a:extLst>
                    <a:ext uri="{9D8B030D-6E8A-4147-A177-3AD203B41FA5}">
                      <a16:colId xmlns:a16="http://schemas.microsoft.com/office/drawing/2014/main" val="2652959921"/>
                    </a:ext>
                  </a:extLst>
                </a:gridCol>
              </a:tblGrid>
              <a:tr h="438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4043182440"/>
                  </a:ext>
                </a:extLst>
              </a:tr>
              <a:tr h="21114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顾客系统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用户注册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新用户注册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2952635597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用户登录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已有账号的用户登录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2462790600"/>
                  </a:ext>
                </a:extLst>
              </a:tr>
              <a:tr h="3132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找回密码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忘记密码的用户可以通过手机号找回密码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1953799779"/>
                  </a:ext>
                </a:extLst>
              </a:tr>
              <a:tr h="2388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挑选美食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查看所有正在营业的商家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1232141546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订单中心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查看自己的全部订单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2232190404"/>
                  </a:ext>
                </a:extLst>
              </a:tr>
              <a:tr h="195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个人信息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查看和修改个人信息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241274014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已挑选美食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购物车功能，记录了已被挑选的美食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618595499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商家前台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可以选购美食、查看商家评价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1420803867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备注界面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填写订单备注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2137983687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评价界面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填写已完成订单的评价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3388189234"/>
                  </a:ext>
                </a:extLst>
              </a:tr>
              <a:tr h="1739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商家系统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商家注册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新商家注册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3133144210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商家登录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已有账号且审核通过的商家登录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373126318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商家菜谱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查看和删除自己餐厅的菜系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622614176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添加新菜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添加新的菜系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2213931991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订单中心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查看自己餐厅的全部订单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2113501865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商家信息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查看和修改自己餐厅的相关信息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3041210185"/>
                  </a:ext>
                </a:extLst>
              </a:tr>
              <a:tr h="173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修改菜品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检索并修改自己餐厅的菜系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6786" marR="6786" marT="6786" marB="0" anchor="ctr"/>
                </a:tc>
                <a:extLst>
                  <a:ext uri="{0D108BD9-81ED-4DB2-BD59-A6C34878D82A}">
                    <a16:rowId xmlns:a16="http://schemas.microsoft.com/office/drawing/2014/main" val="121300442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FA627B-9172-4DCB-841D-BF700563F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07239"/>
              </p:ext>
            </p:extLst>
          </p:nvPr>
        </p:nvGraphicFramePr>
        <p:xfrm>
          <a:off x="4444253" y="1128058"/>
          <a:ext cx="4632466" cy="2918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8681">
                  <a:extLst>
                    <a:ext uri="{9D8B030D-6E8A-4147-A177-3AD203B41FA5}">
                      <a16:colId xmlns:a16="http://schemas.microsoft.com/office/drawing/2014/main" val="3810211287"/>
                    </a:ext>
                  </a:extLst>
                </a:gridCol>
                <a:gridCol w="775435">
                  <a:extLst>
                    <a:ext uri="{9D8B030D-6E8A-4147-A177-3AD203B41FA5}">
                      <a16:colId xmlns:a16="http://schemas.microsoft.com/office/drawing/2014/main" val="3845619228"/>
                    </a:ext>
                  </a:extLst>
                </a:gridCol>
                <a:gridCol w="2618350">
                  <a:extLst>
                    <a:ext uri="{9D8B030D-6E8A-4147-A177-3AD203B41FA5}">
                      <a16:colId xmlns:a16="http://schemas.microsoft.com/office/drawing/2014/main" val="2354546575"/>
                    </a:ext>
                  </a:extLst>
                </a:gridCol>
              </a:tblGrid>
              <a:tr h="4183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名称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7411182"/>
                  </a:ext>
                </a:extLst>
              </a:tr>
              <a:tr h="19635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骑手系统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骑手注册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新骑手注册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0501197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骑手登录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已有账号且审核通过的骑手登录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1093337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正在送餐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查看和完成已接的订单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6849092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当前可接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查看和接取订单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333387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个人信息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查看和修改个人信息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6841421"/>
                  </a:ext>
                </a:extLst>
              </a:tr>
              <a:tr h="33984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管理员系统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管理员登录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管理员使用账号和密码直接登录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5393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商家审核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通过或不通过注册后待审核的商家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1270285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骑手审核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通过或不通过注册后待审核的骑手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7692847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商家管理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检索指定商家并执行操作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9390875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骑手管理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检索指定骑手并执行操作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5825014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用户管理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检索指定用户并执行操作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3347739"/>
                  </a:ext>
                </a:extLst>
              </a:tr>
              <a:tr h="196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差评管理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查看全部低分订单并一建快捷管理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778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1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613" y="309563"/>
            <a:ext cx="2262187" cy="3302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项目亮点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700" y="657225"/>
            <a:ext cx="479425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>
            <a:extLst>
              <a:ext uri="{FF2B5EF4-FFF2-40B4-BE49-F238E27FC236}">
                <a16:creationId xmlns:a16="http://schemas.microsoft.com/office/drawing/2014/main" id="{C9DE0844-4FC9-4376-8612-BC4FECA5A736}"/>
              </a:ext>
            </a:extLst>
          </p:cNvPr>
          <p:cNvSpPr txBox="1"/>
          <p:nvPr/>
        </p:nvSpPr>
        <p:spPr>
          <a:xfrm>
            <a:off x="716336" y="1100024"/>
            <a:ext cx="7943569" cy="32769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1.</a:t>
            </a:r>
            <a:r>
              <a:rPr lang="zh-CN" altLang="en-US" sz="1800" b="1" dirty="0">
                <a:solidFill>
                  <a:srgbClr val="404040"/>
                </a:solidFill>
                <a:sym typeface="+mn-ea"/>
              </a:rPr>
              <a:t>功能全面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，实现了从顾客点单、商家接单、骑手配送、售后服务的全流程；</a:t>
            </a: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2.</a:t>
            </a:r>
            <a:r>
              <a:rPr lang="zh-CN" altLang="en-US" sz="1800" b="1" dirty="0">
                <a:solidFill>
                  <a:srgbClr val="404040"/>
                </a:solidFill>
                <a:sym typeface="+mn-ea"/>
              </a:rPr>
              <a:t>界面美观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，对于任何一种身份的使用者都能极快上手；</a:t>
            </a: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3.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数据库</a:t>
            </a:r>
            <a:r>
              <a:rPr lang="zh-CN" altLang="en-US" sz="1800" b="1" dirty="0">
                <a:solidFill>
                  <a:srgbClr val="404040"/>
                </a:solidFill>
                <a:sym typeface="+mn-ea"/>
              </a:rPr>
              <a:t>设计全面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，</a:t>
            </a:r>
            <a:r>
              <a:rPr lang="zh-CN" altLang="en-US" sz="1800" b="1" dirty="0">
                <a:solidFill>
                  <a:srgbClr val="404040"/>
                </a:solidFill>
                <a:sym typeface="+mn-ea"/>
              </a:rPr>
              <a:t>约束完整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；</a:t>
            </a: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4.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细节考虑周到：</a:t>
            </a: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    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（</a:t>
            </a: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）每一个系统都有独属于自己的</a:t>
            </a:r>
            <a:r>
              <a:rPr lang="zh-CN" altLang="en-US" sz="1800" b="1" dirty="0">
                <a:solidFill>
                  <a:srgbClr val="404040"/>
                </a:solidFill>
                <a:sym typeface="+mn-ea"/>
              </a:rPr>
              <a:t>图标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；</a:t>
            </a: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    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（</a:t>
            </a: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）结合</a:t>
            </a: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SMS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短信平台实现了</a:t>
            </a:r>
            <a:r>
              <a:rPr lang="zh-CN" altLang="en-US" sz="1800" b="1" dirty="0">
                <a:solidFill>
                  <a:srgbClr val="404040"/>
                </a:solidFill>
                <a:sym typeface="+mn-ea"/>
              </a:rPr>
              <a:t>手机号验证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的功能；</a:t>
            </a: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    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（</a:t>
            </a: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3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）贴合生活实际，实现了</a:t>
            </a:r>
            <a:r>
              <a:rPr lang="zh-CN" altLang="en-US" sz="1800" b="1" dirty="0">
                <a:solidFill>
                  <a:srgbClr val="404040"/>
                </a:solidFill>
                <a:sym typeface="+mn-ea"/>
              </a:rPr>
              <a:t>身份证号检验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功能；</a:t>
            </a: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    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（</a:t>
            </a: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4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）</a:t>
            </a: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……</a:t>
            </a:r>
          </a:p>
          <a:p>
            <a:pPr>
              <a:lnSpc>
                <a:spcPts val="1500"/>
              </a:lnSpc>
            </a:pPr>
            <a:endParaRPr lang="en-US" altLang="zh-CN" sz="18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en-US" altLang="zh-CN" sz="1800" dirty="0">
                <a:solidFill>
                  <a:srgbClr val="404040"/>
                </a:solidFill>
                <a:sym typeface="+mn-ea"/>
              </a:rPr>
              <a:t>5.</a:t>
            </a:r>
            <a:r>
              <a:rPr lang="zh-CN" altLang="en-US" sz="1800" dirty="0">
                <a:solidFill>
                  <a:srgbClr val="404040"/>
                </a:solidFill>
                <a:sym typeface="+mn-ea"/>
              </a:rPr>
              <a:t>分工合理，每个人都超额完成了工作</a:t>
            </a:r>
            <a:endParaRPr lang="en-US" altLang="zh-CN" sz="1800" dirty="0">
              <a:solidFill>
                <a:srgbClr val="40404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98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525" y="1089025"/>
            <a:ext cx="1500188" cy="150018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2484438" y="2709863"/>
            <a:ext cx="4170362" cy="59213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数据库设计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163" y="1574800"/>
            <a:ext cx="1733550" cy="8382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4F9472-13A2-4C30-B5B5-1ED58E52D0CA}"/>
              </a:ext>
            </a:extLst>
          </p:cNvPr>
          <p:cNvSpPr/>
          <p:nvPr/>
        </p:nvSpPr>
        <p:spPr>
          <a:xfrm>
            <a:off x="615075" y="392297"/>
            <a:ext cx="665825" cy="346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管理员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D74E07F-C64F-4DC4-91ED-CC81E88908BB}"/>
              </a:ext>
            </a:extLst>
          </p:cNvPr>
          <p:cNvSpPr/>
          <p:nvPr/>
        </p:nvSpPr>
        <p:spPr>
          <a:xfrm>
            <a:off x="216356" y="925401"/>
            <a:ext cx="609600" cy="34622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75" u="sng" dirty="0"/>
              <a:t>ID</a:t>
            </a:r>
            <a:endParaRPr lang="zh-CN" altLang="en-US" sz="675" u="sng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CA91BE-B75A-49A1-A51E-40E468EB9C2B}"/>
              </a:ext>
            </a:extLst>
          </p:cNvPr>
          <p:cNvSpPr/>
          <p:nvPr/>
        </p:nvSpPr>
        <p:spPr>
          <a:xfrm>
            <a:off x="976099" y="929211"/>
            <a:ext cx="707107" cy="34622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密码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3C9701-F472-4B14-9FBA-4051D2F3B226}"/>
              </a:ext>
            </a:extLst>
          </p:cNvPr>
          <p:cNvCxnSpPr>
            <a:endCxn id="5" idx="0"/>
          </p:cNvCxnSpPr>
          <p:nvPr/>
        </p:nvCxnSpPr>
        <p:spPr>
          <a:xfrm flipH="1">
            <a:off x="521156" y="738526"/>
            <a:ext cx="140970" cy="18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E9CD99-7D75-45E7-AC4A-0D43B2F9D5F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130757" y="738526"/>
            <a:ext cx="198896" cy="19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3493711-D5A3-4B4C-9C10-0490C8312CFA}"/>
              </a:ext>
            </a:extLst>
          </p:cNvPr>
          <p:cNvSpPr/>
          <p:nvPr/>
        </p:nvSpPr>
        <p:spPr>
          <a:xfrm>
            <a:off x="2917383" y="669514"/>
            <a:ext cx="585209" cy="2485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顾客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121A3C-0958-4815-A700-021BD72B8FDC}"/>
              </a:ext>
            </a:extLst>
          </p:cNvPr>
          <p:cNvSpPr/>
          <p:nvPr/>
        </p:nvSpPr>
        <p:spPr>
          <a:xfrm>
            <a:off x="3720642" y="76463"/>
            <a:ext cx="707106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75" u="sng" dirty="0"/>
              <a:t>ID</a:t>
            </a:r>
            <a:endParaRPr lang="zh-CN" altLang="en-US" sz="675" u="sng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9ACB83-49A6-4376-830C-1ED5D0BF8E9F}"/>
              </a:ext>
            </a:extLst>
          </p:cNvPr>
          <p:cNvSpPr/>
          <p:nvPr/>
        </p:nvSpPr>
        <p:spPr>
          <a:xfrm>
            <a:off x="3738915" y="1149880"/>
            <a:ext cx="611253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密码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31AAC2-15C5-4839-98E7-5E1FE81CFA1C}"/>
              </a:ext>
            </a:extLst>
          </p:cNvPr>
          <p:cNvSpPr/>
          <p:nvPr/>
        </p:nvSpPr>
        <p:spPr>
          <a:xfrm>
            <a:off x="3720642" y="427981"/>
            <a:ext cx="707106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昵称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C16BAAE-4A48-4F5D-BA4C-AD3B2912A1D3}"/>
              </a:ext>
            </a:extLst>
          </p:cNvPr>
          <p:cNvSpPr/>
          <p:nvPr/>
        </p:nvSpPr>
        <p:spPr>
          <a:xfrm>
            <a:off x="3720642" y="788930"/>
            <a:ext cx="707106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手机号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4D2386-99FD-4915-821C-F76B72D20924}"/>
              </a:ext>
            </a:extLst>
          </p:cNvPr>
          <p:cNvSpPr/>
          <p:nvPr/>
        </p:nvSpPr>
        <p:spPr>
          <a:xfrm>
            <a:off x="2095694" y="64045"/>
            <a:ext cx="707106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地址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6D23297-6BF4-4BB8-BBBF-4392916F305C}"/>
              </a:ext>
            </a:extLst>
          </p:cNvPr>
          <p:cNvSpPr/>
          <p:nvPr/>
        </p:nvSpPr>
        <p:spPr>
          <a:xfrm>
            <a:off x="2113967" y="1137462"/>
            <a:ext cx="707106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DFD3DF-855E-49AA-80E9-67DB2F6B08C5}"/>
              </a:ext>
            </a:extLst>
          </p:cNvPr>
          <p:cNvSpPr/>
          <p:nvPr/>
        </p:nvSpPr>
        <p:spPr>
          <a:xfrm>
            <a:off x="2095694" y="415563"/>
            <a:ext cx="707106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余额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02552E7-22DA-4D9C-A8D2-3ACF9B1209E6}"/>
              </a:ext>
            </a:extLst>
          </p:cNvPr>
          <p:cNvSpPr/>
          <p:nvPr/>
        </p:nvSpPr>
        <p:spPr>
          <a:xfrm>
            <a:off x="2095694" y="776513"/>
            <a:ext cx="707106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头像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E543FB1-48C1-4DD6-9F8B-4EDD5C59DB95}"/>
              </a:ext>
            </a:extLst>
          </p:cNvPr>
          <p:cNvCxnSpPr>
            <a:cxnSpLocks/>
            <a:stCxn id="17" idx="6"/>
            <a:endCxn id="12" idx="0"/>
          </p:cNvCxnSpPr>
          <p:nvPr/>
        </p:nvCxnSpPr>
        <p:spPr>
          <a:xfrm>
            <a:off x="2802800" y="208825"/>
            <a:ext cx="407188" cy="46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921E1E2-2222-4740-8018-D93B89A7FA57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3209988" y="221242"/>
            <a:ext cx="510655" cy="44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B6253B0-8749-46FC-8048-3E62575377F7}"/>
              </a:ext>
            </a:extLst>
          </p:cNvPr>
          <p:cNvCxnSpPr>
            <a:cxnSpLocks/>
            <a:stCxn id="19" idx="6"/>
            <a:endCxn id="12" idx="0"/>
          </p:cNvCxnSpPr>
          <p:nvPr/>
        </p:nvCxnSpPr>
        <p:spPr>
          <a:xfrm>
            <a:off x="2802800" y="560343"/>
            <a:ext cx="407188" cy="10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FFB7630-D571-4BA0-A718-E4E2406E048A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3209988" y="572761"/>
            <a:ext cx="510655" cy="96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7707368-6AD0-4EF1-A41B-3732C2E9AC40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V="1">
            <a:off x="3502591" y="788931"/>
            <a:ext cx="571604" cy="4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5AC214-94B0-4594-978B-D7A027F58B90}"/>
              </a:ext>
            </a:extLst>
          </p:cNvPr>
          <p:cNvCxnSpPr>
            <a:cxnSpLocks/>
            <a:stCxn id="20" idx="0"/>
            <a:endCxn id="12" idx="1"/>
          </p:cNvCxnSpPr>
          <p:nvPr/>
        </p:nvCxnSpPr>
        <p:spPr>
          <a:xfrm>
            <a:off x="2449246" y="776513"/>
            <a:ext cx="468137" cy="17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6E53859-5493-4505-91E7-5DF4CCC4C5D8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 flipV="1">
            <a:off x="2821073" y="918078"/>
            <a:ext cx="388915" cy="36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1E4ECA6-3124-402C-805B-124D680B32EC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>
            <a:off x="3209988" y="918077"/>
            <a:ext cx="528928" cy="37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C5AC900-2614-4443-A8B5-96BE5A45A09F}"/>
              </a:ext>
            </a:extLst>
          </p:cNvPr>
          <p:cNvSpPr/>
          <p:nvPr/>
        </p:nvSpPr>
        <p:spPr>
          <a:xfrm>
            <a:off x="3630426" y="1848249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起始地址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4AB7579-A150-4763-A105-8413B81060AB}"/>
              </a:ext>
            </a:extLst>
          </p:cNvPr>
          <p:cNvSpPr/>
          <p:nvPr/>
        </p:nvSpPr>
        <p:spPr>
          <a:xfrm>
            <a:off x="4287908" y="2012483"/>
            <a:ext cx="611253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送达地址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4AD4903-5594-4899-A703-414D41FA213F}"/>
              </a:ext>
            </a:extLst>
          </p:cNvPr>
          <p:cNvSpPr/>
          <p:nvPr/>
        </p:nvSpPr>
        <p:spPr>
          <a:xfrm>
            <a:off x="4503050" y="2466276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总价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01705C3-033F-4147-A337-9C86AB876F66}"/>
              </a:ext>
            </a:extLst>
          </p:cNvPr>
          <p:cNvSpPr/>
          <p:nvPr/>
        </p:nvSpPr>
        <p:spPr>
          <a:xfrm>
            <a:off x="2841389" y="1751000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75" u="sng" dirty="0"/>
              <a:t>ID</a:t>
            </a:r>
            <a:endParaRPr lang="zh-CN" altLang="en-US" sz="675" u="sng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91500FC-3829-43FB-ACC7-421EE2EE4E2D}"/>
              </a:ext>
            </a:extLst>
          </p:cNvPr>
          <p:cNvSpPr/>
          <p:nvPr/>
        </p:nvSpPr>
        <p:spPr>
          <a:xfrm>
            <a:off x="3502591" y="3364611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到达时间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A35C57E-CF15-4D3B-A854-D822786F69B4}"/>
              </a:ext>
            </a:extLst>
          </p:cNvPr>
          <p:cNvSpPr/>
          <p:nvPr/>
        </p:nvSpPr>
        <p:spPr>
          <a:xfrm>
            <a:off x="2083889" y="3034521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备注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D266915-EE18-4F7A-AC0C-15D9F06E4838}"/>
              </a:ext>
            </a:extLst>
          </p:cNvPr>
          <p:cNvSpPr/>
          <p:nvPr/>
        </p:nvSpPr>
        <p:spPr>
          <a:xfrm>
            <a:off x="1986996" y="2158382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状态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6E06F0B-ED6F-483A-B483-DAD29E182845}"/>
              </a:ext>
            </a:extLst>
          </p:cNvPr>
          <p:cNvSpPr/>
          <p:nvPr/>
        </p:nvSpPr>
        <p:spPr>
          <a:xfrm>
            <a:off x="2316309" y="1867703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评价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21484FB-5679-4FAC-B1F0-6D535E1BEB68}"/>
              </a:ext>
            </a:extLst>
          </p:cNvPr>
          <p:cNvSpPr/>
          <p:nvPr/>
        </p:nvSpPr>
        <p:spPr>
          <a:xfrm>
            <a:off x="4109128" y="3293402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预期时间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720D41F-6054-4094-BFEF-E24B27018A3B}"/>
              </a:ext>
            </a:extLst>
          </p:cNvPr>
          <p:cNvSpPr/>
          <p:nvPr/>
        </p:nvSpPr>
        <p:spPr>
          <a:xfrm>
            <a:off x="4599958" y="2768270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起始时间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5696BC-53E6-4FA3-8E9B-CA5281626EEC}"/>
              </a:ext>
            </a:extLst>
          </p:cNvPr>
          <p:cNvSpPr/>
          <p:nvPr/>
        </p:nvSpPr>
        <p:spPr>
          <a:xfrm>
            <a:off x="1752429" y="2677349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评分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92B811C-F4AE-48E4-BA0B-203340F1B7EF}"/>
              </a:ext>
            </a:extLst>
          </p:cNvPr>
          <p:cNvSpPr/>
          <p:nvPr/>
        </p:nvSpPr>
        <p:spPr>
          <a:xfrm>
            <a:off x="2917382" y="3352642"/>
            <a:ext cx="563880" cy="2895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/>
              <a:t>内容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DCC2EB8-54C3-4D59-958E-45B52B784A03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123329" y="2040559"/>
            <a:ext cx="394248" cy="416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DE3F042-DCBF-4AF1-9A0D-D57C590E7B01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2797611" y="2114857"/>
            <a:ext cx="719966" cy="34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BB4CE18-B8F6-49A8-B39D-30FDC7FD8FDA}"/>
              </a:ext>
            </a:extLst>
          </p:cNvPr>
          <p:cNvCxnSpPr>
            <a:cxnSpLocks/>
            <a:stCxn id="48" idx="6"/>
            <a:endCxn id="191" idx="1"/>
          </p:cNvCxnSpPr>
          <p:nvPr/>
        </p:nvCxnSpPr>
        <p:spPr>
          <a:xfrm>
            <a:off x="2550876" y="2303162"/>
            <a:ext cx="629781" cy="3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408C374-9DC2-4943-958C-E5D77F4147D1}"/>
              </a:ext>
            </a:extLst>
          </p:cNvPr>
          <p:cNvCxnSpPr>
            <a:cxnSpLocks/>
            <a:stCxn id="54" idx="6"/>
            <a:endCxn id="191" idx="1"/>
          </p:cNvCxnSpPr>
          <p:nvPr/>
        </p:nvCxnSpPr>
        <p:spPr>
          <a:xfrm flipV="1">
            <a:off x="2316309" y="2646853"/>
            <a:ext cx="864348" cy="175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965B27C-D786-4735-B96F-265A385D7707}"/>
              </a:ext>
            </a:extLst>
          </p:cNvPr>
          <p:cNvCxnSpPr>
            <a:cxnSpLocks/>
            <a:stCxn id="47" idx="7"/>
            <a:endCxn id="191" idx="1"/>
          </p:cNvCxnSpPr>
          <p:nvPr/>
        </p:nvCxnSpPr>
        <p:spPr>
          <a:xfrm flipV="1">
            <a:off x="2565190" y="2646853"/>
            <a:ext cx="615467" cy="43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AAFA68-CBE1-40E0-8113-7EE45DAEABCB}"/>
              </a:ext>
            </a:extLst>
          </p:cNvPr>
          <p:cNvCxnSpPr>
            <a:cxnSpLocks/>
            <a:stCxn id="191" idx="2"/>
            <a:endCxn id="55" idx="0"/>
          </p:cNvCxnSpPr>
          <p:nvPr/>
        </p:nvCxnSpPr>
        <p:spPr>
          <a:xfrm flipH="1">
            <a:off x="3199322" y="2823601"/>
            <a:ext cx="357965" cy="529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54BC4CF-5250-442F-AB3F-EAD22A3A2CAC}"/>
              </a:ext>
            </a:extLst>
          </p:cNvPr>
          <p:cNvCxnSpPr>
            <a:cxnSpLocks/>
            <a:stCxn id="191" idx="2"/>
            <a:endCxn id="46" idx="0"/>
          </p:cNvCxnSpPr>
          <p:nvPr/>
        </p:nvCxnSpPr>
        <p:spPr>
          <a:xfrm>
            <a:off x="3557287" y="2823601"/>
            <a:ext cx="227244" cy="541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E7401F4-6B3B-4A86-99A7-6A9BFFEFAD8C}"/>
              </a:ext>
            </a:extLst>
          </p:cNvPr>
          <p:cNvCxnSpPr>
            <a:cxnSpLocks/>
            <a:stCxn id="191" idx="2"/>
            <a:endCxn id="52" idx="1"/>
          </p:cNvCxnSpPr>
          <p:nvPr/>
        </p:nvCxnSpPr>
        <p:spPr>
          <a:xfrm>
            <a:off x="3557287" y="2823601"/>
            <a:ext cx="634419" cy="512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AFA6E12-1D93-4756-9414-0496416657D3}"/>
              </a:ext>
            </a:extLst>
          </p:cNvPr>
          <p:cNvCxnSpPr>
            <a:cxnSpLocks/>
            <a:stCxn id="191" idx="2"/>
            <a:endCxn id="53" idx="2"/>
          </p:cNvCxnSpPr>
          <p:nvPr/>
        </p:nvCxnSpPr>
        <p:spPr>
          <a:xfrm>
            <a:off x="3557287" y="2823601"/>
            <a:ext cx="1042671" cy="8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6EC01A5-4015-4A5F-9E55-9476169805E5}"/>
              </a:ext>
            </a:extLst>
          </p:cNvPr>
          <p:cNvCxnSpPr>
            <a:cxnSpLocks/>
            <a:stCxn id="191" idx="3"/>
            <a:endCxn id="42" idx="2"/>
          </p:cNvCxnSpPr>
          <p:nvPr/>
        </p:nvCxnSpPr>
        <p:spPr>
          <a:xfrm flipV="1">
            <a:off x="3933916" y="2611056"/>
            <a:ext cx="569134" cy="35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B38FE0-2B21-4B5E-9E19-80136E6548F3}"/>
              </a:ext>
            </a:extLst>
          </p:cNvPr>
          <p:cNvCxnSpPr>
            <a:cxnSpLocks/>
            <a:stCxn id="191" idx="3"/>
            <a:endCxn id="41" idx="4"/>
          </p:cNvCxnSpPr>
          <p:nvPr/>
        </p:nvCxnSpPr>
        <p:spPr>
          <a:xfrm flipV="1">
            <a:off x="3933916" y="2302043"/>
            <a:ext cx="659618" cy="344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5001D45-4B2F-4524-BC1B-85FA0462D336}"/>
              </a:ext>
            </a:extLst>
          </p:cNvPr>
          <p:cNvCxnSpPr>
            <a:cxnSpLocks/>
            <a:stCxn id="191" idx="0"/>
            <a:endCxn id="40" idx="4"/>
          </p:cNvCxnSpPr>
          <p:nvPr/>
        </p:nvCxnSpPr>
        <p:spPr>
          <a:xfrm flipV="1">
            <a:off x="3557287" y="2137809"/>
            <a:ext cx="355079" cy="33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DA66EABD-C435-4B1D-A04E-1C3CC17F3A2C}"/>
              </a:ext>
            </a:extLst>
          </p:cNvPr>
          <p:cNvSpPr/>
          <p:nvPr/>
        </p:nvSpPr>
        <p:spPr>
          <a:xfrm>
            <a:off x="7060111" y="3301308"/>
            <a:ext cx="796415" cy="4156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餐厅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77B17BA-3197-4834-97C2-7DA1038529FC}"/>
              </a:ext>
            </a:extLst>
          </p:cNvPr>
          <p:cNvSpPr/>
          <p:nvPr/>
        </p:nvSpPr>
        <p:spPr>
          <a:xfrm>
            <a:off x="1370514" y="4104264"/>
            <a:ext cx="960343" cy="447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配送员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3C7D911-8010-4AC6-8333-EC0C924C793E}"/>
              </a:ext>
            </a:extLst>
          </p:cNvPr>
          <p:cNvSpPr/>
          <p:nvPr/>
        </p:nvSpPr>
        <p:spPr>
          <a:xfrm>
            <a:off x="6111838" y="2371183"/>
            <a:ext cx="535256" cy="34697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名字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E3D0F61-B46D-40A8-AA6A-D3FE763C610B}"/>
              </a:ext>
            </a:extLst>
          </p:cNvPr>
          <p:cNvSpPr/>
          <p:nvPr/>
        </p:nvSpPr>
        <p:spPr>
          <a:xfrm>
            <a:off x="5791174" y="2701182"/>
            <a:ext cx="563880" cy="375745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u="sng" dirty="0"/>
              <a:t>ID</a:t>
            </a:r>
            <a:endParaRPr lang="zh-CN" altLang="en-US" sz="750" u="sng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2FDB09D-3A29-4660-8283-7241A8CFC4DA}"/>
              </a:ext>
            </a:extLst>
          </p:cNvPr>
          <p:cNvSpPr/>
          <p:nvPr/>
        </p:nvSpPr>
        <p:spPr>
          <a:xfrm>
            <a:off x="7031592" y="2141075"/>
            <a:ext cx="603043" cy="34590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密码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69D450E1-9CE6-461E-9FC9-B2B460ECE8FC}"/>
              </a:ext>
            </a:extLst>
          </p:cNvPr>
          <p:cNvSpPr/>
          <p:nvPr/>
        </p:nvSpPr>
        <p:spPr>
          <a:xfrm>
            <a:off x="5556966" y="3503206"/>
            <a:ext cx="660684" cy="446801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状态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61232F1A-FFEE-4672-AB18-1C00011AFA95}"/>
              </a:ext>
            </a:extLst>
          </p:cNvPr>
          <p:cNvSpPr/>
          <p:nvPr/>
        </p:nvSpPr>
        <p:spPr>
          <a:xfrm>
            <a:off x="7903692" y="2486611"/>
            <a:ext cx="614715" cy="37091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电话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9B43E24-E0AA-408A-963D-4E926403387E}"/>
              </a:ext>
            </a:extLst>
          </p:cNvPr>
          <p:cNvSpPr/>
          <p:nvPr/>
        </p:nvSpPr>
        <p:spPr>
          <a:xfrm>
            <a:off x="8073086" y="3084541"/>
            <a:ext cx="857250" cy="446801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开张时间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24A4C118-0391-4A88-B8B1-DC99E83260CC}"/>
              </a:ext>
            </a:extLst>
          </p:cNvPr>
          <p:cNvSpPr/>
          <p:nvPr/>
        </p:nvSpPr>
        <p:spPr>
          <a:xfrm>
            <a:off x="7782380" y="1900769"/>
            <a:ext cx="603043" cy="37091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介绍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4DBBC42-F3B9-4B4E-AECE-EA225C25EF73}"/>
              </a:ext>
            </a:extLst>
          </p:cNvPr>
          <p:cNvSpPr/>
          <p:nvPr/>
        </p:nvSpPr>
        <p:spPr>
          <a:xfrm>
            <a:off x="5974665" y="3945110"/>
            <a:ext cx="710969" cy="35135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评分</a:t>
            </a: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901D707-F512-44A7-8D0F-F58246712E62}"/>
              </a:ext>
            </a:extLst>
          </p:cNvPr>
          <p:cNvSpPr/>
          <p:nvPr/>
        </p:nvSpPr>
        <p:spPr>
          <a:xfrm>
            <a:off x="7841428" y="3718099"/>
            <a:ext cx="793601" cy="386165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关闭时间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D9E65787-25C1-44D3-A494-2751E7803CBD}"/>
              </a:ext>
            </a:extLst>
          </p:cNvPr>
          <p:cNvSpPr/>
          <p:nvPr/>
        </p:nvSpPr>
        <p:spPr>
          <a:xfrm>
            <a:off x="7546322" y="4216212"/>
            <a:ext cx="857250" cy="446801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地址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F350053E-2D75-45AB-A9EE-D17635FEE3EC}"/>
              </a:ext>
            </a:extLst>
          </p:cNvPr>
          <p:cNvSpPr/>
          <p:nvPr/>
        </p:nvSpPr>
        <p:spPr>
          <a:xfrm>
            <a:off x="7037873" y="4603114"/>
            <a:ext cx="739406" cy="3843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配送费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79702E01-0B33-4CD7-B27B-2BF18B6363BC}"/>
              </a:ext>
            </a:extLst>
          </p:cNvPr>
          <p:cNvSpPr/>
          <p:nvPr/>
        </p:nvSpPr>
        <p:spPr>
          <a:xfrm>
            <a:off x="6322425" y="4395565"/>
            <a:ext cx="649192" cy="3212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图片</a:t>
            </a: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CC57E83-B717-4329-8522-65F313C4AE0E}"/>
              </a:ext>
            </a:extLst>
          </p:cNvPr>
          <p:cNvCxnSpPr>
            <a:cxnSpLocks/>
            <a:stCxn id="99" idx="5"/>
            <a:endCxn id="90" idx="1"/>
          </p:cNvCxnSpPr>
          <p:nvPr/>
        </p:nvCxnSpPr>
        <p:spPr>
          <a:xfrm>
            <a:off x="6272476" y="3021899"/>
            <a:ext cx="787635" cy="487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54F71ED-5122-4F76-9A37-E17882FC5840}"/>
              </a:ext>
            </a:extLst>
          </p:cNvPr>
          <p:cNvCxnSpPr>
            <a:cxnSpLocks/>
            <a:stCxn id="98" idx="5"/>
            <a:endCxn id="90" idx="0"/>
          </p:cNvCxnSpPr>
          <p:nvPr/>
        </p:nvCxnSpPr>
        <p:spPr>
          <a:xfrm>
            <a:off x="6568707" y="2667340"/>
            <a:ext cx="889612" cy="633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C6231F61-BF3E-4673-93F9-AF81392B3009}"/>
              </a:ext>
            </a:extLst>
          </p:cNvPr>
          <p:cNvCxnSpPr>
            <a:cxnSpLocks/>
            <a:stCxn id="100" idx="5"/>
            <a:endCxn id="90" idx="0"/>
          </p:cNvCxnSpPr>
          <p:nvPr/>
        </p:nvCxnSpPr>
        <p:spPr>
          <a:xfrm flipH="1">
            <a:off x="7458319" y="2436319"/>
            <a:ext cx="88003" cy="86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DEEFE1BD-7DD7-4D3D-B403-28EEA6D02FA1}"/>
              </a:ext>
            </a:extLst>
          </p:cNvPr>
          <p:cNvCxnSpPr>
            <a:cxnSpLocks/>
            <a:stCxn id="104" idx="3"/>
            <a:endCxn id="90" idx="0"/>
          </p:cNvCxnSpPr>
          <p:nvPr/>
        </p:nvCxnSpPr>
        <p:spPr>
          <a:xfrm flipH="1">
            <a:off x="7458319" y="2217369"/>
            <a:ext cx="412374" cy="108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E3F635D-986C-4009-9FEE-412BE818C300}"/>
              </a:ext>
            </a:extLst>
          </p:cNvPr>
          <p:cNvCxnSpPr>
            <a:cxnSpLocks/>
            <a:stCxn id="102" idx="3"/>
            <a:endCxn id="90" idx="0"/>
          </p:cNvCxnSpPr>
          <p:nvPr/>
        </p:nvCxnSpPr>
        <p:spPr>
          <a:xfrm flipH="1">
            <a:off x="7458319" y="2803210"/>
            <a:ext cx="535397" cy="498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7646D104-FBCA-48CE-82CA-2A20DAA975C8}"/>
              </a:ext>
            </a:extLst>
          </p:cNvPr>
          <p:cNvCxnSpPr>
            <a:cxnSpLocks/>
            <a:stCxn id="103" idx="3"/>
            <a:endCxn id="90" idx="3"/>
          </p:cNvCxnSpPr>
          <p:nvPr/>
        </p:nvCxnSpPr>
        <p:spPr>
          <a:xfrm flipH="1">
            <a:off x="7856527" y="3465910"/>
            <a:ext cx="342101" cy="4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CBDF750A-5162-42B8-92EF-C7B0D2ED1E71}"/>
              </a:ext>
            </a:extLst>
          </p:cNvPr>
          <p:cNvCxnSpPr>
            <a:cxnSpLocks/>
            <a:stCxn id="90" idx="3"/>
            <a:endCxn id="106" idx="0"/>
          </p:cNvCxnSpPr>
          <p:nvPr/>
        </p:nvCxnSpPr>
        <p:spPr>
          <a:xfrm>
            <a:off x="7856526" y="3509124"/>
            <a:ext cx="381702" cy="20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DF78D823-3EE1-4F11-8377-E00A2BA12079}"/>
              </a:ext>
            </a:extLst>
          </p:cNvPr>
          <p:cNvCxnSpPr>
            <a:cxnSpLocks/>
            <a:stCxn id="90" idx="2"/>
            <a:endCxn id="107" idx="1"/>
          </p:cNvCxnSpPr>
          <p:nvPr/>
        </p:nvCxnSpPr>
        <p:spPr>
          <a:xfrm>
            <a:off x="7458319" y="3716938"/>
            <a:ext cx="213544" cy="564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199DEBCB-B2D6-4A2F-AF0A-921ABBF11EFD}"/>
              </a:ext>
            </a:extLst>
          </p:cNvPr>
          <p:cNvCxnSpPr>
            <a:cxnSpLocks/>
            <a:stCxn id="90" idx="2"/>
            <a:endCxn id="108" idx="0"/>
          </p:cNvCxnSpPr>
          <p:nvPr/>
        </p:nvCxnSpPr>
        <p:spPr>
          <a:xfrm flipH="1">
            <a:off x="7407576" y="3716938"/>
            <a:ext cx="50743" cy="8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54482C0B-3EC2-4C1B-80E6-39AD5A0A8FBC}"/>
              </a:ext>
            </a:extLst>
          </p:cNvPr>
          <p:cNvCxnSpPr>
            <a:cxnSpLocks/>
            <a:stCxn id="90" idx="2"/>
            <a:endCxn id="109" idx="7"/>
          </p:cNvCxnSpPr>
          <p:nvPr/>
        </p:nvCxnSpPr>
        <p:spPr>
          <a:xfrm flipH="1">
            <a:off x="6876545" y="3716938"/>
            <a:ext cx="581774" cy="725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B58B557-3813-447E-934A-6BCE2B457368}"/>
              </a:ext>
            </a:extLst>
          </p:cNvPr>
          <p:cNvCxnSpPr>
            <a:cxnSpLocks/>
            <a:stCxn id="105" idx="7"/>
            <a:endCxn id="90" idx="2"/>
          </p:cNvCxnSpPr>
          <p:nvPr/>
        </p:nvCxnSpPr>
        <p:spPr>
          <a:xfrm flipV="1">
            <a:off x="6581515" y="3716938"/>
            <a:ext cx="876804" cy="279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9E810513-BA8A-43D2-A274-FDC1B4659515}"/>
              </a:ext>
            </a:extLst>
          </p:cNvPr>
          <p:cNvCxnSpPr>
            <a:cxnSpLocks/>
            <a:stCxn id="101" idx="6"/>
            <a:endCxn id="90" idx="1"/>
          </p:cNvCxnSpPr>
          <p:nvPr/>
        </p:nvCxnSpPr>
        <p:spPr>
          <a:xfrm flipV="1">
            <a:off x="6217650" y="3509123"/>
            <a:ext cx="842461" cy="217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EF1A5EF2-F045-4C87-B57F-775B02A342BA}"/>
              </a:ext>
            </a:extLst>
          </p:cNvPr>
          <p:cNvSpPr/>
          <p:nvPr/>
        </p:nvSpPr>
        <p:spPr>
          <a:xfrm>
            <a:off x="1185273" y="3488163"/>
            <a:ext cx="676062" cy="347221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u="sng" dirty="0"/>
              <a:t>ID</a:t>
            </a:r>
            <a:endParaRPr lang="zh-CN" altLang="en-US" sz="750" u="sng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911E7056-3CC2-480B-A275-C736B3EDE261}"/>
              </a:ext>
            </a:extLst>
          </p:cNvPr>
          <p:cNvSpPr/>
          <p:nvPr/>
        </p:nvSpPr>
        <p:spPr>
          <a:xfrm>
            <a:off x="475549" y="3743461"/>
            <a:ext cx="725102" cy="3843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状态</a:t>
            </a: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2D2D7C05-0072-4974-A991-FBBFBDF8506F}"/>
              </a:ext>
            </a:extLst>
          </p:cNvPr>
          <p:cNvSpPr/>
          <p:nvPr/>
        </p:nvSpPr>
        <p:spPr>
          <a:xfrm>
            <a:off x="558341" y="4167362"/>
            <a:ext cx="684497" cy="3843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图片</a:t>
            </a: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A7A971F8-BFD6-4770-B66E-78F1DFFDBE92}"/>
              </a:ext>
            </a:extLst>
          </p:cNvPr>
          <p:cNvSpPr/>
          <p:nvPr/>
        </p:nvSpPr>
        <p:spPr>
          <a:xfrm>
            <a:off x="708995" y="4638935"/>
            <a:ext cx="838200" cy="3843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身份证号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B90E012-E71F-4FA2-BB9A-531FD961C330}"/>
              </a:ext>
            </a:extLst>
          </p:cNvPr>
          <p:cNvSpPr/>
          <p:nvPr/>
        </p:nvSpPr>
        <p:spPr>
          <a:xfrm>
            <a:off x="1724536" y="4674167"/>
            <a:ext cx="838200" cy="3843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密码</a:t>
            </a: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98E7A79A-70B7-4277-B41C-BC09F3CB386D}"/>
              </a:ext>
            </a:extLst>
          </p:cNvPr>
          <p:cNvSpPr/>
          <p:nvPr/>
        </p:nvSpPr>
        <p:spPr>
          <a:xfrm>
            <a:off x="2562736" y="4523078"/>
            <a:ext cx="838200" cy="3843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评分</a:t>
            </a: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F99D5BF5-4FB9-4B46-A1E4-77F02B024289}"/>
              </a:ext>
            </a:extLst>
          </p:cNvPr>
          <p:cNvSpPr/>
          <p:nvPr/>
        </p:nvSpPr>
        <p:spPr>
          <a:xfrm>
            <a:off x="2649874" y="4179191"/>
            <a:ext cx="678716" cy="325701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手机号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6206C96A-2F8C-4C04-8A7E-03A9A103D663}"/>
              </a:ext>
            </a:extLst>
          </p:cNvPr>
          <p:cNvSpPr/>
          <p:nvPr/>
        </p:nvSpPr>
        <p:spPr>
          <a:xfrm>
            <a:off x="2549807" y="3759945"/>
            <a:ext cx="678716" cy="3636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姓名</a:t>
            </a: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71321DC-2B59-463B-889D-A4BB77EE88A0}"/>
              </a:ext>
            </a:extLst>
          </p:cNvPr>
          <p:cNvCxnSpPr>
            <a:cxnSpLocks/>
            <a:stCxn id="138" idx="4"/>
            <a:endCxn id="92" idx="0"/>
          </p:cNvCxnSpPr>
          <p:nvPr/>
        </p:nvCxnSpPr>
        <p:spPr>
          <a:xfrm>
            <a:off x="1523304" y="3835384"/>
            <a:ext cx="327382" cy="268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57B9851-5FD5-4AFA-94E0-5978248FA9A2}"/>
              </a:ext>
            </a:extLst>
          </p:cNvPr>
          <p:cNvCxnSpPr>
            <a:cxnSpLocks/>
            <a:stCxn id="139" idx="6"/>
            <a:endCxn id="92" idx="0"/>
          </p:cNvCxnSpPr>
          <p:nvPr/>
        </p:nvCxnSpPr>
        <p:spPr>
          <a:xfrm>
            <a:off x="1200651" y="3935660"/>
            <a:ext cx="650035" cy="168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4A7B00EA-2D7B-41A5-9665-7628CE587ECE}"/>
              </a:ext>
            </a:extLst>
          </p:cNvPr>
          <p:cNvCxnSpPr>
            <a:cxnSpLocks/>
            <a:stCxn id="140" idx="6"/>
            <a:endCxn id="92" idx="1"/>
          </p:cNvCxnSpPr>
          <p:nvPr/>
        </p:nvCxnSpPr>
        <p:spPr>
          <a:xfrm flipV="1">
            <a:off x="1242838" y="4328013"/>
            <a:ext cx="127676" cy="31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A4607044-2A28-4A79-A524-6E2A677970D6}"/>
              </a:ext>
            </a:extLst>
          </p:cNvPr>
          <p:cNvCxnSpPr>
            <a:stCxn id="141" idx="7"/>
            <a:endCxn id="92" idx="2"/>
          </p:cNvCxnSpPr>
          <p:nvPr/>
        </p:nvCxnSpPr>
        <p:spPr>
          <a:xfrm flipV="1">
            <a:off x="1424443" y="4551761"/>
            <a:ext cx="426243" cy="143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F13F4FB2-C362-4D0B-B5AE-A365D25B3CEE}"/>
              </a:ext>
            </a:extLst>
          </p:cNvPr>
          <p:cNvCxnSpPr>
            <a:stCxn id="92" idx="2"/>
            <a:endCxn id="142" idx="0"/>
          </p:cNvCxnSpPr>
          <p:nvPr/>
        </p:nvCxnSpPr>
        <p:spPr>
          <a:xfrm>
            <a:off x="1850686" y="4551761"/>
            <a:ext cx="292950" cy="122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B393991-3632-483F-8FF1-7358273E155B}"/>
              </a:ext>
            </a:extLst>
          </p:cNvPr>
          <p:cNvCxnSpPr>
            <a:cxnSpLocks/>
            <a:stCxn id="92" idx="3"/>
            <a:endCxn id="144" idx="2"/>
          </p:cNvCxnSpPr>
          <p:nvPr/>
        </p:nvCxnSpPr>
        <p:spPr>
          <a:xfrm>
            <a:off x="2330857" y="4328013"/>
            <a:ext cx="319017" cy="1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E2B25953-73D9-465D-93BF-711F04ADB691}"/>
              </a:ext>
            </a:extLst>
          </p:cNvPr>
          <p:cNvCxnSpPr>
            <a:stCxn id="92" idx="3"/>
            <a:endCxn id="143" idx="1"/>
          </p:cNvCxnSpPr>
          <p:nvPr/>
        </p:nvCxnSpPr>
        <p:spPr>
          <a:xfrm>
            <a:off x="2330857" y="4328012"/>
            <a:ext cx="354631" cy="25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472D0BB-6DC7-4F52-B176-A2CC7940663F}"/>
              </a:ext>
            </a:extLst>
          </p:cNvPr>
          <p:cNvCxnSpPr>
            <a:cxnSpLocks/>
            <a:stCxn id="92" idx="0"/>
            <a:endCxn id="145" idx="2"/>
          </p:cNvCxnSpPr>
          <p:nvPr/>
        </p:nvCxnSpPr>
        <p:spPr>
          <a:xfrm flipV="1">
            <a:off x="1850686" y="3941792"/>
            <a:ext cx="699122" cy="16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A424AA71-7694-40FF-B9DF-6E967A031D7C}"/>
              </a:ext>
            </a:extLst>
          </p:cNvPr>
          <p:cNvSpPr/>
          <p:nvPr/>
        </p:nvSpPr>
        <p:spPr>
          <a:xfrm>
            <a:off x="5842254" y="850523"/>
            <a:ext cx="960343" cy="447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菜品</a:t>
            </a: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5307783C-5466-4A77-AAF6-FE9FA6D1C536}"/>
              </a:ext>
            </a:extLst>
          </p:cNvPr>
          <p:cNvSpPr/>
          <p:nvPr/>
        </p:nvSpPr>
        <p:spPr>
          <a:xfrm>
            <a:off x="4917912" y="439287"/>
            <a:ext cx="622732" cy="34528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图片</a:t>
            </a: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C184089-BADA-41C6-B0C3-630F5C473DD8}"/>
              </a:ext>
            </a:extLst>
          </p:cNvPr>
          <p:cNvSpPr/>
          <p:nvPr/>
        </p:nvSpPr>
        <p:spPr>
          <a:xfrm>
            <a:off x="5030221" y="926526"/>
            <a:ext cx="572200" cy="35571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介绍</a:t>
            </a: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05450DD1-4712-4BF2-AF4D-4944D93D22EC}"/>
              </a:ext>
            </a:extLst>
          </p:cNvPr>
          <p:cNvSpPr/>
          <p:nvPr/>
        </p:nvSpPr>
        <p:spPr>
          <a:xfrm>
            <a:off x="6732143" y="1348517"/>
            <a:ext cx="603043" cy="3843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价格</a:t>
            </a: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CDB24389-19FB-48CE-8DD3-9C24EFC5B84F}"/>
              </a:ext>
            </a:extLst>
          </p:cNvPr>
          <p:cNvSpPr/>
          <p:nvPr/>
        </p:nvSpPr>
        <p:spPr>
          <a:xfrm>
            <a:off x="7102430" y="850523"/>
            <a:ext cx="660509" cy="3843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50" dirty="0"/>
              <a:t>名称</a:t>
            </a: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5087C31-0FD0-4A60-B457-A6AA2C8CA2ED}"/>
              </a:ext>
            </a:extLst>
          </p:cNvPr>
          <p:cNvSpPr/>
          <p:nvPr/>
        </p:nvSpPr>
        <p:spPr>
          <a:xfrm>
            <a:off x="6851665" y="431708"/>
            <a:ext cx="707106" cy="38439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u="sng" dirty="0"/>
              <a:t>ID</a:t>
            </a:r>
            <a:endParaRPr lang="zh-CN" altLang="en-US" sz="750" u="sng" dirty="0"/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8743AB0-F705-4BC0-843C-EA75CDA99506}"/>
              </a:ext>
            </a:extLst>
          </p:cNvPr>
          <p:cNvCxnSpPr>
            <a:cxnSpLocks/>
            <a:stCxn id="168" idx="6"/>
            <a:endCxn id="166" idx="0"/>
          </p:cNvCxnSpPr>
          <p:nvPr/>
        </p:nvCxnSpPr>
        <p:spPr>
          <a:xfrm>
            <a:off x="5540643" y="611929"/>
            <a:ext cx="781782" cy="238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19814D99-4DE6-4A8E-8AF5-C10617BA9757}"/>
              </a:ext>
            </a:extLst>
          </p:cNvPr>
          <p:cNvCxnSpPr>
            <a:cxnSpLocks/>
            <a:stCxn id="169" idx="6"/>
            <a:endCxn id="166" idx="1"/>
          </p:cNvCxnSpPr>
          <p:nvPr/>
        </p:nvCxnSpPr>
        <p:spPr>
          <a:xfrm flipV="1">
            <a:off x="5602421" y="1074271"/>
            <a:ext cx="239833" cy="30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31550DBF-9B1A-4C3E-A223-5AC6BA785921}"/>
              </a:ext>
            </a:extLst>
          </p:cNvPr>
          <p:cNvCxnSpPr>
            <a:cxnSpLocks/>
            <a:stCxn id="166" idx="3"/>
            <a:endCxn id="173" idx="2"/>
          </p:cNvCxnSpPr>
          <p:nvPr/>
        </p:nvCxnSpPr>
        <p:spPr>
          <a:xfrm flipV="1">
            <a:off x="6802596" y="1042722"/>
            <a:ext cx="299834" cy="3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9ABBCF9-914D-490D-8D58-3E5BDFDC56DD}"/>
              </a:ext>
            </a:extLst>
          </p:cNvPr>
          <p:cNvCxnSpPr>
            <a:cxnSpLocks/>
            <a:stCxn id="166" idx="3"/>
          </p:cNvCxnSpPr>
          <p:nvPr/>
        </p:nvCxnSpPr>
        <p:spPr>
          <a:xfrm>
            <a:off x="6802596" y="1074271"/>
            <a:ext cx="294165" cy="25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FA5D2047-6537-4EFE-8549-4B1515BB340B}"/>
              </a:ext>
            </a:extLst>
          </p:cNvPr>
          <p:cNvCxnSpPr>
            <a:cxnSpLocks/>
            <a:stCxn id="166" idx="0"/>
            <a:endCxn id="174" idx="2"/>
          </p:cNvCxnSpPr>
          <p:nvPr/>
        </p:nvCxnSpPr>
        <p:spPr>
          <a:xfrm flipV="1">
            <a:off x="6322425" y="623908"/>
            <a:ext cx="529240" cy="22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7188D4F-BA7B-47F9-B7E3-4EFD9D7B82B2}"/>
              </a:ext>
            </a:extLst>
          </p:cNvPr>
          <p:cNvSpPr/>
          <p:nvPr/>
        </p:nvSpPr>
        <p:spPr>
          <a:xfrm>
            <a:off x="3180657" y="2470104"/>
            <a:ext cx="753259" cy="353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订单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DB8706E5-4CBB-48E2-8D22-71DE7B434FA2}"/>
              </a:ext>
            </a:extLst>
          </p:cNvPr>
          <p:cNvSpPr/>
          <p:nvPr/>
        </p:nvSpPr>
        <p:spPr>
          <a:xfrm>
            <a:off x="2917382" y="1309092"/>
            <a:ext cx="977976" cy="41563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产生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25F3646-17B6-4F39-A2A4-A32E3FDCA0DA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3209987" y="918078"/>
            <a:ext cx="196383" cy="3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734C10D-296E-42D2-AF4F-F48A59875410}"/>
              </a:ext>
            </a:extLst>
          </p:cNvPr>
          <p:cNvCxnSpPr>
            <a:cxnSpLocks/>
            <a:stCxn id="191" idx="0"/>
            <a:endCxn id="21" idx="2"/>
          </p:cNvCxnSpPr>
          <p:nvPr/>
        </p:nvCxnSpPr>
        <p:spPr>
          <a:xfrm flipH="1" flipV="1">
            <a:off x="3406370" y="1724722"/>
            <a:ext cx="150917" cy="745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菱形 155">
            <a:extLst>
              <a:ext uri="{FF2B5EF4-FFF2-40B4-BE49-F238E27FC236}">
                <a16:creationId xmlns:a16="http://schemas.microsoft.com/office/drawing/2014/main" id="{EC02C6F9-2A73-46F2-BE11-CD64377DDC5A}"/>
              </a:ext>
            </a:extLst>
          </p:cNvPr>
          <p:cNvSpPr/>
          <p:nvPr/>
        </p:nvSpPr>
        <p:spPr>
          <a:xfrm>
            <a:off x="1910227" y="3368931"/>
            <a:ext cx="995756" cy="41563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配送</a:t>
            </a: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60346CB-09C7-42CC-AAC2-E762BA333BD8}"/>
              </a:ext>
            </a:extLst>
          </p:cNvPr>
          <p:cNvCxnSpPr>
            <a:stCxn id="191" idx="2"/>
            <a:endCxn id="156" idx="0"/>
          </p:cNvCxnSpPr>
          <p:nvPr/>
        </p:nvCxnSpPr>
        <p:spPr>
          <a:xfrm flipH="1">
            <a:off x="2408105" y="2823601"/>
            <a:ext cx="1149182" cy="545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4F1F7AA-E0CD-4EF7-943B-FC1ADE293F9B}"/>
              </a:ext>
            </a:extLst>
          </p:cNvPr>
          <p:cNvCxnSpPr>
            <a:stCxn id="156" idx="2"/>
            <a:endCxn id="92" idx="0"/>
          </p:cNvCxnSpPr>
          <p:nvPr/>
        </p:nvCxnSpPr>
        <p:spPr>
          <a:xfrm flipH="1">
            <a:off x="1850686" y="3784561"/>
            <a:ext cx="557419" cy="31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037736-68B8-4CD8-999D-32C3FB6567AC}"/>
              </a:ext>
            </a:extLst>
          </p:cNvPr>
          <p:cNvSpPr/>
          <p:nvPr/>
        </p:nvSpPr>
        <p:spPr>
          <a:xfrm>
            <a:off x="4969700" y="3062089"/>
            <a:ext cx="995756" cy="41563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来源</a:t>
            </a: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77C8204-A210-4333-952D-84C332E500A0}"/>
              </a:ext>
            </a:extLst>
          </p:cNvPr>
          <p:cNvCxnSpPr>
            <a:stCxn id="170" idx="1"/>
            <a:endCxn id="191" idx="2"/>
          </p:cNvCxnSpPr>
          <p:nvPr/>
        </p:nvCxnSpPr>
        <p:spPr>
          <a:xfrm flipH="1" flipV="1">
            <a:off x="3557287" y="2823601"/>
            <a:ext cx="1412413" cy="446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46BE2331-B6AB-4733-91E9-60014DCEBC79}"/>
              </a:ext>
            </a:extLst>
          </p:cNvPr>
          <p:cNvCxnSpPr>
            <a:cxnSpLocks/>
            <a:stCxn id="170" idx="3"/>
            <a:endCxn id="90" idx="1"/>
          </p:cNvCxnSpPr>
          <p:nvPr/>
        </p:nvCxnSpPr>
        <p:spPr>
          <a:xfrm>
            <a:off x="5965456" y="3269905"/>
            <a:ext cx="1094655" cy="23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菱形 178">
            <a:extLst>
              <a:ext uri="{FF2B5EF4-FFF2-40B4-BE49-F238E27FC236}">
                <a16:creationId xmlns:a16="http://schemas.microsoft.com/office/drawing/2014/main" id="{454D6CD3-AC17-4EA3-9A8F-78EDC6F2C29A}"/>
              </a:ext>
            </a:extLst>
          </p:cNvPr>
          <p:cNvSpPr/>
          <p:nvPr/>
        </p:nvSpPr>
        <p:spPr>
          <a:xfrm>
            <a:off x="5955881" y="1730610"/>
            <a:ext cx="995756" cy="41563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属于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535C2122-B699-4428-9D7B-BDE56601E7F2}"/>
              </a:ext>
            </a:extLst>
          </p:cNvPr>
          <p:cNvCxnSpPr>
            <a:cxnSpLocks/>
            <a:stCxn id="179" idx="2"/>
            <a:endCxn id="90" idx="0"/>
          </p:cNvCxnSpPr>
          <p:nvPr/>
        </p:nvCxnSpPr>
        <p:spPr>
          <a:xfrm>
            <a:off x="6453759" y="2146240"/>
            <a:ext cx="1004560" cy="115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8D70D38C-D7AA-4893-9AB7-086447BBB3AB}"/>
              </a:ext>
            </a:extLst>
          </p:cNvPr>
          <p:cNvCxnSpPr>
            <a:stCxn id="179" idx="0"/>
            <a:endCxn id="166" idx="2"/>
          </p:cNvCxnSpPr>
          <p:nvPr/>
        </p:nvCxnSpPr>
        <p:spPr>
          <a:xfrm flipH="1" flipV="1">
            <a:off x="6322425" y="1298020"/>
            <a:ext cx="131334" cy="432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4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613" y="309563"/>
            <a:ext cx="2262187" cy="3302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关系模式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700" y="657225"/>
            <a:ext cx="479425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3"/>
          <p:cNvSpPr txBox="1"/>
          <p:nvPr/>
        </p:nvSpPr>
        <p:spPr>
          <a:xfrm>
            <a:off x="709613" y="1402584"/>
            <a:ext cx="7827029" cy="229684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顾客（</a:t>
            </a:r>
            <a:r>
              <a:rPr lang="zh-CN" altLang="en-US" sz="1200" u="sng" dirty="0">
                <a:solidFill>
                  <a:srgbClr val="404040"/>
                </a:solidFill>
                <a:sym typeface="+mn-ea"/>
              </a:rPr>
              <a:t>编号</a:t>
            </a: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，昵称，电话号码，密码，地址，余额，图像，状态）</a:t>
            </a:r>
            <a:endParaRPr lang="en-US" altLang="zh-CN" sz="12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zh-CN" altLang="en-US" sz="12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商家（</a:t>
            </a:r>
            <a:r>
              <a:rPr lang="zh-CN" altLang="en-US" sz="1200" u="sng" dirty="0">
                <a:solidFill>
                  <a:srgbClr val="404040"/>
                </a:solidFill>
                <a:sym typeface="+mn-ea"/>
              </a:rPr>
              <a:t>编号</a:t>
            </a: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，餐厅名，密码，介绍，电话号码，营业起始时间，营业结束时间，地址，配送费，图像，评分，状态）</a:t>
            </a: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配送员（</a:t>
            </a:r>
            <a:r>
              <a:rPr lang="zh-CN" altLang="en-US" sz="1200" u="sng" dirty="0">
                <a:solidFill>
                  <a:srgbClr val="404040"/>
                </a:solidFill>
                <a:sym typeface="+mn-ea"/>
              </a:rPr>
              <a:t>编号</a:t>
            </a: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，姓名，手机号，密码，身份证号，图像，状态，评分）</a:t>
            </a:r>
            <a:endParaRPr lang="en-US" altLang="zh-CN" sz="12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zh-CN" altLang="en-US" sz="12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管理员（</a:t>
            </a:r>
            <a:r>
              <a:rPr lang="zh-CN" altLang="en-US" sz="1200" u="sng" dirty="0">
                <a:solidFill>
                  <a:srgbClr val="404040"/>
                </a:solidFill>
                <a:sym typeface="+mn-ea"/>
              </a:rPr>
              <a:t>编号</a:t>
            </a: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，密码）</a:t>
            </a:r>
            <a:endParaRPr lang="en-US" altLang="zh-CN" sz="12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zh-CN" altLang="en-US" sz="12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订单（</a:t>
            </a:r>
            <a:r>
              <a:rPr lang="zh-CN" altLang="en-US" sz="1200" u="sng" dirty="0">
                <a:solidFill>
                  <a:srgbClr val="404040"/>
                </a:solidFill>
                <a:sym typeface="+mn-ea"/>
              </a:rPr>
              <a:t>编号</a:t>
            </a: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，餐厅编号，顾客编号，配送员编号，起送时间，预期到达时间，实际到达时间，总价，内容，起送地点，送达地点，备注，评分，评价）</a:t>
            </a:r>
            <a:endParaRPr lang="en-US" altLang="zh-CN" sz="12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endParaRPr lang="zh-CN" altLang="en-US" sz="1200" dirty="0">
              <a:solidFill>
                <a:srgbClr val="404040"/>
              </a:solidFill>
              <a:sym typeface="+mn-ea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菜肴（</a:t>
            </a:r>
            <a:r>
              <a:rPr lang="zh-CN" altLang="en-US" sz="1200" u="sng" dirty="0">
                <a:solidFill>
                  <a:srgbClr val="404040"/>
                </a:solidFill>
                <a:sym typeface="+mn-ea"/>
              </a:rPr>
              <a:t>编号</a:t>
            </a:r>
            <a:r>
              <a:rPr lang="zh-CN" altLang="en-US" sz="1200" dirty="0">
                <a:solidFill>
                  <a:srgbClr val="404040"/>
                </a:solidFill>
                <a:sym typeface="+mn-ea"/>
              </a:rPr>
              <a:t>，餐厅编号，名称，价格，图像，介绍）</a:t>
            </a:r>
          </a:p>
        </p:txBody>
      </p:sp>
    </p:spTree>
    <p:extLst>
      <p:ext uri="{BB962C8B-B14F-4D97-AF65-F5344CB8AC3E}">
        <p14:creationId xmlns:p14="http://schemas.microsoft.com/office/powerpoint/2010/main" val="42096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897</Words>
  <Application>Microsoft Office PowerPoint</Application>
  <PresentationFormat>全屏显示(16:9)</PresentationFormat>
  <Paragraphs>213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Light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 </cp:lastModifiedBy>
  <cp:revision>172</cp:revision>
  <dcterms:created xsi:type="dcterms:W3CDTF">2016-05-20T12:59:00Z</dcterms:created>
  <dcterms:modified xsi:type="dcterms:W3CDTF">2020-06-20T08:55:41Z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