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2"/>
  </p:notesMasterIdLst>
  <p:handoutMasterIdLst>
    <p:handoutMasterId r:id="rId13"/>
  </p:handoutMasterIdLst>
  <p:sldIdLst>
    <p:sldId id="275" r:id="rId3"/>
    <p:sldId id="467" r:id="rId4"/>
    <p:sldId id="456" r:id="rId5"/>
    <p:sldId id="454" r:id="rId6"/>
    <p:sldId id="461" r:id="rId7"/>
    <p:sldId id="465" r:id="rId8"/>
    <p:sldId id="469" r:id="rId9"/>
    <p:sldId id="470" r:id="rId10"/>
    <p:sldId id="45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FC72FE-B6E0-554C-9401-E951B93F1FF7}">
          <p14:sldIdLst>
            <p14:sldId id="275"/>
            <p14:sldId id="467"/>
            <p14:sldId id="456"/>
            <p14:sldId id="454"/>
            <p14:sldId id="461"/>
            <p14:sldId id="465"/>
            <p14:sldId id="469"/>
            <p14:sldId id="470"/>
          </p14:sldIdLst>
        </p14:section>
        <p14:section name="附录" id="{AF058160-7214-8C4E-A2D5-3825BD4BA6C5}">
          <p14:sldIdLst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Feng" initials="T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1"/>
    <a:srgbClr val="61B6FF"/>
    <a:srgbClr val="DEDEDE"/>
    <a:srgbClr val="797270"/>
    <a:srgbClr val="AEACAD"/>
    <a:srgbClr val="F0F0F0"/>
    <a:srgbClr val="F2F2F2"/>
    <a:srgbClr val="479DD2"/>
    <a:srgbClr val="F7F5F5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2"/>
    <p:restoredTop sz="83497" autoAdjust="0"/>
  </p:normalViewPr>
  <p:slideViewPr>
    <p:cSldViewPr>
      <p:cViewPr varScale="1">
        <p:scale>
          <a:sx n="136" d="100"/>
          <a:sy n="136" d="100"/>
        </p:scale>
        <p:origin x="149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0E592-87FC-4D9C-BEB9-5A7D733D15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1E448-C293-49C0-B06E-EDBBB7BE5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25D73-83C4-40AE-81A5-EB57D2A9A2C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DDE5-0474-4220-9737-C9C36E6CB1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DDE5-0474-4220-9737-C9C36E6CB1A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DDE5-0474-4220-9737-C9C36E6CB1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7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DDE5-0474-4220-9737-C9C36E6CB1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6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DDE5-0474-4220-9737-C9C36E6CB1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DDE5-0474-4220-9737-C9C36E6CB1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0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DDE5-0474-4220-9737-C9C36E6CB1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4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DDE5-0474-4220-9737-C9C36E6CB1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1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名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34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8"/>
            <a:ext cx="9144000" cy="21771"/>
          </a:xfrm>
          <a:prstGeom prst="rect">
            <a:avLst/>
          </a:prstGeom>
        </p:spPr>
      </p:pic>
      <p:pic>
        <p:nvPicPr>
          <p:cNvPr id="7" name="图片 6" descr="234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2" y="5121747"/>
            <a:ext cx="9144000" cy="21771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376349" y="2357436"/>
            <a:ext cx="144000" cy="72000"/>
            <a:chOff x="30629" y="483517"/>
            <a:chExt cx="144000" cy="72000"/>
          </a:xfrm>
        </p:grpSpPr>
        <p:sp>
          <p:nvSpPr>
            <p:cNvPr id="12" name="矩形 11"/>
            <p:cNvSpPr/>
            <p:nvPr userDrawn="1"/>
          </p:nvSpPr>
          <p:spPr>
            <a:xfrm>
              <a:off x="30629" y="483517"/>
              <a:ext cx="72000" cy="72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02629" y="483517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9852" y="4874345"/>
            <a:ext cx="934116" cy="2474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49119" y="4371950"/>
            <a:ext cx="248920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34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8"/>
            <a:ext cx="9144000" cy="21771"/>
          </a:xfrm>
          <a:prstGeom prst="rect">
            <a:avLst/>
          </a:prstGeom>
        </p:spPr>
      </p:pic>
      <p:pic>
        <p:nvPicPr>
          <p:cNvPr id="7" name="图片 6" descr="234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2" y="5121747"/>
            <a:ext cx="9144000" cy="21771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13158" y="214296"/>
            <a:ext cx="144000" cy="72000"/>
            <a:chOff x="30629" y="483517"/>
            <a:chExt cx="144000" cy="72000"/>
          </a:xfrm>
        </p:grpSpPr>
        <p:sp>
          <p:nvSpPr>
            <p:cNvPr id="11" name="矩形 10"/>
            <p:cNvSpPr/>
            <p:nvPr userDrawn="1"/>
          </p:nvSpPr>
          <p:spPr>
            <a:xfrm>
              <a:off x="30629" y="483517"/>
              <a:ext cx="72000" cy="72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02629" y="483517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占位符 1"/>
          <p:cNvSpPr>
            <a:spLocks noGrp="1"/>
          </p:cNvSpPr>
          <p:nvPr>
            <p:ph type="title"/>
          </p:nvPr>
        </p:nvSpPr>
        <p:spPr>
          <a:xfrm>
            <a:off x="447675" y="-9543"/>
            <a:ext cx="4471990" cy="507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9852" y="4874345"/>
            <a:ext cx="934116" cy="2474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7237" y="4371950"/>
            <a:ext cx="248920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/>
          <p:nvPr userDrawn="1"/>
        </p:nvSpPr>
        <p:spPr bwMode="auto">
          <a:xfrm>
            <a:off x="785786" y="1931992"/>
            <a:ext cx="7559675" cy="9953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4400" b="0" dirty="0">
                <a:solidFill>
                  <a:srgbClr val="00B0F0"/>
                </a:solidFill>
                <a:latin typeface="Calibri" panose="020F0502020204030204" pitchFamily="34" charset="0"/>
              </a:rPr>
              <a:t>THANKS</a:t>
            </a:r>
            <a:endParaRPr lang="en-US" altLang="zh-CN" sz="4400" b="0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8565" y="4867666"/>
            <a:ext cx="934116" cy="2474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63888" y="4437377"/>
            <a:ext cx="2489200" cy="69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2123728" y="790662"/>
            <a:ext cx="0" cy="2479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67544" y="69954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61B6FF"/>
                </a:solidFill>
                <a:latin typeface="微软雅黑" pitchFamily="34" charset="-122"/>
                <a:ea typeface="微软雅黑" pitchFamily="34" charset="-122"/>
              </a:rPr>
              <a:t>内容章节</a:t>
            </a:r>
          </a:p>
        </p:txBody>
      </p:sp>
      <p:pic>
        <p:nvPicPr>
          <p:cNvPr id="8" name="图片 7" descr="234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8"/>
            <a:ext cx="9144000" cy="21771"/>
          </a:xfrm>
          <a:prstGeom prst="rect">
            <a:avLst/>
          </a:prstGeom>
        </p:spPr>
      </p:pic>
      <p:pic>
        <p:nvPicPr>
          <p:cNvPr id="9" name="图片 8" descr="234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2" y="5121747"/>
            <a:ext cx="9144000" cy="217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9852" y="4874345"/>
            <a:ext cx="934116" cy="2474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4768" y="4396805"/>
            <a:ext cx="248920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115616" y="206769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2020.10.22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 好看故障总结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&amp;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改进计划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467544" y="267494"/>
            <a:ext cx="4471990" cy="507987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10.22 </a:t>
            </a:r>
            <a:r>
              <a:rPr kumimoji="1" lang="zh-CN" altLang="en-US" sz="1600" dirty="0"/>
              <a:t>好看</a:t>
            </a:r>
            <a:r>
              <a:rPr kumimoji="1" lang="en-US" altLang="zh-CN" sz="1600" dirty="0"/>
              <a:t>Case</a:t>
            </a:r>
            <a:r>
              <a:rPr kumimoji="1" lang="zh-CN" altLang="en-US" sz="1600" dirty="0"/>
              <a:t>回顾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B434E86-3C87-2E4C-806C-ABC0EA07C8DC}"/>
              </a:ext>
            </a:extLst>
          </p:cNvPr>
          <p:cNvGrpSpPr/>
          <p:nvPr/>
        </p:nvGrpSpPr>
        <p:grpSpPr>
          <a:xfrm>
            <a:off x="323531" y="1457658"/>
            <a:ext cx="8424926" cy="2802372"/>
            <a:chOff x="1259632" y="1131590"/>
            <a:chExt cx="5892800" cy="28023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EAE51C4-FCE7-4A4F-98D8-7DC2B355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2448062"/>
              <a:ext cx="5892800" cy="14859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1921D06-EE1B-E04C-8EFF-DE592749B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1131590"/>
              <a:ext cx="5892800" cy="13843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81EA95A-B5C7-2840-9C16-CA8AF788178F}"/>
              </a:ext>
            </a:extLst>
          </p:cNvPr>
          <p:cNvSpPr txBox="1"/>
          <p:nvPr/>
        </p:nvSpPr>
        <p:spPr>
          <a:xfrm>
            <a:off x="418829" y="919125"/>
            <a:ext cx="14686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17:17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问题触发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800" dirty="0">
                <a:latin typeface="微软雅黑" pitchFamily="34" charset="-122"/>
              </a:rPr>
              <a:t>网络异常触发</a:t>
            </a:r>
            <a:r>
              <a:rPr kumimoji="1" lang="en-US" altLang="zh-CN" sz="800" dirty="0">
                <a:latin typeface="微软雅黑" pitchFamily="34" charset="-122"/>
              </a:rPr>
              <a:t>GZ</a:t>
            </a:r>
            <a:r>
              <a:rPr kumimoji="1" lang="zh-CN" altLang="en-US" sz="800" dirty="0">
                <a:latin typeface="微软雅黑" pitchFamily="34" charset="-122"/>
              </a:rPr>
              <a:t>地域</a:t>
            </a:r>
            <a:r>
              <a:rPr kumimoji="1" lang="en-US" altLang="zh-CN" sz="800" dirty="0">
                <a:latin typeface="微软雅黑" pitchFamily="34" charset="-122"/>
              </a:rPr>
              <a:t>13/22</a:t>
            </a:r>
          </a:p>
          <a:p>
            <a:r>
              <a:rPr kumimoji="1" lang="zh-CN" altLang="en-US" sz="800" dirty="0">
                <a:latin typeface="微软雅黑" pitchFamily="34" charset="-122"/>
              </a:rPr>
              <a:t>主从全量复制</a:t>
            </a:r>
            <a:endParaRPr kumimoji="1" lang="en-US" altLang="zh-CN" sz="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F4FB53E-CAF2-E642-B5BA-9A6E5DE323A8}"/>
              </a:ext>
            </a:extLst>
          </p:cNvPr>
          <p:cNvCxnSpPr>
            <a:cxnSpLocks/>
          </p:cNvCxnSpPr>
          <p:nvPr/>
        </p:nvCxnSpPr>
        <p:spPr>
          <a:xfrm>
            <a:off x="799938" y="1377231"/>
            <a:ext cx="11646" cy="2597148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3C6CF7F-51D4-A64B-A8AF-294E516F7369}"/>
              </a:ext>
            </a:extLst>
          </p:cNvPr>
          <p:cNvSpPr txBox="1"/>
          <p:nvPr/>
        </p:nvSpPr>
        <p:spPr>
          <a:xfrm>
            <a:off x="1474556" y="4389156"/>
            <a:ext cx="1263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18:15 【</a:t>
            </a:r>
            <a:r>
              <a:rPr lang="zh-CN" altLang="en-US" dirty="0"/>
              <a:t>问题反馈</a:t>
            </a:r>
            <a:r>
              <a:rPr lang="en-US" altLang="zh-CN" dirty="0"/>
              <a:t>】</a:t>
            </a:r>
          </a:p>
          <a:p>
            <a:r>
              <a:rPr lang="zh-CN" altLang="en" dirty="0"/>
              <a:t>好看</a:t>
            </a:r>
            <a:r>
              <a:rPr lang="zh-CN" altLang="en-US" dirty="0"/>
              <a:t>同学工单反馈</a:t>
            </a:r>
            <a:endParaRPr lang="en-US" altLang="zh-CN" dirty="0"/>
          </a:p>
          <a:p>
            <a:r>
              <a:rPr lang="en-US" altLang="zh-CN" dirty="0"/>
              <a:t>GZ</a:t>
            </a:r>
            <a:r>
              <a:rPr lang="zh-CN" altLang="en-US" dirty="0"/>
              <a:t>地域访问</a:t>
            </a:r>
            <a:r>
              <a:rPr lang="en-US" altLang="zh-CN" dirty="0"/>
              <a:t>Redis</a:t>
            </a:r>
            <a:r>
              <a:rPr lang="zh-CN" altLang="en-US" dirty="0"/>
              <a:t>耗时增长（</a:t>
            </a:r>
            <a:r>
              <a:rPr lang="en-US" altLang="zh-CN" dirty="0"/>
              <a:t>1.4ms</a:t>
            </a:r>
            <a:r>
              <a:rPr lang="zh-CN" altLang="en-US" dirty="0"/>
              <a:t>到</a:t>
            </a:r>
            <a:r>
              <a:rPr lang="en-US" altLang="zh-CN" dirty="0"/>
              <a:t>2.6ms</a:t>
            </a:r>
            <a:r>
              <a:rPr lang="zh-CN" altLang="en-US" dirty="0"/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1D6045-725C-8441-AA80-31F8BD2E0551}"/>
              </a:ext>
            </a:extLst>
          </p:cNvPr>
          <p:cNvSpPr/>
          <p:nvPr/>
        </p:nvSpPr>
        <p:spPr>
          <a:xfrm>
            <a:off x="2619679" y="915566"/>
            <a:ext cx="1014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800" dirty="0">
                <a:latin typeface="微软雅黑" pitchFamily="34" charset="-122"/>
                <a:ea typeface="微软雅黑" pitchFamily="34" charset="-122"/>
              </a:rPr>
              <a:t>19:17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 全部分片主从同步异常，</a:t>
            </a:r>
            <a:endParaRPr kumimoji="1"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业务请求耗时上涨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195B80-1009-5447-9771-DCDDEB28A800}"/>
              </a:ext>
            </a:extLst>
          </p:cNvPr>
          <p:cNvSpPr/>
          <p:nvPr/>
        </p:nvSpPr>
        <p:spPr>
          <a:xfrm>
            <a:off x="2986656" y="4391334"/>
            <a:ext cx="8601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19:27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SRE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kumimoji="1" lang="en" altLang="zh-CN" sz="800" dirty="0">
                <a:latin typeface="微软雅黑" pitchFamily="34" charset="-122"/>
                <a:ea typeface="微软雅黑" pitchFamily="34" charset="-122"/>
              </a:rPr>
              <a:t>BDRP</a:t>
            </a:r>
          </a:p>
          <a:p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同学介入处理</a:t>
            </a:r>
            <a:endParaRPr kumimoji="1"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19:29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BDRP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SLA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电话报警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 </a:t>
            </a:r>
            <a:endParaRPr kumimoji="1"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C34AD2-2D8F-9647-BC7C-04E30767F84B}"/>
              </a:ext>
            </a:extLst>
          </p:cNvPr>
          <p:cNvSpPr/>
          <p:nvPr/>
        </p:nvSpPr>
        <p:spPr>
          <a:xfrm>
            <a:off x="3779912" y="915566"/>
            <a:ext cx="8413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19:38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BDRP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定位到全集群主从同步异常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83D721-BF94-8E46-9D01-6924D16C235E}"/>
              </a:ext>
            </a:extLst>
          </p:cNvPr>
          <p:cNvSpPr/>
          <p:nvPr/>
        </p:nvSpPr>
        <p:spPr>
          <a:xfrm>
            <a:off x="3988542" y="4391334"/>
            <a:ext cx="922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19:39-19:53 </a:t>
            </a:r>
          </a:p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BDRP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和业务沟通止损方案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8770B9-6398-814C-A525-F59206363AB4}"/>
              </a:ext>
            </a:extLst>
          </p:cNvPr>
          <p:cNvSpPr/>
          <p:nvPr/>
        </p:nvSpPr>
        <p:spPr>
          <a:xfrm>
            <a:off x="4727714" y="918528"/>
            <a:ext cx="13452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20:11 【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故障扩大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800" dirty="0"/>
              <a:t>Redis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超时修改为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，</a:t>
            </a:r>
            <a:endParaRPr kumimoji="1"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最终导致业务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hang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AC79A9-C626-F842-8719-A7235E81ADEC}"/>
              </a:ext>
            </a:extLst>
          </p:cNvPr>
          <p:cNvSpPr/>
          <p:nvPr/>
        </p:nvSpPr>
        <p:spPr>
          <a:xfrm>
            <a:off x="5032074" y="4389157"/>
            <a:ext cx="10554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20:31:50 </a:t>
            </a:r>
            <a:r>
              <a:rPr kumimoji="1" lang="en-US" altLang="zh-CN" sz="800" dirty="0">
                <a:latin typeface="微软雅黑" pitchFamily="34" charset="-122"/>
              </a:rPr>
              <a:t>BDRP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集群恢复，与业务沟通改回超时时间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567E1F-025F-8B4A-AA58-17C2FC8FB947}"/>
              </a:ext>
            </a:extLst>
          </p:cNvPr>
          <p:cNvSpPr/>
          <p:nvPr/>
        </p:nvSpPr>
        <p:spPr>
          <a:xfrm>
            <a:off x="6444033" y="915566"/>
            <a:ext cx="8641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21:39 </a:t>
            </a:r>
          </a:p>
          <a:p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业务服务长尾</a:t>
            </a:r>
            <a:endParaRPr kumimoji="1"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完全恢复</a:t>
            </a: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0EC3375-C8D2-D543-9590-BFDCDABE751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106199" y="1529878"/>
            <a:ext cx="17530" cy="2859278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9E20318-083D-5641-B2F7-D07EE0802936}"/>
              </a:ext>
            </a:extLst>
          </p:cNvPr>
          <p:cNvSpPr/>
          <p:nvPr/>
        </p:nvSpPr>
        <p:spPr>
          <a:xfrm>
            <a:off x="6778379" y="4389749"/>
            <a:ext cx="8910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800" dirty="0">
                <a:latin typeface="微软雅黑" pitchFamily="34" charset="-122"/>
                <a:ea typeface="微软雅黑" pitchFamily="34" charset="-122"/>
              </a:rPr>
              <a:t>23:59 </a:t>
            </a:r>
            <a:r>
              <a:rPr kumimoji="1" lang="en-US" altLang="zh-CN" sz="800" dirty="0">
                <a:latin typeface="微软雅黑" pitchFamily="34" charset="-122"/>
              </a:rPr>
              <a:t>BDRP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和业务方确认核心流量架构调整方案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738B53-C21D-7944-BAAE-8D4CA6812891}"/>
              </a:ext>
            </a:extLst>
          </p:cNvPr>
          <p:cNvSpPr/>
          <p:nvPr/>
        </p:nvSpPr>
        <p:spPr>
          <a:xfrm>
            <a:off x="7740352" y="4389155"/>
            <a:ext cx="9222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kumimoji="1" lang="en-US" altLang="zh-CN" sz="800" dirty="0">
                <a:latin typeface="微软雅黑" pitchFamily="34" charset="-122"/>
                <a:ea typeface="微软雅黑" pitchFamily="34" charset="-122"/>
              </a:rPr>
              <a:t>03:00 </a:t>
            </a:r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业务切换到新集群，</a:t>
            </a:r>
            <a:endParaRPr kumimoji="1"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800" dirty="0">
                <a:latin typeface="微软雅黑" pitchFamily="34" charset="-122"/>
                <a:ea typeface="微软雅黑" pitchFamily="34" charset="-122"/>
              </a:rPr>
              <a:t>观察无异常；风险解除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ACAE9EB-D3E5-F943-A8DA-510217358B1E}"/>
              </a:ext>
            </a:extLst>
          </p:cNvPr>
          <p:cNvCxnSpPr>
            <a:cxnSpLocks/>
          </p:cNvCxnSpPr>
          <p:nvPr/>
        </p:nvCxnSpPr>
        <p:spPr>
          <a:xfrm>
            <a:off x="3521032" y="1377231"/>
            <a:ext cx="0" cy="2626203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9DBBEB82-EEEF-DA4D-8AE8-8739A6F27D27}"/>
              </a:ext>
            </a:extLst>
          </p:cNvPr>
          <p:cNvCxnSpPr>
            <a:cxnSpLocks/>
          </p:cNvCxnSpPr>
          <p:nvPr/>
        </p:nvCxnSpPr>
        <p:spPr>
          <a:xfrm>
            <a:off x="3673432" y="1529878"/>
            <a:ext cx="0" cy="2861456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3BE017A-7CD5-4745-8851-C6ACBC7FD1F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200573" y="1377231"/>
            <a:ext cx="0" cy="2626203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496F0062-EBB8-3541-ACE4-34D59F61977A}"/>
              </a:ext>
            </a:extLst>
          </p:cNvPr>
          <p:cNvCxnSpPr>
            <a:cxnSpLocks/>
          </p:cNvCxnSpPr>
          <p:nvPr/>
        </p:nvCxnSpPr>
        <p:spPr>
          <a:xfrm flipH="1">
            <a:off x="4321872" y="1529878"/>
            <a:ext cx="8236" cy="2861456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1C973117-07E7-6B44-A381-126BDA29FE66}"/>
              </a:ext>
            </a:extLst>
          </p:cNvPr>
          <p:cNvCxnSpPr>
            <a:cxnSpLocks/>
          </p:cNvCxnSpPr>
          <p:nvPr/>
        </p:nvCxnSpPr>
        <p:spPr>
          <a:xfrm>
            <a:off x="4779919" y="1377231"/>
            <a:ext cx="0" cy="2626203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ABDD8C47-BCD9-3A41-BB9B-79979C225894}"/>
              </a:ext>
            </a:extLst>
          </p:cNvPr>
          <p:cNvCxnSpPr>
            <a:cxnSpLocks/>
          </p:cNvCxnSpPr>
          <p:nvPr/>
        </p:nvCxnSpPr>
        <p:spPr>
          <a:xfrm flipH="1">
            <a:off x="5292080" y="1529878"/>
            <a:ext cx="1" cy="2859279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C4AB765F-97EB-C94D-9C69-49E2E2CAE53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876110" y="1377231"/>
            <a:ext cx="147" cy="2626203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B1A2D1C-9F3F-304E-8AC8-ECE56AD11DC3}"/>
              </a:ext>
            </a:extLst>
          </p:cNvPr>
          <p:cNvSpPr txBox="1"/>
          <p:nvPr/>
        </p:nvSpPr>
        <p:spPr>
          <a:xfrm>
            <a:off x="278926" y="199407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微软雅黑" pitchFamily="34" charset="-122"/>
                <a:ea typeface="微软雅黑" pitchFamily="34" charset="-122"/>
              </a:rPr>
              <a:t>SLA</a:t>
            </a:r>
            <a:endParaRPr kumimoji="1"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7D7EC62-A999-F643-8A6F-C98670BEBFC2}"/>
              </a:ext>
            </a:extLst>
          </p:cNvPr>
          <p:cNvSpPr txBox="1"/>
          <p:nvPr/>
        </p:nvSpPr>
        <p:spPr>
          <a:xfrm>
            <a:off x="280233" y="3066285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微软雅黑" pitchFamily="34" charset="-122"/>
                <a:ea typeface="微软雅黑" pitchFamily="34" charset="-122"/>
              </a:rPr>
              <a:t>QPS</a:t>
            </a:r>
            <a:endParaRPr kumimoji="1"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A79C4-3B13-2747-A1D2-FB8A87334E45}"/>
              </a:ext>
            </a:extLst>
          </p:cNvPr>
          <p:cNvSpPr txBox="1"/>
          <p:nvPr/>
        </p:nvSpPr>
        <p:spPr>
          <a:xfrm>
            <a:off x="2619679" y="188586"/>
            <a:ext cx="6416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故障简述：</a:t>
            </a:r>
            <a:r>
              <a:rPr lang="en-US" altLang="zh-CN" sz="1050" dirty="0"/>
              <a:t>[2020-10-22]</a:t>
            </a:r>
            <a:r>
              <a:rPr lang="zh-CN" altLang="en-US" sz="1050" dirty="0"/>
              <a:t> 网络异常触发好看</a:t>
            </a:r>
            <a:r>
              <a:rPr lang="en-US" altLang="zh-CN" sz="1050" dirty="0" err="1"/>
              <a:t>redis</a:t>
            </a:r>
            <a:r>
              <a:rPr lang="zh-CN" altLang="en-US" sz="1050" dirty="0"/>
              <a:t>主从全量同步，处理</a:t>
            </a:r>
            <a:r>
              <a:rPr lang="en-US" altLang="zh-CN" sz="1050" dirty="0" err="1"/>
              <a:t>redis</a:t>
            </a:r>
            <a:r>
              <a:rPr lang="zh-CN" altLang="en-US" sz="1050" dirty="0"/>
              <a:t>负载较高问题时，调整 </a:t>
            </a:r>
            <a:r>
              <a:rPr lang="en-US" altLang="zh-CN" sz="1050" dirty="0"/>
              <a:t>BNS group </a:t>
            </a:r>
            <a:r>
              <a:rPr lang="en-US" altLang="zh-CN" sz="1050" dirty="0" err="1"/>
              <a:t>ctime</a:t>
            </a:r>
            <a:r>
              <a:rPr lang="en-US" altLang="zh-CN" sz="1050" dirty="0"/>
              <a:t> </a:t>
            </a:r>
            <a:r>
              <a:rPr lang="zh-CN" altLang="en-US" sz="1050" dirty="0"/>
              <a:t>为</a:t>
            </a:r>
            <a:r>
              <a:rPr lang="en-US" altLang="zh-CN" sz="1050" dirty="0"/>
              <a:t>0 </a:t>
            </a:r>
            <a:r>
              <a:rPr lang="zh-CN" altLang="en-US" sz="1050" dirty="0"/>
              <a:t>误判影响导致</a:t>
            </a:r>
            <a:r>
              <a:rPr lang="en-US" altLang="zh-CN" sz="1050" dirty="0" err="1"/>
              <a:t>haokan</a:t>
            </a:r>
            <a:r>
              <a:rPr lang="zh-CN" altLang="en-US" sz="1050" dirty="0"/>
              <a:t>全局 </a:t>
            </a:r>
            <a:r>
              <a:rPr lang="en-US" altLang="zh-CN" sz="1050" dirty="0"/>
              <a:t>hang </a:t>
            </a:r>
            <a:r>
              <a:rPr lang="zh-CN" altLang="en-US" sz="1050" dirty="0"/>
              <a:t>死进而影响主</a:t>
            </a:r>
            <a:r>
              <a:rPr lang="en-US" altLang="zh-CN" sz="1050" dirty="0"/>
              <a:t>feed</a:t>
            </a:r>
            <a:r>
              <a:rPr lang="zh-CN" altLang="en-US" sz="1050" dirty="0"/>
              <a:t>刷新、直播等功能</a:t>
            </a:r>
            <a:endParaRPr lang="en-US" altLang="zh-CN" sz="1050" dirty="0"/>
          </a:p>
          <a:p>
            <a:r>
              <a:rPr lang="zh-CN" altLang="en-US" sz="1050" b="1" dirty="0"/>
              <a:t>业务损失：</a:t>
            </a:r>
            <a:r>
              <a:rPr lang="zh-CN" altLang="en-US" sz="1050" dirty="0"/>
              <a:t>核心接口损失</a:t>
            </a:r>
            <a:r>
              <a:rPr lang="es-ES" sz="1050" dirty="0"/>
              <a:t>pvlost：12210581，</a:t>
            </a:r>
            <a:r>
              <a:rPr lang="zh-CN" altLang="en-US" sz="1050" dirty="0"/>
              <a:t>天占比核心接口：</a:t>
            </a:r>
            <a:r>
              <a:rPr lang="en-US" altLang="zh-CN" sz="1050" dirty="0"/>
              <a:t>2.428%</a:t>
            </a:r>
            <a:r>
              <a:rPr lang="zh-CN" altLang="en-US" sz="1050" dirty="0"/>
              <a:t>，天占比好看全流量：</a:t>
            </a:r>
            <a:r>
              <a:rPr lang="en-US" altLang="zh-CN" sz="1050" dirty="0"/>
              <a:t>0.360%</a:t>
            </a:r>
            <a:endParaRPr lang="en-CN" sz="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35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467544" y="267494"/>
            <a:ext cx="4471990" cy="507987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Redis</a:t>
            </a:r>
            <a:r>
              <a:rPr kumimoji="1" lang="zh-CN" altLang="en-US" sz="1600" dirty="0"/>
              <a:t>主要问题与风险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0D36CF-E6F0-094B-AA7C-A2FD0D55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89457"/>
              </p:ext>
            </p:extLst>
          </p:nvPr>
        </p:nvGraphicFramePr>
        <p:xfrm>
          <a:off x="539552" y="1109056"/>
          <a:ext cx="8280920" cy="249902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4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团队（重大风险）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稳定性保障能力投入不足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0332607"/>
                  </a:ext>
                </a:extLst>
              </a:tr>
              <a:tr h="579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14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故障处理（重大风险）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>
                        <a:buFontTx/>
                        <a:buNone/>
                      </a:pPr>
                      <a:endParaRPr lang="en-US" altLang="zh-CN" sz="1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关键风险点缺乏监控报警，故障感知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时间长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故障处理</a:t>
                      </a:r>
                      <a:r>
                        <a:rPr lang="en" alt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SOP</a:t>
                      </a:r>
                      <a:r>
                        <a:rPr lang="zh-CN" altLang="e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存在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缺陷，</a:t>
                      </a:r>
                      <a:r>
                        <a:rPr lang="zh-CN" altLang="en-CN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事故</a:t>
                      </a:r>
                      <a:r>
                        <a:rPr lang="zh-CN" alt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处理过程中，预案落地不够快速有效</a:t>
                      </a:r>
                      <a:endParaRPr lang="en-US" altLang="zh-CN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t">
                        <a:buFontTx/>
                        <a:buNone/>
                      </a:pPr>
                      <a:endParaRPr lang="zh-CN" altLang="en-US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64"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400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altLang="en-US" sz="1400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架构隐患（重大风险）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主从全量同步（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原生架构限制），写流量大、多从节点场景，存在无法恢复的风险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跨地域主从架构，数据同步稳定性强依赖长途链路，放大主从全量同步风险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代理层容错策略不合理，可能引发主节点过载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58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解决方案</a:t>
                      </a:r>
                      <a:endParaRPr lang="zh-CN" altLang="en-US" sz="14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最佳实践和准入规范落实不到位，缺少用户使用过程中的风险提示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22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457220" y="110203"/>
            <a:ext cx="4471990" cy="50798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改进措施</a:t>
            </a:r>
            <a:r>
              <a:rPr kumimoji="1" lang="en-US" altLang="zh-CN" sz="1600" dirty="0"/>
              <a:t>-</a:t>
            </a:r>
            <a:r>
              <a:rPr kumimoji="1" lang="zh-CN" altLang="en-US" sz="1600" dirty="0"/>
              <a:t>团队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99419" y="808715"/>
            <a:ext cx="457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组织调整：增强稳定性保障能力和内部资源协同</a:t>
            </a:r>
            <a:endParaRPr kumimoji="1"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团队重组：引入稳定性相关资深研发和运维高工</a:t>
            </a:r>
            <a:endParaRPr kumimoji="1"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25875" y="1707654"/>
            <a:ext cx="6729258" cy="857113"/>
            <a:chOff x="1619672" y="1707654"/>
            <a:chExt cx="6729258" cy="857113"/>
          </a:xfrm>
        </p:grpSpPr>
        <p:sp>
          <p:nvSpPr>
            <p:cNvPr id="4" name="文本框 3"/>
            <p:cNvSpPr txBox="1"/>
            <p:nvPr/>
          </p:nvSpPr>
          <p:spPr>
            <a:xfrm>
              <a:off x="1619672" y="170765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" pitchFamily="34" charset="-122"/>
                  <a:ea typeface="微软雅黑" pitchFamily="34" charset="-122"/>
                </a:rPr>
                <a:t>研发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19672" y="225699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3215" y="1707854"/>
              <a:ext cx="5655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翟鑫瑞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(T7,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负责人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刘东辉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(T7)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400" dirty="0">
                  <a:latin typeface="微软雅黑" pitchFamily="34" charset="-122"/>
                </a:rPr>
                <a:t>+</a:t>
              </a:r>
              <a:r>
                <a:rPr kumimoji="1" lang="zh-CN" altLang="en-US" sz="1400" dirty="0">
                  <a:latin typeface="微软雅黑" pitchFamily="34" charset="-122"/>
                </a:rPr>
                <a:t> 李子昂</a:t>
              </a:r>
              <a:r>
                <a:rPr kumimoji="1" lang="en-US" altLang="zh-CN" sz="1400" dirty="0">
                  <a:latin typeface="微软雅黑" pitchFamily="34" charset="-122"/>
                </a:rPr>
                <a:t>(T6)+</a:t>
              </a:r>
              <a:r>
                <a:rPr kumimoji="1" lang="zh-CN" altLang="en-US" sz="1400" dirty="0">
                  <a:latin typeface="微软雅黑" pitchFamily="34" charset="-122"/>
                </a:rPr>
                <a:t>王维光</a:t>
              </a:r>
              <a:r>
                <a:rPr kumimoji="1" lang="en-US" altLang="zh-CN" sz="1400" dirty="0">
                  <a:latin typeface="微软雅黑" pitchFamily="34" charset="-122"/>
                </a:rPr>
                <a:t>(T5)+3</a:t>
              </a:r>
              <a:r>
                <a:rPr kumimoji="1" lang="zh-CN" altLang="en-US" sz="1400" dirty="0">
                  <a:latin typeface="微软雅黑" pitchFamily="34" charset="-122"/>
                </a:rPr>
                <a:t>名</a:t>
              </a:r>
              <a:r>
                <a:rPr kumimoji="1" lang="en-US" altLang="zh-CN" sz="1400" dirty="0">
                  <a:latin typeface="微软雅黑" pitchFamily="34" charset="-122"/>
                </a:rPr>
                <a:t>T4</a:t>
              </a:r>
              <a:r>
                <a:rPr kumimoji="1" lang="zh-CN" altLang="en-US" sz="1400" dirty="0">
                  <a:latin typeface="微软雅黑" pitchFamily="34" charset="-122"/>
                </a:rPr>
                <a:t> </a:t>
              </a:r>
              <a:endParaRPr kumimoji="1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47063" y="2249342"/>
              <a:ext cx="506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余杰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(T7)+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杨永亮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(T6)</a:t>
              </a:r>
              <a:r>
                <a:rPr kumimoji="1" lang="en-US" altLang="zh-CN" sz="1400" dirty="0"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kumimoji="1" lang="zh-CN" altLang="en-US" sz="1400" dirty="0">
                  <a:latin typeface="微软雅黑" pitchFamily="34" charset="-122"/>
                  <a:ea typeface="微软雅黑" pitchFamily="34" charset="-122"/>
                </a:rPr>
                <a:t>王伟龙</a:t>
              </a:r>
              <a:r>
                <a:rPr kumimoji="1" lang="en-US" altLang="zh-CN" sz="1400" dirty="0">
                  <a:latin typeface="微软雅黑" pitchFamily="34" charset="-122"/>
                  <a:ea typeface="微软雅黑" pitchFamily="34" charset="-122"/>
                </a:rPr>
                <a:t>(T5)+</a:t>
              </a:r>
              <a:r>
                <a:rPr kumimoji="1" lang="zh-CN" altLang="en-US" sz="1400" dirty="0">
                  <a:latin typeface="微软雅黑" pitchFamily="34" charset="-122"/>
                  <a:ea typeface="微软雅黑" pitchFamily="34" charset="-122"/>
                </a:rPr>
                <a:t>王斌</a:t>
              </a:r>
              <a:r>
                <a:rPr kumimoji="1" lang="en-US" altLang="zh-CN" sz="1400" dirty="0">
                  <a:latin typeface="微软雅黑" pitchFamily="34" charset="-122"/>
                  <a:ea typeface="微软雅黑" pitchFamily="34" charset="-122"/>
                </a:rPr>
                <a:t>(T5)+2</a:t>
              </a:r>
              <a:r>
                <a:rPr kumimoji="1" lang="zh-CN" altLang="en-US" sz="1400" dirty="0">
                  <a:latin typeface="微软雅黑" pitchFamily="34" charset="-122"/>
                  <a:ea typeface="微软雅黑" pitchFamily="34" charset="-122"/>
                </a:rPr>
                <a:t>名</a:t>
              </a:r>
              <a:r>
                <a:rPr kumimoji="1" lang="en-US" altLang="zh-CN" sz="1400" dirty="0">
                  <a:latin typeface="微软雅黑" pitchFamily="34" charset="-122"/>
                  <a:ea typeface="微软雅黑" pitchFamily="34" charset="-122"/>
                </a:rPr>
                <a:t>T4+1</a:t>
              </a:r>
              <a:r>
                <a:rPr kumimoji="1" lang="zh-CN" altLang="en-US" sz="1400" dirty="0">
                  <a:latin typeface="微软雅黑" pitchFamily="34" charset="-122"/>
                  <a:ea typeface="微软雅黑" pitchFamily="34" charset="-122"/>
                </a:rPr>
                <a:t>名</a:t>
              </a:r>
              <a:r>
                <a:rPr kumimoji="1" lang="en-US" altLang="zh-CN" sz="1400" dirty="0">
                  <a:latin typeface="微软雅黑" pitchFamily="34" charset="-122"/>
                  <a:ea typeface="微软雅黑" pitchFamily="34" charset="-122"/>
                </a:rPr>
                <a:t>T3</a:t>
              </a:r>
              <a:endParaRPr kumimoji="1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31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457220" y="110203"/>
            <a:ext cx="4471990" cy="50798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改进措施 </a:t>
            </a:r>
            <a:r>
              <a:rPr kumimoji="1" lang="en-US" altLang="zh-CN" sz="1600" dirty="0"/>
              <a:t>–</a:t>
            </a:r>
            <a:r>
              <a:rPr kumimoji="1" lang="zh-CN" altLang="en-US" sz="1600" dirty="0"/>
              <a:t> 机制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24333"/>
              </p:ext>
            </p:extLst>
          </p:nvPr>
        </p:nvGraphicFramePr>
        <p:xfrm>
          <a:off x="251520" y="1203598"/>
          <a:ext cx="8640960" cy="36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vl="0"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改进措施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周内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Q4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故障预防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28600" lvl="0" indent="-228600" algn="l">
                        <a:buFont typeface="+mj-lt"/>
                        <a:buAutoNum type="arabicPeriod"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集群健康巡检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强化系统变更全流程进行评审和把控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700" dirty="0">
                          <a:latin typeface="+mn-ea"/>
                          <a:ea typeface="+mn-ea"/>
                        </a:rPr>
                        <a:t>方案设计</a:t>
                      </a:r>
                      <a:r>
                        <a:rPr lang="en-US" altLang="zh-CN" sz="70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zh-CN" altLang="en-US" sz="700" dirty="0">
                          <a:latin typeface="+mn-ea"/>
                          <a:ea typeface="+mn-ea"/>
                        </a:rPr>
                        <a:t>代码编写测试</a:t>
                      </a:r>
                      <a:r>
                        <a:rPr lang="en-US" altLang="zh-CN" sz="70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zh-CN" altLang="en-US" sz="700" dirty="0">
                          <a:latin typeface="+mn-ea"/>
                          <a:ea typeface="+mn-ea"/>
                        </a:rPr>
                        <a:t>上线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  <a:p>
                      <a:pPr marL="228600" lvl="0" indent="-228600" algn="l">
                        <a:buFont typeface="+mj-lt"/>
                        <a:buAutoNum type="arabicPeriod"/>
                      </a:pPr>
                      <a:endParaRPr lang="en-US" altLang="zh-CN" sz="11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    每日巡检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 集群健康指标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梳理 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 已完成并每日巡检，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发现风险集群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121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个、高危集群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个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不再新增跨地域主从集群 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–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 已完成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引入稳定性高工，严格执行变更规范流程－已执行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zh-CN" altLang="en-US" sz="1100" b="0" i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月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与业务明确产品能力边界，提供最佳实践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月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线上跨地域架构风险集群明确解决方案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1364203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故障感知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28600" lvl="0" indent="-228600" algn="l">
                        <a:buFont typeface="+mj-lt"/>
                        <a:buAutoNum type="arabicPeriod"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完善线上监控报警</a:t>
                      </a: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（实例存活、同步状态，性能，吞吐，容量、客户维度</a:t>
                      </a:r>
                      <a:r>
                        <a:rPr lang="en-US" altLang="zh-CN" sz="800" dirty="0">
                          <a:latin typeface="+mn-ea"/>
                          <a:ea typeface="+mn-ea"/>
                        </a:rPr>
                        <a:t>SLA</a:t>
                      </a: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）</a:t>
                      </a:r>
                      <a:endParaRPr lang="en-US" altLang="zh-CN" sz="800" dirty="0">
                        <a:latin typeface="+mn-ea"/>
                        <a:ea typeface="+mn-ea"/>
                      </a:endParaRPr>
                    </a:p>
                    <a:p>
                      <a:pPr marL="228600" lvl="0" indent="-228600" algn="l">
                        <a:buFont typeface="+mj-lt"/>
                        <a:buAutoNum type="arabicPeriod"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工单响应机制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关键指标报警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Review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及补齐</a:t>
                      </a: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–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进行中，增加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同步状态，容量监控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严格执行工单处理流程，保证工单流转闭环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–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已执行</a:t>
                      </a:r>
                      <a:endParaRPr lang="en-US" altLang="zh-CN" sz="11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月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完善客户视角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SLA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，保证感知时间不晚于业务 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故障止损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针对所有已知故障场景建立故障处理</a:t>
                      </a:r>
                      <a:r>
                        <a:rPr lang="en" altLang="zh-CN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SOP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（全量同步、集群过载）</a:t>
                      </a:r>
                      <a:endParaRPr lang="zh-CN" altLang="en-US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zh-CN" altLang="en-US" sz="1100" dirty="0"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故障处理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SOP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补齐，覆盖存量故障场景－已完成，新增全量同步、集群过载处理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SOP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–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 已完成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完成实际演练，达到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分钟故障止损 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–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 准备中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存量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Case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故障处理</a:t>
                      </a:r>
                      <a:r>
                        <a:rPr lang="en-US" altLang="zh-CN" sz="1100" dirty="0">
                          <a:latin typeface="+mn-ea"/>
                          <a:ea typeface="+mn-ea"/>
                        </a:rPr>
                        <a:t>SOP</a:t>
                      </a: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演练至少一次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形成定期与业务联合演练的机制</a:t>
                      </a:r>
                      <a:endParaRPr lang="en-US" altLang="zh-CN" sz="1100" dirty="0">
                        <a:latin typeface="+mn-ea"/>
                        <a:ea typeface="+mn-e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6B88926-2E19-CE43-A9CF-9D7FC1D9FB8C}"/>
              </a:ext>
            </a:extLst>
          </p:cNvPr>
          <p:cNvSpPr txBox="1"/>
          <p:nvPr/>
        </p:nvSpPr>
        <p:spPr>
          <a:xfrm>
            <a:off x="2339752" y="741617"/>
            <a:ext cx="483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故障感知覆盖所有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case&amp;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标准化故障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SOP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保障落地</a:t>
            </a:r>
            <a:endParaRPr kumimoji="1"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9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457220" y="110203"/>
            <a:ext cx="4471990" cy="50798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改进措施 </a:t>
            </a:r>
            <a:r>
              <a:rPr kumimoji="1" lang="en-US" altLang="zh-CN" sz="1600" dirty="0"/>
              <a:t>–</a:t>
            </a:r>
            <a:r>
              <a:rPr kumimoji="1" lang="zh-CN" altLang="en-US" sz="1600" dirty="0"/>
              <a:t> 系统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21428"/>
              </p:ext>
            </p:extLst>
          </p:nvPr>
        </p:nvGraphicFramePr>
        <p:xfrm>
          <a:off x="107504" y="1563638"/>
          <a:ext cx="8928992" cy="20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改进措施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周内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Q4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提升服务可用性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集群保护能力优化，避免过载</a:t>
                      </a:r>
                      <a:b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代理层读流量路由策略配置化（默认读本地域从库）</a:t>
                      </a:r>
                      <a:b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限流策略落地</a:t>
                      </a:r>
                      <a:b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限流区分读写流量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实现机制优化，避免全量数据同步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数据淘汰策略优化，减少全量同步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主从同步机制优化，避免全量同步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  <a:r>
                        <a:rPr lang="zh-CN" altLang="en-US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在</a:t>
                      </a:r>
                      <a:r>
                        <a:rPr lang="en-US" altLang="zh-CN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zh-CN" altLang="en-US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个高危集群落地</a:t>
                      </a:r>
                      <a:endParaRPr lang="en-US" altLang="zh-CN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  <a:r>
                        <a:rPr lang="zh-CN" altLang="en-CN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推</a:t>
                      </a:r>
                      <a:r>
                        <a:rPr lang="zh-CN" altLang="en-US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全，避免主库过载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个高危集群落地 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日上线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推全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推全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个高危集群落地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13642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0A75EB0-4F2F-5B48-9DCD-BB90BC2815A3}"/>
              </a:ext>
            </a:extLst>
          </p:cNvPr>
          <p:cNvSpPr txBox="1"/>
          <p:nvPr/>
        </p:nvSpPr>
        <p:spPr>
          <a:xfrm>
            <a:off x="2339752" y="864760"/>
            <a:ext cx="3767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 集群过载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全量同步 两大风险</a:t>
            </a:r>
            <a:endParaRPr kumimoji="1"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13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457220" y="110203"/>
            <a:ext cx="4471990" cy="50798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改进措施 </a:t>
            </a:r>
            <a:r>
              <a:rPr kumimoji="1" lang="en-US" altLang="zh-CN" sz="1600" dirty="0"/>
              <a:t>–</a:t>
            </a:r>
            <a:r>
              <a:rPr kumimoji="1" lang="zh-CN" altLang="en-US" sz="1600" dirty="0"/>
              <a:t> 产品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0005"/>
              </p:ext>
            </p:extLst>
          </p:nvPr>
        </p:nvGraphicFramePr>
        <p:xfrm>
          <a:off x="107504" y="1563638"/>
          <a:ext cx="8928992" cy="126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改进措施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周内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Q4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100" dirty="0">
                          <a:latin typeface="+mn-ea"/>
                          <a:ea typeface="+mn-ea"/>
                        </a:rPr>
                        <a:t>最佳实践客户可感知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客户维度的服务质量报告，提示客户集群中存在的风险及解决方法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服务质量报告在</a:t>
                      </a:r>
                      <a:r>
                        <a:rPr lang="en-US" altLang="zh-CN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zh-CN" altLang="en-US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个高危集群落地，与客户完成沟通</a:t>
                      </a:r>
                      <a:endParaRPr lang="en-US" altLang="zh-CN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服务质量报告在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个风险集群落地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13642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0A75EB0-4F2F-5B48-9DCD-BB90BC2815A3}"/>
              </a:ext>
            </a:extLst>
          </p:cNvPr>
          <p:cNvSpPr txBox="1"/>
          <p:nvPr/>
        </p:nvSpPr>
        <p:spPr>
          <a:xfrm>
            <a:off x="2339752" y="864760"/>
            <a:ext cx="4035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 使用过程中的系统能力退化 风险</a:t>
            </a:r>
            <a:endParaRPr kumimoji="1"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24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2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5"/>
          <p:cNvSpPr txBox="1">
            <a:spLocks/>
          </p:cNvSpPr>
          <p:nvPr/>
        </p:nvSpPr>
        <p:spPr>
          <a:xfrm>
            <a:off x="899592" y="123478"/>
            <a:ext cx="6264696" cy="5079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dirty="0" err="1"/>
              <a:t>Redis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关键指标（实例健康度）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C37F045-F75D-5A46-8490-77981296716B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347614"/>
          <a:ext cx="7632848" cy="28836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87755">
                  <a:extLst>
                    <a:ext uri="{9D8B030D-6E8A-4147-A177-3AD203B41FA5}">
                      <a16:colId xmlns:a16="http://schemas.microsoft.com/office/drawing/2014/main" val="264306845"/>
                    </a:ext>
                  </a:extLst>
                </a:gridCol>
                <a:gridCol w="1357896">
                  <a:extLst>
                    <a:ext uri="{9D8B030D-6E8A-4147-A177-3AD203B41FA5}">
                      <a16:colId xmlns:a16="http://schemas.microsoft.com/office/drawing/2014/main" val="3067703978"/>
                    </a:ext>
                  </a:extLst>
                </a:gridCol>
                <a:gridCol w="3103020">
                  <a:extLst>
                    <a:ext uri="{9D8B030D-6E8A-4147-A177-3AD203B41FA5}">
                      <a16:colId xmlns:a16="http://schemas.microsoft.com/office/drawing/2014/main" val="860265251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38049077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指标分类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+mn-ea"/>
                          <a:ea typeface="+mn-ea"/>
                        </a:rPr>
                        <a:t>指标项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+mn-ea"/>
                          <a:ea typeface="+mn-ea"/>
                        </a:rPr>
                        <a:t>指标项含义说明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当前状态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74985880"/>
                  </a:ext>
                </a:extLst>
              </a:tr>
              <a:tr h="145461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存活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端口语义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代理及存储节点健康状态</a:t>
                      </a:r>
                    </a:p>
                  </a:txBody>
                  <a:tcPr marL="4763" marR="4763" marT="4763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部分监控项在云上百度每个客户的每个实例可见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17714737"/>
                  </a:ext>
                </a:extLst>
              </a:tr>
              <a:tr h="135828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慢节点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从库慢节点自动剔除策略</a:t>
                      </a:r>
                    </a:p>
                  </a:txBody>
                  <a:tcPr marL="4763" marR="4763" marT="4763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28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代理存活率监控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单个挂载点存活代理个数</a:t>
                      </a:r>
                    </a:p>
                  </a:txBody>
                  <a:tcPr marL="4763" marR="4763" marT="4763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44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数据最终一致性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主从同步监控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长时间全量同步未完成</a:t>
                      </a:r>
                    </a:p>
                  </a:txBody>
                  <a:tcPr marL="4763" marR="4763" marT="476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44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性能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平响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请求响应时间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91254"/>
                  </a:ext>
                </a:extLst>
              </a:tr>
              <a:tr h="140644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吞吐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QPS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实时写流量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07032180"/>
                  </a:ext>
                </a:extLst>
              </a:tr>
              <a:tr h="140644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读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QPS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实时读流量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06748943"/>
                  </a:ext>
                </a:extLst>
              </a:tr>
              <a:tr h="140644">
                <a:tc rowSpan="8"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容量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连接数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业务连接数消耗</a:t>
                      </a: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67522702"/>
                  </a:ext>
                </a:extLst>
              </a:tr>
              <a:tr h="140644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磁盘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磁盘空间使用率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21451881"/>
                  </a:ext>
                </a:extLst>
              </a:tr>
              <a:tr h="140644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整机内存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内存使用率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01247578"/>
                  </a:ext>
                </a:extLst>
              </a:tr>
              <a:tr h="140644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整机</a:t>
                      </a:r>
                      <a:r>
                        <a:rPr lang="en-US" altLang="zh-CN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cpu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使用率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04687468"/>
                  </a:ext>
                </a:extLst>
              </a:tr>
              <a:tr h="140644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网卡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网卡使用率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58654885"/>
                  </a:ext>
                </a:extLst>
              </a:tr>
              <a:tr h="140644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进程级别内存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Redis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内存使用</a:t>
                      </a: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644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进程级别 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CPU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进程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消耗</a:t>
                      </a: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644">
                <a:tc vMerge="1">
                  <a:txBody>
                    <a:bodyPr/>
                    <a:lstStyle/>
                    <a:p>
                      <a:pPr algn="ctr" rtl="0" fontAlgn="b"/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限流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实例级别的限流出现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7584" y="69954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提供高并发访问、</a:t>
            </a:r>
            <a:r>
              <a:rPr lang="en-US" altLang="zh-CN" sz="1400" dirty="0">
                <a:latin typeface="+mn-ea"/>
              </a:rPr>
              <a:t>TB </a:t>
            </a:r>
            <a:r>
              <a:rPr lang="zh-CN" altLang="en-US" sz="1400" dirty="0">
                <a:latin typeface="+mn-ea"/>
              </a:rPr>
              <a:t>级海量数据场景下的缓存服务，需要保障集群高可用。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需要针对关键场景问题具备监控预案措施</a:t>
            </a:r>
            <a:endParaRPr lang="x-none" altLang="zh-CN" sz="1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4356067"/>
            <a:ext cx="788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同时还有近</a:t>
            </a:r>
            <a:r>
              <a:rPr kumimoji="1" lang="en-US" altLang="zh-CN" sz="1400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项实例维度信息采集，辅助综合判断。同时 </a:t>
            </a:r>
            <a:r>
              <a:rPr kumimoji="1" lang="en-US" altLang="zh-CN" sz="14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的定期巡检也在配置管理、</a:t>
            </a:r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集群健康状态管理实现定期的巡查，保障隐患及时处理。</a:t>
            </a:r>
          </a:p>
        </p:txBody>
      </p:sp>
    </p:spTree>
    <p:extLst>
      <p:ext uri="{BB962C8B-B14F-4D97-AF65-F5344CB8AC3E}">
        <p14:creationId xmlns:p14="http://schemas.microsoft.com/office/powerpoint/2010/main" val="2310956015"/>
      </p:ext>
    </p:extLst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400" dirty="0" smtClean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1154</Words>
  <Application>Microsoft Macintosh PowerPoint</Application>
  <PresentationFormat>On-screen Show (16:9)</PresentationFormat>
  <Paragraphs>166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微软雅黑</vt:lpstr>
      <vt:lpstr>宋体</vt:lpstr>
      <vt:lpstr>Arial</vt:lpstr>
      <vt:lpstr>Calibri</vt:lpstr>
      <vt:lpstr>Consolas</vt:lpstr>
      <vt:lpstr>Verdana</vt:lpstr>
      <vt:lpstr>webwppDefTheme</vt:lpstr>
      <vt:lpstr>Office 主题</vt:lpstr>
      <vt:lpstr>PowerPoint Presentation</vt:lpstr>
      <vt:lpstr>10.22 好看Case回顾</vt:lpstr>
      <vt:lpstr>Redis主要问题与风险</vt:lpstr>
      <vt:lpstr>改进措施-团队</vt:lpstr>
      <vt:lpstr>改进措施 – 机制</vt:lpstr>
      <vt:lpstr>改进措施 – 系统</vt:lpstr>
      <vt:lpstr>改进措施 – 产品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jianglishuang</dc:creator>
  <cp:lastModifiedBy>柯 非</cp:lastModifiedBy>
  <cp:revision>2528</cp:revision>
  <dcterms:created xsi:type="dcterms:W3CDTF">2020-09-13T14:52:41Z</dcterms:created>
  <dcterms:modified xsi:type="dcterms:W3CDTF">2020-11-07T04:13:41Z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