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lvl1pPr defTabSz="457200">
      <a:defRPr>
        <a:latin typeface="Century Gothic"/>
        <a:ea typeface="Century Gothic"/>
        <a:cs typeface="Century Gothic"/>
        <a:sym typeface="Century Gothic"/>
      </a:defRPr>
    </a:lvl1pPr>
    <a:lvl2pPr indent="457200" defTabSz="457200">
      <a:defRPr>
        <a:latin typeface="Century Gothic"/>
        <a:ea typeface="Century Gothic"/>
        <a:cs typeface="Century Gothic"/>
        <a:sym typeface="Century Gothic"/>
      </a:defRPr>
    </a:lvl2pPr>
    <a:lvl3pPr indent="914400" defTabSz="457200">
      <a:defRPr>
        <a:latin typeface="Century Gothic"/>
        <a:ea typeface="Century Gothic"/>
        <a:cs typeface="Century Gothic"/>
        <a:sym typeface="Century Gothic"/>
      </a:defRPr>
    </a:lvl3pPr>
    <a:lvl4pPr indent="1371600" defTabSz="457200">
      <a:defRPr>
        <a:latin typeface="Century Gothic"/>
        <a:ea typeface="Century Gothic"/>
        <a:cs typeface="Century Gothic"/>
        <a:sym typeface="Century Gothic"/>
      </a:defRPr>
    </a:lvl4pPr>
    <a:lvl5pPr indent="1828800" defTabSz="457200">
      <a:defRPr>
        <a:latin typeface="Century Gothic"/>
        <a:ea typeface="Century Gothic"/>
        <a:cs typeface="Century Gothic"/>
        <a:sym typeface="Century Gothic"/>
      </a:defRPr>
    </a:lvl5pPr>
    <a:lvl6pPr indent="2286000" defTabSz="457200">
      <a:defRPr>
        <a:latin typeface="Century Gothic"/>
        <a:ea typeface="Century Gothic"/>
        <a:cs typeface="Century Gothic"/>
        <a:sym typeface="Century Gothic"/>
      </a:defRPr>
    </a:lvl6pPr>
    <a:lvl7pPr indent="2743200" defTabSz="457200">
      <a:defRPr>
        <a:latin typeface="Century Gothic"/>
        <a:ea typeface="Century Gothic"/>
        <a:cs typeface="Century Gothic"/>
        <a:sym typeface="Century Gothic"/>
      </a:defRPr>
    </a:lvl7pPr>
    <a:lvl8pPr indent="3200400" defTabSz="457200">
      <a:defRPr>
        <a:latin typeface="Century Gothic"/>
        <a:ea typeface="Century Gothic"/>
        <a:cs typeface="Century Gothic"/>
        <a:sym typeface="Century Gothic"/>
      </a:defRPr>
    </a:lvl8pPr>
    <a:lvl9pPr indent="3657600" defTabSz="457200">
      <a:defRPr>
        <a:latin typeface="Century Gothic"/>
        <a:ea typeface="Century Gothic"/>
        <a:cs typeface="Century Gothic"/>
        <a:sym typeface="Century Gothic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6D9CA"/>
          </a:solidFill>
        </a:fill>
      </a:tcStyle>
    </a:wholeTbl>
    <a:band2H>
      <a:tcTxStyle/>
      <a:tcStyle>
        <a:tcBdr/>
        <a:fill>
          <a:solidFill>
            <a:srgbClr val="FAEDE6"/>
          </a:solidFill>
        </a:fill>
      </a:tcStyle>
    </a:band2H>
    <a:firstCol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78712"/>
          </a:solidFill>
        </a:fill>
      </a:tcStyle>
    </a:firstCol>
    <a:lastRow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78712"/>
          </a:solidFill>
        </a:fill>
      </a:tcStyle>
    </a:lastRow>
    <a:firstRow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78712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8CFCC"/>
          </a:solidFill>
        </a:fill>
      </a:tcStyle>
    </a:wholeTbl>
    <a:band2H>
      <a:tcTxStyle/>
      <a:tcStyle>
        <a:tcBdr/>
        <a:fill>
          <a:solidFill>
            <a:srgbClr val="EDE9E7"/>
          </a:solidFill>
        </a:fill>
      </a:tcStyle>
    </a:band2H>
    <a:firstCol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65331"/>
          </a:solidFill>
        </a:fill>
      </a:tcStyle>
    </a:firstCol>
    <a:lastRow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65331"/>
          </a:solidFill>
        </a:fill>
      </a:tcStyle>
    </a:lastRow>
    <a:firstRow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65331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8DBD5"/>
          </a:solidFill>
        </a:fill>
      </a:tcStyle>
    </a:wholeTbl>
    <a:band2H>
      <a:tcTxStyle/>
      <a:tcStyle>
        <a:tcBdr/>
        <a:fill>
          <a:solidFill>
            <a:srgbClr val="ECEEEB"/>
          </a:solidFill>
        </a:fill>
      </a:tcStyle>
    </a:band2H>
    <a:firstCol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49276"/>
          </a:solidFill>
        </a:fill>
      </a:tcStyle>
    </a:firstCol>
    <a:lastRow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49276"/>
          </a:solidFill>
        </a:fill>
      </a:tcStyle>
    </a:lastRow>
    <a:firstRow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4927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8712"/>
          </a:solidFill>
        </a:fill>
      </a:tcStyle>
    </a:firstCol>
    <a:lastRow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8712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15" autoAdjust="0"/>
  </p:normalViewPr>
  <p:slideViewPr>
    <p:cSldViewPr snapToGrid="0">
      <p:cViewPr varScale="1">
        <p:scale>
          <a:sx n="68" d="100"/>
          <a:sy n="68" d="100"/>
        </p:scale>
        <p:origin x="6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23" name="Shape 3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2820342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47" name="Shape 3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Sass</a:t>
            </a:r>
            <a:r>
              <a:rPr sz="1200"/>
              <a:t>有两种后缀名文件，一种是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sass</a:t>
            </a:r>
            <a:r>
              <a:rPr sz="1200"/>
              <a:t>，不使用大括号和分号；另外一种是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scss</a:t>
            </a:r>
            <a:r>
              <a:rPr sz="1200"/>
              <a:t>，和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css</a:t>
            </a:r>
            <a:r>
              <a:rPr sz="1200"/>
              <a:t>格式差不多，使用大括号和分号。建议使用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scss</a:t>
            </a:r>
            <a:r>
              <a:rPr sz="1200"/>
              <a:t>，避免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sass</a:t>
            </a:r>
            <a:r>
              <a:rPr sz="1200"/>
              <a:t>后缀名的严格格式要求报错。</a:t>
            </a:r>
          </a:p>
        </p:txBody>
      </p:sp>
    </p:spTree>
    <p:extLst>
      <p:ext uri="{BB962C8B-B14F-4D97-AF65-F5344CB8AC3E}">
        <p14:creationId xmlns:p14="http://schemas.microsoft.com/office/powerpoint/2010/main" val="1758466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53" name="Shape 35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sz="1200"/>
              <a:t>上很多好的资源</a:t>
            </a:r>
          </a:p>
        </p:txBody>
      </p:sp>
    </p:spTree>
    <p:extLst>
      <p:ext uri="{BB962C8B-B14F-4D97-AF65-F5344CB8AC3E}">
        <p14:creationId xmlns:p14="http://schemas.microsoft.com/office/powerpoint/2010/main" val="3382922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60" name="Shape 36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应用场景，1、多个按钮的前景色、背景色、三个状态色值等的管理，2、不同主题，变量不同，逻辑代码相同，这样就可以方便生成不同配色方案或者布局方案</a:t>
            </a:r>
          </a:p>
        </p:txBody>
      </p:sp>
    </p:spTree>
    <p:extLst>
      <p:ext uri="{BB962C8B-B14F-4D97-AF65-F5344CB8AC3E}">
        <p14:creationId xmlns:p14="http://schemas.microsoft.com/office/powerpoint/2010/main" val="3117836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71" name="Shape 37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100">
                <a:latin typeface="Calibri"/>
                <a:ea typeface="Calibri"/>
                <a:cs typeface="Calibri"/>
                <a:sym typeface="Calibri"/>
              </a:rPr>
              <a:t>sass</a:t>
            </a:r>
            <a:r>
              <a:rPr sz="1100"/>
              <a:t>有两种注释方式，一种是标准的</a:t>
            </a:r>
            <a:r>
              <a:rPr sz="1100">
                <a:latin typeface="Calibri"/>
                <a:ea typeface="Calibri"/>
                <a:cs typeface="Calibri"/>
                <a:sym typeface="Calibri"/>
              </a:rPr>
              <a:t>css</a:t>
            </a:r>
            <a:r>
              <a:rPr sz="1100"/>
              <a:t>注释方式</a:t>
            </a:r>
            <a:r>
              <a:rPr sz="1100">
                <a:latin typeface="Calibri"/>
                <a:ea typeface="Calibri"/>
                <a:cs typeface="Calibri"/>
                <a:sym typeface="Calibri"/>
              </a:rPr>
              <a:t>/* */</a:t>
            </a:r>
            <a:r>
              <a:rPr sz="1100"/>
              <a:t>，另一种则是</a:t>
            </a:r>
            <a:r>
              <a:rPr sz="1100"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sz="1100"/>
              <a:t>双斜杆形式的单行注释，不过这种单行注释不会被转译出来。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100">
                <a:latin typeface="Calibri"/>
                <a:ea typeface="Calibri"/>
                <a:cs typeface="Calibri"/>
                <a:sym typeface="Calibri"/>
              </a:rPr>
              <a:t>@import</a:t>
            </a:r>
            <a:r>
              <a:rPr sz="1100"/>
              <a:t>的</a:t>
            </a:r>
            <a:r>
              <a:rPr sz="1100">
                <a:latin typeface="Calibri"/>
                <a:ea typeface="Calibri"/>
                <a:cs typeface="Calibri"/>
                <a:sym typeface="Calibri"/>
              </a:rPr>
              <a:t>scss</a:t>
            </a:r>
            <a:r>
              <a:rPr sz="1100"/>
              <a:t>文件合并进来只生成一个</a:t>
            </a:r>
            <a:r>
              <a:rPr sz="1100">
                <a:latin typeface="Calibri"/>
                <a:ea typeface="Calibri"/>
                <a:cs typeface="Calibri"/>
                <a:sym typeface="Calibri"/>
              </a:rPr>
              <a:t>CSS</a:t>
            </a:r>
            <a:r>
              <a:rPr sz="1100"/>
              <a:t>文件，导入</a:t>
            </a:r>
            <a:r>
              <a:rPr sz="1100">
                <a:latin typeface="Calibri"/>
                <a:ea typeface="Calibri"/>
                <a:cs typeface="Calibri"/>
                <a:sym typeface="Calibri"/>
              </a:rPr>
              <a:t>css</a:t>
            </a:r>
            <a:r>
              <a:rPr sz="1100"/>
              <a:t>文件如</a:t>
            </a:r>
            <a:r>
              <a:rPr sz="1100">
                <a:latin typeface="Calibri"/>
                <a:ea typeface="Calibri"/>
                <a:cs typeface="Calibri"/>
                <a:sym typeface="Calibri"/>
              </a:rPr>
              <a:t>@import ‘reset.css’</a:t>
            </a:r>
            <a:r>
              <a:rPr sz="1100"/>
              <a:t>，那效果跟普通</a:t>
            </a:r>
            <a:r>
              <a:rPr sz="1100">
                <a:latin typeface="Calibri"/>
                <a:ea typeface="Calibri"/>
                <a:cs typeface="Calibri"/>
                <a:sym typeface="Calibri"/>
              </a:rPr>
              <a:t>CSS</a:t>
            </a:r>
            <a:r>
              <a:rPr sz="1100"/>
              <a:t>导入样式文件一样，导入的</a:t>
            </a:r>
            <a:r>
              <a:rPr sz="1100">
                <a:latin typeface="Calibri"/>
                <a:ea typeface="Calibri"/>
                <a:cs typeface="Calibri"/>
                <a:sym typeface="Calibri"/>
              </a:rPr>
              <a:t>css</a:t>
            </a:r>
            <a:r>
              <a:rPr sz="1100"/>
              <a:t>文件不会合并到编译后的文件中，而是以</a:t>
            </a:r>
            <a:r>
              <a:rPr sz="1100">
                <a:latin typeface="Calibri"/>
                <a:ea typeface="Calibri"/>
                <a:cs typeface="Calibri"/>
                <a:sym typeface="Calibri"/>
              </a:rPr>
              <a:t>@import</a:t>
            </a:r>
            <a:r>
              <a:rPr sz="1100"/>
              <a:t>方式存在。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sz="1200"/>
              <a:t>循环有两种形式，分别为：</a:t>
            </a:r>
            <a:r>
              <a:rPr sz="1100">
                <a:latin typeface="Calibri"/>
                <a:ea typeface="Calibri"/>
                <a:cs typeface="Calibri"/>
                <a:sym typeface="Calibri"/>
              </a:rPr>
              <a:t>@for $var from &lt;start&gt; through &lt;end&gt;</a:t>
            </a:r>
            <a:r>
              <a:rPr sz="1200"/>
              <a:t>和</a:t>
            </a:r>
            <a:r>
              <a:rPr sz="1100">
                <a:latin typeface="Calibri"/>
                <a:ea typeface="Calibri"/>
                <a:cs typeface="Calibri"/>
                <a:sym typeface="Calibri"/>
              </a:rPr>
              <a:t>@for $var from &lt;start&gt; to &lt;end&gt;</a:t>
            </a:r>
            <a:r>
              <a:rPr sz="1200"/>
              <a:t>。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$i</a:t>
            </a:r>
            <a:r>
              <a:rPr sz="1200"/>
              <a:t>表示变量，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start</a:t>
            </a:r>
            <a:r>
              <a:rPr sz="1200"/>
              <a:t>表示起始值，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sz="1200"/>
              <a:t>表示结束值，这两个的区别是关键字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through</a:t>
            </a:r>
            <a:r>
              <a:rPr sz="1200"/>
              <a:t>表示包括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sz="1200"/>
              <a:t>这个数，而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sz="1200"/>
              <a:t>则不包括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sz="1200"/>
              <a:t>这个数。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579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6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34" name="Shape 34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27221" y="-32"/>
            <a:ext cx="2356674" cy="6853285"/>
            <a:chOff x="0" y="0"/>
            <a:chExt cx="2356673" cy="6853284"/>
          </a:xfrm>
        </p:grpSpPr>
        <p:sp>
          <p:nvSpPr>
            <p:cNvPr id="47" name="Shape 47"/>
            <p:cNvSpPr/>
            <p:nvPr/>
          </p:nvSpPr>
          <p:spPr>
            <a:xfrm>
              <a:off x="0" y="0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523067" y="4316505"/>
              <a:ext cx="423436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979074" y="5862714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94326" y="4364406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444311" y="1289233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1084453" y="6571632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475166" y="4107663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946501" y="3145833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1046133" y="6600372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946501" y="5897202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946501" y="5772662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979074" y="6322553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</p:grpSp>
      <p:sp>
        <p:nvSpPr>
          <p:cNvPr id="60" name="Shape 60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647252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2589213" y="2514600"/>
            <a:ext cx="8915400" cy="2262782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262626"/>
                </a:solidFill>
              </a:rPr>
              <a:t>Title Text</a:t>
            </a:r>
          </a:p>
        </p:txBody>
      </p:sp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xfrm>
            <a:off x="2589213" y="4777378"/>
            <a:ext cx="8915400" cy="112628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595959"/>
                </a:solidFill>
              </a:defRPr>
            </a:lvl1pPr>
            <a:lvl2pPr marL="0" indent="457200">
              <a:buClrTx/>
              <a:buSzTx/>
              <a:buFontTx/>
              <a:buNone/>
              <a:defRPr>
                <a:solidFill>
                  <a:srgbClr val="595959"/>
                </a:solidFill>
              </a:defRPr>
            </a:lvl2pPr>
            <a:lvl3pPr marL="0" indent="914400">
              <a:buClrTx/>
              <a:buSzTx/>
              <a:buFontTx/>
              <a:buNone/>
              <a:defRPr>
                <a:solidFill>
                  <a:srgbClr val="595959"/>
                </a:solidFill>
              </a:defRPr>
            </a:lvl3pPr>
            <a:lvl4pPr marL="0" indent="1371600">
              <a:buClrTx/>
              <a:buSzTx/>
              <a:buFontTx/>
              <a:buNone/>
              <a:defRPr>
                <a:solidFill>
                  <a:srgbClr val="595959"/>
                </a:solidFill>
              </a:defRPr>
            </a:lvl4pPr>
            <a:lvl5pPr marL="0" indent="1828800">
              <a:buClrTx/>
              <a:buSzTx/>
              <a:buFontTx/>
              <a:buNone/>
              <a:defRPr>
                <a:solidFill>
                  <a:srgbClr val="595959"/>
                </a:solidFill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Five</a:t>
            </a:r>
          </a:p>
        </p:txBody>
      </p:sp>
      <p:sp>
        <p:nvSpPr>
          <p:cNvPr id="63" name="Shape 63"/>
          <p:cNvSpPr/>
          <p:nvPr/>
        </p:nvSpPr>
        <p:spPr>
          <a:xfrm>
            <a:off x="-1" y="4323810"/>
            <a:ext cx="1742308" cy="778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1" h="21600" extrusionOk="0">
                <a:moveTo>
                  <a:pt x="16665" y="21600"/>
                </a:moveTo>
                <a:cubicBezTo>
                  <a:pt x="16839" y="21600"/>
                  <a:pt x="16955" y="21470"/>
                  <a:pt x="17013" y="21340"/>
                </a:cubicBezTo>
                <a:cubicBezTo>
                  <a:pt x="17013" y="21210"/>
                  <a:pt x="17071" y="21210"/>
                  <a:pt x="17071" y="21210"/>
                </a:cubicBezTo>
                <a:cubicBezTo>
                  <a:pt x="21484" y="11320"/>
                  <a:pt x="21484" y="11320"/>
                  <a:pt x="21484" y="11320"/>
                </a:cubicBezTo>
                <a:cubicBezTo>
                  <a:pt x="21600" y="11060"/>
                  <a:pt x="21600" y="10540"/>
                  <a:pt x="21484" y="10149"/>
                </a:cubicBezTo>
                <a:cubicBezTo>
                  <a:pt x="17071" y="390"/>
                  <a:pt x="17071" y="390"/>
                  <a:pt x="17071" y="390"/>
                </a:cubicBezTo>
                <a:cubicBezTo>
                  <a:pt x="17071" y="260"/>
                  <a:pt x="17013" y="260"/>
                  <a:pt x="17013" y="260"/>
                </a:cubicBezTo>
                <a:cubicBezTo>
                  <a:pt x="16955" y="130"/>
                  <a:pt x="16839" y="0"/>
                  <a:pt x="1666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0"/>
                  <a:pt x="0" y="21600"/>
                  <a:pt x="0" y="21600"/>
                </a:cubicBezTo>
                <a:lnTo>
                  <a:pt x="16665" y="21600"/>
                </a:lnTo>
                <a:close/>
              </a:path>
            </a:pathLst>
          </a:custGeom>
          <a:solidFill>
            <a:srgbClr val="E78712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531812" y="4513982"/>
            <a:ext cx="779768" cy="39624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3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151" name="Shape 15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</p:grpSp>
      <p:grpSp>
        <p:nvGrpSpPr>
          <p:cNvPr id="176" name="Group 176"/>
          <p:cNvGrpSpPr/>
          <p:nvPr/>
        </p:nvGrpSpPr>
        <p:grpSpPr>
          <a:xfrm>
            <a:off x="27221" y="-32"/>
            <a:ext cx="2356674" cy="6853285"/>
            <a:chOff x="0" y="0"/>
            <a:chExt cx="2356673" cy="6853284"/>
          </a:xfrm>
        </p:grpSpPr>
        <p:sp>
          <p:nvSpPr>
            <p:cNvPr id="164" name="Shape 164"/>
            <p:cNvSpPr/>
            <p:nvPr/>
          </p:nvSpPr>
          <p:spPr>
            <a:xfrm>
              <a:off x="0" y="0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523067" y="4316505"/>
              <a:ext cx="423436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979074" y="5862714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494326" y="4364406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444311" y="1289233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1084453" y="6571632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475166" y="4107663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946501" y="3145833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046133" y="6600372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946501" y="5897202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946501" y="5772662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979074" y="6322553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</p:grpSp>
      <p:sp>
        <p:nvSpPr>
          <p:cNvPr id="177" name="Shape 177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647252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xfrm>
            <a:off x="2589211" y="348859"/>
            <a:ext cx="8915401" cy="3638522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262626"/>
                </a:solidFill>
              </a:rPr>
              <a:t>Title Text</a:t>
            </a:r>
          </a:p>
        </p:txBody>
      </p:sp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xfrm>
            <a:off x="2589211" y="3987379"/>
            <a:ext cx="8915401" cy="2289197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FontTx/>
              <a:buNone/>
              <a:defRPr>
                <a:solidFill>
                  <a:srgbClr val="595959"/>
                </a:solidFill>
              </a:defRPr>
            </a:lvl1pPr>
            <a:lvl2pPr marL="0" indent="457200">
              <a:buClrTx/>
              <a:buSzTx/>
              <a:buFontTx/>
              <a:buNone/>
              <a:defRPr>
                <a:solidFill>
                  <a:srgbClr val="595959"/>
                </a:solidFill>
              </a:defRPr>
            </a:lvl2pPr>
            <a:lvl3pPr marL="0" indent="914400">
              <a:buClrTx/>
              <a:buSzTx/>
              <a:buFontTx/>
              <a:buNone/>
              <a:defRPr>
                <a:solidFill>
                  <a:srgbClr val="595959"/>
                </a:solidFill>
              </a:defRPr>
            </a:lvl3pPr>
            <a:lvl4pPr marL="0" indent="1371600">
              <a:buClrTx/>
              <a:buSzTx/>
              <a:buFontTx/>
              <a:buNone/>
              <a:defRPr>
                <a:solidFill>
                  <a:srgbClr val="595959"/>
                </a:solidFill>
              </a:defRPr>
            </a:lvl4pPr>
            <a:lvl5pPr marL="0" indent="1828800">
              <a:buClrTx/>
              <a:buSzTx/>
              <a:buFontTx/>
              <a:buNone/>
              <a:defRPr>
                <a:solidFill>
                  <a:srgbClr val="595959"/>
                </a:solidFill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Five</a:t>
            </a:r>
          </a:p>
        </p:txBody>
      </p:sp>
      <p:sp>
        <p:nvSpPr>
          <p:cNvPr id="180" name="Shape 180"/>
          <p:cNvSpPr/>
          <p:nvPr/>
        </p:nvSpPr>
        <p:spPr>
          <a:xfrm flipV="1">
            <a:off x="-4189" y="317817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rgbClr val="E78712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181" name="Shape 181"/>
          <p:cNvSpPr>
            <a:spLocks noGrp="1"/>
          </p:cNvSpPr>
          <p:nvPr>
            <p:ph type="sldNum" sz="quarter" idx="2"/>
          </p:nvPr>
        </p:nvSpPr>
        <p:spPr>
          <a:xfrm>
            <a:off x="531812" y="3228581"/>
            <a:ext cx="779768" cy="39624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roup 195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183" name="Shape 183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</p:grpSp>
      <p:grpSp>
        <p:nvGrpSpPr>
          <p:cNvPr id="208" name="Group 208"/>
          <p:cNvGrpSpPr/>
          <p:nvPr/>
        </p:nvGrpSpPr>
        <p:grpSpPr>
          <a:xfrm>
            <a:off x="27221" y="-32"/>
            <a:ext cx="2356674" cy="6853285"/>
            <a:chOff x="0" y="0"/>
            <a:chExt cx="2356673" cy="6853284"/>
          </a:xfrm>
        </p:grpSpPr>
        <p:sp>
          <p:nvSpPr>
            <p:cNvPr id="196" name="Shape 196"/>
            <p:cNvSpPr/>
            <p:nvPr/>
          </p:nvSpPr>
          <p:spPr>
            <a:xfrm>
              <a:off x="0" y="0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523067" y="4316505"/>
              <a:ext cx="423436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979074" y="5862714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494326" y="4364406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444311" y="1289233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084453" y="6571632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475166" y="4107663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946501" y="3145833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1046133" y="6600372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946501" y="5897202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946501" y="5772662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979074" y="6322553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</p:grpSp>
      <p:sp>
        <p:nvSpPr>
          <p:cNvPr id="209" name="Shape 209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647252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title"/>
          </p:nvPr>
        </p:nvSpPr>
        <p:spPr>
          <a:xfrm>
            <a:off x="2849948" y="609600"/>
            <a:ext cx="8393927" cy="2895600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262626"/>
                </a:solidFill>
              </a:rPr>
              <a:t>Title Text</a:t>
            </a:r>
          </a:p>
        </p:txBody>
      </p:sp>
      <p:sp>
        <p:nvSpPr>
          <p:cNvPr id="211" name="Shape 211"/>
          <p:cNvSpPr>
            <a:spLocks noGrp="1"/>
          </p:cNvSpPr>
          <p:nvPr>
            <p:ph type="body" idx="1"/>
          </p:nvPr>
        </p:nvSpPr>
        <p:spPr>
          <a:xfrm>
            <a:off x="3275012" y="3505200"/>
            <a:ext cx="7536555" cy="381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1pPr>
            <a:lvl2pPr marL="0" indent="45720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2pPr>
            <a:lvl3pPr marL="0" indent="91440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3pPr>
            <a:lvl4pPr marL="0" indent="137160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4pPr>
            <a:lvl5pPr marL="0" indent="182880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</a:rPr>
              <a:t>Body Level Five</a:t>
            </a:r>
          </a:p>
        </p:txBody>
      </p:sp>
      <p:sp>
        <p:nvSpPr>
          <p:cNvPr id="212" name="Shape 212"/>
          <p:cNvSpPr/>
          <p:nvPr/>
        </p:nvSpPr>
        <p:spPr>
          <a:xfrm flipV="1">
            <a:off x="-4189" y="317817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rgbClr val="E78712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sldNum" sz="quarter" idx="2"/>
          </p:nvPr>
        </p:nvSpPr>
        <p:spPr>
          <a:xfrm>
            <a:off x="531812" y="3228581"/>
            <a:ext cx="779768" cy="39624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2467652" y="327092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8000">
                <a:solidFill>
                  <a:srgbClr val="E7871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E78712"/>
                </a:solidFill>
              </a:rPr>
              <a:t>“</a:t>
            </a:r>
          </a:p>
        </p:txBody>
      </p:sp>
      <p:sp>
        <p:nvSpPr>
          <p:cNvPr id="215" name="Shape 215"/>
          <p:cNvSpPr/>
          <p:nvPr/>
        </p:nvSpPr>
        <p:spPr>
          <a:xfrm>
            <a:off x="11114851" y="2584393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8000">
                <a:solidFill>
                  <a:srgbClr val="E7871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E78712"/>
                </a:solidFill>
              </a:rPr>
              <a:t>”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roup 229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217" name="Shape 217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</p:grpSp>
      <p:grpSp>
        <p:nvGrpSpPr>
          <p:cNvPr id="242" name="Group 242"/>
          <p:cNvGrpSpPr/>
          <p:nvPr/>
        </p:nvGrpSpPr>
        <p:grpSpPr>
          <a:xfrm>
            <a:off x="27221" y="-32"/>
            <a:ext cx="2356674" cy="6853285"/>
            <a:chOff x="0" y="0"/>
            <a:chExt cx="2356673" cy="6853284"/>
          </a:xfrm>
        </p:grpSpPr>
        <p:sp>
          <p:nvSpPr>
            <p:cNvPr id="230" name="Shape 230"/>
            <p:cNvSpPr/>
            <p:nvPr/>
          </p:nvSpPr>
          <p:spPr>
            <a:xfrm>
              <a:off x="0" y="0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523067" y="4316505"/>
              <a:ext cx="423436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979074" y="5862714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494326" y="4364406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444311" y="1289233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1084453" y="6571632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475166" y="4107663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946501" y="3145833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046133" y="6600372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946501" y="5897202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946501" y="5772662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979074" y="6322553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</p:grpSp>
      <p:sp>
        <p:nvSpPr>
          <p:cNvPr id="243" name="Shape 243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647252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244" name="Shape 244"/>
          <p:cNvSpPr>
            <a:spLocks noGrp="1"/>
          </p:cNvSpPr>
          <p:nvPr>
            <p:ph type="title"/>
          </p:nvPr>
        </p:nvSpPr>
        <p:spPr>
          <a:xfrm>
            <a:off x="2589213" y="723900"/>
            <a:ext cx="8915401" cy="4439345"/>
          </a:xfrm>
          <a:prstGeom prst="rect">
            <a:avLst/>
          </a:prstGeom>
        </p:spPr>
        <p:txBody>
          <a:bodyPr anchor="b"/>
          <a:lstStyle>
            <a:lvl1pPr>
              <a:defRPr sz="4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262626"/>
                </a:solidFill>
              </a:rPr>
              <a:t>Title Text</a:t>
            </a:r>
          </a:p>
        </p:txBody>
      </p:sp>
      <p:sp>
        <p:nvSpPr>
          <p:cNvPr id="245" name="Shape 245"/>
          <p:cNvSpPr>
            <a:spLocks noGrp="1"/>
          </p:cNvSpPr>
          <p:nvPr>
            <p:ph type="body" idx="1"/>
          </p:nvPr>
        </p:nvSpPr>
        <p:spPr>
          <a:xfrm>
            <a:off x="2589213" y="5181600"/>
            <a:ext cx="8915401" cy="16764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595959"/>
                </a:solidFill>
              </a:defRPr>
            </a:lvl1pPr>
            <a:lvl2pPr>
              <a:buClrTx/>
              <a:buFontTx/>
              <a:defRPr>
                <a:solidFill>
                  <a:srgbClr val="595959"/>
                </a:solidFill>
              </a:defRPr>
            </a:lvl2pPr>
            <a:lvl3pPr>
              <a:buClrTx/>
              <a:buFontTx/>
              <a:defRPr>
                <a:solidFill>
                  <a:srgbClr val="595959"/>
                </a:solidFill>
              </a:defRPr>
            </a:lvl3pPr>
            <a:lvl4pPr>
              <a:buClrTx/>
              <a:buFontTx/>
              <a:defRPr>
                <a:solidFill>
                  <a:srgbClr val="595959"/>
                </a:solidFill>
              </a:defRPr>
            </a:lvl4pPr>
            <a:lvl5pPr>
              <a:buClrTx/>
              <a:buFontTx/>
              <a:defRPr>
                <a:solidFill>
                  <a:srgbClr val="595959"/>
                </a:solidFill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Five</a:t>
            </a:r>
          </a:p>
        </p:txBody>
      </p:sp>
      <p:sp>
        <p:nvSpPr>
          <p:cNvPr id="246" name="Shape 246"/>
          <p:cNvSpPr/>
          <p:nvPr/>
        </p:nvSpPr>
        <p:spPr>
          <a:xfrm flipV="1">
            <a:off x="-4189" y="491172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rgbClr val="E78712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247" name="Shape 247"/>
          <p:cNvSpPr>
            <a:spLocks noGrp="1"/>
          </p:cNvSpPr>
          <p:nvPr>
            <p:ph type="sldNum" sz="quarter" idx="2"/>
          </p:nvPr>
        </p:nvSpPr>
        <p:spPr>
          <a:xfrm>
            <a:off x="531812" y="4967529"/>
            <a:ext cx="779768" cy="39624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roup 261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249" name="Shape 249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</p:grpSp>
      <p:grpSp>
        <p:nvGrpSpPr>
          <p:cNvPr id="274" name="Group 274"/>
          <p:cNvGrpSpPr/>
          <p:nvPr/>
        </p:nvGrpSpPr>
        <p:grpSpPr>
          <a:xfrm>
            <a:off x="27221" y="-32"/>
            <a:ext cx="2356674" cy="6853285"/>
            <a:chOff x="0" y="0"/>
            <a:chExt cx="2356673" cy="6853284"/>
          </a:xfrm>
        </p:grpSpPr>
        <p:sp>
          <p:nvSpPr>
            <p:cNvPr id="262" name="Shape 262"/>
            <p:cNvSpPr/>
            <p:nvPr/>
          </p:nvSpPr>
          <p:spPr>
            <a:xfrm>
              <a:off x="0" y="0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523067" y="4316505"/>
              <a:ext cx="423436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979074" y="5862714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494326" y="4364406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444311" y="1289233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1084453" y="6571632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475166" y="4107663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946501" y="3145833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1046133" y="6600372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946501" y="5897202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946501" y="5772662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979074" y="6322553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</p:grpSp>
      <p:sp>
        <p:nvSpPr>
          <p:cNvPr id="275" name="Shape 275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647252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276" name="Shape 276"/>
          <p:cNvSpPr>
            <a:spLocks noGrp="1"/>
          </p:cNvSpPr>
          <p:nvPr>
            <p:ph type="title"/>
          </p:nvPr>
        </p:nvSpPr>
        <p:spPr>
          <a:xfrm>
            <a:off x="2849948" y="389744"/>
            <a:ext cx="8393927" cy="3335312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262626"/>
                </a:solidFill>
              </a:rPr>
              <a:t>Title Text</a:t>
            </a:r>
          </a:p>
        </p:txBody>
      </p:sp>
      <p:sp>
        <p:nvSpPr>
          <p:cNvPr id="277" name="Shape 277"/>
          <p:cNvSpPr>
            <a:spLocks noGrp="1"/>
          </p:cNvSpPr>
          <p:nvPr>
            <p:ph type="body" idx="1"/>
          </p:nvPr>
        </p:nvSpPr>
        <p:spPr>
          <a:xfrm>
            <a:off x="2589211" y="3725055"/>
            <a:ext cx="8915401" cy="145654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FontTx/>
              <a:buNone/>
              <a:defRPr sz="2400">
                <a:solidFill>
                  <a:srgbClr val="E78712"/>
                </a:solidFill>
              </a:defRPr>
            </a:lvl1pPr>
            <a:lvl2pPr marL="0" indent="457200">
              <a:buClrTx/>
              <a:buSzTx/>
              <a:buFontTx/>
              <a:buNone/>
              <a:defRPr sz="2400">
                <a:solidFill>
                  <a:srgbClr val="E78712"/>
                </a:solidFill>
              </a:defRPr>
            </a:lvl2pPr>
            <a:lvl3pPr marL="0" indent="914400">
              <a:buClrTx/>
              <a:buSzTx/>
              <a:buFontTx/>
              <a:buNone/>
              <a:defRPr sz="2400">
                <a:solidFill>
                  <a:srgbClr val="E78712"/>
                </a:solidFill>
              </a:defRPr>
            </a:lvl3pPr>
            <a:lvl4pPr marL="0" indent="1371600">
              <a:buClrTx/>
              <a:buSzTx/>
              <a:buFontTx/>
              <a:buNone/>
              <a:defRPr sz="2400">
                <a:solidFill>
                  <a:srgbClr val="E78712"/>
                </a:solidFill>
              </a:defRPr>
            </a:lvl4pPr>
            <a:lvl5pPr marL="0" indent="1828800">
              <a:buClrTx/>
              <a:buSzTx/>
              <a:buFontTx/>
              <a:buNone/>
              <a:defRPr sz="2400">
                <a:solidFill>
                  <a:srgbClr val="E7871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E78712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E78712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E78712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E78712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E78712"/>
                </a:solidFill>
              </a:rPr>
              <a:t>Body Level Five</a:t>
            </a:r>
          </a:p>
        </p:txBody>
      </p:sp>
      <p:sp>
        <p:nvSpPr>
          <p:cNvPr id="278" name="Shape 278"/>
          <p:cNvSpPr/>
          <p:nvPr/>
        </p:nvSpPr>
        <p:spPr>
          <a:xfrm flipV="1">
            <a:off x="-4189" y="491172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rgbClr val="E78712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279" name="Shape 279"/>
          <p:cNvSpPr>
            <a:spLocks noGrp="1"/>
          </p:cNvSpPr>
          <p:nvPr>
            <p:ph type="sldNum" sz="quarter" idx="2"/>
          </p:nvPr>
        </p:nvSpPr>
        <p:spPr>
          <a:xfrm>
            <a:off x="531812" y="4967529"/>
            <a:ext cx="779768" cy="39624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2467652" y="327092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8000">
                <a:solidFill>
                  <a:srgbClr val="E7871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E78712"/>
                </a:solidFill>
              </a:rPr>
              <a:t>“</a:t>
            </a:r>
          </a:p>
        </p:txBody>
      </p:sp>
      <p:sp>
        <p:nvSpPr>
          <p:cNvPr id="281" name="Shape 281"/>
          <p:cNvSpPr/>
          <p:nvPr/>
        </p:nvSpPr>
        <p:spPr>
          <a:xfrm>
            <a:off x="11114851" y="2584393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8000">
                <a:solidFill>
                  <a:srgbClr val="E7871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E78712"/>
                </a:solidFill>
              </a:rPr>
              <a:t>”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95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283" name="Shape 283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</p:grpSp>
      <p:grpSp>
        <p:nvGrpSpPr>
          <p:cNvPr id="308" name="Group 308"/>
          <p:cNvGrpSpPr/>
          <p:nvPr/>
        </p:nvGrpSpPr>
        <p:grpSpPr>
          <a:xfrm>
            <a:off x="27221" y="-32"/>
            <a:ext cx="2356674" cy="6853285"/>
            <a:chOff x="0" y="0"/>
            <a:chExt cx="2356673" cy="6853284"/>
          </a:xfrm>
        </p:grpSpPr>
        <p:sp>
          <p:nvSpPr>
            <p:cNvPr id="296" name="Shape 296"/>
            <p:cNvSpPr/>
            <p:nvPr/>
          </p:nvSpPr>
          <p:spPr>
            <a:xfrm>
              <a:off x="0" y="0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523067" y="4316505"/>
              <a:ext cx="423436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979074" y="5862714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494326" y="4364406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444311" y="1289233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1084453" y="6571632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475166" y="4107663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946501" y="3145833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1046133" y="6600372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946501" y="5897202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946501" y="5772662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979074" y="6322553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</p:grpSp>
      <p:sp>
        <p:nvSpPr>
          <p:cNvPr id="309" name="Shape 309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647252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310" name="Shape 310"/>
          <p:cNvSpPr>
            <a:spLocks noGrp="1"/>
          </p:cNvSpPr>
          <p:nvPr>
            <p:ph type="title"/>
          </p:nvPr>
        </p:nvSpPr>
        <p:spPr>
          <a:xfrm>
            <a:off x="2589211" y="403446"/>
            <a:ext cx="8915401" cy="3327942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262626"/>
                </a:solidFill>
              </a:rPr>
              <a:t>Title Text</a:t>
            </a:r>
          </a:p>
        </p:txBody>
      </p:sp>
      <p:sp>
        <p:nvSpPr>
          <p:cNvPr id="311" name="Shape 311"/>
          <p:cNvSpPr>
            <a:spLocks noGrp="1"/>
          </p:cNvSpPr>
          <p:nvPr>
            <p:ph type="body" idx="1"/>
          </p:nvPr>
        </p:nvSpPr>
        <p:spPr>
          <a:xfrm>
            <a:off x="2589211" y="3731387"/>
            <a:ext cx="8915401" cy="145021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FontTx/>
              <a:buNone/>
              <a:defRPr sz="2400">
                <a:solidFill>
                  <a:srgbClr val="E78712"/>
                </a:solidFill>
              </a:defRPr>
            </a:lvl1pPr>
            <a:lvl2pPr marL="0" indent="457200">
              <a:buClrTx/>
              <a:buSzTx/>
              <a:buFontTx/>
              <a:buNone/>
              <a:defRPr sz="2400">
                <a:solidFill>
                  <a:srgbClr val="E78712"/>
                </a:solidFill>
              </a:defRPr>
            </a:lvl2pPr>
            <a:lvl3pPr marL="0" indent="914400">
              <a:buClrTx/>
              <a:buSzTx/>
              <a:buFontTx/>
              <a:buNone/>
              <a:defRPr sz="2400">
                <a:solidFill>
                  <a:srgbClr val="E78712"/>
                </a:solidFill>
              </a:defRPr>
            </a:lvl3pPr>
            <a:lvl4pPr marL="0" indent="1371600">
              <a:buClrTx/>
              <a:buSzTx/>
              <a:buFontTx/>
              <a:buNone/>
              <a:defRPr sz="2400">
                <a:solidFill>
                  <a:srgbClr val="E78712"/>
                </a:solidFill>
              </a:defRPr>
            </a:lvl4pPr>
            <a:lvl5pPr marL="0" indent="1828800">
              <a:buClrTx/>
              <a:buSzTx/>
              <a:buFontTx/>
              <a:buNone/>
              <a:defRPr sz="2400">
                <a:solidFill>
                  <a:srgbClr val="E7871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E78712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E78712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E78712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E78712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E78712"/>
                </a:solidFill>
              </a:rPr>
              <a:t>Body Level Five</a:t>
            </a:r>
          </a:p>
        </p:txBody>
      </p:sp>
      <p:sp>
        <p:nvSpPr>
          <p:cNvPr id="312" name="Shape 312"/>
          <p:cNvSpPr/>
          <p:nvPr/>
        </p:nvSpPr>
        <p:spPr>
          <a:xfrm flipV="1">
            <a:off x="-4189" y="491172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rgbClr val="E78712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313" name="Shape 313"/>
          <p:cNvSpPr>
            <a:spLocks noGrp="1"/>
          </p:cNvSpPr>
          <p:nvPr>
            <p:ph type="sldNum" sz="quarter" idx="2"/>
          </p:nvPr>
        </p:nvSpPr>
        <p:spPr>
          <a:xfrm>
            <a:off x="531812" y="4967529"/>
            <a:ext cx="779768" cy="39624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8" cy="150949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262626"/>
                </a:solidFill>
              </a:rPr>
              <a:t>Title Text</a:t>
            </a:r>
          </a:p>
        </p:txBody>
      </p:sp>
      <p:sp>
        <p:nvSpPr>
          <p:cNvPr id="316" name="Shape 31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Body Level Five</a:t>
            </a:r>
          </a:p>
        </p:txBody>
      </p:sp>
      <p:sp>
        <p:nvSpPr>
          <p:cNvPr id="317" name="Shape 3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/>
          </p:cNvSpPr>
          <p:nvPr>
            <p:ph type="title"/>
          </p:nvPr>
        </p:nvSpPr>
        <p:spPr>
          <a:xfrm>
            <a:off x="9294811" y="0"/>
            <a:ext cx="2207602" cy="6538628"/>
          </a:xfrm>
          <a:prstGeom prst="rect">
            <a:avLst/>
          </a:prstGeom>
        </p:spPr>
        <p:txBody>
          <a:bodyPr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262626"/>
                </a:solidFill>
              </a:rPr>
              <a:t>Title Text</a:t>
            </a:r>
          </a:p>
        </p:txBody>
      </p:sp>
      <p:sp>
        <p:nvSpPr>
          <p:cNvPr id="320" name="Shape 320"/>
          <p:cNvSpPr>
            <a:spLocks noGrp="1"/>
          </p:cNvSpPr>
          <p:nvPr>
            <p:ph type="body" idx="1"/>
          </p:nvPr>
        </p:nvSpPr>
        <p:spPr>
          <a:xfrm>
            <a:off x="2589211" y="627405"/>
            <a:ext cx="6477001" cy="6230595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Body Level Five</a:t>
            </a:r>
          </a:p>
        </p:txBody>
      </p:sp>
      <p:sp>
        <p:nvSpPr>
          <p:cNvPr id="321" name="Shape 3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262626"/>
                </a:solidFill>
              </a:rP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2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70" name="Shape 70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</p:grpSp>
      <p:grpSp>
        <p:nvGrpSpPr>
          <p:cNvPr id="95" name="Group 95"/>
          <p:cNvGrpSpPr/>
          <p:nvPr/>
        </p:nvGrpSpPr>
        <p:grpSpPr>
          <a:xfrm>
            <a:off x="27221" y="-32"/>
            <a:ext cx="2356674" cy="6853285"/>
            <a:chOff x="0" y="0"/>
            <a:chExt cx="2356673" cy="6853284"/>
          </a:xfrm>
        </p:grpSpPr>
        <p:sp>
          <p:nvSpPr>
            <p:cNvPr id="83" name="Shape 83"/>
            <p:cNvSpPr/>
            <p:nvPr/>
          </p:nvSpPr>
          <p:spPr>
            <a:xfrm>
              <a:off x="0" y="0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23067" y="4316505"/>
              <a:ext cx="423436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979074" y="5862714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494326" y="4364406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444311" y="1289233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084453" y="6571632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475166" y="4107663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946501" y="3145833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046133" y="6600372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946501" y="5897202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946501" y="5772662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979074" y="6322553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</p:grpSp>
      <p:sp>
        <p:nvSpPr>
          <p:cNvPr id="96" name="Shape 9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647252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xfrm>
            <a:off x="2589211" y="344249"/>
            <a:ext cx="8915401" cy="3183301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262626"/>
                </a:solidFill>
              </a:rPr>
              <a:t>Title Text</a:t>
            </a:r>
          </a:p>
        </p:txBody>
      </p:sp>
      <p:sp>
        <p:nvSpPr>
          <p:cNvPr id="98" name="Shape 98"/>
          <p:cNvSpPr>
            <a:spLocks noGrp="1"/>
          </p:cNvSpPr>
          <p:nvPr>
            <p:ph type="body" idx="1"/>
          </p:nvPr>
        </p:nvSpPr>
        <p:spPr>
          <a:xfrm>
            <a:off x="2589211" y="3530129"/>
            <a:ext cx="8915401" cy="25749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000">
                <a:solidFill>
                  <a:srgbClr val="595959"/>
                </a:solidFill>
              </a:defRPr>
            </a:lvl1pPr>
            <a:lvl2pPr marL="0" indent="457200">
              <a:buClrTx/>
              <a:buSzTx/>
              <a:buFontTx/>
              <a:buNone/>
              <a:defRPr sz="2000">
                <a:solidFill>
                  <a:srgbClr val="595959"/>
                </a:solidFill>
              </a:defRPr>
            </a:lvl2pPr>
            <a:lvl3pPr marL="0" indent="914400">
              <a:buClrTx/>
              <a:buSzTx/>
              <a:buFontTx/>
              <a:buNone/>
              <a:defRPr sz="2000">
                <a:solidFill>
                  <a:srgbClr val="595959"/>
                </a:solidFill>
              </a:defRPr>
            </a:lvl3pPr>
            <a:lvl4pPr marL="0" indent="1371600">
              <a:buClrTx/>
              <a:buSzTx/>
              <a:buFontTx/>
              <a:buNone/>
              <a:defRPr sz="2000">
                <a:solidFill>
                  <a:srgbClr val="595959"/>
                </a:solidFill>
              </a:defRPr>
            </a:lvl4pPr>
            <a:lvl5pPr marL="0" indent="1828800">
              <a:buClrTx/>
              <a:buSzTx/>
              <a:buFontTx/>
              <a:buNone/>
              <a:defRPr sz="2000">
                <a:solidFill>
                  <a:srgbClr val="595959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95959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95959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95959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95959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95959"/>
                </a:solidFill>
              </a:rPr>
              <a:t>Body Level Five</a:t>
            </a:r>
          </a:p>
        </p:txBody>
      </p:sp>
      <p:sp>
        <p:nvSpPr>
          <p:cNvPr id="99" name="Shape 99"/>
          <p:cNvSpPr/>
          <p:nvPr/>
        </p:nvSpPr>
        <p:spPr>
          <a:xfrm flipV="1">
            <a:off x="-4189" y="317817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rgbClr val="E78712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sldNum" sz="quarter" idx="2"/>
          </p:nvPr>
        </p:nvSpPr>
        <p:spPr>
          <a:xfrm>
            <a:off x="531812" y="3228581"/>
            <a:ext cx="779768" cy="39624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8" cy="150949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262626"/>
                </a:solidFill>
              </a:rPr>
              <a:t>Title Text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xfrm>
            <a:off x="2589211" y="2133600"/>
            <a:ext cx="4313865" cy="47244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Body Level Five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8" cy="131474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262626"/>
                </a:solidFill>
              </a:rPr>
              <a:t>Title Text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"/>
          </p:nvPr>
        </p:nvSpPr>
        <p:spPr>
          <a:xfrm>
            <a:off x="2939372" y="1938851"/>
            <a:ext cx="3992733" cy="61011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FontTx/>
              <a:buNone/>
              <a:defRPr sz="2400"/>
            </a:lvl1pPr>
            <a:lvl2pPr marL="0" indent="457200">
              <a:buClrTx/>
              <a:buSzTx/>
              <a:buFontTx/>
              <a:buNone/>
              <a:defRPr sz="2400"/>
            </a:lvl2pPr>
            <a:lvl3pPr marL="0" indent="914400">
              <a:buClrTx/>
              <a:buSzTx/>
              <a:buFontTx/>
              <a:buNone/>
              <a:defRPr sz="2400"/>
            </a:lvl3pPr>
            <a:lvl4pPr marL="0" indent="1371600">
              <a:buClrTx/>
              <a:buSzTx/>
              <a:buFontTx/>
              <a:buNone/>
              <a:defRPr sz="2400"/>
            </a:lvl4pPr>
            <a:lvl5pPr marL="0" indent="1828800"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Body Level Five</a:t>
            </a:r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8" cy="128089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262626"/>
                </a:solidFill>
              </a:rPr>
              <a:t>Title Text</a:t>
            </a:r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xfrm>
            <a:off x="2589211" y="0"/>
            <a:ext cx="3505200" cy="1422400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262626"/>
                </a:solidFill>
              </a:rPr>
              <a:t>Title Text</a:t>
            </a:r>
          </a:p>
        </p:txBody>
      </p:sp>
      <p:sp>
        <p:nvSpPr>
          <p:cNvPr id="116" name="Shape 116"/>
          <p:cNvSpPr>
            <a:spLocks noGrp="1"/>
          </p:cNvSpPr>
          <p:nvPr>
            <p:ph type="body" idx="1"/>
          </p:nvPr>
        </p:nvSpPr>
        <p:spPr>
          <a:xfrm>
            <a:off x="6323012" y="0"/>
            <a:ext cx="5181601" cy="6307140"/>
          </a:xfrm>
          <a:prstGeom prst="rect">
            <a:avLst/>
          </a:prstGeom>
        </p:spPr>
        <p:txBody>
          <a:bodyPr anchor="ctr"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Body Level Five</a:t>
            </a:r>
          </a:p>
        </p:txBody>
      </p:sp>
      <p:sp>
        <p:nvSpPr>
          <p:cNvPr id="117" name="Shape 1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1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119" name="Shape 119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</p:grpSp>
      <p:grpSp>
        <p:nvGrpSpPr>
          <p:cNvPr id="144" name="Group 144"/>
          <p:cNvGrpSpPr/>
          <p:nvPr/>
        </p:nvGrpSpPr>
        <p:grpSpPr>
          <a:xfrm>
            <a:off x="27221" y="-32"/>
            <a:ext cx="2356674" cy="6853285"/>
            <a:chOff x="0" y="0"/>
            <a:chExt cx="2356673" cy="6853284"/>
          </a:xfrm>
        </p:grpSpPr>
        <p:sp>
          <p:nvSpPr>
            <p:cNvPr id="132" name="Shape 132"/>
            <p:cNvSpPr/>
            <p:nvPr/>
          </p:nvSpPr>
          <p:spPr>
            <a:xfrm>
              <a:off x="0" y="0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523067" y="4316505"/>
              <a:ext cx="423436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979074" y="5862714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494326" y="4364406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444311" y="1289233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084453" y="6571632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475166" y="4107663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946501" y="3145833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046133" y="6600372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946501" y="5897202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946501" y="5772662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979074" y="6322553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</p:grpSp>
      <p:sp>
        <p:nvSpPr>
          <p:cNvPr id="145" name="Shape 145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647252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1" cy="566738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262626"/>
                </a:solidFill>
              </a:rPr>
              <a:t>Title Text</a:t>
            </a:r>
          </a:p>
        </p:txBody>
      </p:sp>
      <p:sp>
        <p:nvSpPr>
          <p:cNvPr id="147" name="Shape 147"/>
          <p:cNvSpPr>
            <a:spLocks noGrp="1"/>
          </p:cNvSpPr>
          <p:nvPr>
            <p:ph type="body" idx="1"/>
          </p:nvPr>
        </p:nvSpPr>
        <p:spPr>
          <a:xfrm>
            <a:off x="2589213" y="5367337"/>
            <a:ext cx="8915401" cy="49371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200"/>
            </a:lvl1pPr>
            <a:lvl2pPr marL="0" indent="457200">
              <a:buClrTx/>
              <a:buSzTx/>
              <a:buFontTx/>
              <a:buNone/>
              <a:defRPr sz="1200"/>
            </a:lvl2pPr>
            <a:lvl3pPr marL="0" indent="914400">
              <a:buClrTx/>
              <a:buSzTx/>
              <a:buFontTx/>
              <a:buNone/>
              <a:defRPr sz="1200"/>
            </a:lvl3pPr>
            <a:lvl4pPr marL="0" indent="1371600">
              <a:buClrTx/>
              <a:buSzTx/>
              <a:buFontTx/>
              <a:buNone/>
              <a:defRPr sz="1200"/>
            </a:lvl4pPr>
            <a:lvl5pPr marL="0" indent="1828800">
              <a:buClrTx/>
              <a:buSzTx/>
              <a:buFontTx/>
              <a:buNone/>
              <a:defRPr sz="1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40404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40404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40404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40404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404040"/>
                </a:solidFill>
              </a:rPr>
              <a:t>Body Level Five</a:t>
            </a:r>
          </a:p>
        </p:txBody>
      </p:sp>
      <p:sp>
        <p:nvSpPr>
          <p:cNvPr id="148" name="Shape 148"/>
          <p:cNvSpPr/>
          <p:nvPr/>
        </p:nvSpPr>
        <p:spPr>
          <a:xfrm flipV="1">
            <a:off x="-4189" y="491172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rgbClr val="E78712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2"/>
          </p:nvPr>
        </p:nvSpPr>
        <p:spPr>
          <a:xfrm>
            <a:off x="531812" y="4967529"/>
            <a:ext cx="779768" cy="39624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100000">
              <a:srgbClr val="E8E5C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2" name="Shape 2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3" name="Shape 3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4" name="Shape 4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5" name="Shape 5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6" name="Shape 6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27221" y="-32"/>
            <a:ext cx="2356674" cy="6853285"/>
            <a:chOff x="0" y="0"/>
            <a:chExt cx="2356673" cy="6853284"/>
          </a:xfrm>
        </p:grpSpPr>
        <p:sp>
          <p:nvSpPr>
            <p:cNvPr id="15" name="Shape 15"/>
            <p:cNvSpPr/>
            <p:nvPr/>
          </p:nvSpPr>
          <p:spPr>
            <a:xfrm>
              <a:off x="0" y="0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23067" y="4316505"/>
              <a:ext cx="423436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979074" y="5862714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494326" y="4364406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444311" y="1289233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084453" y="6571632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475166" y="4107663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946501" y="3145833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1046133" y="6600372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946501" y="5897202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946501" y="5772662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979074" y="6322553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</p:grpSp>
      <p:sp>
        <p:nvSpPr>
          <p:cNvPr id="28" name="Shape 28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647252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8" cy="1509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262626"/>
                </a:solidFill>
              </a:rP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xfrm>
            <a:off x="2589211" y="2133600"/>
            <a:ext cx="8915401" cy="472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Body Level Five</a:t>
            </a:r>
          </a:p>
        </p:txBody>
      </p:sp>
      <p:sp>
        <p:nvSpPr>
          <p:cNvPr id="31" name="Shape 31"/>
          <p:cNvSpPr/>
          <p:nvPr/>
        </p:nvSpPr>
        <p:spPr>
          <a:xfrm flipV="1">
            <a:off x="-4189" y="71437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rgbClr val="E78712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xfrm>
            <a:off x="531812" y="772224"/>
            <a:ext cx="779768" cy="396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defTabSz="457200">
        <a:defRPr sz="36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1pPr>
      <a:lvl2pPr defTabSz="457200">
        <a:defRPr sz="36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2pPr>
      <a:lvl3pPr defTabSz="457200">
        <a:defRPr sz="36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3pPr>
      <a:lvl4pPr defTabSz="457200">
        <a:defRPr sz="36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4pPr>
      <a:lvl5pPr defTabSz="457200">
        <a:defRPr sz="36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5pPr>
      <a:lvl6pPr defTabSz="457200">
        <a:defRPr sz="36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6pPr>
      <a:lvl7pPr defTabSz="457200">
        <a:defRPr sz="36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7pPr>
      <a:lvl8pPr defTabSz="457200">
        <a:defRPr sz="36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8pPr>
      <a:lvl9pPr defTabSz="457200">
        <a:defRPr sz="36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342900" indent="-342900" defTabSz="457200">
        <a:spcBef>
          <a:spcPts val="1000"/>
        </a:spcBef>
        <a:buClr>
          <a:srgbClr val="E78712"/>
        </a:buClr>
        <a:buSzPct val="100000"/>
        <a:buFont typeface="Wingdings 3"/>
        <a:buChar char=""/>
        <a:defRPr>
          <a:solidFill>
            <a:srgbClr val="404040"/>
          </a:solidFill>
          <a:latin typeface="Century Gothic"/>
          <a:ea typeface="Century Gothic"/>
          <a:cs typeface="Century Gothic"/>
          <a:sym typeface="Century Gothic"/>
        </a:defRPr>
      </a:lvl1pPr>
      <a:lvl2pPr marL="778668" indent="-321468" defTabSz="457200">
        <a:spcBef>
          <a:spcPts val="1000"/>
        </a:spcBef>
        <a:buClr>
          <a:srgbClr val="E78712"/>
        </a:buClr>
        <a:buSzPct val="100000"/>
        <a:buFont typeface="Wingdings 3"/>
        <a:buChar char=""/>
        <a:defRPr>
          <a:solidFill>
            <a:srgbClr val="404040"/>
          </a:solidFill>
          <a:latin typeface="Century Gothic"/>
          <a:ea typeface="Century Gothic"/>
          <a:cs typeface="Century Gothic"/>
          <a:sym typeface="Century Gothic"/>
        </a:defRPr>
      </a:lvl2pPr>
      <a:lvl3pPr marL="1208314" indent="-293914" defTabSz="457200">
        <a:spcBef>
          <a:spcPts val="1000"/>
        </a:spcBef>
        <a:buClr>
          <a:srgbClr val="E78712"/>
        </a:buClr>
        <a:buSzPct val="100000"/>
        <a:buFont typeface="Wingdings 3"/>
        <a:buChar char=""/>
        <a:defRPr>
          <a:solidFill>
            <a:srgbClr val="404040"/>
          </a:solidFill>
          <a:latin typeface="Century Gothic"/>
          <a:ea typeface="Century Gothic"/>
          <a:cs typeface="Century Gothic"/>
          <a:sym typeface="Century Gothic"/>
        </a:defRPr>
      </a:lvl3pPr>
      <a:lvl4pPr marL="1714500" indent="-342900" defTabSz="457200">
        <a:spcBef>
          <a:spcPts val="1000"/>
        </a:spcBef>
        <a:buClr>
          <a:srgbClr val="E78712"/>
        </a:buClr>
        <a:buSzPct val="100000"/>
        <a:buFont typeface="Wingdings 3"/>
        <a:buChar char=""/>
        <a:defRPr>
          <a:solidFill>
            <a:srgbClr val="404040"/>
          </a:solidFill>
          <a:latin typeface="Century Gothic"/>
          <a:ea typeface="Century Gothic"/>
          <a:cs typeface="Century Gothic"/>
          <a:sym typeface="Century Gothic"/>
        </a:defRPr>
      </a:lvl4pPr>
      <a:lvl5pPr marL="2171700" indent="-342900" defTabSz="457200">
        <a:spcBef>
          <a:spcPts val="1000"/>
        </a:spcBef>
        <a:buClr>
          <a:srgbClr val="E78712"/>
        </a:buClr>
        <a:buSzPct val="100000"/>
        <a:buFont typeface="Wingdings 3"/>
        <a:buChar char=""/>
        <a:defRPr>
          <a:solidFill>
            <a:srgbClr val="404040"/>
          </a:solidFill>
          <a:latin typeface="Century Gothic"/>
          <a:ea typeface="Century Gothic"/>
          <a:cs typeface="Century Gothic"/>
          <a:sym typeface="Century Gothic"/>
        </a:defRPr>
      </a:lvl5pPr>
      <a:lvl6pPr marL="2628900" indent="-342900" defTabSz="457200">
        <a:spcBef>
          <a:spcPts val="1000"/>
        </a:spcBef>
        <a:buClr>
          <a:srgbClr val="E78712"/>
        </a:buClr>
        <a:buSzPct val="100000"/>
        <a:buFont typeface="Wingdings 3"/>
        <a:buChar char=""/>
        <a:defRPr>
          <a:solidFill>
            <a:srgbClr val="404040"/>
          </a:solidFill>
          <a:latin typeface="Century Gothic"/>
          <a:ea typeface="Century Gothic"/>
          <a:cs typeface="Century Gothic"/>
          <a:sym typeface="Century Gothic"/>
        </a:defRPr>
      </a:lvl6pPr>
      <a:lvl7pPr marL="3086100" indent="-342900" defTabSz="457200">
        <a:spcBef>
          <a:spcPts val="1000"/>
        </a:spcBef>
        <a:buClr>
          <a:srgbClr val="E78712"/>
        </a:buClr>
        <a:buSzPct val="100000"/>
        <a:buFont typeface="Wingdings 3"/>
        <a:buChar char=""/>
        <a:defRPr>
          <a:solidFill>
            <a:srgbClr val="404040"/>
          </a:solidFill>
          <a:latin typeface="Century Gothic"/>
          <a:ea typeface="Century Gothic"/>
          <a:cs typeface="Century Gothic"/>
          <a:sym typeface="Century Gothic"/>
        </a:defRPr>
      </a:lvl7pPr>
      <a:lvl8pPr marL="3543300" indent="-342900" defTabSz="457200">
        <a:spcBef>
          <a:spcPts val="1000"/>
        </a:spcBef>
        <a:buClr>
          <a:srgbClr val="E78712"/>
        </a:buClr>
        <a:buSzPct val="100000"/>
        <a:buFont typeface="Wingdings 3"/>
        <a:buChar char=""/>
        <a:defRPr>
          <a:solidFill>
            <a:srgbClr val="404040"/>
          </a:solidFill>
          <a:latin typeface="Century Gothic"/>
          <a:ea typeface="Century Gothic"/>
          <a:cs typeface="Century Gothic"/>
          <a:sym typeface="Century Gothic"/>
        </a:defRPr>
      </a:lvl8pPr>
      <a:lvl9pPr marL="4000500" indent="-342900" defTabSz="457200">
        <a:spcBef>
          <a:spcPts val="1000"/>
        </a:spcBef>
        <a:buClr>
          <a:srgbClr val="E78712"/>
        </a:buClr>
        <a:buSzPct val="100000"/>
        <a:buFont typeface="Wingdings 3"/>
        <a:buChar char=""/>
        <a:defRPr>
          <a:solidFill>
            <a:srgbClr val="404040"/>
          </a:solidFill>
          <a:latin typeface="Century Gothic"/>
          <a:ea typeface="Century Gothic"/>
          <a:cs typeface="Century Gothic"/>
          <a:sym typeface="Century Gothic"/>
        </a:defRPr>
      </a:lvl9pPr>
    </p:bodyStyle>
    <p:otherStyle>
      <a:lvl1pPr algn="r" defTabSz="457200">
        <a:defRPr sz="20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1pPr>
      <a:lvl2pPr indent="457200" algn="r" defTabSz="457200">
        <a:defRPr sz="20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2pPr>
      <a:lvl3pPr indent="914400" algn="r" defTabSz="457200">
        <a:defRPr sz="20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3pPr>
      <a:lvl4pPr indent="1371600" algn="r" defTabSz="457200">
        <a:defRPr sz="20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4pPr>
      <a:lvl5pPr indent="1828800" algn="r" defTabSz="457200">
        <a:defRPr sz="20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5pPr>
      <a:lvl6pPr indent="2286000" algn="r" defTabSz="457200">
        <a:defRPr sz="20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6pPr>
      <a:lvl7pPr indent="2743200" algn="r" defTabSz="457200">
        <a:defRPr sz="20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7pPr>
      <a:lvl8pPr indent="3200400" algn="r" defTabSz="457200">
        <a:defRPr sz="20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8pPr>
      <a:lvl9pPr indent="3657600" algn="r" defTabSz="457200">
        <a:defRPr sz="20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sass-lang.com/documentation/Sass/Script/Function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q.com/cn/articles/nodejs-npm-install-config" TargetMode="External"/><Relationship Id="rId2" Type="http://schemas.openxmlformats.org/officeDocument/2006/relationships/hyperlink" Target="http://sassdoc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ianshu.com/p/8a985c622e61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x/hax.github.com/issues/2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koala-app.com/index-zh.html" TargetMode="External"/><Relationship Id="rId2" Type="http://schemas.openxmlformats.org/officeDocument/2006/relationships/hyperlink" Target="http://rubyinstaller.org/download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cplus.com/sassguide/install.html" TargetMode="External"/><Relationship Id="rId4" Type="http://schemas.openxmlformats.org/officeDocument/2006/relationships/hyperlink" Target="http://sassmeister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/>
          </p:cNvSpPr>
          <p:nvPr>
            <p:ph type="title"/>
          </p:nvPr>
        </p:nvSpPr>
        <p:spPr>
          <a:xfrm>
            <a:off x="2589212" y="2514600"/>
            <a:ext cx="8915401" cy="226278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 dirty="0">
                <a:solidFill>
                  <a:srgbClr val="262626"/>
                </a:solidFill>
              </a:rPr>
              <a:t>Sass </a:t>
            </a:r>
            <a:r>
              <a:rPr sz="5400" dirty="0" err="1">
                <a:solidFill>
                  <a:srgbClr val="262626"/>
                </a:solidFill>
              </a:rPr>
              <a:t>愈行愈远</a:t>
            </a:r>
            <a:endParaRPr sz="5400">
              <a:solidFill>
                <a:srgbClr val="262626"/>
              </a:solidFill>
            </a:endParaRPr>
          </a:p>
        </p:txBody>
      </p:sp>
      <p:sp>
        <p:nvSpPr>
          <p:cNvPr id="326" name="Shape 326"/>
          <p:cNvSpPr>
            <a:spLocks noGrp="1"/>
          </p:cNvSpPr>
          <p:nvPr>
            <p:ph type="body" idx="1"/>
          </p:nvPr>
        </p:nvSpPr>
        <p:spPr>
          <a:xfrm>
            <a:off x="2589212" y="4777378"/>
            <a:ext cx="8915401" cy="1126284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关于Sass引入项目的一些个人分享</a:t>
            </a:r>
          </a:p>
        </p:txBody>
      </p:sp>
      <p:sp>
        <p:nvSpPr>
          <p:cNvPr id="327" name="Shape 327"/>
          <p:cNvSpPr/>
          <p:nvPr/>
        </p:nvSpPr>
        <p:spPr>
          <a:xfrm>
            <a:off x="9028090" y="6272010"/>
            <a:ext cx="247652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/>
          </a:lstStyle>
          <a:p>
            <a:pPr lvl="0"/>
            <a:r>
              <a:t>技术部 王卫慧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8" cy="66377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262626"/>
                </a:solidFill>
              </a:rPr>
              <a:t>使用Sass —— 基本语法</a:t>
            </a:r>
          </a:p>
        </p:txBody>
      </p:sp>
      <p:sp>
        <p:nvSpPr>
          <p:cNvPr id="379" name="Shape 379"/>
          <p:cNvSpPr>
            <a:spLocks noGrp="1"/>
          </p:cNvSpPr>
          <p:nvPr>
            <p:ph type="body" idx="1"/>
          </p:nvPr>
        </p:nvSpPr>
        <p:spPr>
          <a:xfrm>
            <a:off x="2589211" y="2133600"/>
            <a:ext cx="8915401" cy="3777623"/>
          </a:xfrm>
          <a:prstGeom prst="rect">
            <a:avLst/>
          </a:prstGeom>
        </p:spPr>
        <p:txBody>
          <a:bodyPr/>
          <a:lstStyle/>
          <a:p>
            <a:pPr lvl="0">
              <a:buFont typeface="Wingdings" panose="05000000000000000000" pitchFamily="2" charset="2"/>
              <a:buChar char="Ø"/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404040"/>
                </a:solidFill>
              </a:rPr>
              <a:t>@function</a:t>
            </a:r>
          </a:p>
          <a:p>
            <a:pPr marL="800100" lvl="1" indent="-342900">
              <a:buFontTx/>
              <a:buAutoNum type="alphaLcPeriod"/>
              <a:defRPr>
                <a:solidFill>
                  <a:srgbClr val="000000"/>
                </a:solidFill>
              </a:defRPr>
            </a:pPr>
            <a:r>
              <a:rPr sz="1600" dirty="0">
                <a:solidFill>
                  <a:srgbClr val="404040"/>
                </a:solidFill>
              </a:rPr>
              <a:t>@</a:t>
            </a:r>
            <a:r>
              <a:rPr sz="1600" dirty="0" err="1">
                <a:solidFill>
                  <a:srgbClr val="404040"/>
                </a:solidFill>
              </a:rPr>
              <a:t>function声明</a:t>
            </a:r>
            <a:r>
              <a:rPr sz="1600" dirty="0">
                <a:solidFill>
                  <a:srgbClr val="404040"/>
                </a:solidFill>
              </a:rPr>
              <a:t>，@</a:t>
            </a:r>
            <a:r>
              <a:rPr sz="1600" dirty="0" err="1">
                <a:solidFill>
                  <a:srgbClr val="404040"/>
                </a:solidFill>
              </a:rPr>
              <a:t>return返回值</a:t>
            </a:r>
            <a:endParaRPr sz="1600" dirty="0">
              <a:solidFill>
                <a:srgbClr val="404040"/>
              </a:solidFill>
            </a:endParaRPr>
          </a:p>
          <a:p>
            <a:pPr marL="800100" lvl="1" indent="-342900">
              <a:buFontTx/>
              <a:buAutoNum type="alphaLcPeriod"/>
              <a:defRPr>
                <a:solidFill>
                  <a:srgbClr val="000000"/>
                </a:solidFill>
              </a:defRPr>
            </a:pPr>
            <a:r>
              <a:rPr sz="1600" dirty="0" err="1">
                <a:solidFill>
                  <a:srgbClr val="404040"/>
                </a:solidFill>
              </a:rPr>
              <a:t>Sass自带很多函数</a:t>
            </a:r>
            <a:endParaRPr sz="1600" dirty="0">
              <a:solidFill>
                <a:srgbClr val="404040"/>
              </a:solidFill>
            </a:endParaRPr>
          </a:p>
          <a:p>
            <a:pPr marL="0" lvl="2" indent="857250">
              <a:buSzTx/>
              <a:buNone/>
              <a:defRPr>
                <a:solidFill>
                  <a:srgbClr val="000000"/>
                </a:solidFill>
              </a:defRPr>
            </a:pPr>
            <a:r>
              <a:rPr sz="1400" dirty="0" err="1">
                <a:solidFill>
                  <a:srgbClr val="404040"/>
                </a:solidFill>
              </a:rPr>
              <a:t>函数列表参考</a:t>
            </a:r>
            <a:r>
              <a:rPr sz="1400" dirty="0">
                <a:solidFill>
                  <a:srgbClr val="404040"/>
                </a:solidFill>
              </a:rPr>
              <a:t> </a:t>
            </a:r>
            <a:r>
              <a:rPr sz="1400" dirty="0">
                <a:solidFill>
                  <a:srgbClr val="404040"/>
                </a:solidFill>
                <a:hlinkClick r:id="rId2"/>
              </a:rPr>
              <a:t>http://sass-lang.com/documentation/Sass/Script/Functions.html</a:t>
            </a:r>
            <a:endParaRPr sz="1400" dirty="0">
              <a:solidFill>
                <a:srgbClr val="404040"/>
              </a:solidFill>
            </a:endParaRPr>
          </a:p>
          <a:p>
            <a:pPr lvl="0" indent="-285750">
              <a:buFont typeface="Wingdings" panose="05000000000000000000" pitchFamily="2" charset="2"/>
              <a:buChar char="Ø"/>
              <a:defRPr>
                <a:solidFill>
                  <a:srgbClr val="000000"/>
                </a:solidFill>
              </a:defRPr>
            </a:pPr>
            <a:r>
              <a:rPr dirty="0" err="1">
                <a:solidFill>
                  <a:srgbClr val="404040"/>
                </a:solidFill>
              </a:rPr>
              <a:t>归纳</a:t>
            </a:r>
            <a:endParaRPr dirty="0">
              <a:solidFill>
                <a:srgbClr val="404040"/>
              </a:solidFill>
            </a:endParaRPr>
          </a:p>
          <a:p>
            <a:pPr marL="800100" lvl="1" indent="-342900">
              <a:buFontTx/>
              <a:buAutoNum type="alphaLcPeriod"/>
              <a:defRPr>
                <a:solidFill>
                  <a:srgbClr val="000000"/>
                </a:solidFill>
              </a:defRPr>
            </a:pPr>
            <a:r>
              <a:rPr sz="1600" dirty="0" err="1">
                <a:solidFill>
                  <a:srgbClr val="404040"/>
                </a:solidFill>
              </a:rPr>
              <a:t>样式可以组合申明</a:t>
            </a:r>
            <a:endParaRPr sz="1600" dirty="0">
              <a:solidFill>
                <a:srgbClr val="404040"/>
              </a:solidFill>
            </a:endParaRPr>
          </a:p>
          <a:p>
            <a:pPr marL="800100" lvl="1" indent="-342900">
              <a:buFontTx/>
              <a:buAutoNum type="alphaLcPeriod"/>
              <a:defRPr>
                <a:solidFill>
                  <a:srgbClr val="000000"/>
                </a:solidFill>
              </a:defRPr>
            </a:pPr>
            <a:r>
              <a:rPr sz="1600" dirty="0" err="1">
                <a:solidFill>
                  <a:srgbClr val="404040"/>
                </a:solidFill>
              </a:rPr>
              <a:t>浏览器兼容样式判断</a:t>
            </a:r>
            <a:endParaRPr sz="1600" dirty="0">
              <a:solidFill>
                <a:srgbClr val="404040"/>
              </a:solidFill>
            </a:endParaRPr>
          </a:p>
          <a:p>
            <a:pPr marL="400050" lvl="0">
              <a:buFont typeface="Wingdings" panose="05000000000000000000" pitchFamily="2" charset="2"/>
              <a:buChar char="Ø"/>
              <a:defRPr>
                <a:solidFill>
                  <a:srgbClr val="000000"/>
                </a:solidFill>
              </a:defRPr>
            </a:pPr>
            <a:r>
              <a:rPr dirty="0" err="1">
                <a:solidFill>
                  <a:srgbClr val="404040"/>
                </a:solidFill>
              </a:rPr>
              <a:t>sassdemo</a:t>
            </a:r>
            <a:endParaRPr dirty="0">
              <a:solidFill>
                <a:srgbClr val="404040"/>
              </a:solidFill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2589213" y="1197732"/>
            <a:ext cx="8915401" cy="350521"/>
          </a:xfrm>
          <a:prstGeom prst="rect">
            <a:avLst/>
          </a:prstGeom>
          <a:ln w="12700">
            <a:miter lim="400000"/>
          </a:ln>
          <a:effectLst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2000">
                <a:solidFill>
                  <a:srgbClr val="00B05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B050"/>
                </a:solidFill>
              </a:rPr>
              <a:t>长风万里送秋雁，对此可以酣高楼。</a:t>
            </a: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8" cy="74105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262626"/>
                </a:solidFill>
              </a:rPr>
              <a:t>相关</a:t>
            </a:r>
          </a:p>
        </p:txBody>
      </p:sp>
      <p:sp>
        <p:nvSpPr>
          <p:cNvPr id="383" name="Shape 383"/>
          <p:cNvSpPr>
            <a:spLocks noGrp="1"/>
          </p:cNvSpPr>
          <p:nvPr>
            <p:ph type="body" idx="1"/>
          </p:nvPr>
        </p:nvSpPr>
        <p:spPr>
          <a:xfrm>
            <a:off x="2589211" y="2133600"/>
            <a:ext cx="8915401" cy="3777623"/>
          </a:xfrm>
          <a:prstGeom prst="rect">
            <a:avLst/>
          </a:prstGeom>
        </p:spPr>
        <p:txBody>
          <a:bodyPr/>
          <a:lstStyle/>
          <a:p>
            <a:pPr lvl="0" defTabSz="411479">
              <a:spcBef>
                <a:spcPts val="900"/>
              </a:spcBef>
              <a:buFont typeface="Wingdings" panose="05000000000000000000" pitchFamily="2" charset="2"/>
              <a:buChar char="Ø"/>
              <a:defRPr>
                <a:solidFill>
                  <a:srgbClr val="000000"/>
                </a:solidFill>
              </a:defRPr>
            </a:pPr>
            <a:r>
              <a:rPr sz="1619" dirty="0" err="1">
                <a:solidFill>
                  <a:srgbClr val="404040"/>
                </a:solidFill>
              </a:rPr>
              <a:t>sassdoc</a:t>
            </a:r>
            <a:endParaRPr sz="1619" dirty="0">
              <a:solidFill>
                <a:srgbClr val="404040"/>
              </a:solidFill>
            </a:endParaRPr>
          </a:p>
          <a:p>
            <a:pPr marL="0" lvl="1" indent="411479" defTabSz="411479">
              <a:spcBef>
                <a:spcPts val="900"/>
              </a:spcBef>
              <a:buSzTx/>
              <a:buNone/>
              <a:defRPr>
                <a:solidFill>
                  <a:srgbClr val="000000"/>
                </a:solidFill>
              </a:defRPr>
            </a:pPr>
            <a:r>
              <a:rPr sz="1440" dirty="0" err="1"/>
              <a:t>安装</a:t>
            </a:r>
            <a:r>
              <a:rPr sz="1440" dirty="0">
                <a:solidFill>
                  <a:srgbClr val="7030A0"/>
                </a:solidFill>
              </a:rPr>
              <a:t> </a:t>
            </a:r>
            <a:r>
              <a:rPr sz="1440" dirty="0" err="1">
                <a:solidFill>
                  <a:srgbClr val="7030A0"/>
                </a:solidFill>
              </a:rPr>
              <a:t>npm</a:t>
            </a:r>
            <a:r>
              <a:rPr sz="1440" dirty="0">
                <a:solidFill>
                  <a:srgbClr val="7030A0"/>
                </a:solidFill>
              </a:rPr>
              <a:t> install </a:t>
            </a:r>
            <a:r>
              <a:rPr sz="1440" dirty="0" err="1">
                <a:solidFill>
                  <a:srgbClr val="7030A0"/>
                </a:solidFill>
              </a:rPr>
              <a:t>sassdoc</a:t>
            </a:r>
            <a:r>
              <a:rPr sz="1440" dirty="0">
                <a:solidFill>
                  <a:srgbClr val="7030A0"/>
                </a:solidFill>
              </a:rPr>
              <a:t> -g</a:t>
            </a:r>
          </a:p>
          <a:p>
            <a:pPr marL="0" lvl="1" indent="411479" defTabSz="411479">
              <a:spcBef>
                <a:spcPts val="900"/>
              </a:spcBef>
              <a:buSzTx/>
              <a:buNone/>
              <a:defRPr>
                <a:solidFill>
                  <a:srgbClr val="000000"/>
                </a:solidFill>
              </a:defRPr>
            </a:pPr>
            <a:r>
              <a:rPr sz="1440" dirty="0">
                <a:solidFill>
                  <a:srgbClr val="404040"/>
                </a:solidFill>
              </a:rPr>
              <a:t>.</a:t>
            </a:r>
            <a:r>
              <a:rPr sz="1440" dirty="0" err="1">
                <a:solidFill>
                  <a:srgbClr val="404040"/>
                </a:solidFill>
              </a:rPr>
              <a:t>scss文件生成文档</a:t>
            </a:r>
            <a:r>
              <a:rPr sz="1440" dirty="0">
                <a:solidFill>
                  <a:srgbClr val="404040"/>
                </a:solidFill>
              </a:rPr>
              <a:t> </a:t>
            </a:r>
            <a:r>
              <a:rPr sz="1440" dirty="0">
                <a:solidFill>
                  <a:srgbClr val="404040"/>
                </a:solidFill>
                <a:hlinkClick r:id="rId2"/>
              </a:rPr>
              <a:t>http://sassdoc.com/</a:t>
            </a:r>
            <a:r>
              <a:rPr sz="1440" dirty="0">
                <a:solidFill>
                  <a:srgbClr val="404040"/>
                </a:solidFill>
              </a:rPr>
              <a:t> </a:t>
            </a:r>
            <a:r>
              <a:rPr sz="1440" dirty="0" err="1">
                <a:solidFill>
                  <a:srgbClr val="404040"/>
                </a:solidFill>
              </a:rPr>
              <a:t>scss私有，不可加前缀</a:t>
            </a:r>
            <a:r>
              <a:rPr sz="1440" dirty="0">
                <a:solidFill>
                  <a:srgbClr val="404040"/>
                </a:solidFill>
              </a:rPr>
              <a:t>_</a:t>
            </a:r>
          </a:p>
          <a:p>
            <a:pPr marL="0" lvl="1" indent="411479" defTabSz="411479">
              <a:spcBef>
                <a:spcPts val="900"/>
              </a:spcBef>
              <a:buSzTx/>
              <a:buNone/>
              <a:defRPr>
                <a:solidFill>
                  <a:srgbClr val="000000"/>
                </a:solidFill>
              </a:defRPr>
            </a:pPr>
            <a:r>
              <a:rPr sz="1440" dirty="0" err="1">
                <a:solidFill>
                  <a:srgbClr val="404040"/>
                </a:solidFill>
              </a:rPr>
              <a:t>安装NodeJS，npm</a:t>
            </a:r>
            <a:r>
              <a:rPr sz="1440" dirty="0">
                <a:solidFill>
                  <a:srgbClr val="404040"/>
                </a:solidFill>
              </a:rPr>
              <a:t> </a:t>
            </a:r>
            <a:r>
              <a:rPr sz="1440" dirty="0" err="1">
                <a:solidFill>
                  <a:srgbClr val="404040"/>
                </a:solidFill>
                <a:hlinkClick r:id="rId3"/>
              </a:rPr>
              <a:t>Infoq教程</a:t>
            </a:r>
            <a:r>
              <a:rPr sz="1440" dirty="0" err="1">
                <a:solidFill>
                  <a:srgbClr val="404040"/>
                </a:solidFill>
              </a:rPr>
              <a:t>。工具bower</a:t>
            </a:r>
            <a:endParaRPr sz="1440" dirty="0">
              <a:solidFill>
                <a:srgbClr val="404040"/>
              </a:solidFill>
            </a:endParaRPr>
          </a:p>
          <a:p>
            <a:pPr marL="0" lvl="1" indent="411479" defTabSz="411479">
              <a:spcBef>
                <a:spcPts val="900"/>
              </a:spcBef>
              <a:buSzTx/>
              <a:buNone/>
              <a:defRPr>
                <a:solidFill>
                  <a:srgbClr val="000000"/>
                </a:solidFill>
              </a:defRPr>
            </a:pPr>
            <a:r>
              <a:rPr sz="1440" dirty="0" err="1">
                <a:solidFill>
                  <a:srgbClr val="404040"/>
                </a:solidFill>
              </a:rPr>
              <a:t>Mac下sudo，权限</a:t>
            </a:r>
            <a:endParaRPr sz="1440" dirty="0">
              <a:solidFill>
                <a:srgbClr val="404040"/>
              </a:solidFill>
            </a:endParaRPr>
          </a:p>
          <a:p>
            <a:pPr marL="337184" lvl="0" indent="-285750" defTabSz="411479">
              <a:spcBef>
                <a:spcPts val="900"/>
              </a:spcBef>
              <a:buFont typeface="Wingdings" panose="05000000000000000000" pitchFamily="2" charset="2"/>
              <a:buChar char="Ø"/>
              <a:defRPr>
                <a:solidFill>
                  <a:srgbClr val="000000"/>
                </a:solidFill>
              </a:defRPr>
            </a:pPr>
            <a:r>
              <a:rPr sz="1619" dirty="0" err="1">
                <a:solidFill>
                  <a:srgbClr val="404040"/>
                </a:solidFill>
              </a:rPr>
              <a:t>npm</a:t>
            </a:r>
            <a:r>
              <a:rPr sz="1619" dirty="0">
                <a:solidFill>
                  <a:srgbClr val="404040"/>
                </a:solidFill>
              </a:rPr>
              <a:t> </a:t>
            </a:r>
            <a:r>
              <a:rPr sz="1619" dirty="0" err="1">
                <a:solidFill>
                  <a:srgbClr val="404040"/>
                </a:solidFill>
              </a:rPr>
              <a:t>i</a:t>
            </a:r>
            <a:r>
              <a:rPr sz="1619" dirty="0">
                <a:solidFill>
                  <a:srgbClr val="404040"/>
                </a:solidFill>
              </a:rPr>
              <a:t> -g </a:t>
            </a:r>
            <a:r>
              <a:rPr sz="1619" dirty="0" err="1">
                <a:solidFill>
                  <a:srgbClr val="404040"/>
                </a:solidFill>
              </a:rPr>
              <a:t>serve;本地file跨域</a:t>
            </a:r>
            <a:endParaRPr sz="1619" dirty="0">
              <a:solidFill>
                <a:srgbClr val="404040"/>
              </a:solidFill>
            </a:endParaRPr>
          </a:p>
          <a:p>
            <a:pPr marL="337184" lvl="0" indent="-285750" defTabSz="411479">
              <a:spcBef>
                <a:spcPts val="900"/>
              </a:spcBef>
              <a:buFont typeface="Wingdings" panose="05000000000000000000" pitchFamily="2" charset="2"/>
              <a:buChar char="Ø"/>
              <a:defRPr>
                <a:solidFill>
                  <a:srgbClr val="000000"/>
                </a:solidFill>
              </a:defRPr>
            </a:pPr>
            <a:r>
              <a:rPr sz="1619" dirty="0" err="1">
                <a:solidFill>
                  <a:srgbClr val="404040"/>
                </a:solidFill>
              </a:rPr>
              <a:t>Git</a:t>
            </a:r>
            <a:r>
              <a:rPr sz="1619" dirty="0">
                <a:solidFill>
                  <a:srgbClr val="404040"/>
                </a:solidFill>
              </a:rPr>
              <a:t> 和 </a:t>
            </a:r>
            <a:r>
              <a:rPr sz="1619" dirty="0" err="1">
                <a:solidFill>
                  <a:srgbClr val="404040"/>
                </a:solidFill>
              </a:rPr>
              <a:t>SourceTree</a:t>
            </a:r>
            <a:endParaRPr sz="1619" dirty="0">
              <a:solidFill>
                <a:srgbClr val="404040"/>
              </a:solidFill>
            </a:endParaRPr>
          </a:p>
          <a:p>
            <a:pPr marL="0" lvl="1" indent="411479" defTabSz="411479">
              <a:spcBef>
                <a:spcPts val="900"/>
              </a:spcBef>
              <a:buSzTx/>
              <a:buNone/>
              <a:defRPr>
                <a:solidFill>
                  <a:srgbClr val="000000"/>
                </a:solidFill>
              </a:defRPr>
            </a:pPr>
            <a:r>
              <a:rPr sz="1440" dirty="0" err="1">
                <a:solidFill>
                  <a:srgbClr val="404040"/>
                </a:solidFill>
              </a:rPr>
              <a:t>Git安装，SourceTree</a:t>
            </a:r>
            <a:r>
              <a:rPr sz="1440" dirty="0">
                <a:solidFill>
                  <a:srgbClr val="404040"/>
                </a:solidFill>
              </a:rPr>
              <a:t> </a:t>
            </a:r>
            <a:r>
              <a:rPr sz="1440" dirty="0" err="1">
                <a:solidFill>
                  <a:srgbClr val="404040"/>
                </a:solidFill>
              </a:rPr>
              <a:t>SSH配置，Git介绍参考</a:t>
            </a:r>
            <a:r>
              <a:rPr sz="1440" dirty="0">
                <a:solidFill>
                  <a:srgbClr val="404040"/>
                </a:solidFill>
              </a:rPr>
              <a:t> </a:t>
            </a:r>
            <a:r>
              <a:rPr sz="1440" dirty="0">
                <a:solidFill>
                  <a:srgbClr val="404040"/>
                </a:solidFill>
                <a:hlinkClick r:id="rId4"/>
              </a:rPr>
              <a:t>http://</a:t>
            </a:r>
            <a:r>
              <a:rPr sz="1440" dirty="0" smtClean="0">
                <a:solidFill>
                  <a:srgbClr val="404040"/>
                </a:solidFill>
                <a:hlinkClick r:id="rId4"/>
              </a:rPr>
              <a:t>www.jianshu.com/p/8a985c622e61</a:t>
            </a:r>
            <a:endParaRPr sz="1440" dirty="0">
              <a:solidFill>
                <a:srgbClr val="404040"/>
              </a:solidFill>
            </a:endParaRPr>
          </a:p>
          <a:p>
            <a:pPr lvl="0" defTabSz="411479">
              <a:spcBef>
                <a:spcPts val="900"/>
              </a:spcBef>
              <a:buFont typeface="Wingdings" panose="05000000000000000000" pitchFamily="2" charset="2"/>
              <a:buChar char="Ø"/>
              <a:defRPr>
                <a:solidFill>
                  <a:srgbClr val="000000"/>
                </a:solidFill>
              </a:defRPr>
            </a:pPr>
            <a:r>
              <a:rPr sz="1619" dirty="0">
                <a:solidFill>
                  <a:srgbClr val="404040"/>
                </a:solidFill>
              </a:rPr>
              <a:t>coding.net</a:t>
            </a:r>
          </a:p>
        </p:txBody>
      </p:sp>
      <p:sp>
        <p:nvSpPr>
          <p:cNvPr id="384" name="Shape 384"/>
          <p:cNvSpPr/>
          <p:nvPr/>
        </p:nvSpPr>
        <p:spPr>
          <a:xfrm>
            <a:off x="2589213" y="1210613"/>
            <a:ext cx="8915401" cy="350522"/>
          </a:xfrm>
          <a:prstGeom prst="rect">
            <a:avLst/>
          </a:prstGeom>
          <a:ln w="12700">
            <a:miter lim="400000"/>
          </a:ln>
          <a:effectLst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2000">
                <a:solidFill>
                  <a:srgbClr val="00B05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B050"/>
                </a:solidFill>
              </a:rPr>
              <a:t>霓为衣兮风为马，云之君兮纷纷而来下。</a:t>
            </a:r>
          </a:p>
        </p:txBody>
      </p:sp>
    </p:spTree>
  </p:cSld>
  <p:clrMapOvr>
    <a:masterClrMapping/>
  </p:clrMapOvr>
  <p:transition spd="slow"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>
            <a:spLocks noGrp="1"/>
          </p:cNvSpPr>
          <p:nvPr>
            <p:ph type="title"/>
          </p:nvPr>
        </p:nvSpPr>
        <p:spPr>
          <a:xfrm>
            <a:off x="643944" y="624110"/>
            <a:ext cx="10860670" cy="1280891"/>
          </a:xfrm>
          <a:prstGeom prst="rect">
            <a:avLst/>
          </a:prstGeom>
        </p:spPr>
        <p:txBody>
          <a:bodyPr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262626"/>
                </a:solidFill>
              </a:rPr>
              <a:t>Q&amp;A？</a:t>
            </a:r>
          </a:p>
        </p:txBody>
      </p:sp>
      <p:sp>
        <p:nvSpPr>
          <p:cNvPr id="387" name="Shape 387"/>
          <p:cNvSpPr>
            <a:spLocks noGrp="1"/>
          </p:cNvSpPr>
          <p:nvPr>
            <p:ph type="body" idx="1"/>
          </p:nvPr>
        </p:nvSpPr>
        <p:spPr>
          <a:xfrm>
            <a:off x="2589211" y="2133600"/>
            <a:ext cx="8915401" cy="3777623"/>
          </a:xfrm>
          <a:prstGeom prst="rect">
            <a:avLst/>
          </a:prstGeom>
        </p:spPr>
        <p:txBody>
          <a:bodyPr/>
          <a:lstStyle/>
          <a:p>
            <a:pPr marL="0" lvl="0" indent="0">
              <a:lnSpc>
                <a:spcPct val="90000"/>
              </a:lnSpc>
              <a:buSzTx/>
              <a:buNone/>
              <a:defRPr>
                <a:solidFill>
                  <a:srgbClr val="000000"/>
                </a:solidFill>
              </a:defRPr>
            </a:pPr>
            <a:endParaRPr>
              <a:solidFill>
                <a:srgbClr val="404040"/>
              </a:solidFill>
            </a:endParaRPr>
          </a:p>
          <a:p>
            <a:pPr marL="0" lvl="0" indent="0">
              <a:lnSpc>
                <a:spcPct val="90000"/>
              </a:lnSpc>
              <a:buSzTx/>
              <a:buNone/>
              <a:defRPr>
                <a:solidFill>
                  <a:srgbClr val="000000"/>
                </a:solidFill>
              </a:defRPr>
            </a:pPr>
            <a:endParaRPr>
              <a:solidFill>
                <a:srgbClr val="404040"/>
              </a:solidFill>
            </a:endParaRPr>
          </a:p>
          <a:p>
            <a:pPr marL="0" lvl="0" indent="0">
              <a:lnSpc>
                <a:spcPct val="90000"/>
              </a:lnSpc>
              <a:buSzTx/>
              <a:buNone/>
              <a:defRPr>
                <a:solidFill>
                  <a:srgbClr val="000000"/>
                </a:solidFill>
              </a:defRPr>
            </a:pPr>
            <a:endParaRPr>
              <a:solidFill>
                <a:srgbClr val="404040"/>
              </a:solidFill>
            </a:endParaRPr>
          </a:p>
          <a:p>
            <a:pPr marL="0" lvl="0" indent="0">
              <a:lnSpc>
                <a:spcPct val="90000"/>
              </a:lnSpc>
              <a:buSzTx/>
              <a:buNone/>
              <a:defRPr>
                <a:solidFill>
                  <a:srgbClr val="000000"/>
                </a:solidFill>
              </a:defRPr>
            </a:pPr>
            <a:endParaRPr>
              <a:solidFill>
                <a:srgbClr val="404040"/>
              </a:solidFill>
            </a:endParaRPr>
          </a:p>
          <a:p>
            <a:pPr marL="0" lvl="0" indent="0">
              <a:lnSpc>
                <a:spcPct val="90000"/>
              </a:lnSpc>
              <a:buSzTx/>
              <a:buNone/>
              <a:defRPr>
                <a:solidFill>
                  <a:srgbClr val="000000"/>
                </a:solidFill>
              </a:defRPr>
            </a:pPr>
            <a:endParaRPr>
              <a:solidFill>
                <a:srgbClr val="404040"/>
              </a:solidFill>
            </a:endParaRPr>
          </a:p>
          <a:p>
            <a:pPr marL="0" lvl="0" indent="0">
              <a:lnSpc>
                <a:spcPct val="90000"/>
              </a:lnSpc>
              <a:buSzTx/>
              <a:buNone/>
              <a:defRPr>
                <a:solidFill>
                  <a:srgbClr val="000000"/>
                </a:solidFill>
              </a:defRPr>
            </a:pPr>
            <a:endParaRPr>
              <a:solidFill>
                <a:srgbClr val="404040"/>
              </a:solidFill>
            </a:endParaRPr>
          </a:p>
          <a:p>
            <a:pPr marL="0" lvl="0" indent="0">
              <a:lnSpc>
                <a:spcPct val="90000"/>
              </a:lnSpc>
              <a:buSzTx/>
              <a:buNone/>
              <a:defRPr>
                <a:solidFill>
                  <a:srgbClr val="000000"/>
                </a:solidFill>
              </a:defRPr>
            </a:pPr>
            <a:endParaRPr>
              <a:solidFill>
                <a:srgbClr val="404040"/>
              </a:solidFill>
            </a:endParaRPr>
          </a:p>
          <a:p>
            <a:pPr marL="0" lvl="0" indent="0">
              <a:lnSpc>
                <a:spcPct val="90000"/>
              </a:lnSpc>
              <a:buSzTx/>
              <a:buNone/>
              <a:defRPr>
                <a:solidFill>
                  <a:srgbClr val="000000"/>
                </a:solidFill>
              </a:defRPr>
            </a:pPr>
            <a:endParaRPr>
              <a:solidFill>
                <a:srgbClr val="404040"/>
              </a:solidFill>
            </a:endParaRPr>
          </a:p>
          <a:p>
            <a:pPr marL="0" lvl="0" indent="0" algn="ctr">
              <a:lnSpc>
                <a:spcPct val="90000"/>
              </a:lnSpc>
              <a:buSzTx/>
              <a:buNone/>
              <a:defRPr>
                <a:solidFill>
                  <a:srgbClr val="000000"/>
                </a:solidFill>
              </a:defRPr>
            </a:pPr>
            <a:r>
              <a:rPr sz="3200">
                <a:solidFill>
                  <a:srgbClr val="404040"/>
                </a:solidFill>
              </a:rPr>
              <a:t>谢谢！</a:t>
            </a:r>
          </a:p>
        </p:txBody>
      </p:sp>
      <p:sp>
        <p:nvSpPr>
          <p:cNvPr id="388" name="Shape 388"/>
          <p:cNvSpPr/>
          <p:nvPr/>
        </p:nvSpPr>
        <p:spPr>
          <a:xfrm>
            <a:off x="5100034" y="1504890"/>
            <a:ext cx="6404579" cy="350521"/>
          </a:xfrm>
          <a:prstGeom prst="rect">
            <a:avLst/>
          </a:prstGeom>
          <a:ln w="12700">
            <a:miter lim="400000"/>
          </a:ln>
          <a:effectLst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2000">
                <a:solidFill>
                  <a:srgbClr val="00B05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B050"/>
                </a:solidFill>
              </a:rPr>
              <a:t>人生若只如初见，何事秋风悲画扇？</a:t>
            </a:r>
          </a:p>
        </p:txBody>
      </p:sp>
    </p:spTree>
  </p:cSld>
  <p:clrMapOvr>
    <a:masterClrMapping/>
  </p:clrMapOvr>
  <p:transition spd="slow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8" cy="128089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262626"/>
                </a:solidFill>
              </a:rPr>
              <a:t>写在前面的话</a:t>
            </a:r>
          </a:p>
        </p:txBody>
      </p:sp>
      <p:sp>
        <p:nvSpPr>
          <p:cNvPr id="330" name="Shape 330"/>
          <p:cNvSpPr>
            <a:spLocks noGrp="1"/>
          </p:cNvSpPr>
          <p:nvPr>
            <p:ph type="body" idx="1"/>
          </p:nvPr>
        </p:nvSpPr>
        <p:spPr>
          <a:xfrm>
            <a:off x="2589211" y="3445564"/>
            <a:ext cx="8915401" cy="2465658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/>
              <a:buChar char="➢"/>
              <a:defRPr sz="2400"/>
            </a:lvl1pPr>
          </a:lstStyle>
          <a:p>
            <a:pPr lvl="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400" dirty="0" err="1">
                <a:solidFill>
                  <a:srgbClr val="404040"/>
                </a:solidFill>
              </a:rPr>
              <a:t>初入前端，菜鸟一枚，抛砖引玉之举。希望小伙伴们少包容、多批评、多指正</a:t>
            </a:r>
            <a:r>
              <a:rPr sz="2400" dirty="0">
                <a:solidFill>
                  <a:srgbClr val="404040"/>
                </a:solidFill>
              </a:rPr>
              <a:t>。</a:t>
            </a:r>
          </a:p>
        </p:txBody>
      </p:sp>
      <p:sp>
        <p:nvSpPr>
          <p:cNvPr id="331" name="Shape 331"/>
          <p:cNvSpPr/>
          <p:nvPr/>
        </p:nvSpPr>
        <p:spPr>
          <a:xfrm>
            <a:off x="2589213" y="1411452"/>
            <a:ext cx="8915401" cy="350521"/>
          </a:xfrm>
          <a:prstGeom prst="rect">
            <a:avLst/>
          </a:prstGeom>
          <a:ln w="12700">
            <a:miter lim="400000"/>
          </a:ln>
          <a:effectLst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2000">
                <a:solidFill>
                  <a:srgbClr val="00B05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B050"/>
                </a:solidFill>
              </a:rPr>
              <a:t>吾日三省吾身：为人谋而不忠乎？与朋友交而不信乎？传不习乎？</a:t>
            </a:r>
          </a:p>
        </p:txBody>
      </p:sp>
    </p:spTree>
  </p:cSld>
  <p:clrMapOvr>
    <a:masterClrMapping/>
  </p:clrMapOvr>
  <p:transition spd="slow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8" cy="128089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262626"/>
                </a:solidFill>
              </a:rPr>
              <a:t>一步一个脚印地进行</a:t>
            </a:r>
          </a:p>
        </p:txBody>
      </p:sp>
      <p:sp>
        <p:nvSpPr>
          <p:cNvPr id="334" name="Shape 334"/>
          <p:cNvSpPr>
            <a:spLocks noGrp="1"/>
          </p:cNvSpPr>
          <p:nvPr>
            <p:ph type="body" idx="1"/>
          </p:nvPr>
        </p:nvSpPr>
        <p:spPr>
          <a:xfrm>
            <a:off x="2589211" y="2133600"/>
            <a:ext cx="8915401" cy="3777623"/>
          </a:xfrm>
          <a:prstGeom prst="rect">
            <a:avLst/>
          </a:prstGeom>
        </p:spPr>
        <p:txBody>
          <a:bodyPr/>
          <a:lstStyle/>
          <a:p>
            <a:pPr lvl="0">
              <a:buFont typeface="Wingdings" panose="05000000000000000000" pitchFamily="2" charset="2"/>
              <a:buChar char="Ø"/>
              <a:defRPr>
                <a:solidFill>
                  <a:srgbClr val="000000"/>
                </a:solidFill>
              </a:defRPr>
            </a:pPr>
            <a:r>
              <a:rPr dirty="0" err="1">
                <a:solidFill>
                  <a:srgbClr val="404040"/>
                </a:solidFill>
              </a:rPr>
              <a:t>什么是Sass</a:t>
            </a:r>
            <a:endParaRPr dirty="0">
              <a:solidFill>
                <a:srgbClr val="404040"/>
              </a:solidFill>
            </a:endParaRPr>
          </a:p>
          <a:p>
            <a:pPr lvl="0">
              <a:buFont typeface="Wingdings" panose="05000000000000000000" pitchFamily="2" charset="2"/>
              <a:buChar char="Ø"/>
              <a:defRPr>
                <a:solidFill>
                  <a:srgbClr val="000000"/>
                </a:solidFill>
              </a:defRPr>
            </a:pPr>
            <a:r>
              <a:rPr dirty="0" err="1">
                <a:solidFill>
                  <a:srgbClr val="404040"/>
                </a:solidFill>
              </a:rPr>
              <a:t>为什么要用Sass</a:t>
            </a:r>
            <a:endParaRPr dirty="0">
              <a:solidFill>
                <a:srgbClr val="404040"/>
              </a:solidFill>
            </a:endParaRPr>
          </a:p>
          <a:p>
            <a:pPr lvl="0">
              <a:buFont typeface="Wingdings" panose="05000000000000000000" pitchFamily="2" charset="2"/>
              <a:buChar char="Ø"/>
              <a:defRPr>
                <a:solidFill>
                  <a:srgbClr val="000000"/>
                </a:solidFill>
              </a:defRPr>
            </a:pPr>
            <a:r>
              <a:rPr dirty="0" err="1">
                <a:solidFill>
                  <a:srgbClr val="404040"/>
                </a:solidFill>
              </a:rPr>
              <a:t>怎么用来着</a:t>
            </a:r>
            <a:endParaRPr dirty="0">
              <a:solidFill>
                <a:srgbClr val="404040"/>
              </a:solidFill>
            </a:endParaRPr>
          </a:p>
          <a:p>
            <a:pPr lvl="0">
              <a:buFont typeface="Wingdings" panose="05000000000000000000" pitchFamily="2" charset="2"/>
              <a:buChar char="Ø"/>
              <a:defRPr>
                <a:solidFill>
                  <a:srgbClr val="000000"/>
                </a:solidFill>
              </a:defRPr>
            </a:pPr>
            <a:r>
              <a:rPr dirty="0" err="1">
                <a:solidFill>
                  <a:srgbClr val="404040"/>
                </a:solidFill>
              </a:rPr>
              <a:t>Demo演示</a:t>
            </a:r>
            <a:endParaRPr dirty="0">
              <a:solidFill>
                <a:srgbClr val="404040"/>
              </a:solidFill>
            </a:endParaRPr>
          </a:p>
          <a:p>
            <a:pPr lvl="0">
              <a:buFont typeface="Wingdings" panose="05000000000000000000" pitchFamily="2" charset="2"/>
              <a:buChar char="Ø"/>
              <a:defRPr>
                <a:solidFill>
                  <a:srgbClr val="000000"/>
                </a:solidFill>
              </a:defRPr>
            </a:pPr>
            <a:r>
              <a:rPr dirty="0" err="1">
                <a:solidFill>
                  <a:srgbClr val="404040"/>
                </a:solidFill>
              </a:rPr>
              <a:t>过程中的一些碎碎念</a:t>
            </a:r>
            <a:endParaRPr dirty="0">
              <a:solidFill>
                <a:srgbClr val="404040"/>
              </a:solidFill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2589211" y="1210611"/>
            <a:ext cx="8915400" cy="736602"/>
          </a:xfrm>
          <a:prstGeom prst="rect">
            <a:avLst/>
          </a:prstGeom>
          <a:ln w="12700">
            <a:miter lim="400000"/>
          </a:ln>
          <a:effectLst>
            <a:reflection stA="52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r"/>
            <a:r>
              <a:rPr sz="2000">
                <a:solidFill>
                  <a:srgbClr val="00B050"/>
                </a:solidFill>
              </a:rPr>
              <a:t>既然选择了远方</a:t>
            </a:r>
          </a:p>
          <a:p>
            <a:pPr lvl="0" algn="r"/>
            <a:r>
              <a:rPr sz="2000">
                <a:solidFill>
                  <a:srgbClr val="00B050"/>
                </a:solidFill>
              </a:rPr>
              <a:t>　　便只顾风雨兼程</a:t>
            </a:r>
          </a:p>
        </p:txBody>
      </p:sp>
    </p:spTree>
  </p:cSld>
  <p:clrMapOvr>
    <a:masterClrMapping/>
  </p:clrMapOvr>
  <p:transition spd="slow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8" cy="74105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defTabSz="182880">
              <a:defRPr sz="1800">
                <a:solidFill>
                  <a:srgbClr val="000000"/>
                </a:solidFill>
              </a:defRPr>
            </a:pPr>
            <a:r>
              <a:rPr sz="4000" dirty="0" err="1">
                <a:solidFill>
                  <a:srgbClr val="262626"/>
                </a:solidFill>
              </a:rPr>
              <a:t>初识Sass</a:t>
            </a:r>
            <a:r>
              <a:rPr sz="3200" dirty="0">
                <a:solidFill>
                  <a:srgbClr val="262626"/>
                </a:solidFill>
              </a:rPr>
              <a:t/>
            </a:r>
            <a:br>
              <a:rPr sz="3200" dirty="0">
                <a:solidFill>
                  <a:srgbClr val="262626"/>
                </a:solidFill>
              </a:rPr>
            </a:br>
            <a:endParaRPr sz="3200" dirty="0">
              <a:solidFill>
                <a:srgbClr val="262626"/>
              </a:solidFill>
            </a:endParaRPr>
          </a:p>
        </p:txBody>
      </p:sp>
      <p:sp>
        <p:nvSpPr>
          <p:cNvPr id="338" name="Shape 338"/>
          <p:cNvSpPr>
            <a:spLocks noGrp="1"/>
          </p:cNvSpPr>
          <p:nvPr>
            <p:ph type="body" idx="1"/>
          </p:nvPr>
        </p:nvSpPr>
        <p:spPr>
          <a:xfrm>
            <a:off x="2589211" y="2133600"/>
            <a:ext cx="8915401" cy="3777623"/>
          </a:xfrm>
          <a:prstGeom prst="rect">
            <a:avLst/>
          </a:prstGeom>
        </p:spPr>
        <p:txBody>
          <a:bodyPr/>
          <a:lstStyle/>
          <a:p>
            <a:pPr lvl="0">
              <a:buFont typeface="Wingdings" panose="05000000000000000000" pitchFamily="2" charset="2"/>
              <a:buChar char="Ø"/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404040"/>
                </a:solidFill>
              </a:rPr>
              <a:t> (Syntactically Awesome </a:t>
            </a:r>
            <a:r>
              <a:rPr dirty="0" err="1">
                <a:solidFill>
                  <a:srgbClr val="404040"/>
                </a:solidFill>
              </a:rPr>
              <a:t>StyleSheets</a:t>
            </a:r>
            <a:r>
              <a:rPr dirty="0">
                <a:solidFill>
                  <a:srgbClr val="404040"/>
                </a:solidFill>
              </a:rPr>
              <a:t>)</a:t>
            </a:r>
          </a:p>
          <a:p>
            <a:pPr marL="0" lvl="1" indent="400050">
              <a:buSzTx/>
              <a:buNone/>
              <a:defRPr>
                <a:solidFill>
                  <a:srgbClr val="000000"/>
                </a:solidFill>
              </a:defRPr>
            </a:pPr>
            <a:r>
              <a:rPr sz="1600" dirty="0">
                <a:solidFill>
                  <a:srgbClr val="404040"/>
                </a:solidFill>
              </a:rPr>
              <a:t>Sass is an extension of CSS that adds power and elegance to the basic language. It allows you to use variables, nested rules, </a:t>
            </a:r>
            <a:r>
              <a:rPr sz="1600" dirty="0" err="1">
                <a:solidFill>
                  <a:srgbClr val="404040"/>
                </a:solidFill>
              </a:rPr>
              <a:t>mixins</a:t>
            </a:r>
            <a:r>
              <a:rPr sz="1600" dirty="0">
                <a:solidFill>
                  <a:srgbClr val="404040"/>
                </a:solidFill>
              </a:rPr>
              <a:t>, inline imports, and more, all with a fully CSS-compatible syntax. Sass helps keep large </a:t>
            </a:r>
            <a:r>
              <a:rPr sz="1600" dirty="0" err="1">
                <a:solidFill>
                  <a:srgbClr val="404040"/>
                </a:solidFill>
              </a:rPr>
              <a:t>stylesheets</a:t>
            </a:r>
            <a:r>
              <a:rPr sz="1600" dirty="0">
                <a:solidFill>
                  <a:srgbClr val="404040"/>
                </a:solidFill>
              </a:rPr>
              <a:t> well-organized, and get small </a:t>
            </a:r>
            <a:r>
              <a:rPr sz="1600" dirty="0" err="1">
                <a:solidFill>
                  <a:srgbClr val="404040"/>
                </a:solidFill>
              </a:rPr>
              <a:t>stylesheets</a:t>
            </a:r>
            <a:r>
              <a:rPr sz="1600" dirty="0">
                <a:solidFill>
                  <a:srgbClr val="404040"/>
                </a:solidFill>
              </a:rPr>
              <a:t> up and running quickly, particularly with the help of the Compass style library.</a:t>
            </a:r>
          </a:p>
          <a:p>
            <a:pPr marL="285750" lvl="0">
              <a:buFont typeface="Wingdings" panose="05000000000000000000" pitchFamily="2" charset="2"/>
              <a:buChar char="Ø"/>
              <a:defRPr>
                <a:solidFill>
                  <a:srgbClr val="000000"/>
                </a:solidFill>
              </a:defRPr>
            </a:pPr>
            <a:r>
              <a:rPr dirty="0" err="1">
                <a:solidFill>
                  <a:srgbClr val="404040"/>
                </a:solidFill>
              </a:rPr>
              <a:t>个人理解</a:t>
            </a:r>
            <a:r>
              <a:rPr dirty="0">
                <a:solidFill>
                  <a:srgbClr val="404040"/>
                </a:solidFill>
              </a:rPr>
              <a:t>：</a:t>
            </a:r>
          </a:p>
          <a:p>
            <a:pPr marL="0" lvl="1" indent="400050">
              <a:buSzTx/>
              <a:buNone/>
              <a:defRPr>
                <a:solidFill>
                  <a:srgbClr val="000000"/>
                </a:solidFill>
              </a:defRPr>
            </a:pPr>
            <a:r>
              <a:rPr sz="1600" dirty="0" err="1">
                <a:solidFill>
                  <a:srgbClr val="404040"/>
                </a:solidFill>
              </a:rPr>
              <a:t>扩展CSS的，可编程的预处理语言</a:t>
            </a:r>
            <a:r>
              <a:rPr sz="1600" dirty="0">
                <a:solidFill>
                  <a:srgbClr val="404040"/>
                </a:solidFill>
              </a:rPr>
              <a:t>。.</a:t>
            </a:r>
            <a:r>
              <a:rPr sz="1600" dirty="0" err="1">
                <a:solidFill>
                  <a:srgbClr val="404040"/>
                </a:solidFill>
              </a:rPr>
              <a:t>scss</a:t>
            </a:r>
            <a:r>
              <a:rPr sz="1600" dirty="0">
                <a:solidFill>
                  <a:srgbClr val="404040"/>
                </a:solidFill>
              </a:rPr>
              <a:t>/.sass               .</a:t>
            </a:r>
            <a:r>
              <a:rPr sz="1600" dirty="0" err="1">
                <a:solidFill>
                  <a:srgbClr val="404040"/>
                </a:solidFill>
              </a:rPr>
              <a:t>css</a:t>
            </a:r>
            <a:r>
              <a:rPr sz="1600" dirty="0">
                <a:solidFill>
                  <a:srgbClr val="404040"/>
                </a:solidFill>
              </a:rPr>
              <a:t>     类比：.java              .class</a:t>
            </a:r>
          </a:p>
          <a:p>
            <a:pPr marL="0" lvl="1" indent="400050">
              <a:buSzTx/>
              <a:buNone/>
              <a:defRPr>
                <a:solidFill>
                  <a:srgbClr val="000000"/>
                </a:solidFill>
              </a:defRPr>
            </a:pPr>
            <a:r>
              <a:rPr sz="1600" dirty="0" err="1">
                <a:solidFill>
                  <a:srgbClr val="404040"/>
                </a:solidFill>
              </a:rPr>
              <a:t>可编程，可以用一些编程思想，比如面向对象、继承等。语法上有条件语句、for循环等</a:t>
            </a:r>
            <a:r>
              <a:rPr sz="1600" dirty="0">
                <a:solidFill>
                  <a:srgbClr val="404040"/>
                </a:solidFill>
              </a:rPr>
              <a:t>。</a:t>
            </a:r>
          </a:p>
          <a:p>
            <a:pPr lvl="0">
              <a:buFont typeface="Wingdings" panose="05000000000000000000" pitchFamily="2" charset="2"/>
              <a:buChar char="Ø"/>
              <a:defRPr>
                <a:solidFill>
                  <a:srgbClr val="000000"/>
                </a:solidFill>
              </a:defRPr>
            </a:pPr>
            <a:r>
              <a:rPr dirty="0" err="1">
                <a:solidFill>
                  <a:srgbClr val="404040"/>
                </a:solidFill>
              </a:rPr>
              <a:t>后缀.scss和.sass</a:t>
            </a:r>
            <a:endParaRPr dirty="0">
              <a:solidFill>
                <a:srgbClr val="404040"/>
              </a:solidFill>
            </a:endParaRPr>
          </a:p>
        </p:txBody>
      </p:sp>
      <p:grpSp>
        <p:nvGrpSpPr>
          <p:cNvPr id="341" name="Group 341"/>
          <p:cNvGrpSpPr/>
          <p:nvPr/>
        </p:nvGrpSpPr>
        <p:grpSpPr>
          <a:xfrm>
            <a:off x="9865217" y="4044889"/>
            <a:ext cx="643945" cy="370841"/>
            <a:chOff x="0" y="0"/>
            <a:chExt cx="643943" cy="370840"/>
          </a:xfrm>
        </p:grpSpPr>
        <p:sp>
          <p:nvSpPr>
            <p:cNvPr id="339" name="Shape 339"/>
            <p:cNvSpPr/>
            <p:nvPr/>
          </p:nvSpPr>
          <p:spPr>
            <a:xfrm>
              <a:off x="0" y="121025"/>
              <a:ext cx="643944" cy="12879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78712"/>
            </a:solidFill>
            <a:ln w="12700" cap="flat">
              <a:solidFill>
                <a:srgbClr val="A9630D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0" y="0"/>
              <a:ext cx="611746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 </a:t>
              </a:r>
            </a:p>
          </p:txBody>
        </p:sp>
      </p:grpSp>
      <p:grpSp>
        <p:nvGrpSpPr>
          <p:cNvPr id="344" name="Group 344"/>
          <p:cNvGrpSpPr/>
          <p:nvPr/>
        </p:nvGrpSpPr>
        <p:grpSpPr>
          <a:xfrm>
            <a:off x="7338817" y="4044889"/>
            <a:ext cx="643944" cy="370841"/>
            <a:chOff x="0" y="0"/>
            <a:chExt cx="643943" cy="370840"/>
          </a:xfrm>
        </p:grpSpPr>
        <p:sp>
          <p:nvSpPr>
            <p:cNvPr id="342" name="Shape 342"/>
            <p:cNvSpPr/>
            <p:nvPr/>
          </p:nvSpPr>
          <p:spPr>
            <a:xfrm>
              <a:off x="0" y="121025"/>
              <a:ext cx="643944" cy="12879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78712"/>
            </a:solidFill>
            <a:ln w="12700" cap="flat">
              <a:solidFill>
                <a:srgbClr val="A9630D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0" y="0"/>
              <a:ext cx="611746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 </a:t>
              </a:r>
            </a:p>
          </p:txBody>
        </p:sp>
      </p:grpSp>
      <p:sp>
        <p:nvSpPr>
          <p:cNvPr id="345" name="Shape 345"/>
          <p:cNvSpPr/>
          <p:nvPr/>
        </p:nvSpPr>
        <p:spPr>
          <a:xfrm>
            <a:off x="2589211" y="1133338"/>
            <a:ext cx="8915400" cy="350522"/>
          </a:xfrm>
          <a:prstGeom prst="rect">
            <a:avLst/>
          </a:prstGeom>
          <a:ln w="12700">
            <a:miter lim="400000"/>
          </a:ln>
          <a:effectLst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2000">
                <a:solidFill>
                  <a:srgbClr val="00B05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B050"/>
                </a:solidFill>
              </a:rPr>
              <a:t>沾衣欲湿杏花雨，吹面不寒杨柳风</a:t>
            </a: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8" cy="128089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 err="1">
                <a:solidFill>
                  <a:srgbClr val="262626"/>
                </a:solidFill>
              </a:rPr>
              <a:t>为什么要使用Sass</a:t>
            </a:r>
            <a:endParaRPr sz="3600" dirty="0">
              <a:solidFill>
                <a:srgbClr val="262626"/>
              </a:solidFill>
            </a:endParaRPr>
          </a:p>
        </p:txBody>
      </p:sp>
      <p:sp>
        <p:nvSpPr>
          <p:cNvPr id="350" name="Shape 350"/>
          <p:cNvSpPr>
            <a:spLocks noGrp="1"/>
          </p:cNvSpPr>
          <p:nvPr>
            <p:ph type="body" idx="1"/>
          </p:nvPr>
        </p:nvSpPr>
        <p:spPr>
          <a:xfrm>
            <a:off x="2589211" y="2133600"/>
            <a:ext cx="8915401" cy="3777623"/>
          </a:xfrm>
          <a:prstGeom prst="rect">
            <a:avLst/>
          </a:prstGeom>
          <a:effectLst>
            <a:reflection stA="52000" endPos="40000" dir="5400000" sy="-100000" algn="bl" rotWithShape="0"/>
          </a:effectLst>
        </p:spPr>
        <p:txBody>
          <a:bodyPr lIns="0" tIns="0" rIns="0" bIns="0"/>
          <a:lstStyle/>
          <a:p>
            <a:pPr lvl="0">
              <a:buFont typeface="Wingdings" panose="05000000000000000000" pitchFamily="2" charset="2"/>
              <a:buChar char="Ø"/>
              <a:defRPr>
                <a:solidFill>
                  <a:srgbClr val="000000"/>
                </a:solidFill>
              </a:defRPr>
            </a:pPr>
            <a:r>
              <a:rPr dirty="0" err="1">
                <a:solidFill>
                  <a:srgbClr val="404040"/>
                </a:solidFill>
              </a:rPr>
              <a:t>更好地“模块化、组件化</a:t>
            </a:r>
            <a:r>
              <a:rPr dirty="0">
                <a:solidFill>
                  <a:srgbClr val="404040"/>
                </a:solidFill>
              </a:rPr>
              <a:t>”</a:t>
            </a:r>
          </a:p>
          <a:p>
            <a:pPr marL="0" lvl="1" indent="400050">
              <a:buSzTx/>
              <a:buNone/>
              <a:defRPr>
                <a:solidFill>
                  <a:srgbClr val="000000"/>
                </a:solidFill>
              </a:defRPr>
            </a:pPr>
            <a:r>
              <a:rPr sz="1600" dirty="0" err="1">
                <a:solidFill>
                  <a:srgbClr val="404040"/>
                </a:solidFill>
              </a:rPr>
              <a:t>链接</a:t>
            </a:r>
            <a:r>
              <a:rPr sz="1600" dirty="0">
                <a:solidFill>
                  <a:srgbClr val="404040"/>
                </a:solidFill>
              </a:rPr>
              <a:t> </a:t>
            </a:r>
            <a:r>
              <a:rPr sz="1600" dirty="0" err="1">
                <a:solidFill>
                  <a:srgbClr val="404040"/>
                </a:solidFill>
                <a:hlinkClick r:id="rId3"/>
              </a:rPr>
              <a:t>关于前端开发中</a:t>
            </a:r>
            <a:r>
              <a:rPr sz="1600" dirty="0">
                <a:solidFill>
                  <a:srgbClr val="404040"/>
                </a:solidFill>
                <a:hlinkClick r:id="rId3"/>
              </a:rPr>
              <a:t> </a:t>
            </a:r>
            <a:r>
              <a:rPr sz="1600" u="sng" dirty="0">
                <a:solidFill>
                  <a:srgbClr val="FDAB2A"/>
                </a:solidFill>
                <a:uFill>
                  <a:solidFill>
                    <a:srgbClr val="FDAB2A"/>
                  </a:solidFill>
                </a:uFill>
                <a:hlinkClick r:id="rId3"/>
              </a:rPr>
              <a:t>“</a:t>
            </a:r>
            <a:r>
              <a:rPr sz="1600" dirty="0" err="1">
                <a:solidFill>
                  <a:srgbClr val="404040"/>
                </a:solidFill>
                <a:hlinkClick r:id="rId3"/>
              </a:rPr>
              <a:t>模块</a:t>
            </a:r>
            <a:r>
              <a:rPr sz="1600" u="sng" dirty="0" err="1">
                <a:solidFill>
                  <a:srgbClr val="FDAB2A"/>
                </a:solidFill>
                <a:uFill>
                  <a:solidFill>
                    <a:srgbClr val="FDAB2A"/>
                  </a:solidFill>
                </a:uFill>
                <a:hlinkClick r:id="rId3"/>
              </a:rPr>
              <a:t>”</a:t>
            </a:r>
            <a:r>
              <a:rPr sz="1600" dirty="0" err="1">
                <a:solidFill>
                  <a:srgbClr val="404040"/>
                </a:solidFill>
                <a:hlinkClick r:id="rId3"/>
              </a:rPr>
              <a:t>和</a:t>
            </a:r>
            <a:r>
              <a:rPr sz="1600" u="sng" dirty="0" err="1">
                <a:solidFill>
                  <a:srgbClr val="FDAB2A"/>
                </a:solidFill>
                <a:uFill>
                  <a:solidFill>
                    <a:srgbClr val="FDAB2A"/>
                  </a:solidFill>
                </a:uFill>
                <a:hlinkClick r:id="rId3"/>
              </a:rPr>
              <a:t>“</a:t>
            </a:r>
            <a:r>
              <a:rPr sz="1600" dirty="0" err="1">
                <a:solidFill>
                  <a:srgbClr val="404040"/>
                </a:solidFill>
                <a:hlinkClick r:id="rId3"/>
              </a:rPr>
              <a:t>组件</a:t>
            </a:r>
            <a:r>
              <a:rPr sz="1600" u="sng" dirty="0" err="1">
                <a:solidFill>
                  <a:srgbClr val="FDAB2A"/>
                </a:solidFill>
                <a:uFill>
                  <a:solidFill>
                    <a:srgbClr val="FDAB2A"/>
                  </a:solidFill>
                </a:uFill>
                <a:hlinkClick r:id="rId3"/>
              </a:rPr>
              <a:t>”</a:t>
            </a:r>
            <a:r>
              <a:rPr sz="1600" dirty="0" err="1">
                <a:solidFill>
                  <a:srgbClr val="404040"/>
                </a:solidFill>
                <a:hlinkClick r:id="rId3"/>
              </a:rPr>
              <a:t>的概念</a:t>
            </a:r>
            <a:endParaRPr sz="1600" dirty="0">
              <a:solidFill>
                <a:srgbClr val="404040"/>
              </a:solidFill>
            </a:endParaRPr>
          </a:p>
          <a:p>
            <a:pPr marL="0" lvl="1" indent="400050">
              <a:buSzTx/>
              <a:buNone/>
              <a:defRPr>
                <a:solidFill>
                  <a:srgbClr val="000000"/>
                </a:solidFill>
              </a:defRPr>
            </a:pPr>
            <a:r>
              <a:rPr sz="1600" dirty="0">
                <a:solidFill>
                  <a:srgbClr val="404040"/>
                </a:solidFill>
              </a:rPr>
              <a:t>“模块”指代码单元，其意义偏向静态的代码结构。而“组件”指功能单元，其意义偏向运行时的结构，并有更复杂的控制（如组件实例的生命周期管理）。</a:t>
            </a:r>
          </a:p>
          <a:p>
            <a:pPr marL="0" lvl="1" indent="400050">
              <a:buSzTx/>
              <a:buNone/>
              <a:defRPr>
                <a:solidFill>
                  <a:srgbClr val="000000"/>
                </a:solidFill>
              </a:defRPr>
            </a:pPr>
            <a:r>
              <a:rPr sz="1600" dirty="0">
                <a:solidFill>
                  <a:srgbClr val="404040"/>
                </a:solidFill>
              </a:rPr>
              <a:t>pages/ </a:t>
            </a:r>
            <a:r>
              <a:rPr sz="1600" dirty="0" err="1">
                <a:solidFill>
                  <a:srgbClr val="404040"/>
                </a:solidFill>
              </a:rPr>
              <a:t>home.scss</a:t>
            </a:r>
            <a:r>
              <a:rPr sz="1600" dirty="0">
                <a:solidFill>
                  <a:srgbClr val="404040"/>
                </a:solidFill>
              </a:rPr>
              <a:t>        # </a:t>
            </a:r>
            <a:r>
              <a:rPr sz="1600" dirty="0" err="1">
                <a:solidFill>
                  <a:srgbClr val="404040"/>
                </a:solidFill>
              </a:rPr>
              <a:t>home模块</a:t>
            </a:r>
            <a:endParaRPr sz="1600" dirty="0">
              <a:solidFill>
                <a:srgbClr val="404040"/>
              </a:solidFill>
            </a:endParaRPr>
          </a:p>
          <a:p>
            <a:pPr marL="0" lvl="1" indent="400050">
              <a:buSzTx/>
              <a:buNone/>
              <a:defRPr>
                <a:solidFill>
                  <a:srgbClr val="000000"/>
                </a:solidFill>
              </a:defRPr>
            </a:pPr>
            <a:r>
              <a:rPr sz="1600" dirty="0">
                <a:solidFill>
                  <a:srgbClr val="404040"/>
                </a:solidFill>
              </a:rPr>
              <a:t>components/ </a:t>
            </a:r>
            <a:r>
              <a:rPr sz="1600" dirty="0" err="1">
                <a:solidFill>
                  <a:srgbClr val="404040"/>
                </a:solidFill>
              </a:rPr>
              <a:t>panel.scss</a:t>
            </a:r>
            <a:r>
              <a:rPr sz="1600" dirty="0">
                <a:solidFill>
                  <a:srgbClr val="404040"/>
                </a:solidFill>
              </a:rPr>
              <a:t>   #</a:t>
            </a:r>
            <a:r>
              <a:rPr sz="1600" dirty="0" err="1">
                <a:solidFill>
                  <a:srgbClr val="404040"/>
                </a:solidFill>
              </a:rPr>
              <a:t>panel组件</a:t>
            </a:r>
            <a:endParaRPr sz="1600" dirty="0">
              <a:solidFill>
                <a:srgbClr val="404040"/>
              </a:solidFill>
            </a:endParaRPr>
          </a:p>
          <a:p>
            <a:pPr marL="0" lvl="1" indent="400050">
              <a:buSzTx/>
              <a:buNone/>
              <a:defRPr>
                <a:solidFill>
                  <a:srgbClr val="000000"/>
                </a:solidFill>
              </a:defRPr>
            </a:pPr>
            <a:endParaRPr sz="1600" dirty="0">
              <a:solidFill>
                <a:srgbClr val="404040"/>
              </a:solidFill>
            </a:endParaRPr>
          </a:p>
          <a:p>
            <a:pPr marL="285750" lvl="0">
              <a:buFont typeface="Wingdings" panose="05000000000000000000" pitchFamily="2" charset="2"/>
              <a:buChar char="Ø"/>
              <a:defRPr>
                <a:solidFill>
                  <a:srgbClr val="000000"/>
                </a:solidFill>
              </a:defRPr>
            </a:pPr>
            <a:r>
              <a:rPr dirty="0" err="1">
                <a:solidFill>
                  <a:srgbClr val="404040"/>
                </a:solidFill>
              </a:rPr>
              <a:t>可编程，可移植、可复用，可编程，更好管理</a:t>
            </a:r>
            <a:r>
              <a:rPr dirty="0">
                <a:solidFill>
                  <a:srgbClr val="404040"/>
                </a:solidFill>
              </a:rPr>
              <a:t>  </a:t>
            </a:r>
            <a:r>
              <a:rPr dirty="0" err="1">
                <a:solidFill>
                  <a:srgbClr val="404040"/>
                </a:solidFill>
              </a:rPr>
              <a:t>sassdemo</a:t>
            </a:r>
            <a:endParaRPr dirty="0">
              <a:solidFill>
                <a:srgbClr val="404040"/>
              </a:solidFill>
            </a:endParaRPr>
          </a:p>
        </p:txBody>
      </p:sp>
      <p:sp>
        <p:nvSpPr>
          <p:cNvPr id="351" name="Shape 351"/>
          <p:cNvSpPr/>
          <p:nvPr/>
        </p:nvSpPr>
        <p:spPr>
          <a:xfrm>
            <a:off x="2589213" y="1210611"/>
            <a:ext cx="8915401" cy="617222"/>
          </a:xfrm>
          <a:prstGeom prst="rect">
            <a:avLst/>
          </a:prstGeom>
          <a:ln w="12700">
            <a:miter lim="400000"/>
          </a:ln>
          <a:effectLst>
            <a:reflection stA="52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r"/>
            <a:r>
              <a:rPr sz="2000">
                <a:solidFill>
                  <a:srgbClr val="00B050"/>
                </a:solidFill>
              </a:rPr>
              <a:t>为什么我的眼里常含泪水？</a:t>
            </a:r>
          </a:p>
          <a:p>
            <a:pPr lvl="0" algn="r"/>
            <a:r>
              <a:rPr sz="2000">
                <a:solidFill>
                  <a:srgbClr val="00B050"/>
                </a:solidFill>
              </a:rPr>
              <a:t>因为我对这土地爱得深沉</a:t>
            </a: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56" name="Shape 3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57" name="Shape 3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FEFFFF"/>
                </a:solidFill>
              </a:rPr>
              <a:t>6</a:t>
            </a:fld>
            <a:endParaRPr sz="2000">
              <a:solidFill>
                <a:srgbClr val="FEFFFF"/>
              </a:solidFill>
            </a:endParaRPr>
          </a:p>
        </p:txBody>
      </p:sp>
      <p:pic>
        <p:nvPicPr>
          <p:cNvPr id="358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60511" y="599994"/>
            <a:ext cx="8749592" cy="39745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8" cy="650899"/>
          </a:xfrm>
          <a:prstGeom prst="rect">
            <a:avLst/>
          </a:prstGeom>
        </p:spPr>
        <p:txBody>
          <a:bodyPr/>
          <a:lstStyle/>
          <a:p>
            <a:pPr lvl="0" defTabSz="448055">
              <a:defRPr sz="1800">
                <a:solidFill>
                  <a:srgbClr val="000000"/>
                </a:solidFill>
              </a:defRPr>
            </a:pPr>
            <a:r>
              <a:rPr sz="3528">
                <a:solidFill>
                  <a:srgbClr val="262626"/>
                </a:solidFill>
              </a:rPr>
              <a:t>使用Sass —— 环境搭建</a:t>
            </a:r>
          </a:p>
        </p:txBody>
      </p:sp>
      <p:sp>
        <p:nvSpPr>
          <p:cNvPr id="363" name="Shape 363"/>
          <p:cNvSpPr>
            <a:spLocks noGrp="1"/>
          </p:cNvSpPr>
          <p:nvPr>
            <p:ph type="body" idx="1"/>
          </p:nvPr>
        </p:nvSpPr>
        <p:spPr>
          <a:xfrm>
            <a:off x="2589211" y="2133600"/>
            <a:ext cx="8915401" cy="3777623"/>
          </a:xfrm>
          <a:prstGeom prst="rect">
            <a:avLst/>
          </a:prstGeom>
        </p:spPr>
        <p:txBody>
          <a:bodyPr/>
          <a:lstStyle/>
          <a:p>
            <a:pPr marL="325526" lvl="0" indent="-325526" defTabSz="406908">
              <a:lnSpc>
                <a:spcPct val="80000"/>
              </a:lnSpc>
              <a:spcBef>
                <a:spcPts val="800"/>
              </a:spcBef>
              <a:buFontTx/>
              <a:buAutoNum type="arabicPeriod"/>
              <a:defRPr>
                <a:solidFill>
                  <a:srgbClr val="000000"/>
                </a:solidFill>
              </a:defRPr>
            </a:pPr>
            <a:r>
              <a:rPr sz="1424">
                <a:solidFill>
                  <a:srgbClr val="404040"/>
                </a:solidFill>
              </a:rPr>
              <a:t>环境准备</a:t>
            </a:r>
            <a:endParaRPr sz="1691">
              <a:solidFill>
                <a:srgbClr val="404040"/>
              </a:solidFill>
            </a:endParaRPr>
          </a:p>
          <a:p>
            <a:pPr marL="735564" lvl="1" indent="-328656" defTabSz="406908">
              <a:lnSpc>
                <a:spcPct val="80000"/>
              </a:lnSpc>
              <a:spcBef>
                <a:spcPts val="800"/>
              </a:spcBef>
              <a:buFontTx/>
              <a:buAutoNum type="alphaLcPeriod"/>
              <a:defRPr>
                <a:solidFill>
                  <a:srgbClr val="000000"/>
                </a:solidFill>
              </a:defRPr>
            </a:pPr>
            <a:r>
              <a:rPr sz="1246">
                <a:solidFill>
                  <a:srgbClr val="404040"/>
                </a:solidFill>
              </a:rPr>
              <a:t>安装ruby （appcan IDE安装时默认安装ruby，ruby –v查看版本，修改环境变量）</a:t>
            </a:r>
            <a:endParaRPr sz="1513">
              <a:solidFill>
                <a:srgbClr val="404040"/>
              </a:solidFill>
            </a:endParaRPr>
          </a:p>
          <a:p>
            <a:pPr marL="0" lvl="2" indent="762952" defTabSz="406908">
              <a:lnSpc>
                <a:spcPct val="80000"/>
              </a:lnSpc>
              <a:spcBef>
                <a:spcPts val="800"/>
              </a:spcBef>
              <a:buSzTx/>
              <a:buNone/>
              <a:defRPr>
                <a:solidFill>
                  <a:srgbClr val="000000"/>
                </a:solidFill>
              </a:defRPr>
            </a:pPr>
            <a:r>
              <a:rPr sz="1068">
                <a:solidFill>
                  <a:srgbClr val="404040"/>
                </a:solidFill>
                <a:hlinkClick r:id="rId2"/>
              </a:rPr>
              <a:t>http://rubyinstaller.org/downloads</a:t>
            </a:r>
            <a:endParaRPr sz="1335">
              <a:solidFill>
                <a:srgbClr val="404040"/>
              </a:solidFill>
            </a:endParaRPr>
          </a:p>
          <a:p>
            <a:pPr marL="735564" lvl="1" indent="-328656" defTabSz="406908">
              <a:lnSpc>
                <a:spcPct val="80000"/>
              </a:lnSpc>
              <a:spcBef>
                <a:spcPts val="800"/>
              </a:spcBef>
              <a:buFontTx/>
              <a:buAutoNum type="alphaLcPeriod" startAt="2"/>
              <a:defRPr>
                <a:solidFill>
                  <a:srgbClr val="000000"/>
                </a:solidFill>
              </a:defRPr>
            </a:pPr>
            <a:r>
              <a:rPr sz="1246">
                <a:solidFill>
                  <a:srgbClr val="404040"/>
                </a:solidFill>
              </a:rPr>
              <a:t>gem install sass </a:t>
            </a:r>
            <a:r>
              <a:rPr sz="1246">
                <a:solidFill>
                  <a:srgbClr val="7030A0"/>
                </a:solidFill>
              </a:rPr>
              <a:t>gem install sass </a:t>
            </a:r>
            <a:endParaRPr sz="1157">
              <a:solidFill>
                <a:srgbClr val="404040"/>
              </a:solidFill>
            </a:endParaRPr>
          </a:p>
          <a:p>
            <a:pPr marL="735564" lvl="1" indent="-328656" defTabSz="406908">
              <a:lnSpc>
                <a:spcPct val="80000"/>
              </a:lnSpc>
              <a:spcBef>
                <a:spcPts val="800"/>
              </a:spcBef>
              <a:buFontTx/>
              <a:buAutoNum type="alphaLcPeriod" startAt="2"/>
              <a:defRPr>
                <a:solidFill>
                  <a:srgbClr val="000000"/>
                </a:solidFill>
              </a:defRPr>
            </a:pPr>
            <a:r>
              <a:rPr sz="1246">
                <a:solidFill>
                  <a:srgbClr val="404040"/>
                </a:solidFill>
              </a:rPr>
              <a:t>淘宝RubyGems镜像安装</a:t>
            </a:r>
            <a:endParaRPr sz="1513">
              <a:solidFill>
                <a:srgbClr val="404040"/>
              </a:solidFill>
            </a:endParaRPr>
          </a:p>
          <a:p>
            <a:pPr marL="376389" lvl="0" indent="-325526" defTabSz="406908">
              <a:lnSpc>
                <a:spcPct val="80000"/>
              </a:lnSpc>
              <a:spcBef>
                <a:spcPts val="800"/>
              </a:spcBef>
              <a:buFontTx/>
              <a:buAutoNum type="arabicPeriod" startAt="2"/>
              <a:defRPr>
                <a:solidFill>
                  <a:srgbClr val="000000"/>
                </a:solidFill>
              </a:defRPr>
            </a:pPr>
            <a:r>
              <a:rPr sz="1424">
                <a:solidFill>
                  <a:srgbClr val="404040"/>
                </a:solidFill>
              </a:rPr>
              <a:t>SASS编译</a:t>
            </a:r>
            <a:endParaRPr sz="1691">
              <a:solidFill>
                <a:srgbClr val="404040"/>
              </a:solidFill>
            </a:endParaRPr>
          </a:p>
          <a:p>
            <a:pPr marL="731651" lvl="1" indent="-273880" defTabSz="406908">
              <a:lnSpc>
                <a:spcPct val="80000"/>
              </a:lnSpc>
              <a:spcBef>
                <a:spcPts val="800"/>
              </a:spcBef>
              <a:buFontTx/>
              <a:buAutoNum type="alphaLcPeriod"/>
              <a:defRPr>
                <a:solidFill>
                  <a:srgbClr val="000000"/>
                </a:solidFill>
              </a:defRPr>
            </a:pPr>
            <a:r>
              <a:rPr sz="1246">
                <a:solidFill>
                  <a:srgbClr val="404040"/>
                </a:solidFill>
              </a:rPr>
              <a:t>本地sass命令 sass style.scss style.css</a:t>
            </a:r>
            <a:endParaRPr sz="1157">
              <a:solidFill>
                <a:srgbClr val="404040"/>
              </a:solidFill>
            </a:endParaRPr>
          </a:p>
          <a:p>
            <a:pPr marL="731651" lvl="1" indent="-273880" defTabSz="406908">
              <a:lnSpc>
                <a:spcPct val="80000"/>
              </a:lnSpc>
              <a:spcBef>
                <a:spcPts val="800"/>
              </a:spcBef>
              <a:buFontTx/>
              <a:buAutoNum type="alphaLcPeriod"/>
              <a:defRPr>
                <a:solidFill>
                  <a:srgbClr val="000000"/>
                </a:solidFill>
              </a:defRPr>
            </a:pPr>
            <a:r>
              <a:rPr sz="1246">
                <a:solidFill>
                  <a:srgbClr val="404040"/>
                </a:solidFill>
              </a:rPr>
              <a:t>VS插件Mindscape Web Workbench</a:t>
            </a:r>
            <a:endParaRPr sz="1157">
              <a:solidFill>
                <a:srgbClr val="404040"/>
              </a:solidFill>
            </a:endParaRPr>
          </a:p>
          <a:p>
            <a:pPr marL="731651" lvl="1" indent="-273880" defTabSz="406908">
              <a:lnSpc>
                <a:spcPct val="80000"/>
              </a:lnSpc>
              <a:spcBef>
                <a:spcPts val="800"/>
              </a:spcBef>
              <a:buFontTx/>
              <a:buAutoNum type="alphaLcPeriod"/>
              <a:defRPr>
                <a:solidFill>
                  <a:srgbClr val="000000"/>
                </a:solidFill>
              </a:defRPr>
            </a:pPr>
            <a:r>
              <a:rPr sz="1246">
                <a:solidFill>
                  <a:srgbClr val="404040"/>
                </a:solidFill>
              </a:rPr>
              <a:t>免费编译器</a:t>
            </a:r>
            <a:r>
              <a:rPr sz="1246">
                <a:solidFill>
                  <a:srgbClr val="404040"/>
                </a:solidFill>
                <a:hlinkClick r:id="rId3"/>
              </a:rPr>
              <a:t>koala</a:t>
            </a:r>
            <a:endParaRPr sz="1513">
              <a:solidFill>
                <a:srgbClr val="404040"/>
              </a:solidFill>
            </a:endParaRPr>
          </a:p>
          <a:p>
            <a:pPr marL="731651" lvl="1" indent="-273880" defTabSz="406908">
              <a:lnSpc>
                <a:spcPct val="80000"/>
              </a:lnSpc>
              <a:spcBef>
                <a:spcPts val="800"/>
              </a:spcBef>
              <a:buFontTx/>
              <a:buAutoNum type="alphaLcPeriod"/>
              <a:defRPr>
                <a:solidFill>
                  <a:srgbClr val="000000"/>
                </a:solidFill>
              </a:defRPr>
            </a:pPr>
            <a:r>
              <a:rPr sz="1246">
                <a:solidFill>
                  <a:srgbClr val="404040"/>
                </a:solidFill>
              </a:rPr>
              <a:t>演示使用 </a:t>
            </a:r>
            <a:r>
              <a:rPr sz="1246">
                <a:solidFill>
                  <a:srgbClr val="404040"/>
                </a:solidFill>
                <a:hlinkClick r:id="rId4"/>
              </a:rPr>
              <a:t>sassmeister</a:t>
            </a:r>
            <a:endParaRPr sz="1513">
              <a:solidFill>
                <a:srgbClr val="404040"/>
              </a:solidFill>
            </a:endParaRPr>
          </a:p>
          <a:p>
            <a:pPr marL="0" lvl="0" indent="101727" defTabSz="406908">
              <a:lnSpc>
                <a:spcPct val="80000"/>
              </a:lnSpc>
              <a:spcBef>
                <a:spcPts val="800"/>
              </a:spcBef>
              <a:buSzTx/>
              <a:buNone/>
              <a:defRPr>
                <a:solidFill>
                  <a:srgbClr val="000000"/>
                </a:solidFill>
              </a:defRPr>
            </a:pPr>
            <a:endParaRPr sz="1335">
              <a:solidFill>
                <a:srgbClr val="404040"/>
              </a:solidFill>
            </a:endParaRPr>
          </a:p>
          <a:p>
            <a:pPr marL="0" lvl="1" indent="101727" defTabSz="406908">
              <a:lnSpc>
                <a:spcPct val="80000"/>
              </a:lnSpc>
              <a:spcBef>
                <a:spcPts val="800"/>
              </a:spcBef>
              <a:buSzTx/>
              <a:buNone/>
              <a:defRPr>
                <a:solidFill>
                  <a:srgbClr val="000000"/>
                </a:solidFill>
              </a:defRPr>
            </a:pPr>
            <a:r>
              <a:rPr sz="1157">
                <a:solidFill>
                  <a:srgbClr val="404040"/>
                </a:solidFill>
              </a:rPr>
              <a:t>具体参考：</a:t>
            </a:r>
            <a:r>
              <a:rPr sz="1157">
                <a:solidFill>
                  <a:srgbClr val="404040"/>
                </a:solidFill>
                <a:hlinkClick r:id="rId5"/>
              </a:rPr>
              <a:t>http://www.w3cplus.com/sassguide/install.html</a:t>
            </a:r>
          </a:p>
        </p:txBody>
      </p:sp>
      <p:sp>
        <p:nvSpPr>
          <p:cNvPr id="364" name="Shape 364"/>
          <p:cNvSpPr/>
          <p:nvPr/>
        </p:nvSpPr>
        <p:spPr>
          <a:xfrm>
            <a:off x="2589211" y="1201267"/>
            <a:ext cx="8915401" cy="350522"/>
          </a:xfrm>
          <a:prstGeom prst="rect">
            <a:avLst/>
          </a:prstGeom>
          <a:ln w="12700">
            <a:miter lim="400000"/>
          </a:ln>
          <a:effectLst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2000">
                <a:solidFill>
                  <a:srgbClr val="00B05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B050"/>
                </a:solidFill>
              </a:rPr>
              <a:t>纸上得来终觉浅，绝知此事要躬行。</a:t>
            </a:r>
          </a:p>
        </p:txBody>
      </p:sp>
      <p:sp>
        <p:nvSpPr>
          <p:cNvPr id="365" name="Shape 365"/>
          <p:cNvSpPr/>
          <p:nvPr/>
        </p:nvSpPr>
        <p:spPr>
          <a:xfrm>
            <a:off x="7006105" y="2871988"/>
            <a:ext cx="4498506" cy="1608074"/>
          </a:xfrm>
          <a:prstGeom prst="rect">
            <a:avLst/>
          </a:prstGeom>
          <a:solidFill>
            <a:srgbClr val="EDDBC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rPr sz="1400">
                <a:solidFill>
                  <a:srgbClr val="7030A0"/>
                </a:solidFill>
                <a:latin typeface="Microsoft YaHei UI"/>
                <a:ea typeface="Microsoft YaHei UI"/>
                <a:cs typeface="Microsoft YaHei UI"/>
                <a:sym typeface="Microsoft YaHei UI"/>
              </a:rPr>
              <a:t>$ gem sources --remove https://rubygems.org/ </a:t>
            </a:r>
          </a:p>
          <a:p>
            <a:pPr lvl="0"/>
            <a:r>
              <a:rPr sz="1400">
                <a:solidFill>
                  <a:srgbClr val="7030A0"/>
                </a:solidFill>
                <a:latin typeface="Microsoft YaHei UI"/>
                <a:ea typeface="Microsoft YaHei UI"/>
                <a:cs typeface="Microsoft YaHei UI"/>
                <a:sym typeface="Microsoft YaHei UI"/>
              </a:rPr>
              <a:t>$ gem sources -a https://ruby.taobao.org/ </a:t>
            </a:r>
          </a:p>
          <a:p>
            <a:pPr lvl="0"/>
            <a:r>
              <a:rPr sz="1400">
                <a:solidFill>
                  <a:srgbClr val="7030A0"/>
                </a:solidFill>
                <a:latin typeface="Microsoft YaHei UI"/>
                <a:ea typeface="Microsoft YaHei UI"/>
                <a:cs typeface="Microsoft YaHei UI"/>
                <a:sym typeface="Microsoft YaHei UI"/>
              </a:rPr>
              <a:t>$ gem sources -l </a:t>
            </a:r>
          </a:p>
          <a:p>
            <a:pPr lvl="0"/>
            <a:r>
              <a:rPr sz="1400">
                <a:solidFill>
                  <a:srgbClr val="7030A0"/>
                </a:solidFill>
                <a:latin typeface="Microsoft YaHei UI"/>
                <a:ea typeface="Microsoft YaHei UI"/>
                <a:cs typeface="Microsoft YaHei UI"/>
                <a:sym typeface="Microsoft YaHei UI"/>
              </a:rPr>
              <a:t>*** CURRENT SOURCES ***</a:t>
            </a:r>
          </a:p>
          <a:p>
            <a:pPr lvl="0"/>
            <a:r>
              <a:rPr sz="1400">
                <a:solidFill>
                  <a:srgbClr val="7030A0"/>
                </a:solidFill>
                <a:latin typeface="Microsoft YaHei UI"/>
                <a:ea typeface="Microsoft YaHei UI"/>
                <a:cs typeface="Microsoft YaHei UI"/>
                <a:sym typeface="Microsoft YaHei UI"/>
              </a:rPr>
              <a:t> https://ruby.taobao.org </a:t>
            </a:r>
          </a:p>
          <a:p>
            <a:pPr lvl="0"/>
            <a:r>
              <a:rPr sz="1400">
                <a:solidFill>
                  <a:srgbClr val="7030A0"/>
                </a:solidFill>
                <a:latin typeface="Microsoft YaHei UI"/>
                <a:ea typeface="Microsoft YaHei UI"/>
                <a:cs typeface="Microsoft YaHei UI"/>
                <a:sym typeface="Microsoft YaHei UI"/>
              </a:rPr>
              <a:t># 请确保只有 ruby.taobao.org </a:t>
            </a:r>
          </a:p>
          <a:p>
            <a:pPr lvl="0"/>
            <a:r>
              <a:rPr sz="1400">
                <a:solidFill>
                  <a:srgbClr val="7030A0"/>
                </a:solidFill>
                <a:latin typeface="Microsoft YaHei UI"/>
                <a:ea typeface="Microsoft YaHei UI"/>
                <a:cs typeface="Microsoft YaHei UI"/>
                <a:sym typeface="Microsoft YaHei UI"/>
              </a:rPr>
              <a:t>$ gem install sass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8" cy="71529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262626"/>
                </a:solidFill>
              </a:rPr>
              <a:t>使用Sass —— 基本语法</a:t>
            </a:r>
          </a:p>
        </p:txBody>
      </p:sp>
      <p:sp>
        <p:nvSpPr>
          <p:cNvPr id="368" name="Shape 368"/>
          <p:cNvSpPr>
            <a:spLocks noGrp="1"/>
          </p:cNvSpPr>
          <p:nvPr>
            <p:ph type="body" idx="1"/>
          </p:nvPr>
        </p:nvSpPr>
        <p:spPr>
          <a:xfrm>
            <a:off x="2589211" y="2133600"/>
            <a:ext cx="8915401" cy="3777623"/>
          </a:xfrm>
          <a:prstGeom prst="rect">
            <a:avLst/>
          </a:prstGeom>
        </p:spPr>
        <p:txBody>
          <a:bodyPr/>
          <a:lstStyle/>
          <a:p>
            <a:pPr marL="375118" lvl="0" indent="-324254" defTabSz="406908">
              <a:lnSpc>
                <a:spcPct val="80000"/>
              </a:lnSpc>
              <a:spcBef>
                <a:spcPts val="800"/>
              </a:spcBef>
              <a:buFont typeface="Wingdings" panose="05000000000000000000" pitchFamily="2" charset="2"/>
              <a:buChar char="Ø"/>
              <a:defRPr>
                <a:solidFill>
                  <a:srgbClr val="000000"/>
                </a:solidFill>
              </a:defRPr>
            </a:pPr>
            <a:r>
              <a:rPr sz="1513" dirty="0" err="1">
                <a:solidFill>
                  <a:srgbClr val="404040"/>
                </a:solidFill>
              </a:rPr>
              <a:t>注释</a:t>
            </a:r>
            <a:r>
              <a:rPr sz="1513" dirty="0">
                <a:solidFill>
                  <a:srgbClr val="404040"/>
                </a:solidFill>
              </a:rPr>
              <a:t> //和 /**/ ，</a:t>
            </a:r>
            <a:r>
              <a:rPr sz="1513" dirty="0" err="1">
                <a:solidFill>
                  <a:srgbClr val="404040"/>
                </a:solidFill>
              </a:rPr>
              <a:t>导入@import</a:t>
            </a:r>
            <a:r>
              <a:rPr sz="1513" dirty="0">
                <a:solidFill>
                  <a:srgbClr val="404040"/>
                </a:solidFill>
              </a:rPr>
              <a:t>（@import </a:t>
            </a:r>
            <a:r>
              <a:rPr sz="1513" dirty="0" err="1">
                <a:solidFill>
                  <a:srgbClr val="404040"/>
                </a:solidFill>
              </a:rPr>
              <a:t>css和scss的区别</a:t>
            </a:r>
            <a:r>
              <a:rPr sz="1513" dirty="0">
                <a:solidFill>
                  <a:srgbClr val="404040"/>
                </a:solidFill>
              </a:rPr>
              <a:t>）</a:t>
            </a:r>
            <a:endParaRPr sz="1691" dirty="0">
              <a:solidFill>
                <a:srgbClr val="404040"/>
              </a:solidFill>
            </a:endParaRPr>
          </a:p>
          <a:p>
            <a:pPr marL="375118" lvl="0" indent="-324254" defTabSz="406908">
              <a:lnSpc>
                <a:spcPct val="80000"/>
              </a:lnSpc>
              <a:spcBef>
                <a:spcPts val="800"/>
              </a:spcBef>
              <a:buFont typeface="Wingdings" panose="05000000000000000000" pitchFamily="2" charset="2"/>
              <a:buChar char="Ø"/>
              <a:defRPr>
                <a:solidFill>
                  <a:srgbClr val="000000"/>
                </a:solidFill>
              </a:defRPr>
            </a:pPr>
            <a:r>
              <a:rPr sz="1513" dirty="0" err="1">
                <a:solidFill>
                  <a:srgbClr val="404040"/>
                </a:solidFill>
              </a:rPr>
              <a:t>变量</a:t>
            </a:r>
            <a:r>
              <a:rPr sz="1513" dirty="0">
                <a:solidFill>
                  <a:srgbClr val="404040"/>
                </a:solidFill>
              </a:rPr>
              <a:t> $，</a:t>
            </a:r>
            <a:r>
              <a:rPr sz="1513" dirty="0" err="1">
                <a:solidFill>
                  <a:srgbClr val="404040"/>
                </a:solidFill>
              </a:rPr>
              <a:t>关键字!default</a:t>
            </a:r>
            <a:r>
              <a:rPr sz="1513" dirty="0">
                <a:solidFill>
                  <a:srgbClr val="404040"/>
                </a:solidFill>
              </a:rPr>
              <a:t> </a:t>
            </a:r>
            <a:r>
              <a:rPr sz="1513" dirty="0" err="1">
                <a:solidFill>
                  <a:srgbClr val="404040"/>
                </a:solidFill>
              </a:rPr>
              <a:t>和!global（未启用</a:t>
            </a:r>
            <a:r>
              <a:rPr sz="1513" dirty="0">
                <a:solidFill>
                  <a:srgbClr val="404040"/>
                </a:solidFill>
              </a:rPr>
              <a:t>）</a:t>
            </a:r>
            <a:endParaRPr sz="1691" dirty="0">
              <a:solidFill>
                <a:srgbClr val="404040"/>
              </a:solidFill>
            </a:endParaRPr>
          </a:p>
          <a:p>
            <a:pPr marL="788384" lvl="1" indent="-381476" defTabSz="406908">
              <a:lnSpc>
                <a:spcPct val="80000"/>
              </a:lnSpc>
              <a:spcBef>
                <a:spcPts val="800"/>
              </a:spcBef>
              <a:buFontTx/>
              <a:buAutoNum type="alphaLcPeriod"/>
              <a:defRPr>
                <a:solidFill>
                  <a:srgbClr val="000000"/>
                </a:solidFill>
              </a:defRPr>
            </a:pPr>
            <a:r>
              <a:rPr sz="1335" dirty="0" err="1">
                <a:solidFill>
                  <a:srgbClr val="404040"/>
                </a:solidFill>
              </a:rPr>
              <a:t>基本类型，string（多值一起声明用nth</a:t>
            </a:r>
            <a:r>
              <a:rPr sz="1335" dirty="0">
                <a:solidFill>
                  <a:srgbClr val="404040"/>
                </a:solidFill>
              </a:rPr>
              <a:t>($</a:t>
            </a:r>
            <a:r>
              <a:rPr sz="1335" dirty="0" err="1">
                <a:solidFill>
                  <a:srgbClr val="404040"/>
                </a:solidFill>
              </a:rPr>
              <a:t>var,index</a:t>
            </a:r>
            <a:r>
              <a:rPr sz="1335" dirty="0">
                <a:solidFill>
                  <a:srgbClr val="404040"/>
                </a:solidFill>
              </a:rPr>
              <a:t>)</a:t>
            </a:r>
            <a:r>
              <a:rPr sz="1335" dirty="0" err="1">
                <a:solidFill>
                  <a:srgbClr val="404040"/>
                </a:solidFill>
              </a:rPr>
              <a:t>遍历</a:t>
            </a:r>
            <a:r>
              <a:rPr sz="1335" dirty="0">
                <a:solidFill>
                  <a:srgbClr val="404040"/>
                </a:solidFill>
              </a:rPr>
              <a:t>），</a:t>
            </a:r>
            <a:r>
              <a:rPr sz="1335" dirty="0" err="1">
                <a:solidFill>
                  <a:srgbClr val="404040"/>
                </a:solidFill>
              </a:rPr>
              <a:t>uint类型等</a:t>
            </a:r>
            <a:endParaRPr sz="1513" dirty="0">
              <a:solidFill>
                <a:srgbClr val="404040"/>
              </a:solidFill>
            </a:endParaRPr>
          </a:p>
          <a:p>
            <a:pPr marL="788384" lvl="1" indent="-381476" defTabSz="406908">
              <a:lnSpc>
                <a:spcPct val="112000"/>
              </a:lnSpc>
              <a:spcBef>
                <a:spcPts val="800"/>
              </a:spcBef>
              <a:buFontTx/>
              <a:buAutoNum type="alphaLcPeriod"/>
              <a:defRPr>
                <a:solidFill>
                  <a:srgbClr val="000000"/>
                </a:solidFill>
              </a:defRPr>
            </a:pPr>
            <a:r>
              <a:rPr sz="1335" dirty="0" err="1">
                <a:solidFill>
                  <a:srgbClr val="404040"/>
                </a:solidFill>
              </a:rPr>
              <a:t>复合类型，map，list（遍历时候用到@each</a:t>
            </a:r>
            <a:r>
              <a:rPr sz="1335" dirty="0">
                <a:solidFill>
                  <a:srgbClr val="404040"/>
                </a:solidFill>
              </a:rPr>
              <a:t>、@for、@if @else），</a:t>
            </a:r>
            <a:r>
              <a:rPr sz="1335" dirty="0" err="1">
                <a:solidFill>
                  <a:srgbClr val="404040"/>
                </a:solidFill>
              </a:rPr>
              <a:t>list、map自带function可用，比如length</a:t>
            </a:r>
            <a:r>
              <a:rPr sz="1335" dirty="0">
                <a:solidFill>
                  <a:srgbClr val="404040"/>
                </a:solidFill>
              </a:rPr>
              <a:t>($list)，join($list1,$list2,[$separator])等</a:t>
            </a:r>
            <a:endParaRPr sz="1513" dirty="0">
              <a:solidFill>
                <a:srgbClr val="404040"/>
              </a:solidFill>
            </a:endParaRPr>
          </a:p>
          <a:p>
            <a:pPr marL="788384" lvl="1" indent="-381476" defTabSz="406908">
              <a:lnSpc>
                <a:spcPct val="80000"/>
              </a:lnSpc>
              <a:spcBef>
                <a:spcPts val="800"/>
              </a:spcBef>
              <a:buFontTx/>
              <a:buAutoNum type="alphaLcPeriod"/>
              <a:defRPr>
                <a:solidFill>
                  <a:srgbClr val="000000"/>
                </a:solidFill>
              </a:defRPr>
            </a:pPr>
            <a:r>
              <a:rPr sz="1335" dirty="0" err="1">
                <a:solidFill>
                  <a:srgbClr val="404040"/>
                </a:solidFill>
              </a:rPr>
              <a:t>变量作为属性使用</a:t>
            </a:r>
            <a:r>
              <a:rPr sz="1335" dirty="0">
                <a:solidFill>
                  <a:srgbClr val="404040"/>
                </a:solidFill>
              </a:rPr>
              <a:t> #{$variables}</a:t>
            </a:r>
            <a:endParaRPr sz="1246" dirty="0">
              <a:solidFill>
                <a:srgbClr val="404040"/>
              </a:solidFill>
            </a:endParaRPr>
          </a:p>
          <a:p>
            <a:pPr marL="429160" lvl="0" indent="-378297" defTabSz="406908">
              <a:lnSpc>
                <a:spcPct val="80000"/>
              </a:lnSpc>
              <a:spcBef>
                <a:spcPts val="800"/>
              </a:spcBef>
              <a:buFont typeface="Wingdings" panose="05000000000000000000" pitchFamily="2" charset="2"/>
              <a:buChar char="Ø"/>
              <a:defRPr>
                <a:solidFill>
                  <a:srgbClr val="000000"/>
                </a:solidFill>
              </a:defRPr>
            </a:pPr>
            <a:r>
              <a:rPr sz="1513" dirty="0" err="1">
                <a:solidFill>
                  <a:srgbClr val="404040"/>
                </a:solidFill>
              </a:rPr>
              <a:t>关键字</a:t>
            </a:r>
            <a:r>
              <a:rPr sz="1513" dirty="0">
                <a:solidFill>
                  <a:srgbClr val="404040"/>
                </a:solidFill>
              </a:rPr>
              <a:t> </a:t>
            </a:r>
            <a:endParaRPr sz="1691" dirty="0">
              <a:solidFill>
                <a:srgbClr val="404040"/>
              </a:solidFill>
            </a:endParaRPr>
          </a:p>
          <a:p>
            <a:pPr marL="788384" lvl="1" indent="-381476" defTabSz="406908">
              <a:lnSpc>
                <a:spcPct val="80000"/>
              </a:lnSpc>
              <a:spcBef>
                <a:spcPts val="800"/>
              </a:spcBef>
              <a:buFontTx/>
              <a:buAutoNum type="alphaLcPeriod"/>
              <a:defRPr>
                <a:solidFill>
                  <a:srgbClr val="000000"/>
                </a:solidFill>
              </a:defRPr>
            </a:pPr>
            <a:r>
              <a:rPr sz="1335" dirty="0">
                <a:solidFill>
                  <a:srgbClr val="404040"/>
                </a:solidFill>
              </a:rPr>
              <a:t>&amp;</a:t>
            </a:r>
            <a:r>
              <a:rPr sz="1335" dirty="0" err="1">
                <a:solidFill>
                  <a:srgbClr val="404040"/>
                </a:solidFill>
              </a:rPr>
              <a:t>选择器嵌套时候，表示父元素选择器</a:t>
            </a:r>
            <a:endParaRPr sz="1513" dirty="0">
              <a:solidFill>
                <a:srgbClr val="404040"/>
              </a:solidFill>
            </a:endParaRPr>
          </a:p>
          <a:p>
            <a:pPr marL="788384" lvl="1" indent="-381476" defTabSz="406908">
              <a:lnSpc>
                <a:spcPct val="80000"/>
              </a:lnSpc>
              <a:spcBef>
                <a:spcPts val="800"/>
              </a:spcBef>
              <a:buFontTx/>
              <a:buAutoNum type="alphaLcPeriod"/>
              <a:defRPr>
                <a:solidFill>
                  <a:srgbClr val="000000"/>
                </a:solidFill>
              </a:defRPr>
            </a:pPr>
            <a:r>
              <a:rPr sz="1335" dirty="0">
                <a:solidFill>
                  <a:srgbClr val="404040"/>
                </a:solidFill>
              </a:rPr>
              <a:t>@</a:t>
            </a:r>
            <a:r>
              <a:rPr sz="1335" dirty="0" err="1">
                <a:solidFill>
                  <a:srgbClr val="404040"/>
                </a:solidFill>
              </a:rPr>
              <a:t>extend，选择器继承</a:t>
            </a:r>
            <a:r>
              <a:rPr sz="1335" dirty="0">
                <a:solidFill>
                  <a:srgbClr val="404040"/>
                </a:solidFill>
              </a:rPr>
              <a:t>；%</a:t>
            </a:r>
            <a:r>
              <a:rPr sz="1335" dirty="0" err="1">
                <a:solidFill>
                  <a:srgbClr val="404040"/>
                </a:solidFill>
              </a:rPr>
              <a:t>占位选择符，通过@extend调用</a:t>
            </a:r>
            <a:r>
              <a:rPr sz="1335" dirty="0">
                <a:solidFill>
                  <a:srgbClr val="404040"/>
                </a:solidFill>
              </a:rPr>
              <a:t>。</a:t>
            </a:r>
            <a:endParaRPr sz="1513" dirty="0">
              <a:solidFill>
                <a:srgbClr val="404040"/>
              </a:solidFill>
            </a:endParaRPr>
          </a:p>
          <a:p>
            <a:pPr marL="788384" lvl="1" indent="-381476" defTabSz="406908">
              <a:lnSpc>
                <a:spcPct val="80000"/>
              </a:lnSpc>
              <a:spcBef>
                <a:spcPts val="800"/>
              </a:spcBef>
              <a:buFontTx/>
              <a:buAutoNum type="alphaLcPeriod"/>
              <a:defRPr>
                <a:solidFill>
                  <a:srgbClr val="000000"/>
                </a:solidFill>
              </a:defRPr>
            </a:pPr>
            <a:r>
              <a:rPr sz="1335" dirty="0">
                <a:solidFill>
                  <a:srgbClr val="404040"/>
                </a:solidFill>
              </a:rPr>
              <a:t> @at-root(without:…)，</a:t>
            </a:r>
            <a:r>
              <a:rPr sz="1335" dirty="0" err="1">
                <a:solidFill>
                  <a:srgbClr val="404040"/>
                </a:solidFill>
              </a:rPr>
              <a:t>默认跳出选择器嵌套，without支持all、rule、media、support（未广泛使用）跳出</a:t>
            </a:r>
            <a:endParaRPr sz="1335" dirty="0">
              <a:solidFill>
                <a:srgbClr val="404040"/>
              </a:solidFill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2589212" y="1197730"/>
            <a:ext cx="8915401" cy="350522"/>
          </a:xfrm>
          <a:prstGeom prst="rect">
            <a:avLst/>
          </a:prstGeom>
          <a:ln w="12700">
            <a:miter lim="400000"/>
          </a:ln>
          <a:effectLst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2000">
                <a:solidFill>
                  <a:srgbClr val="00B05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B050"/>
                </a:solidFill>
              </a:rPr>
              <a:t>与君歌一曲，请君为我侧耳听。</a:t>
            </a:r>
          </a:p>
        </p:txBody>
      </p:sp>
    </p:spTree>
  </p:cSld>
  <p:clrMapOvr>
    <a:masterClrMapping/>
  </p:clrMapOvr>
  <p:transition spd="slow"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8" cy="676657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 err="1">
                <a:solidFill>
                  <a:srgbClr val="262626"/>
                </a:solidFill>
              </a:rPr>
              <a:t>使用Sass</a:t>
            </a:r>
            <a:r>
              <a:rPr sz="3600" dirty="0">
                <a:solidFill>
                  <a:srgbClr val="262626"/>
                </a:solidFill>
              </a:rPr>
              <a:t> —— </a:t>
            </a:r>
            <a:r>
              <a:rPr sz="3600" dirty="0" err="1">
                <a:solidFill>
                  <a:srgbClr val="262626"/>
                </a:solidFill>
              </a:rPr>
              <a:t>基本语法</a:t>
            </a:r>
            <a:endParaRPr sz="3600" dirty="0">
              <a:solidFill>
                <a:srgbClr val="262626"/>
              </a:solidFill>
            </a:endParaRPr>
          </a:p>
        </p:txBody>
      </p:sp>
      <p:sp>
        <p:nvSpPr>
          <p:cNvPr id="374" name="Shape 374"/>
          <p:cNvSpPr>
            <a:spLocks noGrp="1"/>
          </p:cNvSpPr>
          <p:nvPr>
            <p:ph type="body" idx="1"/>
          </p:nvPr>
        </p:nvSpPr>
        <p:spPr>
          <a:xfrm>
            <a:off x="2589211" y="2133600"/>
            <a:ext cx="8915401" cy="4267200"/>
          </a:xfrm>
          <a:prstGeom prst="rect">
            <a:avLst/>
          </a:prstGeom>
        </p:spPr>
        <p:txBody>
          <a:bodyPr/>
          <a:lstStyle/>
          <a:p>
            <a:pPr marL="343328" lvl="1" indent="-343328" defTabSz="406908">
              <a:spcBef>
                <a:spcPts val="800"/>
              </a:spcBef>
              <a:buFont typeface="Wingdings" panose="05000000000000000000" pitchFamily="2" charset="2"/>
              <a:buChar char="Ø"/>
              <a:defRPr>
                <a:solidFill>
                  <a:srgbClr val="000000"/>
                </a:solidFill>
              </a:defRPr>
            </a:pPr>
            <a:r>
              <a:rPr sz="1602" dirty="0">
                <a:solidFill>
                  <a:srgbClr val="404040"/>
                </a:solidFill>
              </a:rPr>
              <a:t>@</a:t>
            </a:r>
            <a:r>
              <a:rPr sz="1602" dirty="0" err="1">
                <a:solidFill>
                  <a:srgbClr val="404040"/>
                </a:solidFill>
              </a:rPr>
              <a:t>mixin</a:t>
            </a:r>
            <a:endParaRPr sz="1424" dirty="0">
              <a:solidFill>
                <a:srgbClr val="404040"/>
              </a:solidFill>
            </a:endParaRPr>
          </a:p>
          <a:p>
            <a:pPr marL="712088" lvl="1" indent="-305180" defTabSz="406908">
              <a:spcBef>
                <a:spcPts val="800"/>
              </a:spcBef>
              <a:buFontTx/>
              <a:buAutoNum type="alphaLcPeriod"/>
              <a:defRPr>
                <a:solidFill>
                  <a:srgbClr val="000000"/>
                </a:solidFill>
              </a:defRPr>
            </a:pPr>
            <a:r>
              <a:rPr sz="1424" dirty="0">
                <a:solidFill>
                  <a:srgbClr val="404040"/>
                </a:solidFill>
              </a:rPr>
              <a:t>@</a:t>
            </a:r>
            <a:r>
              <a:rPr sz="1424" dirty="0" err="1">
                <a:solidFill>
                  <a:srgbClr val="404040"/>
                </a:solidFill>
              </a:rPr>
              <a:t>include调用，最后产生的样式是以复制拷贝的方式存在</a:t>
            </a:r>
            <a:r>
              <a:rPr sz="1424" dirty="0">
                <a:solidFill>
                  <a:srgbClr val="404040"/>
                </a:solidFill>
              </a:rPr>
              <a:t>。</a:t>
            </a:r>
          </a:p>
          <a:p>
            <a:pPr marL="712088" lvl="1" indent="-305180" defTabSz="406908">
              <a:spcBef>
                <a:spcPts val="800"/>
              </a:spcBef>
              <a:buFontTx/>
              <a:buAutoNum type="alphaLcPeriod"/>
              <a:defRPr>
                <a:solidFill>
                  <a:srgbClr val="000000"/>
                </a:solidFill>
              </a:defRPr>
            </a:pPr>
            <a:r>
              <a:rPr sz="1424" dirty="0" err="1">
                <a:solidFill>
                  <a:srgbClr val="404040"/>
                </a:solidFill>
              </a:rPr>
              <a:t>可以传参数。不确定或者多值参数用</a:t>
            </a:r>
            <a:r>
              <a:rPr sz="1424" dirty="0">
                <a:solidFill>
                  <a:srgbClr val="404040"/>
                </a:solidFill>
              </a:rPr>
              <a:t>…，</a:t>
            </a:r>
            <a:r>
              <a:rPr sz="1424" dirty="0" err="1">
                <a:solidFill>
                  <a:srgbClr val="404040"/>
                </a:solidFill>
              </a:rPr>
              <a:t>比如</a:t>
            </a:r>
            <a:r>
              <a:rPr sz="1424" dirty="0">
                <a:solidFill>
                  <a:srgbClr val="404040"/>
                </a:solidFill>
              </a:rPr>
              <a:t>：</a:t>
            </a:r>
          </a:p>
          <a:p>
            <a:pPr marL="712088" lvl="1" indent="-305180" defTabSz="406908">
              <a:spcBef>
                <a:spcPts val="800"/>
              </a:spcBef>
              <a:buFontTx/>
              <a:buAutoNum type="alphaLcPeriod"/>
              <a:defRPr>
                <a:solidFill>
                  <a:srgbClr val="000000"/>
                </a:solidFill>
              </a:defRPr>
            </a:pPr>
            <a:r>
              <a:rPr sz="1424" dirty="0" err="1">
                <a:solidFill>
                  <a:srgbClr val="404040"/>
                </a:solidFill>
              </a:rPr>
              <a:t>应用场景</a:t>
            </a:r>
            <a:endParaRPr sz="1424" dirty="0">
              <a:solidFill>
                <a:srgbClr val="404040"/>
              </a:solidFill>
            </a:endParaRPr>
          </a:p>
          <a:p>
            <a:pPr marL="1169860" lvl="2" indent="-406908" defTabSz="406908">
              <a:spcBef>
                <a:spcPts val="800"/>
              </a:spcBef>
              <a:buFontTx/>
              <a:buAutoNum type="romanUcPeriod"/>
              <a:defRPr>
                <a:solidFill>
                  <a:srgbClr val="000000"/>
                </a:solidFill>
              </a:defRPr>
            </a:pPr>
            <a:r>
              <a:rPr sz="1424" dirty="0" err="1">
                <a:solidFill>
                  <a:srgbClr val="404040"/>
                </a:solidFill>
              </a:rPr>
              <a:t>设置参数默认值，否则可用%替代</a:t>
            </a:r>
            <a:r>
              <a:rPr sz="1424" dirty="0">
                <a:solidFill>
                  <a:srgbClr val="404040"/>
                </a:solidFill>
              </a:rPr>
              <a:t>。</a:t>
            </a:r>
          </a:p>
          <a:p>
            <a:pPr marL="1169860" lvl="2" indent="-406908" defTabSz="406908">
              <a:spcBef>
                <a:spcPts val="800"/>
              </a:spcBef>
              <a:buFontTx/>
              <a:buAutoNum type="romanUcPeriod"/>
              <a:defRPr>
                <a:solidFill>
                  <a:srgbClr val="000000"/>
                </a:solidFill>
              </a:defRPr>
            </a:pPr>
            <a:r>
              <a:rPr sz="1424" dirty="0" err="1">
                <a:solidFill>
                  <a:srgbClr val="404040"/>
                </a:solidFill>
              </a:rPr>
              <a:t>对需要前缀的CSS属性</a:t>
            </a:r>
            <a:r>
              <a:rPr sz="1424" dirty="0">
                <a:solidFill>
                  <a:srgbClr val="404040"/>
                </a:solidFill>
              </a:rPr>
              <a:t>。</a:t>
            </a:r>
          </a:p>
          <a:p>
            <a:pPr marL="1169860" lvl="2" indent="-406908" defTabSz="406908">
              <a:spcBef>
                <a:spcPts val="800"/>
              </a:spcBef>
              <a:buFontTx/>
              <a:buAutoNum type="romanUcPeriod"/>
              <a:defRPr>
                <a:solidFill>
                  <a:srgbClr val="000000"/>
                </a:solidFill>
              </a:defRPr>
            </a:pPr>
            <a:r>
              <a:rPr sz="1424" dirty="0">
                <a:solidFill>
                  <a:srgbClr val="404040"/>
                </a:solidFill>
              </a:rPr>
              <a:t>@</a:t>
            </a:r>
            <a:r>
              <a:rPr sz="1424" dirty="0" err="1">
                <a:solidFill>
                  <a:srgbClr val="404040"/>
                </a:solidFill>
              </a:rPr>
              <a:t>content和@mixin组合使用于媒体查询</a:t>
            </a:r>
            <a:r>
              <a:rPr sz="1424" dirty="0">
                <a:solidFill>
                  <a:srgbClr val="404040"/>
                </a:solidFill>
              </a:rPr>
              <a:t>。</a:t>
            </a:r>
          </a:p>
          <a:p>
            <a:pPr marL="356044" lvl="0" indent="-305180" defTabSz="406908">
              <a:spcBef>
                <a:spcPts val="800"/>
              </a:spcBef>
              <a:buFont typeface="Wingdings" panose="05000000000000000000" pitchFamily="2" charset="2"/>
              <a:buChar char="Ø"/>
              <a:defRPr>
                <a:solidFill>
                  <a:srgbClr val="000000"/>
                </a:solidFill>
              </a:defRPr>
            </a:pPr>
            <a:r>
              <a:rPr sz="1602" dirty="0">
                <a:solidFill>
                  <a:srgbClr val="404040"/>
                </a:solidFill>
              </a:rPr>
              <a:t>%</a:t>
            </a:r>
            <a:r>
              <a:rPr sz="1602" dirty="0" err="1">
                <a:solidFill>
                  <a:srgbClr val="404040"/>
                </a:solidFill>
              </a:rPr>
              <a:t>占位符，组合声明代码块</a:t>
            </a:r>
            <a:endParaRPr sz="1602" dirty="0">
              <a:solidFill>
                <a:srgbClr val="404040"/>
              </a:solidFill>
            </a:endParaRPr>
          </a:p>
          <a:p>
            <a:pPr marL="813816" lvl="1" indent="-356044" defTabSz="406908">
              <a:spcBef>
                <a:spcPts val="800"/>
              </a:spcBef>
              <a:buFontTx/>
              <a:buAutoNum type="alphaLcPeriod"/>
              <a:defRPr>
                <a:solidFill>
                  <a:srgbClr val="000000"/>
                </a:solidFill>
              </a:defRPr>
            </a:pPr>
            <a:r>
              <a:rPr sz="1424" dirty="0" err="1">
                <a:solidFill>
                  <a:srgbClr val="404040"/>
                </a:solidFill>
              </a:rPr>
              <a:t>不调用不产生css</a:t>
            </a:r>
            <a:endParaRPr sz="1424" dirty="0">
              <a:solidFill>
                <a:srgbClr val="404040"/>
              </a:solidFill>
            </a:endParaRPr>
          </a:p>
          <a:p>
            <a:pPr marL="813816" lvl="1" indent="-356044" defTabSz="406908">
              <a:spcBef>
                <a:spcPts val="800"/>
              </a:spcBef>
              <a:buFontTx/>
              <a:buAutoNum type="alphaLcPeriod"/>
              <a:defRPr>
                <a:solidFill>
                  <a:srgbClr val="000000"/>
                </a:solidFill>
              </a:defRPr>
            </a:pPr>
            <a:r>
              <a:rPr sz="1424" dirty="0">
                <a:solidFill>
                  <a:srgbClr val="404040"/>
                </a:solidFill>
              </a:rPr>
              <a:t>@</a:t>
            </a:r>
            <a:r>
              <a:rPr sz="1424" dirty="0" err="1">
                <a:solidFill>
                  <a:srgbClr val="404040"/>
                </a:solidFill>
              </a:rPr>
              <a:t>extend调用%是必须带上</a:t>
            </a:r>
            <a:r>
              <a:rPr sz="1424" dirty="0">
                <a:solidFill>
                  <a:srgbClr val="404040"/>
                </a:solidFill>
              </a:rPr>
              <a:t>%</a:t>
            </a:r>
          </a:p>
          <a:p>
            <a:pPr marL="813816" lvl="1" indent="-356044" defTabSz="406908">
              <a:spcBef>
                <a:spcPts val="800"/>
              </a:spcBef>
              <a:buFontTx/>
              <a:buAutoNum type="alphaLcPeriod"/>
              <a:defRPr>
                <a:solidFill>
                  <a:srgbClr val="000000"/>
                </a:solidFill>
              </a:defRPr>
            </a:pPr>
            <a:r>
              <a:rPr sz="1424" dirty="0" err="1">
                <a:solidFill>
                  <a:srgbClr val="404040"/>
                </a:solidFill>
              </a:rPr>
              <a:t>不能传递参数</a:t>
            </a:r>
            <a:endParaRPr sz="1424" dirty="0">
              <a:solidFill>
                <a:srgbClr val="404040"/>
              </a:solidFill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2589211" y="1213710"/>
            <a:ext cx="8915401" cy="350522"/>
          </a:xfrm>
          <a:prstGeom prst="rect">
            <a:avLst/>
          </a:prstGeom>
          <a:ln w="12700">
            <a:miter lim="400000"/>
          </a:ln>
          <a:effectLst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2000">
                <a:solidFill>
                  <a:srgbClr val="00B05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B050"/>
                </a:solidFill>
              </a:rPr>
              <a:t>我醉君复乐，陶然共忘机。</a:t>
            </a:r>
          </a:p>
        </p:txBody>
      </p:sp>
      <p:sp>
        <p:nvSpPr>
          <p:cNvPr id="376" name="Shape 376"/>
          <p:cNvSpPr/>
          <p:nvPr/>
        </p:nvSpPr>
        <p:spPr>
          <a:xfrm>
            <a:off x="7861300" y="3073400"/>
            <a:ext cx="3643313" cy="1170940"/>
          </a:xfrm>
          <a:prstGeom prst="rect">
            <a:avLst/>
          </a:prstGeom>
          <a:solidFill>
            <a:srgbClr val="EDDBC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rPr sz="1400">
                <a:solidFill>
                  <a:srgbClr val="7030A0"/>
                </a:solidFill>
                <a:latin typeface="Microsoft YaHei UI"/>
                <a:ea typeface="Microsoft YaHei UI"/>
                <a:cs typeface="Microsoft YaHei UI"/>
                <a:sym typeface="Microsoft YaHei UI"/>
              </a:rPr>
              <a:t>@mixin box-shadow($shadow...){ </a:t>
            </a:r>
          </a:p>
          <a:p>
            <a:pPr lvl="1"/>
            <a:r>
              <a:rPr sz="1400">
                <a:solidFill>
                  <a:srgbClr val="7030A0"/>
                </a:solidFill>
                <a:latin typeface="Microsoft YaHei UI"/>
                <a:ea typeface="Microsoft YaHei UI"/>
                <a:cs typeface="Microsoft YaHei UI"/>
                <a:sym typeface="Microsoft YaHei UI"/>
              </a:rPr>
              <a:t>-webkit-box-shadow:$shadow;</a:t>
            </a:r>
          </a:p>
          <a:p>
            <a:pPr lvl="1"/>
            <a:r>
              <a:rPr sz="1400">
                <a:solidFill>
                  <a:srgbClr val="7030A0"/>
                </a:solidFill>
                <a:latin typeface="Microsoft YaHei UI"/>
                <a:ea typeface="Microsoft YaHei UI"/>
                <a:cs typeface="Microsoft YaHei UI"/>
                <a:sym typeface="Microsoft YaHei UI"/>
              </a:rPr>
              <a:t> -moz-box-shadow:$shadow; </a:t>
            </a:r>
          </a:p>
          <a:p>
            <a:pPr lvl="1"/>
            <a:r>
              <a:rPr sz="1400">
                <a:solidFill>
                  <a:srgbClr val="7030A0"/>
                </a:solidFill>
                <a:latin typeface="Microsoft YaHei UI"/>
                <a:ea typeface="Microsoft YaHei UI"/>
                <a:cs typeface="Microsoft YaHei UI"/>
                <a:sym typeface="Microsoft YaHei UI"/>
              </a:rPr>
              <a:t>box-shadow:$shadow;</a:t>
            </a:r>
          </a:p>
          <a:p>
            <a:pPr lvl="0"/>
            <a:r>
              <a:rPr sz="1400">
                <a:solidFill>
                  <a:srgbClr val="7030A0"/>
                </a:solidFill>
                <a:latin typeface="Microsoft YaHei UI"/>
                <a:ea typeface="Microsoft YaHei UI"/>
                <a:cs typeface="Microsoft YaHei UI"/>
                <a:sym typeface="Microsoft YaHei UI"/>
              </a:rPr>
              <a:t> }</a:t>
            </a: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rnd">
          <a:solidFill>
            <a:srgbClr val="E78712"/>
          </a:solidFill>
          <a:prstDash val="solid"/>
          <a:beve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rnd">
          <a:solidFill>
            <a:srgbClr val="E78712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rnd">
          <a:solidFill>
            <a:srgbClr val="E78712"/>
          </a:solidFill>
          <a:prstDash val="solid"/>
          <a:beve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rnd">
          <a:solidFill>
            <a:srgbClr val="E78712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735</Words>
  <Application>Microsoft Office PowerPoint</Application>
  <PresentationFormat>宽屏</PresentationFormat>
  <Paragraphs>123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Helvetica Neue</vt:lpstr>
      <vt:lpstr>Microsoft YaHei UI</vt:lpstr>
      <vt:lpstr>Arial</vt:lpstr>
      <vt:lpstr>Calibri</vt:lpstr>
      <vt:lpstr>Century Gothic</vt:lpstr>
      <vt:lpstr>Wingdings</vt:lpstr>
      <vt:lpstr>Wingdings 3</vt:lpstr>
      <vt:lpstr>Default</vt:lpstr>
      <vt:lpstr>Sass 愈行愈远</vt:lpstr>
      <vt:lpstr>写在前面的话</vt:lpstr>
      <vt:lpstr>一步一个脚印地进行</vt:lpstr>
      <vt:lpstr>初识Sass </vt:lpstr>
      <vt:lpstr>为什么要使用Sass</vt:lpstr>
      <vt:lpstr>PowerPoint 演示文稿</vt:lpstr>
      <vt:lpstr>使用Sass —— 环境搭建</vt:lpstr>
      <vt:lpstr>使用Sass —— 基本语法</vt:lpstr>
      <vt:lpstr>使用Sass —— 基本语法</vt:lpstr>
      <vt:lpstr>使用Sass —— 基本语法</vt:lpstr>
      <vt:lpstr>相关</vt:lpstr>
      <vt:lpstr>Q&amp;A？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Sass 愈行愈远</dc:title>
  <cp:lastModifiedBy>T440P</cp:lastModifiedBy>
  <cp:revision>9</cp:revision>
  <dcterms:modified xsi:type="dcterms:W3CDTF">2015-07-09T01:52:38Z</dcterms:modified>
</cp:coreProperties>
</file>