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lvl1pPr defTabSz="457200">
      <a:defRPr>
        <a:latin typeface="Century Gothic"/>
        <a:ea typeface="Century Gothic"/>
        <a:cs typeface="Century Gothic"/>
        <a:sym typeface="Century Gothic"/>
      </a:defRPr>
    </a:lvl1pPr>
    <a:lvl2pPr indent="457200" defTabSz="457200">
      <a:defRPr>
        <a:latin typeface="Century Gothic"/>
        <a:ea typeface="Century Gothic"/>
        <a:cs typeface="Century Gothic"/>
        <a:sym typeface="Century Gothic"/>
      </a:defRPr>
    </a:lvl2pPr>
    <a:lvl3pPr indent="914400" defTabSz="457200">
      <a:defRPr>
        <a:latin typeface="Century Gothic"/>
        <a:ea typeface="Century Gothic"/>
        <a:cs typeface="Century Gothic"/>
        <a:sym typeface="Century Gothic"/>
      </a:defRPr>
    </a:lvl3pPr>
    <a:lvl4pPr indent="1371600" defTabSz="457200">
      <a:defRPr>
        <a:latin typeface="Century Gothic"/>
        <a:ea typeface="Century Gothic"/>
        <a:cs typeface="Century Gothic"/>
        <a:sym typeface="Century Gothic"/>
      </a:defRPr>
    </a:lvl4pPr>
    <a:lvl5pPr indent="1828800" defTabSz="457200">
      <a:defRPr>
        <a:latin typeface="Century Gothic"/>
        <a:ea typeface="Century Gothic"/>
        <a:cs typeface="Century Gothic"/>
        <a:sym typeface="Century Gothic"/>
      </a:defRPr>
    </a:lvl5pPr>
    <a:lvl6pPr indent="2286000" defTabSz="457200">
      <a:defRPr>
        <a:latin typeface="Century Gothic"/>
        <a:ea typeface="Century Gothic"/>
        <a:cs typeface="Century Gothic"/>
        <a:sym typeface="Century Gothic"/>
      </a:defRPr>
    </a:lvl6pPr>
    <a:lvl7pPr indent="2743200" defTabSz="457200">
      <a:defRPr>
        <a:latin typeface="Century Gothic"/>
        <a:ea typeface="Century Gothic"/>
        <a:cs typeface="Century Gothic"/>
        <a:sym typeface="Century Gothic"/>
      </a:defRPr>
    </a:lvl7pPr>
    <a:lvl8pPr indent="3200400" defTabSz="457200">
      <a:defRPr>
        <a:latin typeface="Century Gothic"/>
        <a:ea typeface="Century Gothic"/>
        <a:cs typeface="Century Gothic"/>
        <a:sym typeface="Century Gothic"/>
      </a:defRPr>
    </a:lvl8pPr>
    <a:lvl9pPr indent="3657600" defTabSz="457200">
      <a:defRPr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D9CA"/>
          </a:solidFill>
        </a:fill>
      </a:tcStyle>
    </a:wholeTbl>
    <a:band2H>
      <a:tcTxStyle b="def" i="def"/>
      <a:tcStyle>
        <a:tcBdr/>
        <a:fill>
          <a:solidFill>
            <a:srgbClr val="FAED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8712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8712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871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8CFCC"/>
          </a:solidFill>
        </a:fill>
      </a:tcStyle>
    </a:wholeTbl>
    <a:band2H>
      <a:tcTxStyle b="def" i="def"/>
      <a:tcStyle>
        <a:tcBdr/>
        <a:fill>
          <a:solidFill>
            <a:srgbClr val="EDE9E7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65331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65331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6533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8DBD5"/>
          </a:solidFill>
        </a:fill>
      </a:tcStyle>
    </a:wholeTbl>
    <a:band2H>
      <a:tcTxStyle b="def" i="def"/>
      <a:tcStyle>
        <a:tcBdr/>
        <a:fill>
          <a:solidFill>
            <a:srgbClr val="ECEEEB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49276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49276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4927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8712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871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Sass</a:t>
            </a:r>
            <a:r>
              <a:rPr sz="1200"/>
              <a:t>有两种后缀名文件，一种是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sass</a:t>
            </a:r>
            <a:r>
              <a:rPr sz="1200"/>
              <a:t>，不使用大括号和分号；另外一种是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scss</a:t>
            </a:r>
            <a:r>
              <a:rPr sz="1200"/>
              <a:t>，和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200"/>
              <a:t>格式差不多，使用大括号和分号。建议使用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scss</a:t>
            </a:r>
            <a:r>
              <a:rPr sz="1200"/>
              <a:t>，避免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sass</a:t>
            </a:r>
            <a:r>
              <a:rPr sz="1200"/>
              <a:t>后缀名的严格格式要求报错。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sz="1200"/>
              <a:t>上很多好的资源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0" name="Shape 3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应用场景，1、多个按钮的前景色、背景色、三个状态色值等的管理，2、不同主题，变量不同，逻辑代码相同，这样就可以方便生成不同配色方案或者布局方案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1" name="Shape 3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100">
                <a:latin typeface="Calibri"/>
                <a:ea typeface="Calibri"/>
                <a:cs typeface="Calibri"/>
                <a:sym typeface="Calibri"/>
              </a:rPr>
              <a:t>sass</a:t>
            </a:r>
            <a:r>
              <a:rPr sz="1100"/>
              <a:t>有两种注释方式，一种是标准的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注释方式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/* */</a:t>
            </a:r>
            <a:r>
              <a:rPr sz="1100"/>
              <a:t>，另一种则是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sz="1100"/>
              <a:t>双斜杆形式的单行注释，不过这种单行注释不会被转译出来。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100">
                <a:latin typeface="Calibri"/>
                <a:ea typeface="Calibri"/>
                <a:cs typeface="Calibri"/>
                <a:sym typeface="Calibri"/>
              </a:rPr>
              <a:t>@import</a:t>
            </a:r>
            <a:r>
              <a:rPr sz="1100"/>
              <a:t>的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scss</a:t>
            </a:r>
            <a:r>
              <a:rPr sz="1100"/>
              <a:t>文件合并进来只生成一个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文件，导入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文件如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@import ‘reset.css’</a:t>
            </a:r>
            <a:r>
              <a:rPr sz="1100"/>
              <a:t>，那效果跟普通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导入样式文件一样，导入的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文件不会合并到编译后的文件中，而是以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@import</a:t>
            </a:r>
            <a:r>
              <a:rPr sz="1100"/>
              <a:t>方式存在。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sz="1200"/>
              <a:t>循环有两种形式，分别为：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@for $var from &lt;start&gt; through &lt;end&gt;</a:t>
            </a:r>
            <a:r>
              <a:rPr sz="1200"/>
              <a:t>和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@for $var from &lt;start&gt; to &lt;end&gt;</a:t>
            </a:r>
            <a:r>
              <a:rPr sz="1200"/>
              <a:t>。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$i</a:t>
            </a:r>
            <a:r>
              <a:rPr sz="1200"/>
              <a:t>表示变量，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sz="1200"/>
              <a:t>表示起始值，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sz="1200"/>
              <a:t>表示结束值，这两个的区别是关键字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sz="1200"/>
              <a:t>表示包括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sz="1200"/>
              <a:t>这个数，而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sz="1200"/>
              <a:t>则不包括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sz="1200"/>
              <a:t>这个数。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6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4" name="Shape 34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60" name="Shape 60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单击此处编辑母版副标题样式</a:t>
            </a:r>
          </a:p>
        </p:txBody>
      </p:sp>
      <p:sp>
        <p:nvSpPr>
          <p:cNvPr id="63" name="Shape 63"/>
          <p:cNvSpPr/>
          <p:nvPr/>
        </p:nvSpPr>
        <p:spPr>
          <a:xfrm>
            <a:off x="-1" y="4323810"/>
            <a:ext cx="1742309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fill="norm" stroke="1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531812" y="4513982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3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51" name="Shape 15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77" name="Shape 177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78" name="Shape 178"/>
          <p:cNvSpPr/>
          <p:nvPr>
            <p:ph type="title"/>
          </p:nvPr>
        </p:nvSpPr>
        <p:spPr>
          <a:xfrm>
            <a:off x="2589211" y="348859"/>
            <a:ext cx="8915401" cy="363852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2589211" y="3987380"/>
            <a:ext cx="8915401" cy="2289196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单击此处编辑母版文本样式</a:t>
            </a:r>
          </a:p>
        </p:txBody>
      </p:sp>
      <p:sp>
        <p:nvSpPr>
          <p:cNvPr id="180" name="Shape 180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531812" y="3228581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5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83" name="Shape 183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09" name="Shape 209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10" name="Shape 210"/>
          <p:cNvSpPr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单击此处编辑母版文本样式</a:t>
            </a:r>
          </a:p>
        </p:txBody>
      </p:sp>
      <p:sp>
        <p:nvSpPr>
          <p:cNvPr id="212" name="Shape 212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xfrm>
            <a:off x="531812" y="3228581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14" name="Shape 214"/>
          <p:cNvSpPr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E78712"/>
                </a:solidFill>
              </a:rPr>
              <a:t>“</a:t>
            </a:r>
          </a:p>
        </p:txBody>
      </p:sp>
      <p:sp>
        <p:nvSpPr>
          <p:cNvPr id="215" name="Shape 215"/>
          <p:cNvSpPr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E78712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9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17" name="Shape 217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43" name="Shape 243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4" name="Shape 244"/>
          <p:cNvSpPr/>
          <p:nvPr>
            <p:ph type="title"/>
          </p:nvPr>
        </p:nvSpPr>
        <p:spPr>
          <a:xfrm>
            <a:off x="2589213" y="723900"/>
            <a:ext cx="8915401" cy="44393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2589213" y="5181600"/>
            <a:ext cx="8915401" cy="1676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单击此处编辑母版文本样式</a:t>
            </a:r>
          </a:p>
        </p:txBody>
      </p:sp>
      <p:sp>
        <p:nvSpPr>
          <p:cNvPr id="246" name="Shape 246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xfrm>
            <a:off x="531812" y="4967529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1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49" name="Shape 249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75" name="Shape 275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76" name="Shape 276"/>
          <p:cNvSpPr/>
          <p:nvPr>
            <p:ph type="title"/>
          </p:nvPr>
        </p:nvSpPr>
        <p:spPr>
          <a:xfrm>
            <a:off x="2849948" y="389744"/>
            <a:ext cx="8393927" cy="333531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2589211" y="3725055"/>
            <a:ext cx="8915401" cy="1456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单击此处编辑母版文本样式</a:t>
            </a:r>
          </a:p>
        </p:txBody>
      </p:sp>
      <p:sp>
        <p:nvSpPr>
          <p:cNvPr id="278" name="Shape 278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xfrm>
            <a:off x="531812" y="4967529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80" name="Shape 280"/>
          <p:cNvSpPr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E78712"/>
                </a:solidFill>
              </a:rPr>
              <a:t>“</a:t>
            </a:r>
          </a:p>
        </p:txBody>
      </p:sp>
      <p:sp>
        <p:nvSpPr>
          <p:cNvPr id="281" name="Shape 281"/>
          <p:cNvSpPr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E78712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5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83" name="Shape 283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309" name="Shape 309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0" name="Shape 310"/>
          <p:cNvSpPr/>
          <p:nvPr>
            <p:ph type="title"/>
          </p:nvPr>
        </p:nvSpPr>
        <p:spPr>
          <a:xfrm>
            <a:off x="2589211" y="403446"/>
            <a:ext cx="8915401" cy="332794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311" name="Shape 311"/>
          <p:cNvSpPr/>
          <p:nvPr>
            <p:ph type="body" idx="1"/>
          </p:nvPr>
        </p:nvSpPr>
        <p:spPr>
          <a:xfrm>
            <a:off x="2589211" y="3731387"/>
            <a:ext cx="8915401" cy="14502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单击此处编辑母版文本样式</a:t>
            </a:r>
          </a:p>
        </p:txBody>
      </p:sp>
      <p:sp>
        <p:nvSpPr>
          <p:cNvPr id="312" name="Shape 312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" name="Shape 313"/>
          <p:cNvSpPr/>
          <p:nvPr>
            <p:ph type="sldNum" sz="quarter" idx="2"/>
          </p:nvPr>
        </p:nvSpPr>
        <p:spPr>
          <a:xfrm>
            <a:off x="531812" y="4967529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2592924" y="624110"/>
            <a:ext cx="8911688" cy="150949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单击此处编辑母版文本样式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第二级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第三级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第四级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第五级</a:t>
            </a:r>
          </a:p>
        </p:txBody>
      </p:sp>
      <p:sp>
        <p:nvSpPr>
          <p:cNvPr id="317" name="Shape 3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9294811" y="0"/>
            <a:ext cx="2207602" cy="6538628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xfrm>
            <a:off x="2589211" y="627405"/>
            <a:ext cx="6477001" cy="6230595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单击此处编辑母版文本样式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第二级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第三级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第四级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第五级</a:t>
            </a:r>
          </a:p>
        </p:txBody>
      </p:sp>
      <p:sp>
        <p:nvSpPr>
          <p:cNvPr id="321" name="Shape 3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单击此处编辑母版文本样式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第二级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第三级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第四级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第五级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70" name="Shape 70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96" name="Shape 9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97" name="Shape 97"/>
          <p:cNvSpPr/>
          <p:nvPr>
            <p:ph type="title"/>
          </p:nvPr>
        </p:nvSpPr>
        <p:spPr>
          <a:xfrm>
            <a:off x="2589211" y="344249"/>
            <a:ext cx="8915401" cy="31833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2589211" y="3530129"/>
            <a:ext cx="8915401" cy="25749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单击此处编辑母版文本样式</a:t>
            </a:r>
          </a:p>
        </p:txBody>
      </p:sp>
      <p:sp>
        <p:nvSpPr>
          <p:cNvPr id="99" name="Shape 99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xfrm>
            <a:off x="531812" y="3228581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2592924" y="624110"/>
            <a:ext cx="8911688" cy="150949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2589211" y="2133600"/>
            <a:ext cx="4313865" cy="47244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单击此处编辑母版文本样式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第二级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第三级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第四级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第五级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2592924" y="624110"/>
            <a:ext cx="8911688" cy="131474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2939372" y="1938851"/>
            <a:ext cx="3992733" cy="6101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单击此处编辑母版文本样式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2589211" y="0"/>
            <a:ext cx="3505200" cy="14224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6323012" y="0"/>
            <a:ext cx="5181601" cy="6307139"/>
          </a:xfrm>
          <a:prstGeom prst="rect">
            <a:avLst/>
          </a:prstGeom>
        </p:spPr>
        <p:txBody>
          <a:bodyPr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单击此处编辑母版文本样式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第二级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第三级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第四级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第五级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1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19" name="Shape 119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45" name="Shape 145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6" name="Shape 146"/>
          <p:cNvSpPr/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单击此处编辑母版文本样式</a:t>
            </a:r>
          </a:p>
        </p:txBody>
      </p:sp>
      <p:sp>
        <p:nvSpPr>
          <p:cNvPr id="148" name="Shape 148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531812" y="4967529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" name="Shape 2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" name="Shape 3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" name="Shape 4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" name="Shape 5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" name="Shape 6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" name="Shape 7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" name="Shape 8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" name="Shape 9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" name="Shape 10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946501" y="5897202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8" name="Shape 28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2592925" y="624110"/>
            <a:ext cx="8911688" cy="150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单击此处编辑母版标题样式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2589211" y="2133600"/>
            <a:ext cx="8915401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单击此处编辑母版文本样式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第二级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第三级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第四级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第五级</a:t>
            </a:r>
          </a:p>
        </p:txBody>
      </p:sp>
      <p:sp>
        <p:nvSpPr>
          <p:cNvPr id="31" name="Shape 3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531812" y="772224"/>
            <a:ext cx="779768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1pPr>
      <a:lvl2pPr marL="778668" indent="-321468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2pPr>
      <a:lvl3pPr marL="1208314" indent="-293914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3pPr>
      <a:lvl4pPr marL="17145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4pPr>
      <a:lvl5pPr marL="21717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5pPr>
      <a:lvl6pPr marL="26289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6pPr>
      <a:lvl7pPr marL="30861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7pPr>
      <a:lvl8pPr marL="35433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8pPr>
      <a:lvl9pPr marL="40005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ss-lang.com/documentation/Sass/Script/Functions.html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ssdoc.com/" TargetMode="External"/><Relationship Id="rId3" Type="http://schemas.openxmlformats.org/officeDocument/2006/relationships/hyperlink" Target="http://www.infoq.com/cn/articles/nodejs-npm-install-config" TargetMode="External"/><Relationship Id="rId4" Type="http://schemas.openxmlformats.org/officeDocument/2006/relationships/hyperlink" Target="http://www.jianshu.com/p/8a985c622e61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ax/hax.github.com/issues/21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byinstaller.org/downloads" TargetMode="External"/><Relationship Id="rId3" Type="http://schemas.openxmlformats.org/officeDocument/2006/relationships/hyperlink" Target="http://koala-app.com/index-zh.html" TargetMode="External"/><Relationship Id="rId4" Type="http://schemas.openxmlformats.org/officeDocument/2006/relationships/hyperlink" Target="http://sassmeister.com/" TargetMode="External"/><Relationship Id="rId5" Type="http://schemas.openxmlformats.org/officeDocument/2006/relationships/hyperlink" Target="http://www.w3cplus.com/sassguide/install.html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2589212" y="2514599"/>
            <a:ext cx="8915401" cy="226278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62626"/>
                </a:solidFill>
              </a:rPr>
              <a:t>Sass</a:t>
            </a:r>
            <a:r>
              <a:rPr sz="5400">
                <a:solidFill>
                  <a:srgbClr val="262626"/>
                </a:solidFill>
              </a:rPr>
              <a:t> 愈行愈远</a:t>
            </a:r>
          </a:p>
        </p:txBody>
      </p:sp>
      <p:sp>
        <p:nvSpPr>
          <p:cNvPr id="326" name="Shape 326"/>
          <p:cNvSpPr/>
          <p:nvPr>
            <p:ph type="body" idx="1"/>
          </p:nvPr>
        </p:nvSpPr>
        <p:spPr>
          <a:xfrm>
            <a:off x="2589212" y="4777378"/>
            <a:ext cx="8915401" cy="1126284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关于</a:t>
            </a:r>
            <a:r>
              <a:rPr>
                <a:solidFill>
                  <a:srgbClr val="595959"/>
                </a:solidFill>
              </a:rPr>
              <a:t>Sass</a:t>
            </a:r>
            <a:r>
              <a:rPr>
                <a:solidFill>
                  <a:srgbClr val="595959"/>
                </a:solidFill>
              </a:rPr>
              <a:t>引入项目的一些个人分享</a:t>
            </a:r>
          </a:p>
        </p:txBody>
      </p:sp>
      <p:sp>
        <p:nvSpPr>
          <p:cNvPr id="327" name="Shape 327"/>
          <p:cNvSpPr/>
          <p:nvPr/>
        </p:nvSpPr>
        <p:spPr>
          <a:xfrm>
            <a:off x="9028089" y="6272010"/>
            <a:ext cx="24765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/>
          </a:lstStyle>
          <a:p>
            <a:pPr lvl="0"/>
            <a:r>
              <a:t>技术部 王卫慧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2592925" y="624110"/>
            <a:ext cx="8911688" cy="66377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使用</a:t>
            </a:r>
            <a:r>
              <a:rPr sz="3600">
                <a:solidFill>
                  <a:srgbClr val="262626"/>
                </a:solidFill>
              </a:rPr>
              <a:t>Sass ——</a:t>
            </a:r>
            <a:r>
              <a:rPr sz="3600">
                <a:solidFill>
                  <a:srgbClr val="262626"/>
                </a:solidFill>
              </a:rPr>
              <a:t> 基本语法</a:t>
            </a:r>
          </a:p>
        </p:txBody>
      </p:sp>
      <p:sp>
        <p:nvSpPr>
          <p:cNvPr id="379" name="Shape 379"/>
          <p:cNvSpPr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@function</a:t>
            </a:r>
            <a:endParaRPr>
              <a:solidFill>
                <a:srgbClr val="404040"/>
              </a:solidFill>
            </a:endParaRPr>
          </a:p>
          <a:p>
            <a:pPr lvl="1" marL="800100" indent="-34290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@function</a:t>
            </a:r>
            <a:r>
              <a:rPr sz="1600">
                <a:solidFill>
                  <a:srgbClr val="404040"/>
                </a:solidFill>
              </a:rPr>
              <a:t>声明，</a:t>
            </a:r>
            <a:r>
              <a:rPr sz="1600">
                <a:solidFill>
                  <a:srgbClr val="404040"/>
                </a:solidFill>
              </a:rPr>
              <a:t>@return</a:t>
            </a:r>
            <a:r>
              <a:rPr sz="1600">
                <a:solidFill>
                  <a:srgbClr val="404040"/>
                </a:solidFill>
              </a:rPr>
              <a:t>返回值</a:t>
            </a:r>
            <a:endParaRPr sz="1600">
              <a:solidFill>
                <a:srgbClr val="404040"/>
              </a:solidFill>
            </a:endParaRPr>
          </a:p>
          <a:p>
            <a:pPr lvl="1" marL="800100" indent="-34290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Sass</a:t>
            </a:r>
            <a:r>
              <a:rPr sz="1600">
                <a:solidFill>
                  <a:srgbClr val="404040"/>
                </a:solidFill>
              </a:rPr>
              <a:t>自带很多函数</a:t>
            </a:r>
            <a:endParaRPr sz="1600">
              <a:solidFill>
                <a:srgbClr val="404040"/>
              </a:solidFill>
            </a:endParaRPr>
          </a:p>
          <a:p>
            <a:pPr lvl="2" marL="0" indent="857250">
              <a:buSzTx/>
              <a:buNone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函数列表参考 </a:t>
            </a:r>
            <a:r>
              <a:rPr sz="1400">
                <a:solidFill>
                  <a:srgbClr val="404040"/>
                </a:solidFill>
                <a:hlinkClick r:id="rId2" invalidUrl="" action="" tgtFrame="" tooltip="" history="1" highlightClick="0" endSnd="0"/>
              </a:rPr>
              <a:t>http://</a:t>
            </a:r>
            <a:r>
              <a:rPr sz="1400">
                <a:solidFill>
                  <a:srgbClr val="404040"/>
                </a:solidFill>
                <a:hlinkClick r:id="rId2" invalidUrl="" action="" tgtFrame="" tooltip="" history="1" highlightClick="0" endSnd="0"/>
              </a:rPr>
              <a:t>sass-lang.com/documentation/Sass/Script/Functions.html</a:t>
            </a:r>
            <a:endParaRPr sz="1400">
              <a:solidFill>
                <a:srgbClr val="404040"/>
              </a:solidFill>
            </a:endParaRPr>
          </a:p>
          <a:p>
            <a:pPr lvl="0" indent="-28575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归纳</a:t>
            </a:r>
            <a:endParaRPr>
              <a:solidFill>
                <a:srgbClr val="404040"/>
              </a:solidFill>
            </a:endParaRPr>
          </a:p>
          <a:p>
            <a:pPr lvl="1" marL="800100" indent="-34290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样式可以组合申明</a:t>
            </a:r>
            <a:endParaRPr sz="1600">
              <a:solidFill>
                <a:srgbClr val="404040"/>
              </a:solidFill>
            </a:endParaRPr>
          </a:p>
          <a:p>
            <a:pPr lvl="1" marL="800100" indent="-34290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浏览器兼容样式判断</a:t>
            </a:r>
            <a:endParaRPr sz="1600">
              <a:solidFill>
                <a:srgbClr val="404040"/>
              </a:solidFill>
            </a:endParaRPr>
          </a:p>
          <a:p>
            <a:pPr lvl="0" marL="40005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sassdemo</a:t>
            </a:r>
          </a:p>
        </p:txBody>
      </p:sp>
      <p:sp>
        <p:nvSpPr>
          <p:cNvPr id="380" name="Shape 380"/>
          <p:cNvSpPr/>
          <p:nvPr/>
        </p:nvSpPr>
        <p:spPr>
          <a:xfrm>
            <a:off x="2589213" y="1197732"/>
            <a:ext cx="8915401" cy="35052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2592925" y="624110"/>
            <a:ext cx="8911688" cy="7410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相关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sassdoc</a:t>
            </a:r>
            <a:endParaRPr>
              <a:solidFill>
                <a:srgbClr val="404040"/>
              </a:solidFill>
            </a:endParaRPr>
          </a:p>
          <a:p>
            <a:pPr lvl="1" marL="0" indent="45720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/>
              <a:t>安装</a:t>
            </a:r>
            <a:r>
              <a:rPr sz="1600">
                <a:solidFill>
                  <a:srgbClr val="7030A0"/>
                </a:solidFill>
              </a:rPr>
              <a:t> </a:t>
            </a:r>
            <a:r>
              <a:rPr sz="1600">
                <a:solidFill>
                  <a:srgbClr val="7030A0"/>
                </a:solidFill>
              </a:rPr>
              <a:t>npm install sassdoc -g</a:t>
            </a:r>
            <a:endParaRPr sz="1600">
              <a:solidFill>
                <a:srgbClr val="7030A0"/>
              </a:solidFill>
            </a:endParaRPr>
          </a:p>
          <a:p>
            <a:pPr lvl="1" marL="0" indent="45720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.scss</a:t>
            </a:r>
            <a:r>
              <a:rPr sz="1600">
                <a:solidFill>
                  <a:srgbClr val="404040"/>
                </a:solidFill>
              </a:rPr>
              <a:t>文件生成文档 </a:t>
            </a:r>
            <a:r>
              <a:rPr sz="1600">
                <a:solidFill>
                  <a:srgbClr val="404040"/>
                </a:solidFill>
                <a:hlinkClick r:id="rId2" invalidUrl="" action="" tgtFrame="" tooltip="" history="1" highlightClick="0" endSnd="0"/>
              </a:rPr>
              <a:t>http://sassdoc.com</a:t>
            </a:r>
            <a:r>
              <a:rPr sz="1600">
                <a:solidFill>
                  <a:srgbClr val="404040"/>
                </a:solidFill>
                <a:hlinkClick r:id="rId2" invalidUrl="" action="" tgtFrame="" tooltip="" history="1" highlightClick="0" endSnd="0"/>
              </a:rPr>
              <a:t>/</a:t>
            </a:r>
            <a:r>
              <a:rPr sz="1600">
                <a:solidFill>
                  <a:srgbClr val="404040"/>
                </a:solidFill>
              </a:rPr>
              <a:t> scss</a:t>
            </a:r>
            <a:r>
              <a:rPr sz="1600">
                <a:solidFill>
                  <a:srgbClr val="404040"/>
                </a:solidFill>
              </a:rPr>
              <a:t>私有，不可加前缀</a:t>
            </a:r>
            <a:r>
              <a:rPr sz="1600">
                <a:solidFill>
                  <a:srgbClr val="404040"/>
                </a:solidFill>
              </a:rPr>
              <a:t>_</a:t>
            </a:r>
            <a:endParaRPr sz="1600">
              <a:solidFill>
                <a:srgbClr val="404040"/>
              </a:solidFill>
            </a:endParaRPr>
          </a:p>
          <a:p>
            <a:pPr lvl="1" marL="0" indent="45720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安装</a:t>
            </a:r>
            <a:r>
              <a:rPr sz="1600">
                <a:solidFill>
                  <a:srgbClr val="404040"/>
                </a:solidFill>
              </a:rPr>
              <a:t>NodeJS</a:t>
            </a:r>
            <a:r>
              <a:rPr sz="1600">
                <a:solidFill>
                  <a:srgbClr val="404040"/>
                </a:solidFill>
              </a:rPr>
              <a:t>，</a:t>
            </a:r>
            <a:r>
              <a:rPr sz="1600">
                <a:solidFill>
                  <a:srgbClr val="404040"/>
                </a:solidFill>
              </a:rPr>
              <a:t>npm </a:t>
            </a:r>
            <a:r>
              <a:rPr sz="1600">
                <a:solidFill>
                  <a:srgbClr val="404040"/>
                </a:solidFill>
                <a:hlinkClick r:id="rId3" invalidUrl="" action="" tgtFrame="" tooltip="" history="1" highlightClick="0" endSnd="0"/>
              </a:rPr>
              <a:t>Infoq</a:t>
            </a:r>
            <a:r>
              <a:rPr sz="1600">
                <a:solidFill>
                  <a:srgbClr val="404040"/>
                </a:solidFill>
                <a:hlinkClick r:id="rId3" invalidUrl="" action="" tgtFrame="" tooltip="" history="1" highlightClick="0" endSnd="0"/>
              </a:rPr>
              <a:t>教程</a:t>
            </a:r>
            <a:r>
              <a:rPr sz="1600">
                <a:solidFill>
                  <a:srgbClr val="404040"/>
                </a:solidFill>
              </a:rPr>
              <a:t>。工具</a:t>
            </a:r>
            <a:r>
              <a:rPr sz="1600">
                <a:solidFill>
                  <a:srgbClr val="404040"/>
                </a:solidFill>
              </a:rPr>
              <a:t>bower</a:t>
            </a:r>
            <a:endParaRPr sz="1600">
              <a:solidFill>
                <a:srgbClr val="404040"/>
              </a:solidFill>
            </a:endParaRPr>
          </a:p>
          <a:p>
            <a:pPr lvl="1" marL="0" indent="45720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Mac</a:t>
            </a:r>
            <a:r>
              <a:rPr sz="1600">
                <a:solidFill>
                  <a:srgbClr val="404040"/>
                </a:solidFill>
              </a:rPr>
              <a:t>下</a:t>
            </a:r>
            <a:r>
              <a:rPr sz="1600">
                <a:solidFill>
                  <a:srgbClr val="404040"/>
                </a:solidFill>
              </a:rPr>
              <a:t>sudo</a:t>
            </a:r>
            <a:r>
              <a:rPr sz="1600">
                <a:solidFill>
                  <a:srgbClr val="404040"/>
                </a:solidFill>
              </a:rPr>
              <a:t>，权限</a:t>
            </a:r>
            <a:endParaRPr sz="1600">
              <a:solidFill>
                <a:srgbClr val="404040"/>
              </a:solidFill>
            </a:endParaRPr>
          </a:p>
          <a:p>
            <a:pPr lvl="0" indent="-28575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npm i -g serve;</a:t>
            </a:r>
            <a:r>
              <a:rPr>
                <a:solidFill>
                  <a:srgbClr val="404040"/>
                </a:solidFill>
              </a:rPr>
              <a:t>本地</a:t>
            </a:r>
            <a:r>
              <a:rPr>
                <a:solidFill>
                  <a:srgbClr val="404040"/>
                </a:solidFill>
              </a:rPr>
              <a:t>file</a:t>
            </a:r>
            <a:r>
              <a:rPr>
                <a:solidFill>
                  <a:srgbClr val="404040"/>
                </a:solidFill>
              </a:rPr>
              <a:t>跨域</a:t>
            </a:r>
            <a:endParaRPr>
              <a:solidFill>
                <a:srgbClr val="404040"/>
              </a:solidFill>
            </a:endParaRPr>
          </a:p>
          <a:p>
            <a:pPr lvl="0" indent="-28575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Git </a:t>
            </a:r>
            <a:r>
              <a:rPr>
                <a:solidFill>
                  <a:srgbClr val="404040"/>
                </a:solidFill>
              </a:rPr>
              <a:t>和 </a:t>
            </a:r>
            <a:r>
              <a:rPr>
                <a:solidFill>
                  <a:srgbClr val="404040"/>
                </a:solidFill>
              </a:rPr>
              <a:t>SourceTree</a:t>
            </a:r>
            <a:endParaRPr>
              <a:solidFill>
                <a:srgbClr val="404040"/>
              </a:solidFill>
            </a:endParaRPr>
          </a:p>
          <a:p>
            <a:pPr lvl="1" marL="0" indent="45720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Git</a:t>
            </a:r>
            <a:r>
              <a:rPr sz="1600">
                <a:solidFill>
                  <a:srgbClr val="404040"/>
                </a:solidFill>
              </a:rPr>
              <a:t>安装，</a:t>
            </a:r>
            <a:r>
              <a:rPr sz="1600">
                <a:solidFill>
                  <a:srgbClr val="404040"/>
                </a:solidFill>
              </a:rPr>
              <a:t>SourceTree SSH</a:t>
            </a:r>
            <a:r>
              <a:rPr sz="1600">
                <a:solidFill>
                  <a:srgbClr val="404040"/>
                </a:solidFill>
              </a:rPr>
              <a:t>配置，</a:t>
            </a:r>
            <a:r>
              <a:rPr sz="1600">
                <a:solidFill>
                  <a:srgbClr val="404040"/>
                </a:solidFill>
              </a:rPr>
              <a:t>Git</a:t>
            </a:r>
            <a:r>
              <a:rPr sz="1600">
                <a:solidFill>
                  <a:srgbClr val="404040"/>
                </a:solidFill>
              </a:rPr>
              <a:t>介绍参考</a:t>
            </a:r>
            <a:r>
              <a:rPr sz="1600">
                <a:solidFill>
                  <a:srgbClr val="404040"/>
                </a:solidFill>
              </a:rPr>
              <a:t> </a:t>
            </a:r>
            <a:r>
              <a:rPr sz="1600">
                <a:solidFill>
                  <a:srgbClr val="404040"/>
                </a:solidFill>
                <a:hlinkClick r:id="rId4" invalidUrl="" action="" tgtFrame="" tooltip="" history="1" highlightClick="0" endSnd="0"/>
              </a:rPr>
              <a:t>http://</a:t>
            </a:r>
            <a:r>
              <a:rPr sz="1600">
                <a:solidFill>
                  <a:srgbClr val="404040"/>
                </a:solidFill>
                <a:hlinkClick r:id="rId4" invalidUrl="" action="" tgtFrame="" tooltip="" history="1" highlightClick="0" endSnd="0"/>
              </a:rPr>
              <a:t>www.jianshu.com/p/8a985c622e61</a:t>
            </a:r>
            <a:endParaRPr sz="1600">
              <a:solidFill>
                <a:srgbClr val="404040"/>
              </a:solidFill>
            </a:endParaRPr>
          </a:p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coding.net</a:t>
            </a:r>
          </a:p>
        </p:txBody>
      </p:sp>
      <p:sp>
        <p:nvSpPr>
          <p:cNvPr id="384" name="Shape 384"/>
          <p:cNvSpPr/>
          <p:nvPr/>
        </p:nvSpPr>
        <p:spPr>
          <a:xfrm>
            <a:off x="2589213" y="1210613"/>
            <a:ext cx="8915401" cy="35052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霓为衣兮风为马，云之君兮纷纷而来下。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xfrm>
            <a:off x="643944" y="624109"/>
            <a:ext cx="10860670" cy="1280892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62626"/>
                </a:solidFill>
              </a:rPr>
              <a:t>Q&amp;A</a:t>
            </a:r>
            <a:r>
              <a:rPr sz="5400">
                <a:solidFill>
                  <a:srgbClr val="262626"/>
                </a:solidFill>
              </a:rPr>
              <a:t>？</a:t>
            </a:r>
          </a:p>
        </p:txBody>
      </p:sp>
      <p:sp>
        <p:nvSpPr>
          <p:cNvPr id="387" name="Shape 387"/>
          <p:cNvSpPr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 lvl="0" mar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 mar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 mar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 mar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 mar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 mar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 mar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 mar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lvl="0" marL="0" indent="0" algn="ctr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r>
              <a:rPr sz="3200">
                <a:solidFill>
                  <a:srgbClr val="404040"/>
                </a:solidFill>
              </a:rPr>
              <a:t>谢谢！</a:t>
            </a:r>
          </a:p>
        </p:txBody>
      </p:sp>
      <p:sp>
        <p:nvSpPr>
          <p:cNvPr id="388" name="Shape 388"/>
          <p:cNvSpPr/>
          <p:nvPr/>
        </p:nvSpPr>
        <p:spPr>
          <a:xfrm>
            <a:off x="5100034" y="1504890"/>
            <a:ext cx="6404579" cy="35052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人生若只如初见，何事秋风悲画扇？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写在前面的话</a:t>
            </a:r>
          </a:p>
        </p:txBody>
      </p:sp>
      <p:sp>
        <p:nvSpPr>
          <p:cNvPr id="330" name="Shape 330"/>
          <p:cNvSpPr/>
          <p:nvPr>
            <p:ph type="body" idx="1"/>
          </p:nvPr>
        </p:nvSpPr>
        <p:spPr>
          <a:xfrm>
            <a:off x="2589211" y="3445564"/>
            <a:ext cx="8915401" cy="2465658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/>
              <a:buChar char="➢"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初入前端，菜鸟一枚，今之为，实属抛砖引玉之举。希望小伙伴们少包容、多批评、多指正。</a:t>
            </a:r>
          </a:p>
        </p:txBody>
      </p:sp>
      <p:sp>
        <p:nvSpPr>
          <p:cNvPr id="331" name="Shape 331"/>
          <p:cNvSpPr/>
          <p:nvPr/>
        </p:nvSpPr>
        <p:spPr>
          <a:xfrm>
            <a:off x="2589213" y="1411452"/>
            <a:ext cx="8915401" cy="35052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吾日三省吾身：为人谋而不忠乎？与朋友交而不信乎？传不习乎？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一步一个脚印地进行</a:t>
            </a:r>
          </a:p>
        </p:txBody>
      </p:sp>
      <p:sp>
        <p:nvSpPr>
          <p:cNvPr id="334" name="Shape 334"/>
          <p:cNvSpPr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什么是</a:t>
            </a:r>
            <a:r>
              <a:rPr>
                <a:solidFill>
                  <a:srgbClr val="404040"/>
                </a:solidFill>
              </a:rPr>
              <a:t>Sass</a:t>
            </a:r>
            <a:endParaRPr>
              <a:solidFill>
                <a:srgbClr val="404040"/>
              </a:solidFill>
            </a:endParaRPr>
          </a:p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为什么要用</a:t>
            </a:r>
            <a:r>
              <a:rPr>
                <a:solidFill>
                  <a:srgbClr val="404040"/>
                </a:solidFill>
              </a:rPr>
              <a:t>Sass</a:t>
            </a:r>
            <a:endParaRPr>
              <a:solidFill>
                <a:srgbClr val="404040"/>
              </a:solidFill>
            </a:endParaRPr>
          </a:p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怎么用来着</a:t>
            </a:r>
            <a:endParaRPr>
              <a:solidFill>
                <a:srgbClr val="404040"/>
              </a:solidFill>
            </a:endParaRPr>
          </a:p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Demo</a:t>
            </a:r>
            <a:r>
              <a:rPr>
                <a:solidFill>
                  <a:srgbClr val="404040"/>
                </a:solidFill>
              </a:rPr>
              <a:t>演示</a:t>
            </a:r>
            <a:endParaRPr>
              <a:solidFill>
                <a:srgbClr val="404040"/>
              </a:solidFill>
            </a:endParaRPr>
          </a:p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过程中的一些碎碎念</a:t>
            </a:r>
          </a:p>
        </p:txBody>
      </p:sp>
      <p:sp>
        <p:nvSpPr>
          <p:cNvPr id="335" name="Shape 335"/>
          <p:cNvSpPr/>
          <p:nvPr/>
        </p:nvSpPr>
        <p:spPr>
          <a:xfrm>
            <a:off x="2589211" y="1210611"/>
            <a:ext cx="8915401" cy="617222"/>
          </a:xfrm>
          <a:prstGeom prst="rect">
            <a:avLst/>
          </a:prstGeom>
          <a:ln w="12700">
            <a:miter lim="400000"/>
          </a:ln>
          <a:effectLst>
            <a:reflection blurRad="0" stA="52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/>
            <a:r>
              <a:rPr sz="2000">
                <a:solidFill>
                  <a:srgbClr val="00B050"/>
                </a:solidFill>
              </a:rPr>
              <a:t>既然选择了远方</a:t>
            </a:r>
            <a:endParaRPr sz="2000">
              <a:solidFill>
                <a:srgbClr val="00B050"/>
              </a:solidFill>
            </a:endParaRPr>
          </a:p>
          <a:p>
            <a:pPr lvl="0" algn="r"/>
            <a:r>
              <a:rPr sz="2000">
                <a:solidFill>
                  <a:srgbClr val="00B050"/>
                </a:solidFill>
              </a:rPr>
              <a:t>　　便只顾风雨兼程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2592925" y="624110"/>
            <a:ext cx="8911688" cy="741052"/>
          </a:xfrm>
          <a:prstGeom prst="rect">
            <a:avLst/>
          </a:prstGeom>
        </p:spPr>
        <p:txBody>
          <a:bodyPr/>
          <a:lstStyle/>
          <a:p>
            <a:pPr lvl="0" defTabSz="256031">
              <a:defRPr sz="1800">
                <a:solidFill>
                  <a:srgbClr val="000000"/>
                </a:solidFill>
              </a:defRPr>
            </a:pPr>
            <a:r>
              <a:rPr sz="2016">
                <a:solidFill>
                  <a:srgbClr val="262626"/>
                </a:solidFill>
              </a:rPr>
              <a:t>初识</a:t>
            </a:r>
            <a:r>
              <a:rPr sz="2016">
                <a:solidFill>
                  <a:srgbClr val="262626"/>
                </a:solidFill>
              </a:rPr>
              <a:t>Sass</a:t>
            </a:r>
            <a:br>
              <a:rPr sz="2016">
                <a:solidFill>
                  <a:srgbClr val="262626"/>
                </a:solidFill>
              </a:rPr>
            </a:b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 (Syntactically Awesome StyleSheets)</a:t>
            </a:r>
            <a:endParaRPr>
              <a:solidFill>
                <a:srgbClr val="404040"/>
              </a:solidFill>
            </a:endParaRPr>
          </a:p>
          <a:p>
            <a:pPr lvl="1" marL="0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library.</a:t>
            </a:r>
            <a:endParaRPr sz="1600">
              <a:solidFill>
                <a:srgbClr val="404040"/>
              </a:solidFill>
            </a:endParaRPr>
          </a:p>
          <a:p>
            <a:pPr lvl="0" marL="28575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个人理解：</a:t>
            </a:r>
            <a:endParaRPr>
              <a:solidFill>
                <a:srgbClr val="404040"/>
              </a:solidFill>
            </a:endParaRPr>
          </a:p>
          <a:p>
            <a:pPr lvl="1" marL="0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扩展</a:t>
            </a:r>
            <a:r>
              <a:rPr sz="1600">
                <a:solidFill>
                  <a:srgbClr val="404040"/>
                </a:solidFill>
              </a:rPr>
              <a:t>CSS</a:t>
            </a:r>
            <a:r>
              <a:rPr sz="1600">
                <a:solidFill>
                  <a:srgbClr val="404040"/>
                </a:solidFill>
              </a:rPr>
              <a:t>的，可编程的预处理语言。</a:t>
            </a:r>
            <a:r>
              <a:rPr sz="1600">
                <a:solidFill>
                  <a:srgbClr val="404040"/>
                </a:solidFill>
              </a:rPr>
              <a:t>.scss/.sass               .css     </a:t>
            </a:r>
            <a:r>
              <a:rPr sz="1600">
                <a:solidFill>
                  <a:srgbClr val="404040"/>
                </a:solidFill>
              </a:rPr>
              <a:t>类比：</a:t>
            </a:r>
            <a:r>
              <a:rPr sz="1600">
                <a:solidFill>
                  <a:srgbClr val="404040"/>
                </a:solidFill>
              </a:rPr>
              <a:t>.java              .class</a:t>
            </a:r>
            <a:endParaRPr sz="1600">
              <a:solidFill>
                <a:srgbClr val="404040"/>
              </a:solidFill>
            </a:endParaRPr>
          </a:p>
          <a:p>
            <a:pPr lvl="1" marL="0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可编程，可以用一些编程思想，比如面向对象、继承等。语法上有条件语句、</a:t>
            </a:r>
            <a:r>
              <a:rPr sz="1600">
                <a:solidFill>
                  <a:srgbClr val="404040"/>
                </a:solidFill>
              </a:rPr>
              <a:t>for</a:t>
            </a:r>
            <a:r>
              <a:rPr sz="1600">
                <a:solidFill>
                  <a:srgbClr val="404040"/>
                </a:solidFill>
              </a:rPr>
              <a:t>循环等。</a:t>
            </a:r>
            <a:endParaRPr sz="1600">
              <a:solidFill>
                <a:srgbClr val="404040"/>
              </a:solidFill>
            </a:endParaRPr>
          </a:p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后缀</a:t>
            </a:r>
            <a:r>
              <a:rPr>
                <a:solidFill>
                  <a:srgbClr val="404040"/>
                </a:solidFill>
              </a:rPr>
              <a:t>.scss</a:t>
            </a:r>
            <a:r>
              <a:rPr>
                <a:solidFill>
                  <a:srgbClr val="404040"/>
                </a:solidFill>
              </a:rPr>
              <a:t>和</a:t>
            </a:r>
            <a:r>
              <a:rPr>
                <a:solidFill>
                  <a:srgbClr val="404040"/>
                </a:solidFill>
              </a:rPr>
              <a:t>.sass</a:t>
            </a:r>
          </a:p>
        </p:txBody>
      </p:sp>
      <p:grpSp>
        <p:nvGrpSpPr>
          <p:cNvPr id="341" name="Group 341"/>
          <p:cNvGrpSpPr/>
          <p:nvPr/>
        </p:nvGrpSpPr>
        <p:grpSpPr>
          <a:xfrm>
            <a:off x="9865217" y="4270669"/>
            <a:ext cx="643945" cy="370841"/>
            <a:chOff x="0" y="0"/>
            <a:chExt cx="643943" cy="370840"/>
          </a:xfrm>
        </p:grpSpPr>
        <p:sp>
          <p:nvSpPr>
            <p:cNvPr id="339" name="Shape 339"/>
            <p:cNvSpPr/>
            <p:nvPr/>
          </p:nvSpPr>
          <p:spPr>
            <a:xfrm>
              <a:off x="0" y="121025"/>
              <a:ext cx="643944" cy="1287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8712"/>
            </a:solidFill>
            <a:ln w="12700" cap="flat">
              <a:solidFill>
                <a:srgbClr val="A9630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0" y="0"/>
              <a:ext cx="61174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 </a:t>
              </a: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7338817" y="4270669"/>
            <a:ext cx="643944" cy="370841"/>
            <a:chOff x="0" y="0"/>
            <a:chExt cx="643943" cy="370840"/>
          </a:xfrm>
        </p:grpSpPr>
        <p:sp>
          <p:nvSpPr>
            <p:cNvPr id="342" name="Shape 342"/>
            <p:cNvSpPr/>
            <p:nvPr/>
          </p:nvSpPr>
          <p:spPr>
            <a:xfrm>
              <a:off x="0" y="121025"/>
              <a:ext cx="643944" cy="1287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8712"/>
            </a:solidFill>
            <a:ln w="12700" cap="flat">
              <a:solidFill>
                <a:srgbClr val="A9630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0" y="0"/>
              <a:ext cx="61174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 </a:t>
              </a:r>
            </a:p>
          </p:txBody>
        </p:sp>
      </p:grpSp>
      <p:sp>
        <p:nvSpPr>
          <p:cNvPr id="345" name="Shape 345"/>
          <p:cNvSpPr/>
          <p:nvPr/>
        </p:nvSpPr>
        <p:spPr>
          <a:xfrm>
            <a:off x="2589211" y="1133338"/>
            <a:ext cx="8915401" cy="35052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沾衣欲湿杏花雨，吹面不寒杨柳风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为什么要使用</a:t>
            </a:r>
            <a:r>
              <a:rPr sz="3600">
                <a:solidFill>
                  <a:srgbClr val="262626"/>
                </a:solidFill>
              </a:rPr>
              <a:t>Sass</a:t>
            </a:r>
          </a:p>
        </p:txBody>
      </p:sp>
      <p:sp>
        <p:nvSpPr>
          <p:cNvPr id="350" name="Shape 350"/>
          <p:cNvSpPr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  <a:effectLst>
            <a:reflection blurRad="0" stA="52000" stPos="0" endA="0" endPos="40000" dist="0" dir="5400000" fadeDir="5400000" sx="100000" sy="-100000" kx="0" ky="0" algn="bl" rotWithShape="0"/>
          </a:effectLst>
        </p:spPr>
        <p:txBody>
          <a:bodyPr lIns="0" tIns="0" rIns="0" bIns="0"/>
          <a:lstStyle/>
          <a:p>
            <a:pPr lvl="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更好地</a:t>
            </a:r>
            <a:r>
              <a:rPr>
                <a:solidFill>
                  <a:srgbClr val="404040"/>
                </a:solidFill>
              </a:rPr>
              <a:t>“</a:t>
            </a:r>
            <a:r>
              <a:rPr>
                <a:solidFill>
                  <a:srgbClr val="404040"/>
                </a:solidFill>
              </a:rPr>
              <a:t>模块化、组件化</a:t>
            </a:r>
            <a:r>
              <a:rPr>
                <a:solidFill>
                  <a:srgbClr val="404040"/>
                </a:solidFill>
              </a:rPr>
              <a:t>”</a:t>
            </a:r>
            <a:endParaRPr>
              <a:solidFill>
                <a:srgbClr val="404040"/>
              </a:solidFill>
            </a:endParaRPr>
          </a:p>
          <a:p>
            <a:pPr lvl="1" marL="0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链接 </a:t>
            </a:r>
            <a:r>
              <a:rPr sz="1600">
                <a:solidFill>
                  <a:srgbClr val="404040"/>
                </a:solidFill>
                <a:hlinkClick r:id="rId3" invalidUrl="" action="" tgtFrame="" tooltip="" history="1" highlightClick="0" endSnd="0"/>
              </a:rPr>
              <a:t>关于前端开发中 </a:t>
            </a:r>
            <a:r>
              <a:rPr sz="1600" u="sng">
                <a:solidFill>
                  <a:srgbClr val="FDAB2A"/>
                </a:solidFill>
                <a:uFill>
                  <a:solidFill>
                    <a:srgbClr val="FDAB2A"/>
                  </a:solidFill>
                </a:uFill>
                <a:hlinkClick r:id="rId3" invalidUrl="" action="" tgtFrame="" tooltip="" history="1" highlightClick="0" endSnd="0"/>
              </a:rPr>
              <a:t>“</a:t>
            </a:r>
            <a:r>
              <a:rPr sz="1600">
                <a:solidFill>
                  <a:srgbClr val="404040"/>
                </a:solidFill>
                <a:hlinkClick r:id="rId3" invalidUrl="" action="" tgtFrame="" tooltip="" history="1" highlightClick="0" endSnd="0"/>
              </a:rPr>
              <a:t>模块</a:t>
            </a:r>
            <a:r>
              <a:rPr sz="1600" u="sng">
                <a:solidFill>
                  <a:srgbClr val="FDAB2A"/>
                </a:solidFill>
                <a:uFill>
                  <a:solidFill>
                    <a:srgbClr val="FDAB2A"/>
                  </a:solidFill>
                </a:uFill>
                <a:hlinkClick r:id="rId3" invalidUrl="" action="" tgtFrame="" tooltip="" history="1" highlightClick="0" endSnd="0"/>
              </a:rPr>
              <a:t>”</a:t>
            </a:r>
            <a:r>
              <a:rPr sz="1600">
                <a:solidFill>
                  <a:srgbClr val="404040"/>
                </a:solidFill>
                <a:hlinkClick r:id="rId3" invalidUrl="" action="" tgtFrame="" tooltip="" history="1" highlightClick="0" endSnd="0"/>
              </a:rPr>
              <a:t>和</a:t>
            </a:r>
            <a:r>
              <a:rPr sz="1600" u="sng">
                <a:solidFill>
                  <a:srgbClr val="FDAB2A"/>
                </a:solidFill>
                <a:uFill>
                  <a:solidFill>
                    <a:srgbClr val="FDAB2A"/>
                  </a:solidFill>
                </a:uFill>
                <a:hlinkClick r:id="rId3" invalidUrl="" action="" tgtFrame="" tooltip="" history="1" highlightClick="0" endSnd="0"/>
              </a:rPr>
              <a:t>“</a:t>
            </a:r>
            <a:r>
              <a:rPr sz="1600">
                <a:solidFill>
                  <a:srgbClr val="404040"/>
                </a:solidFill>
                <a:hlinkClick r:id="rId3" invalidUrl="" action="" tgtFrame="" tooltip="" history="1" highlightClick="0" endSnd="0"/>
              </a:rPr>
              <a:t>组件</a:t>
            </a:r>
            <a:r>
              <a:rPr sz="1600" u="sng">
                <a:solidFill>
                  <a:srgbClr val="FDAB2A"/>
                </a:solidFill>
                <a:uFill>
                  <a:solidFill>
                    <a:srgbClr val="FDAB2A"/>
                  </a:solidFill>
                </a:uFill>
                <a:hlinkClick r:id="rId3" invalidUrl="" action="" tgtFrame="" tooltip="" history="1" highlightClick="0" endSnd="0"/>
              </a:rPr>
              <a:t>”</a:t>
            </a:r>
            <a:r>
              <a:rPr sz="1600">
                <a:solidFill>
                  <a:srgbClr val="404040"/>
                </a:solidFill>
                <a:hlinkClick r:id="rId3" invalidUrl="" action="" tgtFrame="" tooltip="" history="1" highlightClick="0" endSnd="0"/>
              </a:rPr>
              <a:t>的概念</a:t>
            </a:r>
            <a:endParaRPr sz="1600">
              <a:solidFill>
                <a:srgbClr val="404040"/>
              </a:solidFill>
            </a:endParaRPr>
          </a:p>
          <a:p>
            <a:pPr lvl="1" marL="0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“</a:t>
            </a:r>
            <a:r>
              <a:rPr sz="1600">
                <a:solidFill>
                  <a:srgbClr val="404040"/>
                </a:solidFill>
              </a:rPr>
              <a:t>模块</a:t>
            </a:r>
            <a:r>
              <a:rPr sz="1600">
                <a:solidFill>
                  <a:srgbClr val="404040"/>
                </a:solidFill>
              </a:rPr>
              <a:t>”</a:t>
            </a:r>
            <a:r>
              <a:rPr sz="1600">
                <a:solidFill>
                  <a:srgbClr val="404040"/>
                </a:solidFill>
              </a:rPr>
              <a:t>指代码单元，其意义偏向静态的代码结构。而</a:t>
            </a:r>
            <a:r>
              <a:rPr sz="1600">
                <a:solidFill>
                  <a:srgbClr val="404040"/>
                </a:solidFill>
              </a:rPr>
              <a:t>“</a:t>
            </a:r>
            <a:r>
              <a:rPr sz="1600">
                <a:solidFill>
                  <a:srgbClr val="404040"/>
                </a:solidFill>
              </a:rPr>
              <a:t>组件</a:t>
            </a:r>
            <a:r>
              <a:rPr sz="1600">
                <a:solidFill>
                  <a:srgbClr val="404040"/>
                </a:solidFill>
              </a:rPr>
              <a:t>”</a:t>
            </a:r>
            <a:r>
              <a:rPr sz="1600">
                <a:solidFill>
                  <a:srgbClr val="404040"/>
                </a:solidFill>
              </a:rPr>
              <a:t>指功能单元，其意义偏向运行时的结构，并有更复杂的控制（如组件实例的生命周期管理）。</a:t>
            </a:r>
            <a:endParaRPr sz="1600">
              <a:solidFill>
                <a:srgbClr val="404040"/>
              </a:solidFill>
            </a:endParaRPr>
          </a:p>
          <a:p>
            <a:pPr lvl="1" marL="0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pages/ home.scss        # home</a:t>
            </a:r>
            <a:r>
              <a:rPr sz="1600">
                <a:solidFill>
                  <a:srgbClr val="404040"/>
                </a:solidFill>
              </a:rPr>
              <a:t>模块</a:t>
            </a:r>
            <a:endParaRPr sz="1600">
              <a:solidFill>
                <a:srgbClr val="404040"/>
              </a:solidFill>
            </a:endParaRPr>
          </a:p>
          <a:p>
            <a:pPr lvl="1" marL="0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components/ panel.scss   #panel</a:t>
            </a:r>
            <a:r>
              <a:rPr sz="1600">
                <a:solidFill>
                  <a:srgbClr val="404040"/>
                </a:solidFill>
              </a:rPr>
              <a:t>组件</a:t>
            </a:r>
            <a:endParaRPr sz="1600">
              <a:solidFill>
                <a:srgbClr val="404040"/>
              </a:solidFill>
            </a:endParaRPr>
          </a:p>
          <a:p>
            <a:pPr lvl="1" marL="0" indent="400050">
              <a:buSzTx/>
              <a:buNone/>
              <a:defRPr>
                <a:solidFill>
                  <a:srgbClr val="000000"/>
                </a:solidFill>
              </a:defRPr>
            </a:pPr>
            <a:endParaRPr sz="1600">
              <a:solidFill>
                <a:srgbClr val="404040"/>
              </a:solidFill>
            </a:endParaRPr>
          </a:p>
          <a:p>
            <a:pPr lvl="0" marL="28575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可编程，可移植、可复用，可编程，更好管理  </a:t>
            </a:r>
            <a:r>
              <a:rPr>
                <a:solidFill>
                  <a:srgbClr val="404040"/>
                </a:solidFill>
              </a:rPr>
              <a:t>sassdemo</a:t>
            </a:r>
          </a:p>
        </p:txBody>
      </p:sp>
      <p:sp>
        <p:nvSpPr>
          <p:cNvPr id="351" name="Shape 351"/>
          <p:cNvSpPr/>
          <p:nvPr/>
        </p:nvSpPr>
        <p:spPr>
          <a:xfrm>
            <a:off x="2589213" y="1210611"/>
            <a:ext cx="8915401" cy="617222"/>
          </a:xfrm>
          <a:prstGeom prst="rect">
            <a:avLst/>
          </a:prstGeom>
          <a:ln w="12700">
            <a:miter lim="400000"/>
          </a:ln>
          <a:effectLst>
            <a:reflection blurRad="0" stA="52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/>
            <a:r>
              <a:rPr sz="2000">
                <a:solidFill>
                  <a:srgbClr val="00B050"/>
                </a:solidFill>
              </a:rPr>
              <a:t>为什么我的眼里常含泪水？</a:t>
            </a:r>
            <a:endParaRPr sz="2000">
              <a:solidFill>
                <a:srgbClr val="00B050"/>
              </a:solidFill>
            </a:endParaRPr>
          </a:p>
          <a:p>
            <a:pPr lvl="0" algn="r"/>
            <a:r>
              <a:rPr sz="2000">
                <a:solidFill>
                  <a:srgbClr val="00B050"/>
                </a:solidFill>
              </a:rPr>
              <a:t>因为我对这土地爱得深沉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6" name="Shape 3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7" name="Shape 3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EFFFF"/>
                </a:solidFill>
              </a:rPr>
            </a:fld>
          </a:p>
        </p:txBody>
      </p:sp>
      <p:pic>
        <p:nvPicPr>
          <p:cNvPr id="35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0511" y="599994"/>
            <a:ext cx="8749592" cy="3974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2592925" y="624110"/>
            <a:ext cx="8911688" cy="650899"/>
          </a:xfrm>
          <a:prstGeom prst="rect">
            <a:avLst/>
          </a:prstGeom>
        </p:spPr>
        <p:txBody>
          <a:bodyPr/>
          <a:lstStyle/>
          <a:p>
            <a:pPr lvl="0" defTabSz="448055"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262626"/>
                </a:solidFill>
              </a:rPr>
              <a:t>使用</a:t>
            </a:r>
            <a:r>
              <a:rPr sz="3528">
                <a:solidFill>
                  <a:srgbClr val="262626"/>
                </a:solidFill>
              </a:rPr>
              <a:t>Sass ——</a:t>
            </a:r>
            <a:r>
              <a:rPr sz="3528">
                <a:solidFill>
                  <a:srgbClr val="262626"/>
                </a:solidFill>
              </a:rPr>
              <a:t> 环境搭建</a:t>
            </a:r>
          </a:p>
        </p:txBody>
      </p:sp>
      <p:sp>
        <p:nvSpPr>
          <p:cNvPr id="363" name="Shape 363"/>
          <p:cNvSpPr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 lvl="0" marL="365759" indent="-365759">
              <a:lnSpc>
                <a:spcPct val="80000"/>
              </a:lnSpc>
              <a:buFontTx/>
              <a:buAutoNum type="arabi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环境准备</a:t>
            </a:r>
            <a:endParaRPr sz="1900">
              <a:solidFill>
                <a:srgbClr val="404040"/>
              </a:solidFill>
            </a:endParaRPr>
          </a:p>
          <a:p>
            <a:pPr lvl="1" marL="826476" indent="-369276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安装</a:t>
            </a:r>
            <a:r>
              <a:rPr sz="1400">
                <a:solidFill>
                  <a:srgbClr val="404040"/>
                </a:solidFill>
              </a:rPr>
              <a:t>ruby </a:t>
            </a:r>
            <a:r>
              <a:rPr sz="1400">
                <a:solidFill>
                  <a:srgbClr val="404040"/>
                </a:solidFill>
              </a:rPr>
              <a:t>（</a:t>
            </a:r>
            <a:r>
              <a:rPr sz="1400">
                <a:solidFill>
                  <a:srgbClr val="404040"/>
                </a:solidFill>
              </a:rPr>
              <a:t>appcan IDE</a:t>
            </a:r>
            <a:r>
              <a:rPr sz="1400">
                <a:solidFill>
                  <a:srgbClr val="404040"/>
                </a:solidFill>
              </a:rPr>
              <a:t>安装时默认安装</a:t>
            </a:r>
            <a:r>
              <a:rPr sz="1400">
                <a:solidFill>
                  <a:srgbClr val="404040"/>
                </a:solidFill>
              </a:rPr>
              <a:t>ruby</a:t>
            </a:r>
            <a:r>
              <a:rPr sz="1400">
                <a:solidFill>
                  <a:srgbClr val="404040"/>
                </a:solidFill>
              </a:rPr>
              <a:t>，</a:t>
            </a:r>
            <a:r>
              <a:rPr sz="1400">
                <a:solidFill>
                  <a:srgbClr val="404040"/>
                </a:solidFill>
              </a:rPr>
              <a:t>ruby –v</a:t>
            </a:r>
            <a:r>
              <a:rPr sz="1400">
                <a:solidFill>
                  <a:srgbClr val="404040"/>
                </a:solidFill>
              </a:rPr>
              <a:t>查看版本，修改环境变量）</a:t>
            </a:r>
            <a:endParaRPr sz="1700">
              <a:solidFill>
                <a:srgbClr val="404040"/>
              </a:solidFill>
            </a:endParaRPr>
          </a:p>
          <a:p>
            <a:pPr lvl="2" marL="0" indent="857250">
              <a:lnSpc>
                <a:spcPct val="80000"/>
              </a:lnSpc>
              <a:buSzTx/>
              <a:buNone/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  <a:hlinkClick r:id="rId2" invalidUrl="" action="" tgtFrame="" tooltip="" history="1" highlightClick="0" endSnd="0"/>
              </a:rPr>
              <a:t>http://rubyinstaller.org/downloads</a:t>
            </a:r>
            <a:endParaRPr sz="1500">
              <a:solidFill>
                <a:srgbClr val="404040"/>
              </a:solidFill>
            </a:endParaRPr>
          </a:p>
          <a:p>
            <a:pPr lvl="1" marL="826476" indent="-369276">
              <a:lnSpc>
                <a:spcPct val="80000"/>
              </a:lnSpc>
              <a:buFontTx/>
              <a:buAutoNum type="alphaLcPeriod" startAt="2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gem install sass </a:t>
            </a:r>
            <a:r>
              <a:rPr sz="1400">
                <a:solidFill>
                  <a:srgbClr val="7030A0"/>
                </a:solidFill>
              </a:rPr>
              <a:t>gem install sass </a:t>
            </a:r>
            <a:endParaRPr sz="1300">
              <a:solidFill>
                <a:srgbClr val="404040"/>
              </a:solidFill>
            </a:endParaRPr>
          </a:p>
          <a:p>
            <a:pPr lvl="1" marL="826476" indent="-369276">
              <a:lnSpc>
                <a:spcPct val="80000"/>
              </a:lnSpc>
              <a:buFontTx/>
              <a:buAutoNum type="alphaLcPeriod" startAt="2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淘宝</a:t>
            </a:r>
            <a:r>
              <a:rPr sz="1400">
                <a:solidFill>
                  <a:srgbClr val="404040"/>
                </a:solidFill>
              </a:rPr>
              <a:t>RubyGems</a:t>
            </a:r>
            <a:r>
              <a:rPr sz="1400">
                <a:solidFill>
                  <a:srgbClr val="404040"/>
                </a:solidFill>
              </a:rPr>
              <a:t>镜像安装</a:t>
            </a:r>
            <a:endParaRPr sz="1700">
              <a:solidFill>
                <a:srgbClr val="404040"/>
              </a:solidFill>
            </a:endParaRPr>
          </a:p>
          <a:p>
            <a:pPr lvl="0" marL="422909" indent="-365759">
              <a:lnSpc>
                <a:spcPct val="80000"/>
              </a:lnSpc>
              <a:buFontTx/>
              <a:buAutoNum type="arabicPeriod" startAt="2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SASS</a:t>
            </a:r>
            <a:r>
              <a:rPr sz="1600">
                <a:solidFill>
                  <a:srgbClr val="404040"/>
                </a:solidFill>
              </a:rPr>
              <a:t>编译</a:t>
            </a:r>
            <a:endParaRPr sz="1900">
              <a:solidFill>
                <a:srgbClr val="404040"/>
              </a:solidFill>
            </a:endParaRPr>
          </a:p>
          <a:p>
            <a:pPr lvl="1" marL="822080" indent="-307730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本地</a:t>
            </a:r>
            <a:r>
              <a:rPr sz="1400">
                <a:solidFill>
                  <a:srgbClr val="404040"/>
                </a:solidFill>
              </a:rPr>
              <a:t>sass</a:t>
            </a:r>
            <a:r>
              <a:rPr sz="1400">
                <a:solidFill>
                  <a:srgbClr val="404040"/>
                </a:solidFill>
              </a:rPr>
              <a:t>命令 </a:t>
            </a:r>
            <a:r>
              <a:rPr sz="1400">
                <a:solidFill>
                  <a:srgbClr val="404040"/>
                </a:solidFill>
              </a:rPr>
              <a:t>sass style.scss style.css</a:t>
            </a:r>
            <a:endParaRPr sz="1300">
              <a:solidFill>
                <a:srgbClr val="404040"/>
              </a:solidFill>
            </a:endParaRPr>
          </a:p>
          <a:p>
            <a:pPr lvl="1" marL="822080" indent="-307730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VS</a:t>
            </a:r>
            <a:r>
              <a:rPr sz="1400">
                <a:solidFill>
                  <a:srgbClr val="404040"/>
                </a:solidFill>
              </a:rPr>
              <a:t>插件</a:t>
            </a:r>
            <a:r>
              <a:rPr sz="1400">
                <a:solidFill>
                  <a:srgbClr val="404040"/>
                </a:solidFill>
              </a:rPr>
              <a:t>Mindscape Web Workbench</a:t>
            </a:r>
            <a:endParaRPr sz="1300">
              <a:solidFill>
                <a:srgbClr val="404040"/>
              </a:solidFill>
            </a:endParaRPr>
          </a:p>
          <a:p>
            <a:pPr lvl="1" marL="822080" indent="-307730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免费编译器</a:t>
            </a:r>
            <a:r>
              <a:rPr sz="1400">
                <a:solidFill>
                  <a:srgbClr val="404040"/>
                </a:solidFill>
                <a:hlinkClick r:id="rId3" invalidUrl="" action="" tgtFrame="" tooltip="" history="1" highlightClick="0" endSnd="0"/>
              </a:rPr>
              <a:t>koala</a:t>
            </a:r>
            <a:endParaRPr sz="1700">
              <a:solidFill>
                <a:srgbClr val="404040"/>
              </a:solidFill>
            </a:endParaRPr>
          </a:p>
          <a:p>
            <a:pPr lvl="1" marL="822080" indent="-307730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演示使用 </a:t>
            </a:r>
            <a:r>
              <a:rPr sz="1400">
                <a:solidFill>
                  <a:srgbClr val="404040"/>
                </a:solidFill>
                <a:hlinkClick r:id="rId4" invalidUrl="" action="" tgtFrame="" tooltip="" history="1" highlightClick="0" endSnd="0"/>
              </a:rPr>
              <a:t>sassmeister</a:t>
            </a:r>
            <a:endParaRPr sz="1700">
              <a:solidFill>
                <a:srgbClr val="404040"/>
              </a:solidFill>
            </a:endParaRPr>
          </a:p>
          <a:p>
            <a:pPr lvl="0" marL="0" indent="114300">
              <a:lnSpc>
                <a:spcPct val="8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 sz="1500">
              <a:solidFill>
                <a:srgbClr val="404040"/>
              </a:solidFill>
            </a:endParaRPr>
          </a:p>
          <a:p>
            <a:pPr lvl="1" marL="0" indent="114300">
              <a:lnSpc>
                <a:spcPct val="80000"/>
              </a:lnSpc>
              <a:buSzTx/>
              <a:buNone/>
              <a:defRPr>
                <a:solidFill>
                  <a:srgbClr val="000000"/>
                </a:solidFill>
              </a:defRPr>
            </a:pPr>
            <a:r>
              <a:rPr sz="1300">
                <a:solidFill>
                  <a:srgbClr val="404040"/>
                </a:solidFill>
              </a:rPr>
              <a:t>具体参考：</a:t>
            </a:r>
            <a:r>
              <a:rPr sz="1300">
                <a:solidFill>
                  <a:srgbClr val="404040"/>
                </a:solidFill>
                <a:hlinkClick r:id="rId5" invalidUrl="" action="" tgtFrame="" tooltip="" history="1" highlightClick="0" endSnd="0"/>
              </a:rPr>
              <a:t>http://www.w3cplus.com/sassguide/install.html</a:t>
            </a:r>
          </a:p>
        </p:txBody>
      </p:sp>
      <p:sp>
        <p:nvSpPr>
          <p:cNvPr id="364" name="Shape 364"/>
          <p:cNvSpPr/>
          <p:nvPr/>
        </p:nvSpPr>
        <p:spPr>
          <a:xfrm>
            <a:off x="2589211" y="1201267"/>
            <a:ext cx="8915401" cy="35052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纸上得来终觉浅，绝知此事要躬行。</a:t>
            </a:r>
          </a:p>
        </p:txBody>
      </p:sp>
      <p:sp>
        <p:nvSpPr>
          <p:cNvPr id="365" name="Shape 365"/>
          <p:cNvSpPr/>
          <p:nvPr/>
        </p:nvSpPr>
        <p:spPr>
          <a:xfrm>
            <a:off x="7006105" y="2871988"/>
            <a:ext cx="4498506" cy="1608074"/>
          </a:xfrm>
          <a:prstGeom prst="rect">
            <a:avLst/>
          </a:prstGeom>
          <a:solidFill>
            <a:srgbClr val="EDDB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$ gem sources --remove https://rubygems.org/ 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$ gem sources -a https://ruby.taobao.org/ 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$ gem sources -l 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*** CURRENT SOURCES ***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 https://ruby.taobao.org 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# </a:t>
            </a:r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请确保只有 </a:t>
            </a:r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ruby.taobao.org 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$ gem install sass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2592925" y="624110"/>
            <a:ext cx="8911688" cy="71529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使用</a:t>
            </a:r>
            <a:r>
              <a:rPr sz="3600">
                <a:solidFill>
                  <a:srgbClr val="262626"/>
                </a:solidFill>
              </a:rPr>
              <a:t>Sass ——</a:t>
            </a:r>
            <a:r>
              <a:rPr sz="3600">
                <a:solidFill>
                  <a:srgbClr val="262626"/>
                </a:solidFill>
              </a:rPr>
              <a:t> </a:t>
            </a:r>
            <a:r>
              <a:rPr sz="3600">
                <a:solidFill>
                  <a:srgbClr val="262626"/>
                </a:solidFill>
              </a:rPr>
              <a:t>基本语法</a:t>
            </a:r>
          </a:p>
        </p:txBody>
      </p:sp>
      <p:sp>
        <p:nvSpPr>
          <p:cNvPr id="368" name="Shape 368"/>
          <p:cNvSpPr/>
          <p:nvPr>
            <p:ph type="body" idx="1"/>
          </p:nvPr>
        </p:nvSpPr>
        <p:spPr>
          <a:xfrm>
            <a:off x="2589211" y="2133599"/>
            <a:ext cx="8915401" cy="3777624"/>
          </a:xfrm>
          <a:prstGeom prst="rect">
            <a:avLst/>
          </a:prstGeom>
        </p:spPr>
        <p:txBody>
          <a:bodyPr/>
          <a:lstStyle/>
          <a:p>
            <a:pPr lvl="0" marL="421481" indent="-364331">
              <a:lnSpc>
                <a:spcPct val="80000"/>
              </a:lnSpc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404040"/>
                </a:solidFill>
              </a:rPr>
              <a:t>注释 </a:t>
            </a:r>
            <a:r>
              <a:rPr sz="1700">
                <a:solidFill>
                  <a:srgbClr val="404040"/>
                </a:solidFill>
              </a:rPr>
              <a:t>//</a:t>
            </a:r>
            <a:r>
              <a:rPr sz="1700">
                <a:solidFill>
                  <a:srgbClr val="404040"/>
                </a:solidFill>
              </a:rPr>
              <a:t>和</a:t>
            </a:r>
            <a:r>
              <a:rPr sz="1700">
                <a:solidFill>
                  <a:srgbClr val="404040"/>
                </a:solidFill>
              </a:rPr>
              <a:t> /**/ </a:t>
            </a:r>
            <a:r>
              <a:rPr sz="1700">
                <a:solidFill>
                  <a:srgbClr val="404040"/>
                </a:solidFill>
              </a:rPr>
              <a:t>，导入</a:t>
            </a:r>
            <a:r>
              <a:rPr sz="1700">
                <a:solidFill>
                  <a:srgbClr val="404040"/>
                </a:solidFill>
              </a:rPr>
              <a:t>@import</a:t>
            </a:r>
            <a:r>
              <a:rPr sz="1700">
                <a:solidFill>
                  <a:srgbClr val="404040"/>
                </a:solidFill>
              </a:rPr>
              <a:t>（</a:t>
            </a:r>
            <a:r>
              <a:rPr sz="1700">
                <a:solidFill>
                  <a:srgbClr val="404040"/>
                </a:solidFill>
              </a:rPr>
              <a:t>@import css</a:t>
            </a:r>
            <a:r>
              <a:rPr sz="1700">
                <a:solidFill>
                  <a:srgbClr val="404040"/>
                </a:solidFill>
              </a:rPr>
              <a:t>和</a:t>
            </a:r>
            <a:r>
              <a:rPr sz="1700">
                <a:solidFill>
                  <a:srgbClr val="404040"/>
                </a:solidFill>
              </a:rPr>
              <a:t>scss</a:t>
            </a:r>
            <a:r>
              <a:rPr sz="1700">
                <a:solidFill>
                  <a:srgbClr val="404040"/>
                </a:solidFill>
              </a:rPr>
              <a:t>的区别）</a:t>
            </a:r>
            <a:endParaRPr sz="1900">
              <a:solidFill>
                <a:srgbClr val="404040"/>
              </a:solidFill>
            </a:endParaRPr>
          </a:p>
          <a:p>
            <a:pPr lvl="0" marL="421481" indent="-364331">
              <a:lnSpc>
                <a:spcPct val="80000"/>
              </a:lnSpc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404040"/>
                </a:solidFill>
              </a:rPr>
              <a:t>变量 </a:t>
            </a:r>
            <a:r>
              <a:rPr sz="1700">
                <a:solidFill>
                  <a:srgbClr val="404040"/>
                </a:solidFill>
              </a:rPr>
              <a:t>$</a:t>
            </a:r>
            <a:r>
              <a:rPr sz="1700">
                <a:solidFill>
                  <a:srgbClr val="404040"/>
                </a:solidFill>
              </a:rPr>
              <a:t>，关键字</a:t>
            </a:r>
            <a:r>
              <a:rPr sz="1700">
                <a:solidFill>
                  <a:srgbClr val="404040"/>
                </a:solidFill>
              </a:rPr>
              <a:t>!default </a:t>
            </a:r>
            <a:r>
              <a:rPr sz="1700">
                <a:solidFill>
                  <a:srgbClr val="404040"/>
                </a:solidFill>
              </a:rPr>
              <a:t>和</a:t>
            </a:r>
            <a:r>
              <a:rPr sz="1700">
                <a:solidFill>
                  <a:srgbClr val="404040"/>
                </a:solidFill>
              </a:rPr>
              <a:t>!global</a:t>
            </a:r>
            <a:r>
              <a:rPr sz="1700">
                <a:solidFill>
                  <a:srgbClr val="404040"/>
                </a:solidFill>
              </a:rPr>
              <a:t>（未启用）</a:t>
            </a:r>
            <a:endParaRPr sz="1900">
              <a:solidFill>
                <a:srgbClr val="404040"/>
              </a:solidFill>
            </a:endParaRPr>
          </a:p>
          <a:p>
            <a:pPr lvl="1" marL="885825" indent="-428625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404040"/>
                </a:solidFill>
              </a:rPr>
              <a:t>基本类型，</a:t>
            </a:r>
            <a:r>
              <a:rPr sz="1500">
                <a:solidFill>
                  <a:srgbClr val="404040"/>
                </a:solidFill>
              </a:rPr>
              <a:t>string</a:t>
            </a:r>
            <a:r>
              <a:rPr sz="1500">
                <a:solidFill>
                  <a:srgbClr val="404040"/>
                </a:solidFill>
              </a:rPr>
              <a:t>（多值一起声明用</a:t>
            </a:r>
            <a:r>
              <a:rPr sz="1500">
                <a:solidFill>
                  <a:srgbClr val="404040"/>
                </a:solidFill>
              </a:rPr>
              <a:t>nth($var,index)</a:t>
            </a:r>
            <a:r>
              <a:rPr sz="1500">
                <a:solidFill>
                  <a:srgbClr val="404040"/>
                </a:solidFill>
              </a:rPr>
              <a:t>遍历），</a:t>
            </a:r>
            <a:r>
              <a:rPr sz="1500">
                <a:solidFill>
                  <a:srgbClr val="404040"/>
                </a:solidFill>
              </a:rPr>
              <a:t>uint</a:t>
            </a:r>
            <a:r>
              <a:rPr sz="1500">
                <a:solidFill>
                  <a:srgbClr val="404040"/>
                </a:solidFill>
              </a:rPr>
              <a:t>类型等</a:t>
            </a:r>
            <a:endParaRPr sz="1700">
              <a:solidFill>
                <a:srgbClr val="404040"/>
              </a:solidFill>
            </a:endParaRPr>
          </a:p>
          <a:p>
            <a:pPr lvl="1" marL="885825" indent="-428625">
              <a:lnSpc>
                <a:spcPct val="112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404040"/>
                </a:solidFill>
              </a:rPr>
              <a:t>复合类型，</a:t>
            </a:r>
            <a:r>
              <a:rPr sz="1500">
                <a:solidFill>
                  <a:srgbClr val="404040"/>
                </a:solidFill>
              </a:rPr>
              <a:t>map</a:t>
            </a:r>
            <a:r>
              <a:rPr sz="1500">
                <a:solidFill>
                  <a:srgbClr val="404040"/>
                </a:solidFill>
              </a:rPr>
              <a:t>，</a:t>
            </a:r>
            <a:r>
              <a:rPr sz="1500">
                <a:solidFill>
                  <a:srgbClr val="404040"/>
                </a:solidFill>
              </a:rPr>
              <a:t>list</a:t>
            </a:r>
            <a:r>
              <a:rPr sz="1500">
                <a:solidFill>
                  <a:srgbClr val="404040"/>
                </a:solidFill>
              </a:rPr>
              <a:t>（遍历时候用到</a:t>
            </a:r>
            <a:r>
              <a:rPr sz="1500">
                <a:solidFill>
                  <a:srgbClr val="404040"/>
                </a:solidFill>
              </a:rPr>
              <a:t>@each</a:t>
            </a:r>
            <a:r>
              <a:rPr sz="1500">
                <a:solidFill>
                  <a:srgbClr val="404040"/>
                </a:solidFill>
              </a:rPr>
              <a:t>、</a:t>
            </a:r>
            <a:r>
              <a:rPr sz="1500">
                <a:solidFill>
                  <a:srgbClr val="404040"/>
                </a:solidFill>
              </a:rPr>
              <a:t>@for</a:t>
            </a:r>
            <a:r>
              <a:rPr sz="1500">
                <a:solidFill>
                  <a:srgbClr val="404040"/>
                </a:solidFill>
              </a:rPr>
              <a:t>、</a:t>
            </a:r>
            <a:r>
              <a:rPr sz="1500">
                <a:solidFill>
                  <a:srgbClr val="404040"/>
                </a:solidFill>
              </a:rPr>
              <a:t>@if @else</a:t>
            </a:r>
            <a:r>
              <a:rPr sz="1500">
                <a:solidFill>
                  <a:srgbClr val="404040"/>
                </a:solidFill>
              </a:rPr>
              <a:t>），</a:t>
            </a:r>
            <a:r>
              <a:rPr sz="1500">
                <a:solidFill>
                  <a:srgbClr val="404040"/>
                </a:solidFill>
              </a:rPr>
              <a:t>list</a:t>
            </a:r>
            <a:r>
              <a:rPr sz="1500">
                <a:solidFill>
                  <a:srgbClr val="404040"/>
                </a:solidFill>
              </a:rPr>
              <a:t>、</a:t>
            </a:r>
            <a:r>
              <a:rPr sz="1500">
                <a:solidFill>
                  <a:srgbClr val="404040"/>
                </a:solidFill>
              </a:rPr>
              <a:t>map</a:t>
            </a:r>
            <a:r>
              <a:rPr sz="1500">
                <a:solidFill>
                  <a:srgbClr val="404040"/>
                </a:solidFill>
              </a:rPr>
              <a:t>自带</a:t>
            </a:r>
            <a:r>
              <a:rPr sz="1500">
                <a:solidFill>
                  <a:srgbClr val="404040"/>
                </a:solidFill>
              </a:rPr>
              <a:t>function</a:t>
            </a:r>
            <a:r>
              <a:rPr sz="1500">
                <a:solidFill>
                  <a:srgbClr val="404040"/>
                </a:solidFill>
              </a:rPr>
              <a:t>可用，比如</a:t>
            </a:r>
            <a:r>
              <a:rPr sz="1500">
                <a:solidFill>
                  <a:srgbClr val="404040"/>
                </a:solidFill>
              </a:rPr>
              <a:t>length($list)</a:t>
            </a:r>
            <a:r>
              <a:rPr sz="1500">
                <a:solidFill>
                  <a:srgbClr val="404040"/>
                </a:solidFill>
              </a:rPr>
              <a:t>，</a:t>
            </a:r>
            <a:r>
              <a:rPr sz="1500">
                <a:solidFill>
                  <a:srgbClr val="404040"/>
                </a:solidFill>
              </a:rPr>
              <a:t>join($list1,$list2,[$separator])</a:t>
            </a:r>
            <a:r>
              <a:rPr sz="1500">
                <a:solidFill>
                  <a:srgbClr val="404040"/>
                </a:solidFill>
              </a:rPr>
              <a:t>等</a:t>
            </a:r>
            <a:endParaRPr sz="1700">
              <a:solidFill>
                <a:srgbClr val="404040"/>
              </a:solidFill>
            </a:endParaRPr>
          </a:p>
          <a:p>
            <a:pPr lvl="1" marL="885825" indent="-428625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404040"/>
                </a:solidFill>
              </a:rPr>
              <a:t>变量作为属性使用 </a:t>
            </a:r>
            <a:r>
              <a:rPr sz="1500">
                <a:solidFill>
                  <a:srgbClr val="404040"/>
                </a:solidFill>
              </a:rPr>
              <a:t>#{$variables}</a:t>
            </a:r>
            <a:endParaRPr sz="1400">
              <a:solidFill>
                <a:srgbClr val="404040"/>
              </a:solidFill>
            </a:endParaRPr>
          </a:p>
          <a:p>
            <a:pPr lvl="0" marL="482203" indent="-425053">
              <a:lnSpc>
                <a:spcPct val="80000"/>
              </a:lnSpc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 sz="1700">
                <a:solidFill>
                  <a:srgbClr val="404040"/>
                </a:solidFill>
              </a:rPr>
              <a:t>关键字 </a:t>
            </a:r>
            <a:endParaRPr sz="1900">
              <a:solidFill>
                <a:srgbClr val="404040"/>
              </a:solidFill>
            </a:endParaRPr>
          </a:p>
          <a:p>
            <a:pPr lvl="1" marL="885825" indent="-428625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404040"/>
                </a:solidFill>
              </a:rPr>
              <a:t>&amp;</a:t>
            </a:r>
            <a:r>
              <a:rPr sz="1500">
                <a:solidFill>
                  <a:srgbClr val="404040"/>
                </a:solidFill>
              </a:rPr>
              <a:t>选择器嵌套时候，表示父元素选择器</a:t>
            </a:r>
            <a:endParaRPr sz="1700">
              <a:solidFill>
                <a:srgbClr val="404040"/>
              </a:solidFill>
            </a:endParaRPr>
          </a:p>
          <a:p>
            <a:pPr lvl="1" marL="885825" indent="-428625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404040"/>
                </a:solidFill>
              </a:rPr>
              <a:t>@extend</a:t>
            </a:r>
            <a:r>
              <a:rPr sz="1500">
                <a:solidFill>
                  <a:srgbClr val="404040"/>
                </a:solidFill>
              </a:rPr>
              <a:t>，选择器继承；</a:t>
            </a:r>
            <a:r>
              <a:rPr sz="1500">
                <a:solidFill>
                  <a:srgbClr val="404040"/>
                </a:solidFill>
              </a:rPr>
              <a:t>%</a:t>
            </a:r>
            <a:r>
              <a:rPr sz="1500">
                <a:solidFill>
                  <a:srgbClr val="404040"/>
                </a:solidFill>
              </a:rPr>
              <a:t>占位选择符，通过</a:t>
            </a:r>
            <a:r>
              <a:rPr sz="1500">
                <a:solidFill>
                  <a:srgbClr val="404040"/>
                </a:solidFill>
              </a:rPr>
              <a:t>@extend</a:t>
            </a:r>
            <a:r>
              <a:rPr sz="1500">
                <a:solidFill>
                  <a:srgbClr val="404040"/>
                </a:solidFill>
              </a:rPr>
              <a:t>调用。</a:t>
            </a:r>
            <a:endParaRPr sz="1700">
              <a:solidFill>
                <a:srgbClr val="404040"/>
              </a:solidFill>
            </a:endParaRPr>
          </a:p>
          <a:p>
            <a:pPr lvl="1" marL="885825" indent="-428625">
              <a:lnSpc>
                <a:spcPct val="80000"/>
              </a:lnSpc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404040"/>
                </a:solidFill>
              </a:rPr>
              <a:t> </a:t>
            </a:r>
            <a:r>
              <a:rPr sz="1500">
                <a:solidFill>
                  <a:srgbClr val="404040"/>
                </a:solidFill>
              </a:rPr>
              <a:t>@at-root(without:…)</a:t>
            </a:r>
            <a:r>
              <a:rPr sz="1500">
                <a:solidFill>
                  <a:srgbClr val="404040"/>
                </a:solidFill>
              </a:rPr>
              <a:t>，默认跳出选择器嵌套，</a:t>
            </a:r>
            <a:r>
              <a:rPr sz="1500">
                <a:solidFill>
                  <a:srgbClr val="404040"/>
                </a:solidFill>
              </a:rPr>
              <a:t>without</a:t>
            </a:r>
            <a:r>
              <a:rPr sz="1500">
                <a:solidFill>
                  <a:srgbClr val="404040"/>
                </a:solidFill>
              </a:rPr>
              <a:t>支持</a:t>
            </a:r>
            <a:r>
              <a:rPr sz="1500">
                <a:solidFill>
                  <a:srgbClr val="404040"/>
                </a:solidFill>
              </a:rPr>
              <a:t>all</a:t>
            </a:r>
            <a:r>
              <a:rPr sz="1500">
                <a:solidFill>
                  <a:srgbClr val="404040"/>
                </a:solidFill>
              </a:rPr>
              <a:t>、</a:t>
            </a:r>
            <a:r>
              <a:rPr sz="1500">
                <a:solidFill>
                  <a:srgbClr val="404040"/>
                </a:solidFill>
              </a:rPr>
              <a:t>rule</a:t>
            </a:r>
            <a:r>
              <a:rPr sz="1500">
                <a:solidFill>
                  <a:srgbClr val="404040"/>
                </a:solidFill>
              </a:rPr>
              <a:t>、</a:t>
            </a:r>
            <a:r>
              <a:rPr sz="1500">
                <a:solidFill>
                  <a:srgbClr val="404040"/>
                </a:solidFill>
              </a:rPr>
              <a:t>media</a:t>
            </a:r>
            <a:r>
              <a:rPr sz="1500">
                <a:solidFill>
                  <a:srgbClr val="404040"/>
                </a:solidFill>
              </a:rPr>
              <a:t>、</a:t>
            </a:r>
            <a:r>
              <a:rPr sz="1500">
                <a:solidFill>
                  <a:srgbClr val="404040"/>
                </a:solidFill>
              </a:rPr>
              <a:t>support</a:t>
            </a:r>
            <a:r>
              <a:rPr sz="1500">
                <a:solidFill>
                  <a:srgbClr val="404040"/>
                </a:solidFill>
              </a:rPr>
              <a:t>（未广泛使用）跳出</a:t>
            </a:r>
          </a:p>
        </p:txBody>
      </p:sp>
      <p:sp>
        <p:nvSpPr>
          <p:cNvPr id="369" name="Shape 369"/>
          <p:cNvSpPr/>
          <p:nvPr/>
        </p:nvSpPr>
        <p:spPr>
          <a:xfrm>
            <a:off x="2589212" y="1197730"/>
            <a:ext cx="8915401" cy="35052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与君歌一曲，请君为我侧耳听。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2592925" y="624109"/>
            <a:ext cx="8911688" cy="67665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使用</a:t>
            </a:r>
            <a:r>
              <a:rPr sz="3600">
                <a:solidFill>
                  <a:srgbClr val="262626"/>
                </a:solidFill>
              </a:rPr>
              <a:t>Sass ——</a:t>
            </a:r>
            <a:r>
              <a:rPr sz="3600">
                <a:solidFill>
                  <a:srgbClr val="262626"/>
                </a:solidFill>
              </a:rPr>
              <a:t> 基本语法</a:t>
            </a: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2589211" y="2133600"/>
            <a:ext cx="8915401" cy="4267200"/>
          </a:xfrm>
          <a:prstGeom prst="rect">
            <a:avLst/>
          </a:prstGeom>
        </p:spPr>
        <p:txBody>
          <a:bodyPr/>
          <a:lstStyle/>
          <a:p>
            <a:pPr lvl="1" marL="385762" indent="-385762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@mixin</a:t>
            </a:r>
            <a:endParaRPr sz="1600">
              <a:solidFill>
                <a:srgbClr val="404040"/>
              </a:solidFill>
            </a:endParaRPr>
          </a:p>
          <a:p>
            <a:pPr lvl="1" marL="800100" indent="-34290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@include</a:t>
            </a:r>
            <a:r>
              <a:rPr sz="1600">
                <a:solidFill>
                  <a:srgbClr val="404040"/>
                </a:solidFill>
              </a:rPr>
              <a:t>调用，最后产生的样式是以复制拷贝的方式存在。</a:t>
            </a:r>
            <a:endParaRPr sz="1600">
              <a:solidFill>
                <a:srgbClr val="404040"/>
              </a:solidFill>
            </a:endParaRPr>
          </a:p>
          <a:p>
            <a:pPr lvl="1" marL="800100" indent="-34290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可以传参数。不确定或者多值参数用</a:t>
            </a:r>
            <a:r>
              <a:rPr sz="1600">
                <a:solidFill>
                  <a:srgbClr val="404040"/>
                </a:solidFill>
              </a:rPr>
              <a:t>…</a:t>
            </a:r>
            <a:r>
              <a:rPr sz="1600">
                <a:solidFill>
                  <a:srgbClr val="404040"/>
                </a:solidFill>
              </a:rPr>
              <a:t>，比如：</a:t>
            </a:r>
            <a:endParaRPr sz="1600">
              <a:solidFill>
                <a:srgbClr val="404040"/>
              </a:solidFill>
            </a:endParaRPr>
          </a:p>
          <a:p>
            <a:pPr lvl="1" marL="800100" indent="-34290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应用场景</a:t>
            </a:r>
            <a:endParaRPr sz="1600">
              <a:solidFill>
                <a:srgbClr val="404040"/>
              </a:solidFill>
            </a:endParaRPr>
          </a:p>
          <a:p>
            <a:pPr lvl="2" marL="1314450" indent="-457200">
              <a:buFontTx/>
              <a:buAutoNum type="romanU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设置参数默认值，否则可用</a:t>
            </a:r>
            <a:r>
              <a:rPr sz="1600">
                <a:solidFill>
                  <a:srgbClr val="404040"/>
                </a:solidFill>
              </a:rPr>
              <a:t>%</a:t>
            </a:r>
            <a:r>
              <a:rPr sz="1600">
                <a:solidFill>
                  <a:srgbClr val="404040"/>
                </a:solidFill>
              </a:rPr>
              <a:t>替代。</a:t>
            </a:r>
            <a:endParaRPr sz="1600">
              <a:solidFill>
                <a:srgbClr val="404040"/>
              </a:solidFill>
            </a:endParaRPr>
          </a:p>
          <a:p>
            <a:pPr lvl="2" marL="1314450" indent="-457200">
              <a:buFontTx/>
              <a:buAutoNum type="romanU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对需要前缀的</a:t>
            </a:r>
            <a:r>
              <a:rPr sz="1600">
                <a:solidFill>
                  <a:srgbClr val="404040"/>
                </a:solidFill>
              </a:rPr>
              <a:t>CSS</a:t>
            </a:r>
            <a:r>
              <a:rPr sz="1600">
                <a:solidFill>
                  <a:srgbClr val="404040"/>
                </a:solidFill>
              </a:rPr>
              <a:t>属性。</a:t>
            </a:r>
            <a:endParaRPr sz="1600">
              <a:solidFill>
                <a:srgbClr val="404040"/>
              </a:solidFill>
            </a:endParaRPr>
          </a:p>
          <a:p>
            <a:pPr lvl="2" marL="1314450" indent="-457200">
              <a:buFontTx/>
              <a:buAutoNum type="romanU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@content</a:t>
            </a:r>
            <a:r>
              <a:rPr sz="1600">
                <a:solidFill>
                  <a:srgbClr val="404040"/>
                </a:solidFill>
              </a:rPr>
              <a:t>和</a:t>
            </a:r>
            <a:r>
              <a:rPr sz="1600">
                <a:solidFill>
                  <a:srgbClr val="404040"/>
                </a:solidFill>
              </a:rPr>
              <a:t>@mixin</a:t>
            </a:r>
            <a:r>
              <a:rPr sz="1600">
                <a:solidFill>
                  <a:srgbClr val="404040"/>
                </a:solidFill>
              </a:rPr>
              <a:t>组合使用于媒体查询。</a:t>
            </a:r>
            <a:endParaRPr sz="1600">
              <a:solidFill>
                <a:srgbClr val="404040"/>
              </a:solidFill>
            </a:endParaRPr>
          </a:p>
          <a:p>
            <a:pPr lvl="0" marL="400050">
              <a:buFont typeface="Wingdings"/>
              <a:buChar char="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%</a:t>
            </a:r>
            <a:r>
              <a:rPr>
                <a:solidFill>
                  <a:srgbClr val="404040"/>
                </a:solidFill>
              </a:rPr>
              <a:t>占位符，组合声明代码块</a:t>
            </a:r>
            <a:endParaRPr>
              <a:solidFill>
                <a:srgbClr val="404040"/>
              </a:solidFill>
            </a:endParaRPr>
          </a:p>
          <a:p>
            <a:pPr lvl="1" marL="914400" indent="-40005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不调用不产生</a:t>
            </a:r>
            <a:r>
              <a:rPr sz="1600">
                <a:solidFill>
                  <a:srgbClr val="404040"/>
                </a:solidFill>
              </a:rPr>
              <a:t>css</a:t>
            </a:r>
            <a:endParaRPr sz="1600">
              <a:solidFill>
                <a:srgbClr val="404040"/>
              </a:solidFill>
            </a:endParaRPr>
          </a:p>
          <a:p>
            <a:pPr lvl="1" marL="914400" indent="-40005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@extend</a:t>
            </a:r>
            <a:r>
              <a:rPr sz="1600">
                <a:solidFill>
                  <a:srgbClr val="404040"/>
                </a:solidFill>
              </a:rPr>
              <a:t>调用</a:t>
            </a:r>
            <a:r>
              <a:rPr sz="1600">
                <a:solidFill>
                  <a:srgbClr val="404040"/>
                </a:solidFill>
              </a:rPr>
              <a:t>%</a:t>
            </a:r>
            <a:r>
              <a:rPr sz="1600">
                <a:solidFill>
                  <a:srgbClr val="404040"/>
                </a:solidFill>
              </a:rPr>
              <a:t>是必须带上</a:t>
            </a:r>
            <a:r>
              <a:rPr sz="1600">
                <a:solidFill>
                  <a:srgbClr val="404040"/>
                </a:solidFill>
              </a:rPr>
              <a:t>%</a:t>
            </a:r>
            <a:endParaRPr sz="1600">
              <a:solidFill>
                <a:srgbClr val="404040"/>
              </a:solidFill>
            </a:endParaRPr>
          </a:p>
          <a:p>
            <a:pPr lvl="1" marL="914400" indent="-400050">
              <a:buFontTx/>
              <a:buAutoNum type="alphaLcPeriod" startAt="1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不能传递参数</a:t>
            </a:r>
          </a:p>
        </p:txBody>
      </p:sp>
      <p:sp>
        <p:nvSpPr>
          <p:cNvPr id="375" name="Shape 375"/>
          <p:cNvSpPr/>
          <p:nvPr/>
        </p:nvSpPr>
        <p:spPr>
          <a:xfrm>
            <a:off x="2589211" y="1213710"/>
            <a:ext cx="8915401" cy="35052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我醉君复乐，陶然共忘机。</a:t>
            </a:r>
          </a:p>
        </p:txBody>
      </p:sp>
      <p:sp>
        <p:nvSpPr>
          <p:cNvPr id="376" name="Shape 376"/>
          <p:cNvSpPr/>
          <p:nvPr/>
        </p:nvSpPr>
        <p:spPr>
          <a:xfrm>
            <a:off x="7861299" y="3073400"/>
            <a:ext cx="3643314" cy="1170940"/>
          </a:xfrm>
          <a:prstGeom prst="rect">
            <a:avLst/>
          </a:prstGeom>
          <a:solidFill>
            <a:srgbClr val="EDDB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@mixin box-shadow($shadow...){ 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1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-webkit-box-shadow:$shadow;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1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 -moz-box-shadow:$shadow; 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1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box-shadow:$shadow;</a:t>
            </a:r>
            <a:endParaRPr sz="1400">
              <a:solidFill>
                <a:srgbClr val="7030A0"/>
              </a:solidFill>
              <a:latin typeface="Microsoft YaHei UI"/>
              <a:ea typeface="Microsoft YaHei UI"/>
              <a:cs typeface="Microsoft YaHei UI"/>
              <a:sym typeface="Microsoft YaHei UI"/>
            </a:endParaRP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 }</a:t>
            </a:r>
          </a:p>
        </p:txBody>
      </p:sp>
    </p:spTree>
  </p:cSld>
  <p:clrMapOvr>
    <a:masterClrMapping/>
  </p:clrMapOvr>
  <p:transition spd="slow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E78712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E78712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E78712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E78712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