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65288" autoAdjust="0"/>
  </p:normalViewPr>
  <p:slideViewPr>
    <p:cSldViewPr snapToGrid="0">
      <p:cViewPr varScale="1">
        <p:scale>
          <a:sx n="74" d="100"/>
          <a:sy n="74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D2C1D-2F58-45BB-86E1-36AE59844593}" type="datetimeFigureOut">
              <a:rPr lang="zh-CN" altLang="en-US" smtClean="0"/>
              <a:t>2015/7/7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B4024-DAA6-4EAE-AEB3-353C1DA2F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34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上很多好的资源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4024-DAA6-4EAE-AEB3-353C1DA2FD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74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有两种注释方式，一种是标准的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注释方式</a:t>
            </a:r>
            <a:r>
              <a:rPr lang="en-US" altLang="zh-CN" sz="1100" dirty="0" smtClean="0"/>
              <a:t>/* */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，另一种则是</a:t>
            </a:r>
            <a:r>
              <a:rPr lang="en-US" altLang="zh-CN" sz="1100" dirty="0" smtClean="0"/>
              <a:t>//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双斜杆形式的单行注释，不过这种单行注释不会被转译出来。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100" dirty="0" smtClean="0"/>
              <a:t>@import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文件合并进来只生成一个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文件，导入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文件如</a:t>
            </a:r>
            <a:r>
              <a:rPr lang="en-US" altLang="zh-CN" sz="1100" dirty="0" smtClean="0"/>
              <a:t>@import ‘reset.css’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，那效果跟普通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导入样式文件一样，导入的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文件不会合并到编译后的文件中，而是以</a:t>
            </a:r>
            <a:r>
              <a:rPr lang="en-US" altLang="zh-CN" sz="1100" dirty="0" smtClean="0"/>
              <a:t>@import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方式存在。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循环有两种形式，分别为：</a:t>
            </a:r>
            <a:r>
              <a:rPr lang="en-US" altLang="zh-CN" sz="1100" dirty="0" smtClean="0"/>
              <a:t>@for $</a:t>
            </a:r>
            <a:r>
              <a:rPr lang="en-US" altLang="zh-CN" sz="1100" dirty="0" err="1" smtClean="0"/>
              <a:t>var</a:t>
            </a:r>
            <a:r>
              <a:rPr lang="en-US" altLang="zh-CN" sz="1100" dirty="0" smtClean="0"/>
              <a:t> from &lt;start&gt; through &lt;end&gt;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100" dirty="0" smtClean="0"/>
              <a:t>@for $</a:t>
            </a:r>
            <a:r>
              <a:rPr lang="en-US" altLang="zh-CN" sz="1100" dirty="0" err="1" smtClean="0"/>
              <a:t>var</a:t>
            </a:r>
            <a:r>
              <a:rPr lang="en-US" altLang="zh-CN" sz="1100" dirty="0" smtClean="0"/>
              <a:t> from &lt;start&gt; to &lt;end&gt;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表示变量，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表示起始值，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表示结束值，这两个的区别是关键字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表示包括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这个数，而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则不包括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这个数。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4024-DAA6-4EAE-AEB3-353C1DA2FD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07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cn/articles/nodejs-npm-install-config" TargetMode="External"/><Relationship Id="rId2" Type="http://schemas.openxmlformats.org/officeDocument/2006/relationships/hyperlink" Target="http://sassdoc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ianshu.com/p/8a985c622e61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x/hax.github.com/issues/2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assmeister.com/" TargetMode="External"/><Relationship Id="rId2" Type="http://schemas.openxmlformats.org/officeDocument/2006/relationships/hyperlink" Target="http://koala-app.com/index-z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cplus.com/sassguide/install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ass-lang.com/documentation/Sass/Script/Function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Sass</a:t>
            </a:r>
            <a:r>
              <a:rPr lang="zh-CN" altLang="en-US" dirty="0" smtClean="0"/>
              <a:t> </a:t>
            </a:r>
            <a:r>
              <a:rPr lang="zh-CN" altLang="en-US" dirty="0" smtClean="0"/>
              <a:t>愈行愈远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引入</a:t>
            </a:r>
            <a:r>
              <a:rPr lang="zh-CN" altLang="en-US" dirty="0" smtClean="0"/>
              <a:t>项目的一些个人分享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028090" y="6272011"/>
            <a:ext cx="247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/>
              <a:t>技术部 王卫慧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7600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1"/>
            <a:ext cx="8911687" cy="741050"/>
          </a:xfrm>
        </p:spPr>
        <p:txBody>
          <a:bodyPr>
            <a:normAutofit/>
          </a:bodyPr>
          <a:lstStyle/>
          <a:p>
            <a:r>
              <a:rPr lang="zh-CN" altLang="en-US" dirty="0"/>
              <a:t>相关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s</a:t>
            </a:r>
            <a:r>
              <a:rPr lang="en-US" altLang="zh-CN" dirty="0" smtClean="0"/>
              <a:t>assdoc</a:t>
            </a:r>
          </a:p>
          <a:p>
            <a:pPr marL="457200" lvl="1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安装</a:t>
            </a:r>
            <a:r>
              <a:rPr lang="zh-CN" altLang="en-US" dirty="0" smtClean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npm </a:t>
            </a:r>
            <a:r>
              <a:rPr lang="en-US" altLang="zh-CN" dirty="0">
                <a:solidFill>
                  <a:srgbClr val="7030A0"/>
                </a:solidFill>
              </a:rPr>
              <a:t>install sassdoc -g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.scss</a:t>
            </a:r>
            <a:r>
              <a:rPr lang="zh-CN" altLang="en-US" dirty="0" smtClean="0"/>
              <a:t>文件生成文档 </a:t>
            </a:r>
            <a:r>
              <a:rPr lang="en-US" altLang="zh-CN" dirty="0">
                <a:hlinkClick r:id="rId2"/>
              </a:rPr>
              <a:t>http://sassdoc.com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安装</a:t>
            </a:r>
            <a:r>
              <a:rPr lang="en-US" altLang="zh-CN" dirty="0" smtClean="0"/>
              <a:t>NodeJS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npm </a:t>
            </a:r>
            <a:r>
              <a:rPr lang="en-US" altLang="zh-CN" dirty="0" smtClean="0">
                <a:hlinkClick r:id="rId3"/>
              </a:rPr>
              <a:t>Infoq</a:t>
            </a:r>
            <a:r>
              <a:rPr lang="zh-CN" altLang="en-US" dirty="0" smtClean="0">
                <a:hlinkClick r:id="rId3"/>
              </a:rPr>
              <a:t>教程</a:t>
            </a:r>
            <a:r>
              <a:rPr lang="zh-CN" altLang="en-US" dirty="0" smtClean="0"/>
              <a:t>。工具</a:t>
            </a:r>
            <a:r>
              <a:rPr lang="en-US" altLang="zh-CN" dirty="0" smtClean="0"/>
              <a:t>bower</a:t>
            </a:r>
          </a:p>
          <a:p>
            <a:pPr marL="457200" lvl="1" indent="0">
              <a:buNone/>
            </a:pPr>
            <a:r>
              <a:rPr lang="en-US" altLang="zh-CN" dirty="0" smtClean="0"/>
              <a:t>Mac</a:t>
            </a:r>
            <a:r>
              <a:rPr lang="zh-CN" altLang="en-US" dirty="0" smtClean="0"/>
              <a:t>下</a:t>
            </a:r>
            <a:r>
              <a:rPr lang="en-US" altLang="zh-CN" dirty="0" smtClean="0"/>
              <a:t>sudo</a:t>
            </a:r>
            <a:r>
              <a:rPr lang="zh-CN" altLang="en-US" dirty="0" smtClean="0"/>
              <a:t>，管理员权限</a:t>
            </a:r>
            <a:endParaRPr lang="en-US" altLang="zh-CN" dirty="0" smtClean="0"/>
          </a:p>
          <a:p>
            <a:pPr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G</a:t>
            </a:r>
            <a:r>
              <a:rPr lang="en-US" altLang="zh-CN" dirty="0" smtClean="0"/>
              <a:t>it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SourceTree</a:t>
            </a:r>
          </a:p>
          <a:p>
            <a:pPr marL="457200" lvl="1" indent="0">
              <a:buNone/>
            </a:pPr>
            <a:r>
              <a:rPr lang="en-US" altLang="zh-CN" dirty="0" smtClean="0"/>
              <a:t>Git</a:t>
            </a:r>
            <a:r>
              <a:rPr lang="zh-CN" altLang="en-US" dirty="0" smtClean="0"/>
              <a:t>安装，</a:t>
            </a:r>
            <a:r>
              <a:rPr lang="en-US" altLang="zh-CN" dirty="0" smtClean="0"/>
              <a:t>SourceTree SSH</a:t>
            </a:r>
            <a:r>
              <a:rPr lang="zh-CN" altLang="en-US" dirty="0" smtClean="0"/>
              <a:t>配置，</a:t>
            </a:r>
            <a:r>
              <a:rPr lang="en-US" altLang="zh-CN" dirty="0" smtClean="0"/>
              <a:t>Git</a:t>
            </a:r>
            <a:r>
              <a:rPr lang="zh-CN" altLang="en-US" dirty="0" smtClean="0"/>
              <a:t>介绍 </a:t>
            </a:r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www.jianshu.com/p/8a985c622e61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210614"/>
            <a:ext cx="8915400" cy="40011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霓为衣兮风为马，云之君兮纷纷而来下。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546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945" y="624110"/>
            <a:ext cx="10860668" cy="1280890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 smtClean="0"/>
              <a:t>Q&amp;A</a:t>
            </a:r>
            <a:r>
              <a:rPr lang="zh-CN" altLang="en-US" sz="5400" dirty="0" smtClean="0"/>
              <a:t>？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zh-CN" altLang="en-US" sz="3200" dirty="0" smtClean="0"/>
              <a:t>谢谢！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5100034" y="1504890"/>
            <a:ext cx="6404578" cy="40011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人生若只如初见，何事秋风悲画扇？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32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写在前面的话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3445564"/>
            <a:ext cx="8915400" cy="246565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初</a:t>
            </a:r>
            <a:r>
              <a:rPr lang="zh-CN" altLang="en-US" sz="2400" dirty="0" smtClean="0"/>
              <a:t>入前端，菜鸟一枚，今之动作，实属抛砖引玉之举。希望小伙伴们少包容、多批评、多指正。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411452"/>
            <a:ext cx="8915400" cy="40011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吾日三省吾身</a:t>
            </a:r>
            <a:r>
              <a:rPr lang="zh-CN" altLang="en-US" sz="2000" dirty="0" smtClean="0">
                <a:solidFill>
                  <a:srgbClr val="00B050"/>
                </a:solidFill>
              </a:rPr>
              <a:t>：为人</a:t>
            </a:r>
            <a:r>
              <a:rPr lang="zh-CN" altLang="en-US" sz="2000" dirty="0">
                <a:solidFill>
                  <a:srgbClr val="00B050"/>
                </a:solidFill>
              </a:rPr>
              <a:t>谋而不忠乎</a:t>
            </a:r>
            <a:r>
              <a:rPr lang="zh-CN" altLang="en-US" sz="2000" dirty="0" smtClean="0">
                <a:solidFill>
                  <a:srgbClr val="00B050"/>
                </a:solidFill>
              </a:rPr>
              <a:t>？与</a:t>
            </a:r>
            <a:r>
              <a:rPr lang="zh-CN" altLang="en-US" sz="2000" dirty="0">
                <a:solidFill>
                  <a:srgbClr val="00B050"/>
                </a:solidFill>
              </a:rPr>
              <a:t>朋友交而不信乎</a:t>
            </a:r>
            <a:r>
              <a:rPr lang="zh-CN" altLang="en-US" sz="2000" dirty="0" smtClean="0">
                <a:solidFill>
                  <a:srgbClr val="00B050"/>
                </a:solidFill>
              </a:rPr>
              <a:t>？传不习乎？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85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一步一个脚印地进行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什么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Sass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为什么要</a:t>
            </a:r>
            <a:r>
              <a:rPr lang="zh-CN" altLang="en-US" dirty="0" smtClean="0"/>
              <a:t>用</a:t>
            </a:r>
            <a:r>
              <a:rPr lang="en-US" altLang="zh-CN" dirty="0" smtClean="0"/>
              <a:t>Sass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怎么</a:t>
            </a:r>
            <a:r>
              <a:rPr lang="zh-CN" altLang="en-US" dirty="0" smtClean="0"/>
              <a:t>用来着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Demo</a:t>
            </a:r>
            <a:r>
              <a:rPr lang="zh-CN" altLang="en-US" dirty="0" smtClean="0"/>
              <a:t>演示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过程中的一些碎碎念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2" y="1210612"/>
            <a:ext cx="8915399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既然选择了远方</a:t>
            </a:r>
          </a:p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　　便只顾风雨</a:t>
            </a:r>
            <a:r>
              <a:rPr lang="zh-CN" altLang="en-US" sz="2000" dirty="0" smtClean="0">
                <a:solidFill>
                  <a:srgbClr val="00B050"/>
                </a:solidFill>
              </a:rPr>
              <a:t>兼程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0408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051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初识</a:t>
            </a:r>
            <a:r>
              <a:rPr lang="en-US" altLang="zh-CN" sz="4000" dirty="0" smtClean="0"/>
              <a:t>Sass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(Syntactically Awesome StyleSheets)</a:t>
            </a:r>
          </a:p>
          <a:p>
            <a:pPr marL="400050" lvl="1" indent="0">
              <a:buNone/>
            </a:pPr>
            <a:r>
              <a:rPr lang="en-US" altLang="zh-CN" dirty="0"/>
              <a:t>Sass is an extension of CSS that adds power and elegance to the basic language. It allows you to use variables, nested rules, mixins, inline imports, and more, all with a fully CSS-compatible syntax. Sass helps keep large stylesheets well-organized, and get small stylesheets up and running quickly, particularly with the help of the Compass style library</a:t>
            </a:r>
            <a:r>
              <a:rPr lang="en-US" altLang="zh-CN" dirty="0" smtClean="0"/>
              <a:t>.</a:t>
            </a:r>
          </a:p>
          <a:p>
            <a:pPr marL="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个人理解：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扩展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的，</a:t>
            </a:r>
            <a:r>
              <a:rPr lang="zh-CN" altLang="en-US" dirty="0" smtClean="0"/>
              <a:t>可编程的预处理语言。</a:t>
            </a:r>
            <a:r>
              <a:rPr lang="en-US" altLang="zh-CN" dirty="0" smtClean="0"/>
              <a:t>.scss/.sass               .css     </a:t>
            </a:r>
            <a:r>
              <a:rPr lang="zh-CN" altLang="en-US" dirty="0" smtClean="0"/>
              <a:t>类比：</a:t>
            </a:r>
            <a:r>
              <a:rPr lang="en-US" altLang="zh-CN" dirty="0" smtClean="0"/>
              <a:t>.java              .class</a:t>
            </a:r>
          </a:p>
          <a:p>
            <a:pPr marL="400050" lvl="1" indent="0">
              <a:buNone/>
            </a:pPr>
            <a:r>
              <a:rPr lang="zh-CN" altLang="en-US" dirty="0" smtClean="0"/>
              <a:t>可编程，可以</a:t>
            </a:r>
            <a:r>
              <a:rPr lang="zh-CN" altLang="en-US" dirty="0" smtClean="0"/>
              <a:t>用一些编程思想，比如面向对象、继承等。语法上有条件语句、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循环等。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后缀</a:t>
            </a:r>
            <a:r>
              <a:rPr lang="en-US" altLang="zh-CN" dirty="0" smtClean="0"/>
              <a:t>.scss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.sass</a:t>
            </a:r>
          </a:p>
        </p:txBody>
      </p:sp>
      <p:sp>
        <p:nvSpPr>
          <p:cNvPr id="5" name="右箭头 4"/>
          <p:cNvSpPr/>
          <p:nvPr/>
        </p:nvSpPr>
        <p:spPr>
          <a:xfrm>
            <a:off x="9865218" y="4391695"/>
            <a:ext cx="643943" cy="128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7338817" y="4391695"/>
            <a:ext cx="643943" cy="128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589212" y="1133339"/>
            <a:ext cx="8915399" cy="400110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沾衣欲湿杏花雨，吹</a:t>
            </a:r>
            <a:r>
              <a:rPr lang="zh-CN" altLang="en-US" sz="2000" dirty="0">
                <a:solidFill>
                  <a:srgbClr val="00B050"/>
                </a:solidFill>
              </a:rPr>
              <a:t>面不寒杨柳风</a:t>
            </a:r>
          </a:p>
        </p:txBody>
      </p:sp>
    </p:spTree>
    <p:extLst>
      <p:ext uri="{BB962C8B-B14F-4D97-AF65-F5344CB8AC3E}">
        <p14:creationId xmlns:p14="http://schemas.microsoft.com/office/powerpoint/2010/main" val="24630862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为什么要使用</a:t>
            </a:r>
            <a:r>
              <a:rPr lang="en-US" altLang="zh-CN" dirty="0" smtClean="0"/>
              <a:t>Sass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CSS</a:t>
            </a:r>
            <a:r>
              <a:rPr lang="zh-CN" altLang="en-US" dirty="0" smtClean="0"/>
              <a:t>“模块化、组件化”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链接 </a:t>
            </a:r>
            <a:r>
              <a:rPr lang="zh-CN" altLang="en-US" dirty="0" smtClean="0">
                <a:hlinkClick r:id="rId3"/>
              </a:rPr>
              <a:t>关于前端开发中 “</a:t>
            </a:r>
            <a:r>
              <a:rPr lang="zh-CN" altLang="en-US" dirty="0">
                <a:hlinkClick r:id="rId3"/>
              </a:rPr>
              <a:t>模块</a:t>
            </a:r>
            <a:r>
              <a:rPr lang="zh-CN" altLang="en-US" dirty="0" smtClean="0">
                <a:hlinkClick r:id="rId3"/>
              </a:rPr>
              <a:t>”和“组件”的概念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“模块”指代码单元，其意义偏向静态的代码结构。而“组件”指功能单元，其意义偏向运行时的结构，并有更复杂的控制（如组件实例的生命周期管理）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pages/ home.scss        # </a:t>
            </a:r>
            <a:r>
              <a:rPr lang="en-US" altLang="zh-CN" dirty="0" smtClean="0"/>
              <a:t>home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components/ </a:t>
            </a:r>
            <a:r>
              <a:rPr lang="en-US" altLang="zh-CN" dirty="0" smtClean="0"/>
              <a:t>panel.scss   #panel</a:t>
            </a:r>
            <a:r>
              <a:rPr lang="zh-CN" altLang="en-US" dirty="0" smtClean="0"/>
              <a:t>组件</a:t>
            </a:r>
            <a:endParaRPr lang="en-US" altLang="zh-CN" dirty="0"/>
          </a:p>
          <a:p>
            <a:pPr marL="400050" lvl="1" indent="0">
              <a:buNone/>
            </a:pPr>
            <a:endParaRPr lang="en-US" altLang="zh-CN" dirty="0" smtClean="0"/>
          </a:p>
          <a:p>
            <a:pPr marL="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可移植、可复用，可编程，更好管理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210612"/>
            <a:ext cx="8915400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为什么我的眼里常含泪水</a:t>
            </a:r>
            <a:r>
              <a:rPr lang="zh-CN" altLang="en-US" sz="2000" dirty="0" smtClean="0">
                <a:solidFill>
                  <a:srgbClr val="00B050"/>
                </a:solidFill>
              </a:rPr>
              <a:t>？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algn="r"/>
            <a:r>
              <a:rPr lang="zh-CN" altLang="en-US" sz="2000" dirty="0" smtClean="0">
                <a:solidFill>
                  <a:srgbClr val="00B050"/>
                </a:solidFill>
              </a:rPr>
              <a:t>因为</a:t>
            </a:r>
            <a:r>
              <a:rPr lang="zh-CN" altLang="en-US" sz="2000" dirty="0">
                <a:solidFill>
                  <a:srgbClr val="00B050"/>
                </a:solidFill>
              </a:rPr>
              <a:t>我对这土地爱得深沉</a:t>
            </a:r>
          </a:p>
        </p:txBody>
      </p:sp>
    </p:spTree>
    <p:extLst>
      <p:ext uri="{BB962C8B-B14F-4D97-AF65-F5344CB8AC3E}">
        <p14:creationId xmlns:p14="http://schemas.microsoft.com/office/powerpoint/2010/main" val="1767746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0898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Sass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 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zh-CN" altLang="en-US" sz="1900" dirty="0" smtClean="0"/>
              <a:t>环境准备</a:t>
            </a:r>
            <a:endParaRPr lang="en-US" altLang="zh-CN" sz="1900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sz="1700" dirty="0" smtClean="0"/>
              <a:t>安装</a:t>
            </a:r>
            <a:r>
              <a:rPr lang="en-US" altLang="zh-CN" sz="1700" dirty="0" smtClean="0"/>
              <a:t>ruby </a:t>
            </a:r>
            <a:r>
              <a:rPr lang="zh-CN" altLang="en-US" sz="1700" dirty="0" smtClean="0"/>
              <a:t>（</a:t>
            </a:r>
            <a:r>
              <a:rPr lang="en-US" altLang="zh-CN" sz="1700" dirty="0" smtClean="0"/>
              <a:t>appcan IDE</a:t>
            </a:r>
            <a:r>
              <a:rPr lang="zh-CN" altLang="en-US" sz="1700" dirty="0" smtClean="0"/>
              <a:t>安装时默认安装</a:t>
            </a:r>
            <a:r>
              <a:rPr lang="en-US" altLang="zh-CN" sz="1700" dirty="0" smtClean="0"/>
              <a:t>ruby</a:t>
            </a:r>
            <a:r>
              <a:rPr lang="zh-CN" altLang="en-US" sz="1700" dirty="0" smtClean="0"/>
              <a:t>，</a:t>
            </a:r>
            <a:r>
              <a:rPr lang="en-US" altLang="zh-CN" sz="1700" dirty="0"/>
              <a:t>ruby </a:t>
            </a:r>
            <a:r>
              <a:rPr lang="en-US" altLang="zh-CN" sz="1700" dirty="0" smtClean="0"/>
              <a:t>–v</a:t>
            </a:r>
            <a:r>
              <a:rPr lang="zh-CN" altLang="en-US" sz="1700" dirty="0" smtClean="0"/>
              <a:t>查看版本，修改环境变量）</a:t>
            </a:r>
            <a:endParaRPr lang="en-US" altLang="zh-CN" sz="1700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700" dirty="0"/>
              <a:t>gem install </a:t>
            </a:r>
            <a:r>
              <a:rPr lang="en-US" altLang="zh-CN" sz="1700" dirty="0" smtClean="0"/>
              <a:t>sass </a:t>
            </a:r>
            <a:r>
              <a:rPr lang="en-US" altLang="zh-CN" sz="1700" dirty="0">
                <a:solidFill>
                  <a:srgbClr val="7030A0"/>
                </a:solidFill>
              </a:rPr>
              <a:t>gem install </a:t>
            </a:r>
            <a:r>
              <a:rPr lang="en-US" altLang="zh-CN" sz="1700" dirty="0" smtClean="0">
                <a:solidFill>
                  <a:srgbClr val="7030A0"/>
                </a:solidFill>
              </a:rPr>
              <a:t>sass </a:t>
            </a:r>
          </a:p>
          <a:p>
            <a:pPr marL="800100" lvl="1" indent="-342900">
              <a:buFont typeface="+mj-lt"/>
              <a:buAutoNum type="alphaLcPeriod"/>
            </a:pPr>
            <a:r>
              <a:rPr lang="zh-CN" altLang="en-US" sz="1700" dirty="0" smtClean="0"/>
              <a:t>淘</a:t>
            </a:r>
            <a:r>
              <a:rPr lang="zh-CN" altLang="en-US" sz="1700" dirty="0" smtClean="0"/>
              <a:t>宝</a:t>
            </a:r>
            <a:r>
              <a:rPr lang="en-US" altLang="zh-CN" sz="1700" dirty="0" smtClean="0"/>
              <a:t>RubyGems</a:t>
            </a:r>
            <a:r>
              <a:rPr lang="zh-CN" altLang="en-US" sz="1700" dirty="0" smtClean="0"/>
              <a:t>镜像安装</a:t>
            </a:r>
            <a:endParaRPr lang="en-US" altLang="zh-CN" sz="1700" dirty="0" smtClean="0"/>
          </a:p>
          <a:p>
            <a:pPr marL="400050">
              <a:buFont typeface="+mj-lt"/>
              <a:buAutoNum type="arabicPeriod"/>
            </a:pPr>
            <a:r>
              <a:rPr lang="en-US" altLang="zh-CN" sz="1900" dirty="0" smtClean="0"/>
              <a:t>SASS</a:t>
            </a:r>
            <a:r>
              <a:rPr lang="zh-CN" altLang="en-US" sz="1900" dirty="0" smtClean="0"/>
              <a:t>编译</a:t>
            </a:r>
            <a:endParaRPr lang="en-US" altLang="zh-CN" sz="1900" dirty="0" smtClean="0"/>
          </a:p>
          <a:p>
            <a:pPr marL="800100" lvl="1">
              <a:buFont typeface="+mj-lt"/>
              <a:buAutoNum type="alphaLcPeriod"/>
            </a:pPr>
            <a:r>
              <a:rPr lang="zh-CN" altLang="en-US" sz="1700" dirty="0" smtClean="0"/>
              <a:t>本地</a:t>
            </a:r>
            <a:r>
              <a:rPr lang="en-US" altLang="zh-CN" sz="1700" dirty="0" smtClean="0"/>
              <a:t>sass</a:t>
            </a:r>
            <a:r>
              <a:rPr lang="zh-CN" altLang="en-US" sz="1700" dirty="0" smtClean="0"/>
              <a:t>命令 </a:t>
            </a:r>
            <a:r>
              <a:rPr lang="en-US" altLang="zh-CN" sz="1700" dirty="0"/>
              <a:t>sass </a:t>
            </a:r>
            <a:r>
              <a:rPr lang="en-US" altLang="zh-CN" sz="1700" dirty="0" err="1"/>
              <a:t>style.scss</a:t>
            </a:r>
            <a:r>
              <a:rPr lang="en-US" altLang="zh-CN" sz="1700" dirty="0"/>
              <a:t> </a:t>
            </a:r>
            <a:r>
              <a:rPr lang="en-US" altLang="zh-CN" sz="1700" dirty="0" smtClean="0"/>
              <a:t>style.css</a:t>
            </a:r>
          </a:p>
          <a:p>
            <a:pPr marL="800100" lvl="1">
              <a:buFont typeface="+mj-lt"/>
              <a:buAutoNum type="alphaLcPeriod"/>
            </a:pPr>
            <a:r>
              <a:rPr lang="en-US" altLang="zh-CN" sz="1700" dirty="0" smtClean="0"/>
              <a:t>VS</a:t>
            </a:r>
            <a:r>
              <a:rPr lang="zh-CN" altLang="en-US" sz="1700" dirty="0" smtClean="0"/>
              <a:t>插件</a:t>
            </a:r>
            <a:r>
              <a:rPr lang="en-US" altLang="zh-CN" sz="1700" dirty="0" smtClean="0"/>
              <a:t>Mindscape Web Workbench</a:t>
            </a:r>
          </a:p>
          <a:p>
            <a:pPr marL="800100" lvl="1">
              <a:buFont typeface="+mj-lt"/>
              <a:buAutoNum type="alphaLcPeriod"/>
            </a:pPr>
            <a:r>
              <a:rPr lang="zh-CN" altLang="en-US" sz="1700" dirty="0" smtClean="0"/>
              <a:t>免费编译器</a:t>
            </a:r>
            <a:r>
              <a:rPr lang="en-US" altLang="zh-CN" sz="1700" dirty="0" smtClean="0">
                <a:hlinkClick r:id="rId2"/>
              </a:rPr>
              <a:t>koala</a:t>
            </a:r>
            <a:endParaRPr lang="en-US" altLang="zh-CN" sz="1700" dirty="0" smtClean="0"/>
          </a:p>
          <a:p>
            <a:pPr marL="800100" lvl="1">
              <a:buFont typeface="+mj-lt"/>
              <a:buAutoNum type="alphaLcPeriod"/>
            </a:pPr>
            <a:r>
              <a:rPr lang="zh-CN" altLang="en-US" sz="1700" dirty="0" smtClean="0"/>
              <a:t>演示使用 </a:t>
            </a:r>
            <a:r>
              <a:rPr lang="en-US" altLang="zh-CN" sz="1700" dirty="0" smtClean="0">
                <a:hlinkClick r:id="rId3"/>
              </a:rPr>
              <a:t>sassmeister</a:t>
            </a:r>
            <a:endParaRPr lang="en-US" altLang="zh-CN" sz="1700" dirty="0" smtClean="0"/>
          </a:p>
          <a:p>
            <a:pPr marL="114300" indent="0">
              <a:buNone/>
            </a:pPr>
            <a:endParaRPr lang="en-US" altLang="zh-CN" dirty="0"/>
          </a:p>
          <a:p>
            <a:pPr marL="114300" lvl="1" indent="0">
              <a:buNone/>
            </a:pPr>
            <a:r>
              <a:rPr lang="zh-CN" altLang="en-US" dirty="0"/>
              <a:t>具体参考：</a:t>
            </a:r>
            <a:r>
              <a:rPr lang="en-US" altLang="zh-CN" dirty="0">
                <a:hlinkClick r:id="rId4"/>
              </a:rPr>
              <a:t>http://www.w3cplus.com/sassguide/install.html</a:t>
            </a:r>
            <a:endParaRPr lang="en-US" altLang="zh-CN" dirty="0"/>
          </a:p>
          <a:p>
            <a:pPr marL="11430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2" y="1201268"/>
            <a:ext cx="8915400" cy="40011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草木有本心，何求美人折？ 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06106" y="2871988"/>
            <a:ext cx="4498505" cy="1600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gem sources --remove https://rubygems.org/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gem sources -a https://ruby.taobao.org/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gem sources -l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***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CURRENT SOURCES </a:t>
            </a:r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***</a:t>
            </a: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https://ruby.taobao.org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zh-CN" altLang="en-US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请确保只有 </a:t>
            </a:r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ruby.taobao.org </a:t>
            </a: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gem install sass</a:t>
            </a:r>
            <a:endParaRPr lang="zh-CN" altLang="en-US" sz="1400" dirty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6189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5293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Sass </a:t>
            </a:r>
            <a:r>
              <a:rPr lang="en-US" altLang="zh-CN" dirty="0"/>
              <a:t>——</a:t>
            </a:r>
            <a:r>
              <a:rPr lang="zh-CN" altLang="en-US" dirty="0"/>
              <a:t> 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00050">
              <a:buFont typeface="Wingdings" panose="05000000000000000000" pitchFamily="2" charset="2"/>
              <a:buChar char="Ø"/>
            </a:pPr>
            <a:r>
              <a:rPr lang="zh-CN" altLang="en-US" sz="1900" dirty="0" smtClean="0"/>
              <a:t>注释 </a:t>
            </a:r>
            <a:r>
              <a:rPr lang="en-US" altLang="zh-CN" sz="1900" dirty="0" smtClean="0"/>
              <a:t>//</a:t>
            </a:r>
            <a:r>
              <a:rPr lang="zh-CN" altLang="en-US" sz="1900" dirty="0" smtClean="0"/>
              <a:t>和</a:t>
            </a:r>
            <a:r>
              <a:rPr lang="en-US" altLang="zh-CN" sz="1900" dirty="0" smtClean="0"/>
              <a:t> </a:t>
            </a:r>
            <a:r>
              <a:rPr lang="en-US" altLang="zh-CN" sz="1900" dirty="0" smtClean="0"/>
              <a:t>/**/ </a:t>
            </a:r>
            <a:r>
              <a:rPr lang="zh-CN" altLang="en-US" sz="1900" dirty="0" smtClean="0"/>
              <a:t>，导入</a:t>
            </a:r>
            <a:r>
              <a:rPr lang="en-US" altLang="zh-CN" sz="1900" dirty="0" smtClean="0"/>
              <a:t>@import</a:t>
            </a:r>
            <a:r>
              <a:rPr lang="zh-CN" altLang="en-US" sz="1900" dirty="0" smtClean="0"/>
              <a:t>（</a:t>
            </a:r>
            <a:r>
              <a:rPr lang="en-US" altLang="zh-CN" sz="1900" dirty="0" smtClean="0"/>
              <a:t>@import css</a:t>
            </a:r>
            <a:r>
              <a:rPr lang="zh-CN" altLang="en-US" sz="1900" dirty="0" smtClean="0"/>
              <a:t>和</a:t>
            </a:r>
            <a:r>
              <a:rPr lang="en-US" altLang="zh-CN" sz="1900" dirty="0" smtClean="0"/>
              <a:t>scss</a:t>
            </a:r>
            <a:r>
              <a:rPr lang="zh-CN" altLang="en-US" sz="1900" dirty="0" smtClean="0"/>
              <a:t>的区别）</a:t>
            </a:r>
            <a:endParaRPr lang="en-US" altLang="zh-CN" sz="1900" dirty="0" smtClean="0"/>
          </a:p>
          <a:p>
            <a:pPr marL="400050">
              <a:buFont typeface="Wingdings" panose="05000000000000000000" pitchFamily="2" charset="2"/>
              <a:buChar char="Ø"/>
            </a:pPr>
            <a:r>
              <a:rPr lang="zh-CN" altLang="en-US" sz="1900" dirty="0" smtClean="0"/>
              <a:t>变量 </a:t>
            </a:r>
            <a:r>
              <a:rPr lang="en-US" altLang="zh-CN" sz="1900" dirty="0" smtClean="0"/>
              <a:t>$</a:t>
            </a:r>
            <a:r>
              <a:rPr lang="zh-CN" altLang="en-US" sz="1900" dirty="0" smtClean="0"/>
              <a:t>，关键字</a:t>
            </a:r>
            <a:r>
              <a:rPr lang="en-US" altLang="zh-CN" sz="1900" dirty="0"/>
              <a:t>!</a:t>
            </a:r>
            <a:r>
              <a:rPr lang="en-US" altLang="zh-CN" sz="1900" dirty="0" smtClean="0"/>
              <a:t>default </a:t>
            </a:r>
            <a:r>
              <a:rPr lang="zh-CN" altLang="en-US" sz="1900" dirty="0" smtClean="0"/>
              <a:t>和</a:t>
            </a:r>
            <a:r>
              <a:rPr lang="en-US" altLang="zh-CN" sz="1900" dirty="0"/>
              <a:t>!</a:t>
            </a:r>
            <a:r>
              <a:rPr lang="en-US" altLang="zh-CN" sz="1900" dirty="0" smtClean="0"/>
              <a:t>global</a:t>
            </a:r>
            <a:r>
              <a:rPr lang="zh-CN" altLang="en-US" sz="1900" dirty="0" smtClean="0"/>
              <a:t>（未启用）</a:t>
            </a:r>
            <a:endParaRPr lang="en-US" altLang="zh-CN" sz="19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zh-CN" altLang="en-US" sz="1700" dirty="0" smtClean="0"/>
              <a:t>基本类型，</a:t>
            </a:r>
            <a:r>
              <a:rPr lang="en-US" altLang="zh-CN" sz="1700" dirty="0" smtClean="0"/>
              <a:t>string</a:t>
            </a:r>
            <a:r>
              <a:rPr lang="zh-CN" altLang="en-US" sz="1700" dirty="0" smtClean="0"/>
              <a:t>（多值一起声明用</a:t>
            </a:r>
            <a:r>
              <a:rPr lang="en-US" altLang="zh-CN" sz="1700" dirty="0"/>
              <a:t>nth($var,index</a:t>
            </a:r>
            <a:r>
              <a:rPr lang="en-US" altLang="zh-CN" sz="1700" dirty="0" smtClean="0"/>
              <a:t>)</a:t>
            </a:r>
            <a:r>
              <a:rPr lang="zh-CN" altLang="en-US" sz="1700" dirty="0" smtClean="0"/>
              <a:t>遍历</a:t>
            </a:r>
            <a:r>
              <a:rPr lang="zh-CN" altLang="en-US" sz="1700" dirty="0" smtClean="0"/>
              <a:t>），</a:t>
            </a:r>
            <a:r>
              <a:rPr lang="en-US" altLang="zh-CN" sz="1700" dirty="0" smtClean="0"/>
              <a:t>uint</a:t>
            </a:r>
            <a:r>
              <a:rPr lang="zh-CN" altLang="en-US" sz="1700" dirty="0" smtClean="0"/>
              <a:t>类型等</a:t>
            </a:r>
            <a:endParaRPr lang="en-US" altLang="zh-CN" sz="1700" dirty="0" smtClean="0"/>
          </a:p>
          <a:p>
            <a:pPr marL="857250" lvl="1" indent="-400050">
              <a:lnSpc>
                <a:spcPct val="140000"/>
              </a:lnSpc>
              <a:buFont typeface="+mj-lt"/>
              <a:buAutoNum type="alphaLcPeriod"/>
            </a:pPr>
            <a:r>
              <a:rPr lang="zh-CN" altLang="en-US" sz="1700" dirty="0" smtClean="0"/>
              <a:t>复合类型，</a:t>
            </a:r>
            <a:r>
              <a:rPr lang="en-US" altLang="zh-CN" sz="1700" dirty="0" smtClean="0"/>
              <a:t>map</a:t>
            </a:r>
            <a:r>
              <a:rPr lang="zh-CN" altLang="en-US" sz="1700" dirty="0" smtClean="0"/>
              <a:t>，</a:t>
            </a:r>
            <a:r>
              <a:rPr lang="en-US" altLang="zh-CN" sz="1700" dirty="0" smtClean="0"/>
              <a:t>list</a:t>
            </a:r>
            <a:r>
              <a:rPr lang="zh-CN" altLang="en-US" sz="1700" dirty="0" smtClean="0"/>
              <a:t>（遍历时候用到</a:t>
            </a:r>
            <a:r>
              <a:rPr lang="en-US" altLang="zh-CN" sz="1700" dirty="0" smtClean="0"/>
              <a:t>@each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@for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@if @else</a:t>
            </a:r>
            <a:r>
              <a:rPr lang="zh-CN" altLang="en-US" sz="1700" dirty="0" smtClean="0"/>
              <a:t>），</a:t>
            </a:r>
            <a:r>
              <a:rPr lang="en-US" altLang="zh-CN" sz="1700" dirty="0" smtClean="0"/>
              <a:t>list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map</a:t>
            </a:r>
            <a:r>
              <a:rPr lang="zh-CN" altLang="en-US" sz="1700" dirty="0" smtClean="0"/>
              <a:t>自带</a:t>
            </a:r>
            <a:r>
              <a:rPr lang="en-US" altLang="zh-CN" sz="1700" dirty="0" smtClean="0"/>
              <a:t>function</a:t>
            </a:r>
            <a:r>
              <a:rPr lang="zh-CN" altLang="en-US" sz="1700" dirty="0" smtClean="0"/>
              <a:t>可用，比如</a:t>
            </a:r>
            <a:r>
              <a:rPr lang="en-US" altLang="zh-CN" sz="1700" dirty="0"/>
              <a:t>length($list</a:t>
            </a:r>
            <a:r>
              <a:rPr lang="en-US" altLang="zh-CN" sz="1700" dirty="0" smtClean="0"/>
              <a:t>)</a:t>
            </a:r>
            <a:r>
              <a:rPr lang="zh-CN" altLang="en-US" sz="1700" dirty="0" smtClean="0"/>
              <a:t>，</a:t>
            </a:r>
            <a:r>
              <a:rPr lang="en-US" altLang="zh-CN" sz="1700" dirty="0"/>
              <a:t>join($list1,$list2,[$separator</a:t>
            </a:r>
            <a:r>
              <a:rPr lang="en-US" altLang="zh-CN" sz="1700" dirty="0" smtClean="0"/>
              <a:t>])</a:t>
            </a:r>
            <a:r>
              <a:rPr lang="zh-CN" altLang="en-US" sz="1700" dirty="0" smtClean="0"/>
              <a:t>等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zh-CN" altLang="en-US" sz="1700" dirty="0" smtClean="0"/>
              <a:t>变量作为属性使用 </a:t>
            </a:r>
            <a:r>
              <a:rPr lang="en-US" altLang="zh-CN" sz="1700" dirty="0"/>
              <a:t>#{$variables</a:t>
            </a:r>
            <a:r>
              <a:rPr lang="en-US" altLang="zh-CN" sz="1700" dirty="0" smtClean="0"/>
              <a:t>}</a:t>
            </a:r>
          </a:p>
          <a:p>
            <a:pPr marL="457200" indent="-400050">
              <a:buFont typeface="Wingdings" panose="05000000000000000000" pitchFamily="2" charset="2"/>
              <a:buChar char="Ø"/>
            </a:pPr>
            <a:r>
              <a:rPr lang="zh-CN" altLang="en-US" sz="1900" dirty="0" smtClean="0"/>
              <a:t>关键字 </a:t>
            </a:r>
            <a:endParaRPr lang="en-US" altLang="zh-CN" sz="19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en-US" altLang="zh-CN" sz="1700" dirty="0" smtClean="0"/>
              <a:t>&amp;</a:t>
            </a:r>
            <a:r>
              <a:rPr lang="zh-CN" altLang="en-US" sz="1700" dirty="0" smtClean="0"/>
              <a:t>选择器嵌套时候，表示父元素选择器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en-US" altLang="zh-CN" sz="1700" dirty="0" smtClean="0"/>
              <a:t>@extend</a:t>
            </a:r>
            <a:r>
              <a:rPr lang="zh-CN" altLang="en-US" sz="1700" dirty="0" smtClean="0"/>
              <a:t>，选择器继承；</a:t>
            </a:r>
            <a:r>
              <a:rPr lang="en-US" altLang="zh-CN" sz="1700" dirty="0" smtClean="0"/>
              <a:t>%</a:t>
            </a:r>
            <a:r>
              <a:rPr lang="zh-CN" altLang="en-US" sz="1700" dirty="0" smtClean="0"/>
              <a:t>占位选择符，通过</a:t>
            </a:r>
            <a:r>
              <a:rPr lang="en-US" altLang="zh-CN" sz="1700" dirty="0" smtClean="0"/>
              <a:t>@extend</a:t>
            </a:r>
            <a:r>
              <a:rPr lang="zh-CN" altLang="en-US" sz="1700" dirty="0" smtClean="0"/>
              <a:t>调用。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zh-CN" altLang="en-US" sz="1700" dirty="0" smtClean="0"/>
              <a:t> </a:t>
            </a:r>
            <a:r>
              <a:rPr lang="en-US" altLang="zh-CN" sz="1700" dirty="0" smtClean="0"/>
              <a:t>@at-root(without:…)</a:t>
            </a:r>
            <a:r>
              <a:rPr lang="zh-CN" altLang="en-US" sz="1700" dirty="0" smtClean="0"/>
              <a:t>，默认跳出选择器嵌套，</a:t>
            </a:r>
            <a:r>
              <a:rPr lang="en-US" altLang="zh-CN" sz="1700" dirty="0" smtClean="0"/>
              <a:t>without</a:t>
            </a:r>
            <a:r>
              <a:rPr lang="zh-CN" altLang="en-US" sz="1700" dirty="0" smtClean="0"/>
              <a:t>支持</a:t>
            </a:r>
            <a:r>
              <a:rPr lang="en-US" altLang="zh-CN" sz="1700" dirty="0" smtClean="0"/>
              <a:t>all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rule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media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support</a:t>
            </a:r>
            <a:r>
              <a:rPr lang="zh-CN" altLang="en-US" sz="1700" dirty="0" smtClean="0"/>
              <a:t>（未广泛使用）跳出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197731"/>
            <a:ext cx="8915399" cy="40011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与君歌一曲，请君为我侧耳听</a:t>
            </a:r>
            <a:r>
              <a:rPr lang="zh-CN" altLang="en-US" sz="2000" dirty="0" smtClean="0">
                <a:solidFill>
                  <a:srgbClr val="00B050"/>
                </a:solidFill>
              </a:rPr>
              <a:t>。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5713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6656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Sass </a:t>
            </a:r>
            <a:r>
              <a:rPr lang="en-US" altLang="zh-CN" dirty="0"/>
              <a:t>——</a:t>
            </a:r>
            <a:r>
              <a:rPr lang="zh-CN" altLang="en-US" dirty="0"/>
              <a:t> 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0"/>
          </a:xfrm>
        </p:spPr>
        <p:txBody>
          <a:bodyPr>
            <a:normAutofit/>
          </a:bodyPr>
          <a:lstStyle/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zh-CN" sz="1800" dirty="0"/>
              <a:t>@</a:t>
            </a:r>
            <a:r>
              <a:rPr lang="en-US" altLang="zh-CN" sz="1800" dirty="0" smtClean="0"/>
              <a:t>mixin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dirty="0" smtClean="0"/>
              <a:t>@include</a:t>
            </a:r>
            <a:r>
              <a:rPr lang="zh-CN" altLang="en-US" dirty="0" smtClean="0"/>
              <a:t>调用，最后产生的样式是以复制拷贝的方式存在。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 smtClean="0"/>
              <a:t>可以传参数。不确定或者多值参数用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，比如：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 smtClean="0"/>
              <a:t>应用场景</a:t>
            </a:r>
            <a:endParaRPr lang="en-US" altLang="zh-CN" dirty="0" smtClean="0"/>
          </a:p>
          <a:p>
            <a:pPr marL="1257300" lvl="2" indent="-400050">
              <a:buFont typeface="+mj-lt"/>
              <a:buAutoNum type="romanUcPeriod"/>
            </a:pPr>
            <a:r>
              <a:rPr lang="zh-CN" altLang="en-US" sz="1600" dirty="0" smtClean="0"/>
              <a:t>设置</a:t>
            </a:r>
            <a:r>
              <a:rPr lang="zh-CN" altLang="en-US" sz="1600" dirty="0"/>
              <a:t>参数默认</a:t>
            </a:r>
            <a:r>
              <a:rPr lang="zh-CN" altLang="en-US" sz="1600" dirty="0" smtClean="0"/>
              <a:t>值，否则可用</a:t>
            </a:r>
            <a:r>
              <a:rPr lang="en-US" altLang="zh-CN" sz="1600" dirty="0" smtClean="0"/>
              <a:t>%</a:t>
            </a:r>
            <a:r>
              <a:rPr lang="zh-CN" altLang="en-US" sz="1600" dirty="0" smtClean="0"/>
              <a:t>替代。</a:t>
            </a:r>
            <a:endParaRPr lang="en-US" altLang="zh-CN" sz="1600" dirty="0" smtClean="0"/>
          </a:p>
          <a:p>
            <a:pPr marL="1257300" lvl="2" indent="-400050">
              <a:buFont typeface="+mj-lt"/>
              <a:buAutoNum type="romanUcPeriod"/>
            </a:pPr>
            <a:r>
              <a:rPr lang="zh-CN" altLang="en-US" sz="1600" dirty="0" smtClean="0"/>
              <a:t>对需要前缀的</a:t>
            </a:r>
            <a:r>
              <a:rPr lang="en-US" altLang="zh-CN" sz="1600" dirty="0" smtClean="0"/>
              <a:t>CSS</a:t>
            </a:r>
            <a:r>
              <a:rPr lang="zh-CN" altLang="en-US" sz="1600" dirty="0" smtClean="0"/>
              <a:t>属性。</a:t>
            </a:r>
            <a:endParaRPr lang="en-US" altLang="zh-CN" sz="1600" dirty="0" smtClean="0"/>
          </a:p>
          <a:p>
            <a:pPr marL="1257300" lvl="2" indent="-400050">
              <a:buFont typeface="+mj-lt"/>
              <a:buAutoNum type="romanUcPeriod"/>
            </a:pPr>
            <a:r>
              <a:rPr lang="en-US" altLang="zh-CN" sz="1600" dirty="0"/>
              <a:t>@</a:t>
            </a:r>
            <a:r>
              <a:rPr lang="en-US" altLang="zh-CN" sz="1600" dirty="0" smtClean="0"/>
              <a:t>content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@mixin</a:t>
            </a:r>
            <a:r>
              <a:rPr lang="zh-CN" altLang="en-US" sz="1600" dirty="0" smtClean="0"/>
              <a:t>组合使用于媒体查询。</a:t>
            </a:r>
            <a:endParaRPr lang="en-US" altLang="zh-CN" sz="1600" dirty="0" smtClean="0"/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altLang="zh-CN" dirty="0" smtClean="0"/>
              <a:t>%</a:t>
            </a:r>
            <a:r>
              <a:rPr lang="zh-CN" altLang="en-US" dirty="0" smtClean="0"/>
              <a:t>占位符，组合声明代码块</a:t>
            </a:r>
            <a:endParaRPr lang="en-US" altLang="zh-CN" dirty="0" smtClean="0"/>
          </a:p>
          <a:p>
            <a:pPr marL="914400" lvl="1" indent="-400050">
              <a:buFont typeface="+mj-lt"/>
              <a:buAutoNum type="alphaLcPeriod"/>
            </a:pPr>
            <a:r>
              <a:rPr lang="zh-CN" altLang="en-US" dirty="0" smtClean="0"/>
              <a:t>不调用不产生</a:t>
            </a:r>
            <a:r>
              <a:rPr lang="en-US" altLang="zh-CN" dirty="0" smtClean="0"/>
              <a:t>css</a:t>
            </a:r>
          </a:p>
          <a:p>
            <a:pPr marL="914400" lvl="1" indent="-400050">
              <a:buFont typeface="+mj-lt"/>
              <a:buAutoNum type="alphaLcPeriod"/>
            </a:pPr>
            <a:r>
              <a:rPr lang="en-US" altLang="zh-CN" dirty="0"/>
              <a:t>@extend</a:t>
            </a:r>
            <a:r>
              <a:rPr lang="zh-CN" altLang="en-US" dirty="0"/>
              <a:t>调用</a:t>
            </a:r>
            <a:r>
              <a:rPr lang="en-US" altLang="zh-CN" dirty="0" smtClean="0"/>
              <a:t>%</a:t>
            </a:r>
            <a:r>
              <a:rPr lang="zh-CN" altLang="en-US" dirty="0" smtClean="0"/>
              <a:t>是必须带上</a:t>
            </a:r>
            <a:r>
              <a:rPr lang="en-US" altLang="zh-CN" dirty="0" smtClean="0"/>
              <a:t>%</a:t>
            </a:r>
          </a:p>
          <a:p>
            <a:pPr marL="914400" lvl="1" indent="-400050">
              <a:buFont typeface="+mj-lt"/>
              <a:buAutoNum type="alphaLcPeriod"/>
            </a:pPr>
            <a:r>
              <a:rPr lang="zh-CN" altLang="en-US" dirty="0" smtClean="0"/>
              <a:t>不能传递参数</a:t>
            </a:r>
            <a:endParaRPr lang="en-US" altLang="zh-CN" dirty="0" smtClean="0"/>
          </a:p>
          <a:p>
            <a:pPr marL="914400" lvl="1" indent="-400050">
              <a:buFont typeface="+mj-lt"/>
              <a:buAutoNum type="alphaLcPeriod"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2" y="1213711"/>
            <a:ext cx="8915400" cy="40011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我醉君复乐，陶然共忘机</a:t>
            </a:r>
            <a:r>
              <a:rPr lang="zh-CN" altLang="en-US" sz="2000" dirty="0" smtClean="0">
                <a:solidFill>
                  <a:srgbClr val="00B050"/>
                </a:solidFill>
              </a:rPr>
              <a:t>。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61300" y="3073400"/>
            <a:ext cx="3643312" cy="11695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@mixin box-shadow($shadow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...){ </a:t>
            </a:r>
          </a:p>
          <a:p>
            <a:pPr lvl="1"/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webkit-box-shadow:$shadow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-moz-box-shadow:$shadow; </a:t>
            </a:r>
            <a:endParaRPr lang="en-US" altLang="zh-CN" sz="1400" dirty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box-shadow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:$shadow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;</a:t>
            </a:r>
          </a:p>
          <a:p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zh-CN" altLang="en-US" sz="1400" dirty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5589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3777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Sass ——</a:t>
            </a:r>
            <a:r>
              <a:rPr lang="zh-CN" altLang="en-US" dirty="0"/>
              <a:t> 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@function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dirty="0" smtClean="0"/>
              <a:t>@function</a:t>
            </a:r>
            <a:r>
              <a:rPr lang="zh-CN" altLang="en-US" dirty="0" smtClean="0"/>
              <a:t>声明，</a:t>
            </a:r>
            <a:r>
              <a:rPr lang="en-US" altLang="zh-CN" dirty="0" smtClean="0"/>
              <a:t>@return</a:t>
            </a:r>
            <a:r>
              <a:rPr lang="zh-CN" altLang="en-US" dirty="0" smtClean="0"/>
              <a:t>返回值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altLang="zh-CN" dirty="0" smtClean="0"/>
              <a:t>Sass</a:t>
            </a:r>
            <a:r>
              <a:rPr lang="zh-CN" altLang="en-US" dirty="0" smtClean="0"/>
              <a:t>自带很多函数</a:t>
            </a:r>
            <a:endParaRPr lang="en-US" altLang="zh-CN" dirty="0" smtClean="0"/>
          </a:p>
          <a:p>
            <a:pPr marL="857250" lvl="2" indent="0">
              <a:buNone/>
            </a:pPr>
            <a:r>
              <a:rPr lang="zh-CN" altLang="en-US" dirty="0" smtClean="0"/>
              <a:t>函数列表参考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sass-lang.com/documentation/Sass/Script/Functions.html</a:t>
            </a:r>
            <a:endParaRPr lang="en-US" altLang="zh-CN" dirty="0" smtClean="0"/>
          </a:p>
          <a:p>
            <a:pPr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归纳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 smtClean="0"/>
              <a:t>样式</a:t>
            </a:r>
            <a:r>
              <a:rPr lang="zh-CN" altLang="en-US" dirty="0"/>
              <a:t>可以组合</a:t>
            </a:r>
            <a:r>
              <a:rPr lang="zh-CN" altLang="en-US" dirty="0" smtClean="0"/>
              <a:t>申明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/>
              <a:t>浏览器兼容样式</a:t>
            </a:r>
            <a:r>
              <a:rPr lang="zh-CN" altLang="en-US" dirty="0" smtClean="0"/>
              <a:t>判断</a:t>
            </a:r>
            <a:endParaRPr lang="en-US" altLang="zh-CN" dirty="0" smtClean="0"/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altLang="zh-CN" dirty="0" smtClean="0"/>
              <a:t>sassdemo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197732"/>
            <a:ext cx="8915400" cy="40011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长风万里送秋雁，对此可以酣高楼。</a:t>
            </a:r>
          </a:p>
        </p:txBody>
      </p:sp>
    </p:spTree>
    <p:extLst>
      <p:ext uri="{BB962C8B-B14F-4D97-AF65-F5344CB8AC3E}">
        <p14:creationId xmlns:p14="http://schemas.microsoft.com/office/powerpoint/2010/main" val="576920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813</TotalTime>
  <Words>1066</Words>
  <Application>Microsoft Office PowerPoint</Application>
  <PresentationFormat>宽屏</PresentationFormat>
  <Paragraphs>120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Microsoft YaHei UI</vt:lpstr>
      <vt:lpstr>宋体</vt:lpstr>
      <vt:lpstr>幼圆</vt:lpstr>
      <vt:lpstr>Arial</vt:lpstr>
      <vt:lpstr>Calibri</vt:lpstr>
      <vt:lpstr>Century Gothic</vt:lpstr>
      <vt:lpstr>Wingdings</vt:lpstr>
      <vt:lpstr>Wingdings 3</vt:lpstr>
      <vt:lpstr>丝状</vt:lpstr>
      <vt:lpstr>Sass 愈行愈远</vt:lpstr>
      <vt:lpstr>写在前面的话</vt:lpstr>
      <vt:lpstr>一步一个脚印地进行</vt:lpstr>
      <vt:lpstr>初识Sass </vt:lpstr>
      <vt:lpstr>为什么要使用Sass</vt:lpstr>
      <vt:lpstr>使用Sass —— 环境搭建</vt:lpstr>
      <vt:lpstr>使用Sass —— 基本语法</vt:lpstr>
      <vt:lpstr>使用Sass —— 基本语法</vt:lpstr>
      <vt:lpstr>使用Sass —— 基本语法</vt:lpstr>
      <vt:lpstr>相关</vt:lpstr>
      <vt:lpstr>Q&amp;A？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wangweihui@gridsum.com</dc:creator>
  <cp:lastModifiedBy>T440P</cp:lastModifiedBy>
  <cp:revision>270</cp:revision>
  <dcterms:created xsi:type="dcterms:W3CDTF">2015-07-03T09:37:50Z</dcterms:created>
  <dcterms:modified xsi:type="dcterms:W3CDTF">2015-07-07T10:01:16Z</dcterms:modified>
</cp:coreProperties>
</file>