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4700" autoAdjust="0"/>
  </p:normalViewPr>
  <p:slideViewPr>
    <p:cSldViewPr>
      <p:cViewPr varScale="1">
        <p:scale>
          <a:sx n="62" d="100"/>
          <a:sy n="62" d="100"/>
        </p:scale>
        <p:origin x="-6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3B211-7583-41FA-AA63-4B32A782E605}" type="datetimeFigureOut">
              <a:rPr lang="zh-CN" altLang="en-US" smtClean="0"/>
              <a:t>2011/12/20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A7752-4689-46AF-88DD-2574F19C4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191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A7752-4689-46AF-88DD-2574F19C4E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841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848E-236D-414E-8038-7F4C658E0AD2}" type="datetimeFigureOut">
              <a:rPr lang="zh-CN" altLang="en-US" smtClean="0"/>
              <a:t>2011/12/20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2942-8A3C-43DA-8BBA-0DD966847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43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848E-236D-414E-8038-7F4C658E0AD2}" type="datetimeFigureOut">
              <a:rPr lang="zh-CN" altLang="en-US" smtClean="0"/>
              <a:t>2011/12/20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2942-8A3C-43DA-8BBA-0DD966847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96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848E-236D-414E-8038-7F4C658E0AD2}" type="datetimeFigureOut">
              <a:rPr lang="zh-CN" altLang="en-US" smtClean="0"/>
              <a:t>2011/12/20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2942-8A3C-43DA-8BBA-0DD966847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10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848E-236D-414E-8038-7F4C658E0AD2}" type="datetimeFigureOut">
              <a:rPr lang="zh-CN" altLang="en-US" smtClean="0"/>
              <a:t>2011/12/20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2942-8A3C-43DA-8BBA-0DD966847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28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848E-236D-414E-8038-7F4C658E0AD2}" type="datetimeFigureOut">
              <a:rPr lang="zh-CN" altLang="en-US" smtClean="0"/>
              <a:t>2011/12/20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2942-8A3C-43DA-8BBA-0DD966847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25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848E-236D-414E-8038-7F4C658E0AD2}" type="datetimeFigureOut">
              <a:rPr lang="zh-CN" altLang="en-US" smtClean="0"/>
              <a:t>2011/12/20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2942-8A3C-43DA-8BBA-0DD966847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95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848E-236D-414E-8038-7F4C658E0AD2}" type="datetimeFigureOut">
              <a:rPr lang="zh-CN" altLang="en-US" smtClean="0"/>
              <a:t>2011/12/20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2942-8A3C-43DA-8BBA-0DD966847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13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848E-236D-414E-8038-7F4C658E0AD2}" type="datetimeFigureOut">
              <a:rPr lang="zh-CN" altLang="en-US" smtClean="0"/>
              <a:t>2011/12/20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2942-8A3C-43DA-8BBA-0DD966847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70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848E-236D-414E-8038-7F4C658E0AD2}" type="datetimeFigureOut">
              <a:rPr lang="zh-CN" altLang="en-US" smtClean="0"/>
              <a:t>2011/12/20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2942-8A3C-43DA-8BBA-0DD966847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11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848E-236D-414E-8038-7F4C658E0AD2}" type="datetimeFigureOut">
              <a:rPr lang="zh-CN" altLang="en-US" smtClean="0"/>
              <a:t>2011/12/20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2942-8A3C-43DA-8BBA-0DD966847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43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848E-236D-414E-8038-7F4C658E0AD2}" type="datetimeFigureOut">
              <a:rPr lang="zh-CN" altLang="en-US" smtClean="0"/>
              <a:t>2011/12/20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2942-8A3C-43DA-8BBA-0DD966847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48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1848E-236D-414E-8038-7F4C658E0AD2}" type="datetimeFigureOut">
              <a:rPr lang="zh-CN" altLang="en-US" smtClean="0"/>
              <a:t>2011/12/20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D2942-8A3C-43DA-8BBA-0DD966847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37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ivotal.github.com/jasmine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github.com/jquery/quni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felipenmoura.org/projetos/jfunit/home.php" TargetMode="External"/><Relationship Id="rId4" Type="http://schemas.openxmlformats.org/officeDocument/2006/relationships/hyperlink" Target="http://jarvis.tmont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75656" y="434529"/>
            <a:ext cx="6264696" cy="1440160"/>
          </a:xfrm>
          <a:prstGeom prst="rect">
            <a:avLst/>
          </a:prstGeom>
          <a:solidFill>
            <a:schemeClr val="bg1">
              <a:lumMod val="95000"/>
              <a:alpha val="34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404664"/>
            <a:ext cx="6264696" cy="1470025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Jasmine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快速入门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5415"/>
            <a:ext cx="2146032" cy="34158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088" y="2605415"/>
            <a:ext cx="2146032" cy="34158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05415"/>
            <a:ext cx="2146032" cy="34158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1742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9512" y="404664"/>
            <a:ext cx="8712968" cy="864096"/>
          </a:xfrm>
          <a:prstGeom prst="rect">
            <a:avLst/>
          </a:prstGeom>
          <a:solidFill>
            <a:schemeClr val="bg1">
              <a:lumMod val="95000"/>
              <a:alpha val="34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74848" y="26977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Jasmine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的异步测试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772816"/>
            <a:ext cx="864096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uns()</a:t>
            </a: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waits()</a:t>
            </a: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配合使用，来解决异步测试。</a:t>
            </a:r>
            <a:endParaRPr lang="en-US" altLang="zh-CN" b="1" dirty="0" smtClean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648"/>
            <a:ext cx="6528466" cy="6218099"/>
          </a:xfrm>
          <a:prstGeom prst="rect">
            <a:avLst/>
          </a:prstGeom>
          <a:effectLst>
            <a:reflection blurRad="6350" stA="49000" endPos="34000" dir="5400000" sy="-100000" algn="bl" rotWithShape="0"/>
            <a:softEdge rad="50800"/>
          </a:effectLst>
        </p:spPr>
      </p:pic>
      <p:sp>
        <p:nvSpPr>
          <p:cNvPr id="9" name="圆角矩形 8"/>
          <p:cNvSpPr/>
          <p:nvPr/>
        </p:nvSpPr>
        <p:spPr>
          <a:xfrm>
            <a:off x="539552" y="1916832"/>
            <a:ext cx="6048672" cy="216024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39552" y="4221088"/>
            <a:ext cx="3312368" cy="151216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60032" y="4653136"/>
            <a:ext cx="4104456" cy="50405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等待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500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毫秒，</a:t>
            </a:r>
            <a:r>
              <a:rPr lang="en-US" altLang="zh-CN" dirty="0" err="1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请求成功后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箭头连接符 11"/>
          <p:cNvCxnSpPr>
            <a:stCxn id="11" idx="1"/>
          </p:cNvCxnSpPr>
          <p:nvPr/>
        </p:nvCxnSpPr>
        <p:spPr>
          <a:xfrm flipH="1">
            <a:off x="3851920" y="490516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5107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9512" y="404664"/>
            <a:ext cx="8712968" cy="864096"/>
          </a:xfrm>
          <a:prstGeom prst="rect">
            <a:avLst/>
          </a:prstGeom>
          <a:solidFill>
            <a:schemeClr val="bg1">
              <a:lumMod val="95000"/>
              <a:alpha val="34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74848" y="26977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完整的单元测试</a:t>
            </a: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demo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700808"/>
            <a:ext cx="813690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demo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目录下的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shareList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组件的单元测试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9048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9512" y="404664"/>
            <a:ext cx="8712968" cy="864096"/>
          </a:xfrm>
          <a:prstGeom prst="rect">
            <a:avLst/>
          </a:prstGeom>
          <a:solidFill>
            <a:schemeClr val="bg1">
              <a:lumMod val="95000"/>
              <a:alpha val="34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74848" y="26977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jasmine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51520" y="1772816"/>
            <a:ext cx="4392488" cy="4161905"/>
            <a:chOff x="4788024" y="1772816"/>
            <a:chExt cx="4392488" cy="4161905"/>
          </a:xfrm>
        </p:grpSpPr>
        <p:grpSp>
          <p:nvGrpSpPr>
            <p:cNvPr id="3" name="组合 2"/>
            <p:cNvGrpSpPr/>
            <p:nvPr/>
          </p:nvGrpSpPr>
          <p:grpSpPr>
            <a:xfrm>
              <a:off x="4788024" y="1772816"/>
              <a:ext cx="4032448" cy="4161905"/>
              <a:chOff x="4788023" y="1772816"/>
              <a:chExt cx="4032448" cy="4161905"/>
            </a:xfrm>
          </p:grpSpPr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-1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4788023" y="1772816"/>
                <a:ext cx="4032448" cy="41619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4860032" y="1988842"/>
                <a:ext cx="3744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accent3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关于单元测试的经典误区</a:t>
                </a:r>
                <a:endParaRPr lang="zh-CN" altLang="en-US" b="1" dirty="0">
                  <a:solidFill>
                    <a:schemeClr val="accent3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860032" y="2598644"/>
                <a:ext cx="381642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误区</a:t>
                </a:r>
                <a:r>
                  <a:rPr lang="en-US" altLang="zh-CN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r>
                  <a:rPr lang="zh-CN" altLang="en-US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：</a:t>
                </a:r>
                <a:r>
                  <a:rPr lang="zh-CN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从没写过</a:t>
                </a:r>
                <a:r>
                  <a:rPr lang="en-US" altLang="zh-CN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javascript</a:t>
                </a:r>
                <a:r>
                  <a:rPr lang="zh-CN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的单元    测试</a:t>
                </a:r>
                <a:endPara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4860032" y="3501010"/>
              <a:ext cx="428989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误区</a:t>
              </a:r>
              <a:r>
                <a:rPr lang="en-US" altLang="zh-CN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浪费太多时间</a:t>
              </a:r>
              <a:endPara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90615" y="4077074"/>
              <a:ext cx="428989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误区</a:t>
              </a:r>
              <a:r>
                <a:rPr lang="en-US" altLang="zh-CN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效率太低，意义不大</a:t>
              </a:r>
              <a:endPara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788024" y="1772814"/>
            <a:ext cx="4032448" cy="4161905"/>
            <a:chOff x="251519" y="1772814"/>
            <a:chExt cx="4032448" cy="4161905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1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51519" y="1772814"/>
              <a:ext cx="4032448" cy="416190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TextBox 9"/>
            <p:cNvSpPr txBox="1"/>
            <p:nvPr/>
          </p:nvSpPr>
          <p:spPr>
            <a:xfrm>
              <a:off x="323528" y="1988840"/>
              <a:ext cx="374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accent3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BDD</a:t>
              </a:r>
              <a:r>
                <a:rPr lang="zh-CN" altLang="en-US" b="1" dirty="0">
                  <a:solidFill>
                    <a:schemeClr val="accent3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式</a:t>
              </a:r>
              <a:r>
                <a:rPr lang="en-US" altLang="zh-CN" b="1" dirty="0" err="1" smtClean="0">
                  <a:solidFill>
                    <a:schemeClr val="accent3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javascript</a:t>
              </a:r>
              <a:r>
                <a:rPr lang="zh-CN" altLang="en-US" b="1" dirty="0" smtClean="0">
                  <a:solidFill>
                    <a:schemeClr val="accent3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单元测试框架</a:t>
              </a:r>
              <a:endParaRPr lang="zh-CN" altLang="en-US" b="1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9657" y="2708920"/>
              <a:ext cx="3668287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Jasmine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语法很简单，易于理解</a:t>
              </a:r>
              <a:endPara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代码表达性强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组织性好</a:t>
              </a:r>
              <a:endPara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通用于</a:t>
              </a:r>
              <a:r>
                <a:rPr lang="en-US" altLang="zh-CN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nodeJs</a:t>
              </a:r>
              <a:endPara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具备单元框架大多数功能，显示错误信息和位置，用例数量，可视化界面等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90545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9512" y="404664"/>
            <a:ext cx="8712968" cy="864096"/>
          </a:xfrm>
          <a:prstGeom prst="rect">
            <a:avLst/>
          </a:prstGeom>
          <a:solidFill>
            <a:schemeClr val="bg1">
              <a:lumMod val="95000"/>
              <a:alpha val="34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74848" y="26977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主流测试框架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1700808"/>
            <a:ext cx="813690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QUnit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从属于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，现在已经可以脱离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u="sng" dirty="0" smtClean="0">
                <a:hlinkClick r:id="rId3"/>
              </a:rPr>
              <a:t>Jasmine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:BDD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风格的单元测试框架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u="sng" dirty="0" smtClean="0">
                <a:hlinkClick r:id="rId4"/>
              </a:rPr>
              <a:t>Jarvis</a:t>
            </a:r>
            <a:r>
              <a:rPr lang="zh-CN" altLang="en-US" u="sng" dirty="0" smtClean="0"/>
              <a:t> 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风格基于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.NET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平台上的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Nunit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u="sng" dirty="0" err="1">
                <a:hlinkClick r:id="rId5"/>
              </a:rPr>
              <a:t>jfUnit</a:t>
            </a:r>
            <a:r>
              <a:rPr lang="zh-CN" altLang="en-US" u="sng" dirty="0" smtClean="0"/>
              <a:t> 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独特的加载方式和编写方式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20" y="4875399"/>
            <a:ext cx="864096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河评：</a:t>
            </a:r>
            <a:endParaRPr lang="en-US" altLang="zh-CN" b="1" dirty="0" smtClean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个人偏爱</a:t>
            </a:r>
            <a:r>
              <a:rPr lang="en-US" altLang="zh-CN" b="1" dirty="0" err="1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Qunit</a:t>
            </a: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的可视化界面，</a:t>
            </a:r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Jasmine</a:t>
            </a: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在文档方面做的很出色，官网有详实的</a:t>
            </a:r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demo</a:t>
            </a: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99" y="1479330"/>
            <a:ext cx="5184575" cy="4884543"/>
          </a:xfrm>
          <a:prstGeom prst="rect">
            <a:avLst/>
          </a:prstGeom>
          <a:effectLst>
            <a:reflection blurRad="6350" stA="49000" endPos="34000" dir="5400000" sy="-100000" algn="bl" rotWithShape="0"/>
            <a:softEdge rad="5080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952123"/>
            <a:ext cx="7560840" cy="3056132"/>
          </a:xfrm>
          <a:prstGeom prst="rect">
            <a:avLst/>
          </a:prstGeom>
          <a:effectLst>
            <a:reflection blurRad="6350" stA="49000" endPos="34000" dir="5400000" sy="-100000" algn="bl" rotWithShape="0"/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4323375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9512" y="404664"/>
            <a:ext cx="8712968" cy="864096"/>
          </a:xfrm>
          <a:prstGeom prst="rect">
            <a:avLst/>
          </a:prstGeom>
          <a:solidFill>
            <a:schemeClr val="bg1">
              <a:lumMod val="95000"/>
              <a:alpha val="34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74848" y="26977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BDD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TDD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的区别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788024" y="1812880"/>
            <a:ext cx="4032448" cy="4208408"/>
            <a:chOff x="4788024" y="1772816"/>
            <a:chExt cx="4032448" cy="420840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788024" y="1772816"/>
              <a:ext cx="4032448" cy="416190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4932040" y="2005716"/>
              <a:ext cx="374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3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Test </a:t>
              </a:r>
              <a:r>
                <a:rPr lang="en-US" altLang="zh-CN" b="1" dirty="0" err="1">
                  <a:solidFill>
                    <a:schemeClr val="accent3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Drived</a:t>
              </a:r>
              <a:r>
                <a:rPr lang="en-US" altLang="zh-CN" b="1" dirty="0">
                  <a:solidFill>
                    <a:schemeClr val="accent3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b="1" dirty="0" smtClean="0">
                  <a:solidFill>
                    <a:schemeClr val="accent3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Development</a:t>
              </a:r>
              <a:endParaRPr lang="zh-CN" altLang="en-US" b="1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2564904"/>
              <a:ext cx="366828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测试脚本出错了也要能继续运行接下来的脚本</a:t>
              </a:r>
              <a:endPara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不依赖被测试代码写测试用例</a:t>
              </a:r>
              <a:endPara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能够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显示错误信息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和位置</a:t>
              </a:r>
              <a:endPara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能够统计通过和未通过的用例的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数量</a:t>
              </a:r>
              <a:endPara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可视化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界面</a:t>
              </a:r>
              <a:endPara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易于上手</a:t>
              </a:r>
              <a:endPara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51520" y="1772814"/>
            <a:ext cx="4032448" cy="4161905"/>
            <a:chOff x="251520" y="1772814"/>
            <a:chExt cx="4032448" cy="416190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51520" y="1772814"/>
              <a:ext cx="4032448" cy="416190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" name="TextBox 11"/>
            <p:cNvSpPr txBox="1"/>
            <p:nvPr/>
          </p:nvSpPr>
          <p:spPr>
            <a:xfrm>
              <a:off x="395536" y="1988840"/>
              <a:ext cx="374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3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behavior-driven development</a:t>
              </a:r>
              <a:endParaRPr lang="zh-CN" altLang="en-US" b="1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2852935"/>
              <a:ext cx="2664297" cy="2664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60122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9512" y="404664"/>
            <a:ext cx="8712968" cy="864096"/>
          </a:xfrm>
          <a:prstGeom prst="rect">
            <a:avLst/>
          </a:prstGeom>
          <a:solidFill>
            <a:schemeClr val="bg1">
              <a:lumMod val="95000"/>
              <a:alpha val="34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74848" y="26977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hello world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16134"/>
            <a:ext cx="5580953" cy="1624834"/>
          </a:xfrm>
          <a:prstGeom prst="rect">
            <a:avLst/>
          </a:prstGeom>
          <a:effectLst>
            <a:reflection blurRad="6350" stA="49000" endPos="34000" dir="5400000" sy="-100000" algn="bl" rotWithShape="0"/>
            <a:softEdge rad="50800"/>
          </a:effec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3795310"/>
            <a:ext cx="6472935" cy="1668614"/>
          </a:xfrm>
          <a:prstGeom prst="rect">
            <a:avLst/>
          </a:prstGeom>
          <a:effectLst>
            <a:reflection blurRad="6350" stA="49000" endPos="34000" dir="5400000" sy="-100000" algn="bl" rotWithShape="0"/>
            <a:softEdge rad="5080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212849"/>
            <a:ext cx="5580953" cy="3152381"/>
          </a:xfrm>
          <a:prstGeom prst="rect">
            <a:avLst/>
          </a:prstGeom>
          <a:effectLst>
            <a:reflection blurRad="6350" stA="49000" endPos="34000" dir="5400000" sy="-100000" algn="bl" rotWithShape="0"/>
            <a:softEdge rad="50800"/>
          </a:effectLst>
        </p:spPr>
      </p:pic>
      <p:sp>
        <p:nvSpPr>
          <p:cNvPr id="7" name="圆角矩形 6"/>
          <p:cNvSpPr/>
          <p:nvPr/>
        </p:nvSpPr>
        <p:spPr>
          <a:xfrm>
            <a:off x="2771800" y="2204864"/>
            <a:ext cx="4320480" cy="43204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915816" y="1196752"/>
            <a:ext cx="4104456" cy="50405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用例组，是单元测试的起点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4841863" y="1700808"/>
            <a:ext cx="0" cy="512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1058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068960"/>
            <a:ext cx="5580953" cy="2743897"/>
          </a:xfrm>
          <a:prstGeom prst="rect">
            <a:avLst/>
          </a:prstGeom>
          <a:effectLst>
            <a:reflection blurRad="6350" stA="49000" endPos="34000" dir="5400000" sy="-100000" algn="bl" rotWithShape="0"/>
            <a:softEdge rad="50800"/>
          </a:effectLst>
        </p:spPr>
      </p:pic>
      <p:sp>
        <p:nvSpPr>
          <p:cNvPr id="8" name="矩形 7"/>
          <p:cNvSpPr/>
          <p:nvPr/>
        </p:nvSpPr>
        <p:spPr>
          <a:xfrm>
            <a:off x="179512" y="404664"/>
            <a:ext cx="8712968" cy="864096"/>
          </a:xfrm>
          <a:prstGeom prst="rect">
            <a:avLst/>
          </a:prstGeom>
          <a:solidFill>
            <a:schemeClr val="bg1">
              <a:lumMod val="95000"/>
              <a:alpha val="34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74848" y="26977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it()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412776"/>
            <a:ext cx="86409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it()</a:t>
            </a: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：测试用例，接受二个参数：</a:t>
            </a:r>
            <a:endParaRPr lang="en-US" altLang="zh-CN" b="1" dirty="0" smtClean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641" y="1988840"/>
            <a:ext cx="8348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测试代码执行后的行为描述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用于测试的函数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195736" y="3501008"/>
            <a:ext cx="2736304" cy="43204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267744" y="4869160"/>
            <a:ext cx="3024336" cy="43204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5760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9512" y="404664"/>
            <a:ext cx="8712968" cy="864096"/>
          </a:xfrm>
          <a:prstGeom prst="rect">
            <a:avLst/>
          </a:prstGeom>
          <a:solidFill>
            <a:schemeClr val="bg1">
              <a:lumMod val="95000"/>
              <a:alpha val="34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74848" y="26977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/>
              <a:t>describe</a:t>
            </a: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412776"/>
            <a:ext cx="86409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用例组，</a:t>
            </a:r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describe()</a:t>
            </a: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是可以嵌套的</a:t>
            </a:r>
            <a:endParaRPr lang="en-US" altLang="zh-CN" b="1" dirty="0" smtClean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88640"/>
            <a:ext cx="4026381" cy="6192688"/>
          </a:xfrm>
          <a:prstGeom prst="rect">
            <a:avLst/>
          </a:prstGeom>
          <a:effectLst>
            <a:reflection blurRad="6350" stA="49000" endPos="34000" dir="5400000" sy="-100000" algn="bl" rotWithShape="0"/>
            <a:softEdge rad="50800"/>
          </a:effectLst>
        </p:spPr>
      </p:pic>
      <p:sp>
        <p:nvSpPr>
          <p:cNvPr id="11" name="圆角矩形 10"/>
          <p:cNvSpPr/>
          <p:nvPr/>
        </p:nvSpPr>
        <p:spPr>
          <a:xfrm>
            <a:off x="2771800" y="1340768"/>
            <a:ext cx="2880320" cy="122413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3963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9512" y="404664"/>
            <a:ext cx="8712968" cy="864096"/>
          </a:xfrm>
          <a:prstGeom prst="rect">
            <a:avLst/>
          </a:prstGeom>
          <a:solidFill>
            <a:schemeClr val="bg1">
              <a:lumMod val="95000"/>
              <a:alpha val="34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74848" y="26977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err="1"/>
              <a:t>beforeEach</a:t>
            </a: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600" dirty="0" err="1" smtClean="0"/>
              <a:t>afterEach</a:t>
            </a:r>
            <a:r>
              <a:rPr lang="en-US" altLang="zh-CN" sz="3600" dirty="0" smtClean="0"/>
              <a:t>()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031" y="1883741"/>
            <a:ext cx="864096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beforeEach</a:t>
            </a:r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:</a:t>
            </a: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在嵌套的每个</a:t>
            </a:r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it()</a:t>
            </a: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describe()</a:t>
            </a: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执行前触发一次</a:t>
            </a:r>
            <a:endParaRPr lang="en-US" altLang="zh-CN" b="1" dirty="0" smtClean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err="1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afterEach</a:t>
            </a: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b="1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在嵌套的每个</a:t>
            </a:r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describe()</a:t>
            </a: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执行后触发</a:t>
            </a:r>
            <a:r>
              <a:rPr lang="zh-CN" altLang="en-US" b="1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次</a:t>
            </a:r>
            <a:endParaRPr lang="en-US" altLang="zh-CN" b="1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4664"/>
            <a:ext cx="4909865" cy="6483258"/>
          </a:xfrm>
          <a:prstGeom prst="rect">
            <a:avLst/>
          </a:prstGeom>
          <a:effectLst>
            <a:reflection blurRad="6350" stA="49000" endPos="34000" dir="5400000" sy="-100000" algn="bl" rotWithShape="0"/>
            <a:softEdge rad="50800"/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72" y="3320988"/>
            <a:ext cx="7066288" cy="2725752"/>
          </a:xfrm>
          <a:prstGeom prst="rect">
            <a:avLst/>
          </a:prstGeom>
          <a:effectLst>
            <a:reflection blurRad="6350" stA="49000" endPos="34000" dir="5400000" sy="-100000" algn="bl" rotWithShape="0"/>
            <a:softEdge rad="50800"/>
          </a:effectLst>
        </p:spPr>
      </p:pic>
      <p:grpSp>
        <p:nvGrpSpPr>
          <p:cNvPr id="17" name="组合 16"/>
          <p:cNvGrpSpPr/>
          <p:nvPr/>
        </p:nvGrpSpPr>
        <p:grpSpPr>
          <a:xfrm>
            <a:off x="395536" y="1196752"/>
            <a:ext cx="8424936" cy="1224136"/>
            <a:chOff x="395536" y="1196752"/>
            <a:chExt cx="8424936" cy="1224136"/>
          </a:xfrm>
        </p:grpSpPr>
        <p:sp>
          <p:nvSpPr>
            <p:cNvPr id="10" name="圆角矩形 9"/>
            <p:cNvSpPr/>
            <p:nvPr/>
          </p:nvSpPr>
          <p:spPr>
            <a:xfrm>
              <a:off x="395536" y="1196752"/>
              <a:ext cx="2880320" cy="1224136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716016" y="1556792"/>
              <a:ext cx="4104456" cy="5040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accent3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在每个用例执行前增加个数据</a:t>
              </a:r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" name="直接箭头连接符 2"/>
            <p:cNvCxnSpPr>
              <a:stCxn id="11" idx="1"/>
              <a:endCxn id="10" idx="3"/>
            </p:cNvCxnSpPr>
            <p:nvPr/>
          </p:nvCxnSpPr>
          <p:spPr>
            <a:xfrm flipH="1">
              <a:off x="3275856" y="1808820"/>
              <a:ext cx="14401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755576" y="2780928"/>
            <a:ext cx="7992888" cy="1224136"/>
            <a:chOff x="755576" y="2780928"/>
            <a:chExt cx="7992888" cy="1224136"/>
          </a:xfrm>
        </p:grpSpPr>
        <p:sp>
          <p:nvSpPr>
            <p:cNvPr id="13" name="圆角矩形 12"/>
            <p:cNvSpPr/>
            <p:nvPr/>
          </p:nvSpPr>
          <p:spPr>
            <a:xfrm>
              <a:off x="755576" y="2780928"/>
              <a:ext cx="2880320" cy="1224136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644008" y="3068960"/>
              <a:ext cx="4104456" cy="5040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accent3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在用例执行后增加个数据</a:t>
              </a:r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5" name="直接箭头连接符 14"/>
            <p:cNvCxnSpPr>
              <a:stCxn id="14" idx="1"/>
            </p:cNvCxnSpPr>
            <p:nvPr/>
          </p:nvCxnSpPr>
          <p:spPr>
            <a:xfrm flipH="1">
              <a:off x="3635896" y="3320988"/>
              <a:ext cx="1008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0973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9512" y="404664"/>
            <a:ext cx="8712968" cy="864096"/>
          </a:xfrm>
          <a:prstGeom prst="rect">
            <a:avLst/>
          </a:prstGeom>
          <a:solidFill>
            <a:schemeClr val="bg1">
              <a:lumMod val="95000"/>
              <a:alpha val="34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74848" y="26977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Matchers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51520" y="1484784"/>
            <a:ext cx="6943628" cy="4161905"/>
            <a:chOff x="4749959" y="1772815"/>
            <a:chExt cx="4032448" cy="416190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749959" y="1772815"/>
              <a:ext cx="4032448" cy="416190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10"/>
            <p:cNvSpPr txBox="1"/>
            <p:nvPr/>
          </p:nvSpPr>
          <p:spPr>
            <a:xfrm>
              <a:off x="4932040" y="2005716"/>
              <a:ext cx="374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 smtClean="0">
                  <a:solidFill>
                    <a:schemeClr val="accent3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常用的</a:t>
              </a:r>
              <a:r>
                <a:rPr lang="en-US" altLang="zh-CN" b="1" dirty="0" smtClean="0">
                  <a:solidFill>
                    <a:schemeClr val="accent3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matchers</a:t>
              </a:r>
              <a:endParaRPr lang="zh-CN" altLang="en-US" b="1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5"/>
            <p:cNvSpPr txBox="1"/>
            <p:nvPr/>
          </p:nvSpPr>
          <p:spPr>
            <a:xfrm>
              <a:off x="4932040" y="2564904"/>
              <a:ext cx="3668287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expect(x).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toEqual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(y);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比较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是否与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y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相等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expect(x).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toBeLessThan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(y);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比较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是否小于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y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expect(x).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toBeGreaterThan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(y);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比较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是否大于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y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expect(x).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toBe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(y);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比较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y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是否来自相同的对象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expect(x).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toMatch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(pattern);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比较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是否符合正则要求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65468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385</Words>
  <Application>Microsoft Office PowerPoint</Application>
  <PresentationFormat>全屏显示(4:3)</PresentationFormat>
  <Paragraphs>57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Jasmine快速入门</vt:lpstr>
      <vt:lpstr>什么是jasmine</vt:lpstr>
      <vt:lpstr>Javascript主流测试框架</vt:lpstr>
      <vt:lpstr>BDD与TDD的区别</vt:lpstr>
      <vt:lpstr>hello world！</vt:lpstr>
      <vt:lpstr>it()</vt:lpstr>
      <vt:lpstr>describe()</vt:lpstr>
      <vt:lpstr>beforeEach()和afterEach()</vt:lpstr>
      <vt:lpstr>Matchers</vt:lpstr>
      <vt:lpstr>Jasmine的异步测试</vt:lpstr>
      <vt:lpstr>完整的单元测试demo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102</cp:revision>
  <dcterms:created xsi:type="dcterms:W3CDTF">2011-12-08T07:37:24Z</dcterms:created>
  <dcterms:modified xsi:type="dcterms:W3CDTF">2011-12-20T11:38:16Z</dcterms:modified>
</cp:coreProperties>
</file>