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76" r:id="rId7"/>
    <p:sldId id="277" r:id="rId8"/>
    <p:sldId id="278" r:id="rId9"/>
    <p:sldId id="279" r:id="rId10"/>
    <p:sldId id="282" r:id="rId11"/>
    <p:sldId id="259" r:id="rId12"/>
    <p:sldId id="281" r:id="rId13"/>
    <p:sldId id="286" r:id="rId14"/>
    <p:sldId id="287" r:id="rId15"/>
    <p:sldId id="288" r:id="rId16"/>
    <p:sldId id="292" r:id="rId17"/>
    <p:sldId id="293" r:id="rId18"/>
    <p:sldId id="290" r:id="rId19"/>
    <p:sldId id="291" r:id="rId20"/>
    <p:sldId id="294" r:id="rId21"/>
    <p:sldId id="275"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007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360F8A-914F-4A07-B411-B24B83E137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360F8A-914F-4A07-B411-B24B83E1376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任意多边形 11"/>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ctrTitle" hasCustomPrompt="1"/>
          </p:nvPr>
        </p:nvSpPr>
        <p:spPr>
          <a:xfrm>
            <a:off x="2312988" y="2575476"/>
            <a:ext cx="7970452" cy="904863"/>
          </a:xfrm>
        </p:spPr>
        <p:txBody>
          <a:bodyPr anchor="ctr">
            <a:normAutofit/>
          </a:bodyPr>
          <a:lstStyle>
            <a:lvl1pPr algn="ctr">
              <a:defRPr sz="4400" b="0"/>
            </a:lvl1pPr>
          </a:lstStyle>
          <a:p>
            <a:r>
              <a:rPr lang="zh-CN" altLang="en-US" dirty="0" smtClean="0"/>
              <a:t>单击</a:t>
            </a:r>
            <a:r>
              <a:rPr lang="zh-CN" altLang="en-US" smtClean="0"/>
              <a:t>此处编辑标题</a:t>
            </a:r>
            <a:endParaRPr lang="zh-CN" altLang="en-US" dirty="0"/>
          </a:p>
        </p:txBody>
      </p:sp>
      <p:sp>
        <p:nvSpPr>
          <p:cNvPr id="3" name="副标题 2"/>
          <p:cNvSpPr>
            <a:spLocks noGrp="1"/>
          </p:cNvSpPr>
          <p:nvPr>
            <p:ph type="subTitle" idx="1"/>
          </p:nvPr>
        </p:nvSpPr>
        <p:spPr>
          <a:xfrm>
            <a:off x="2312988" y="3716338"/>
            <a:ext cx="7970452" cy="535531"/>
          </a:xfrm>
        </p:spPr>
        <p:txBody>
          <a:bodyPr>
            <a:normAutofit/>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609725"/>
            <a:ext cx="10515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6" name="任意多边形 25"/>
          <p:cNvSpPr>
            <a:spLocks noChangeArrowheads="1"/>
          </p:cNvSpPr>
          <p:nvPr/>
        </p:nvSpPr>
        <p:spPr bwMode="auto">
          <a:xfrm rot="5400000">
            <a:off x="1229319" y="1499594"/>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7" name="任意多边形 26"/>
          <p:cNvSpPr>
            <a:spLocks noChangeArrowheads="1"/>
          </p:cNvSpPr>
          <p:nvPr/>
        </p:nvSpPr>
        <p:spPr bwMode="auto">
          <a:xfrm rot="5400000">
            <a:off x="1229319" y="1886943"/>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8" name="任意多边形 27"/>
          <p:cNvSpPr>
            <a:spLocks noChangeArrowheads="1"/>
          </p:cNvSpPr>
          <p:nvPr/>
        </p:nvSpPr>
        <p:spPr bwMode="auto">
          <a:xfrm rot="5400000">
            <a:off x="1229319" y="227270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9" name="任意多边形 28"/>
          <p:cNvSpPr>
            <a:spLocks noChangeArrowheads="1"/>
          </p:cNvSpPr>
          <p:nvPr/>
        </p:nvSpPr>
        <p:spPr bwMode="auto">
          <a:xfrm rot="5400000">
            <a:off x="1229319" y="266005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30" name="任意多边形 29"/>
          <p:cNvSpPr>
            <a:spLocks noChangeArrowheads="1"/>
          </p:cNvSpPr>
          <p:nvPr/>
        </p:nvSpPr>
        <p:spPr bwMode="auto">
          <a:xfrm rot="5400000">
            <a:off x="10663437" y="1587700"/>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31" name="任意多边形 30"/>
          <p:cNvSpPr>
            <a:spLocks noChangeArrowheads="1"/>
          </p:cNvSpPr>
          <p:nvPr/>
        </p:nvSpPr>
        <p:spPr bwMode="auto">
          <a:xfrm rot="5400000">
            <a:off x="10663437" y="1975049"/>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32" name="任意多边形 31"/>
          <p:cNvSpPr>
            <a:spLocks noChangeArrowheads="1"/>
          </p:cNvSpPr>
          <p:nvPr/>
        </p:nvSpPr>
        <p:spPr bwMode="auto">
          <a:xfrm rot="5400000">
            <a:off x="10663437" y="236081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33" name="任意多边形 32"/>
          <p:cNvSpPr>
            <a:spLocks noChangeArrowheads="1"/>
          </p:cNvSpPr>
          <p:nvPr/>
        </p:nvSpPr>
        <p:spPr bwMode="auto">
          <a:xfrm rot="5400000">
            <a:off x="10663437" y="274816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hasCustomPrompt="1"/>
          </p:nvPr>
        </p:nvSpPr>
        <p:spPr>
          <a:xfrm>
            <a:off x="3009900" y="3339064"/>
            <a:ext cx="6172200" cy="904863"/>
          </a:xfrm>
        </p:spPr>
        <p:txBody>
          <a:bodyPr anchor="ctr">
            <a:normAutofit/>
          </a:bodyPr>
          <a:lstStyle>
            <a:lvl1pPr algn="ctr">
              <a:defRPr sz="4400" b="0"/>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79400"/>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71638"/>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71638"/>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23" name="任意多边形 22"/>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4" name="任意多边形 23"/>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5" name="任意多边形 24"/>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6" name="任意多边形 25"/>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p:nvPr>
        </p:nvSpPr>
        <p:spPr>
          <a:xfrm>
            <a:off x="2870993" y="3001268"/>
            <a:ext cx="6602414" cy="683264"/>
          </a:xfrm>
        </p:spPr>
        <p:txBody>
          <a:bodyPr lIns="90000" tIns="46800" rIns="90000" bIns="46800" anchor="ctr">
            <a:normAutofit/>
          </a:bodyPr>
          <a:lstStyle>
            <a:lvl1pPr algn="ctr">
              <a:defRPr sz="3200" b="0"/>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lIns="90000" tIns="46800" rIns="90000" bIns="46800"/>
          <a:lstStyle/>
          <a:p>
            <a:fld id="{5663ED5B-2353-4D26-AA97-9FBE27B98DD3}" type="datetimeFigureOut">
              <a:rPr lang="zh-CN" altLang="en-US" smtClean="0"/>
            </a:fld>
            <a:endParaRPr lang="zh-CN" altLang="en-US"/>
          </a:p>
        </p:txBody>
      </p:sp>
      <p:sp>
        <p:nvSpPr>
          <p:cNvPr id="4" name="页脚占位符 3"/>
          <p:cNvSpPr>
            <a:spLocks noGrp="1"/>
          </p:cNvSpPr>
          <p:nvPr>
            <p:ph type="ftr" sz="quarter" idx="11"/>
          </p:nvPr>
        </p:nvSpPr>
        <p:spPr/>
        <p:txBody>
          <a:bodyPr lIns="90000" tIns="46800" rIns="90000" bIns="46800"/>
          <a:lstStyle/>
          <a:p>
            <a:endParaRPr lang="zh-CN" altLang="en-US"/>
          </a:p>
        </p:txBody>
      </p:sp>
      <p:sp>
        <p:nvSpPr>
          <p:cNvPr id="5" name="灯片编号占位符 4"/>
          <p:cNvSpPr>
            <a:spLocks noGrp="1"/>
          </p:cNvSpPr>
          <p:nvPr>
            <p:ph type="sldNum" sz="quarter" idx="12"/>
          </p:nvPr>
        </p:nvSpPr>
        <p:spPr/>
        <p:txBody>
          <a:bodyPr lIns="90000" tIns="46800" rIns="90000" bIns="46800"/>
          <a:lstStyle/>
          <a:p>
            <a:fld id="{74053C4E-5A3E-4937-80FD-4C1DDAF3963C}" type="slidenum">
              <a:rPr lang="zh-CN" altLang="en-US" smtClean="0"/>
            </a:fld>
            <a:endParaRPr lang="zh-CN" altLang="en-US"/>
          </a:p>
        </p:txBody>
      </p:sp>
      <p:sp>
        <p:nvSpPr>
          <p:cNvPr id="22" name="文本占位符 21"/>
          <p:cNvSpPr>
            <a:spLocks noGrp="1"/>
          </p:cNvSpPr>
          <p:nvPr>
            <p:ph type="body" sz="quarter" idx="13"/>
          </p:nvPr>
        </p:nvSpPr>
        <p:spPr>
          <a:xfrm>
            <a:off x="2870993" y="3694174"/>
            <a:ext cx="6602413" cy="535531"/>
          </a:xfrm>
        </p:spPr>
        <p:txBody>
          <a:bodyPr lIns="90000" tIns="46800" rIns="90000" bIns="46800" anchor="ctr">
            <a:normAutofit/>
          </a:bodyPr>
          <a:lstStyle>
            <a:lvl1pPr marL="0" indent="0" algn="ctr">
              <a:buNone/>
              <a:defRPr/>
            </a:lvl1pPr>
          </a:lstStyle>
          <a:p>
            <a:pPr lvl="0"/>
            <a:r>
              <a:rPr lang="zh-CN" altLang="en-US" dirty="0" smtClean="0"/>
              <a:t>单击此处编辑母版文本样式</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1397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1397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17399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91774" y="365125"/>
            <a:ext cx="962025"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9458325"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p:nvGrpSpPr>
        <p:grpSpPr bwMode="auto">
          <a:xfrm>
            <a:off x="0" y="6775450"/>
            <a:ext cx="12192000" cy="106363"/>
            <a:chOff x="0" y="0"/>
            <a:chExt cx="12192000" cy="105508"/>
          </a:xfrm>
        </p:grpSpPr>
        <p:sp>
          <p:nvSpPr>
            <p:cNvPr id="8" name="矩形 7"/>
            <p:cNvSpPr>
              <a:spLocks noChangeArrowheads="1"/>
            </p:cNvSpPr>
            <p:nvPr/>
          </p:nvSpPr>
          <p:spPr bwMode="auto">
            <a:xfrm>
              <a:off x="0" y="0"/>
              <a:ext cx="3048000" cy="10550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9" name="矩形 8"/>
            <p:cNvSpPr>
              <a:spLocks noChangeArrowheads="1"/>
            </p:cNvSpPr>
            <p:nvPr/>
          </p:nvSpPr>
          <p:spPr bwMode="auto">
            <a:xfrm>
              <a:off x="3048000" y="0"/>
              <a:ext cx="3048000" cy="10550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0" name="矩形 9"/>
            <p:cNvSpPr>
              <a:spLocks noChangeArrowheads="1"/>
            </p:cNvSpPr>
            <p:nvPr/>
          </p:nvSpPr>
          <p:spPr bwMode="auto">
            <a:xfrm>
              <a:off x="6096000" y="0"/>
              <a:ext cx="3048000" cy="10550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1" name="矩形 10"/>
            <p:cNvSpPr>
              <a:spLocks noChangeArrowheads="1"/>
            </p:cNvSpPr>
            <p:nvPr/>
          </p:nvSpPr>
          <p:spPr bwMode="auto">
            <a:xfrm>
              <a:off x="9144000" y="0"/>
              <a:ext cx="3048000" cy="1055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grpSp>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latin typeface="+mn-ea"/>
                <a:ea typeface="+mn-ea"/>
              </a:defRPr>
            </a:lvl1pPr>
          </a:lstStyle>
          <a:p>
            <a:fld id="{5663ED5B-2353-4D26-AA97-9FBE27B98DD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latin typeface="+mn-ea"/>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latin typeface="+mn-ea"/>
                <a:ea typeface="+mn-ea"/>
              </a:defRPr>
            </a:lvl1pPr>
          </a:lstStyle>
          <a:p>
            <a:fld id="{74053C4E-5A3E-4937-80FD-4C1DDAF3963C}" type="slidenum">
              <a:rPr lang="zh-CN" altLang="en-US" smtClean="0"/>
            </a:fld>
            <a:endParaRPr lang="zh-CN" altLang="en-US"/>
          </a:p>
        </p:txBody>
      </p:sp>
      <p:grpSp>
        <p:nvGrpSpPr>
          <p:cNvPr id="16" name="组合 15"/>
          <p:cNvGrpSpPr/>
          <p:nvPr/>
        </p:nvGrpSpPr>
        <p:grpSpPr>
          <a:xfrm>
            <a:off x="-1" y="271463"/>
            <a:ext cx="838201" cy="1093787"/>
            <a:chOff x="-1" y="271463"/>
            <a:chExt cx="1171575" cy="1093787"/>
          </a:xfrm>
        </p:grpSpPr>
        <p:sp>
          <p:nvSpPr>
            <p:cNvPr id="12" name="任意多边形 11"/>
            <p:cNvSpPr>
              <a:spLocks noChangeArrowheads="1"/>
            </p:cNvSpPr>
            <p:nvPr/>
          </p:nvSpPr>
          <p:spPr bwMode="auto">
            <a:xfrm rot="5400000">
              <a:off x="447674" y="-176212"/>
              <a:ext cx="274638" cy="1169988"/>
            </a:xfrm>
            <a:custGeom>
              <a:avLst/>
              <a:gdLst>
                <a:gd name="connsiteX0" fmla="*/ 0 w 274638"/>
                <a:gd name="connsiteY0" fmla="*/ 1169988 h 1169988"/>
                <a:gd name="connsiteX1" fmla="*/ 0 w 274638"/>
                <a:gd name="connsiteY1" fmla="*/ 137319 h 1169988"/>
                <a:gd name="connsiteX2" fmla="*/ 137319 w 274638"/>
                <a:gd name="connsiteY2" fmla="*/ 0 h 1169988"/>
                <a:gd name="connsiteX3" fmla="*/ 274638 w 274638"/>
                <a:gd name="connsiteY3" fmla="*/ 137319 h 1169988"/>
                <a:gd name="connsiteX4" fmla="*/ 274637 w 274638"/>
                <a:gd name="connsiteY4" fmla="*/ 1169988 h 116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38" h="1169988">
                  <a:moveTo>
                    <a:pt x="0" y="1169988"/>
                  </a:moveTo>
                  <a:lnTo>
                    <a:pt x="0" y="137319"/>
                  </a:lnTo>
                  <a:cubicBezTo>
                    <a:pt x="0" y="61480"/>
                    <a:pt x="61480" y="0"/>
                    <a:pt x="137319" y="0"/>
                  </a:cubicBezTo>
                  <a:cubicBezTo>
                    <a:pt x="213158" y="0"/>
                    <a:pt x="274638" y="61480"/>
                    <a:pt x="274638" y="137319"/>
                  </a:cubicBezTo>
                  <a:lnTo>
                    <a:pt x="274637" y="1169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5400000">
              <a:off x="449262" y="9525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5400000">
              <a:off x="449262" y="36830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5400000">
              <a:off x="449262" y="642937"/>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grpSp>
      <p:sp>
        <p:nvSpPr>
          <p:cNvPr id="1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image" Target="../media/image1.png"/><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2.xml"/><Relationship Id="rId3" Type="http://schemas.openxmlformats.org/officeDocument/2006/relationships/image" Target="../media/image1.png"/><Relationship Id="rId2" Type="http://schemas.openxmlformats.org/officeDocument/2006/relationships/tags" Target="../tags/tag31.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35.xml"/><Relationship Id="rId3" Type="http://schemas.openxmlformats.org/officeDocument/2006/relationships/image" Target="../media/image1.png"/><Relationship Id="rId2" Type="http://schemas.openxmlformats.org/officeDocument/2006/relationships/tags" Target="../tags/tag34.xml"/><Relationship Id="rId1" Type="http://schemas.openxmlformats.org/officeDocument/2006/relationships/tags" Target="../tags/tag33.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image" Target="../media/image4.emf"/><Relationship Id="rId3" Type="http://schemas.openxmlformats.org/officeDocument/2006/relationships/image" Target="../media/image1.png"/><Relationship Id="rId2" Type="http://schemas.openxmlformats.org/officeDocument/2006/relationships/tags" Target="../tags/tag37.xml"/><Relationship Id="rId1" Type="http://schemas.openxmlformats.org/officeDocument/2006/relationships/tags" Target="../tags/tag36.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41.xml"/><Relationship Id="rId3" Type="http://schemas.openxmlformats.org/officeDocument/2006/relationships/image" Target="../media/image1.png"/><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4.xml"/><Relationship Id="rId3" Type="http://schemas.openxmlformats.org/officeDocument/2006/relationships/image" Target="../media/image1.png"/><Relationship Id="rId2" Type="http://schemas.openxmlformats.org/officeDocument/2006/relationships/tags" Target="../tags/tag43.xml"/><Relationship Id="rId1" Type="http://schemas.openxmlformats.org/officeDocument/2006/relationships/tags" Target="../tags/tag42.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tags" Target="../tags/tag47.xml"/><Relationship Id="rId4" Type="http://schemas.openxmlformats.org/officeDocument/2006/relationships/image" Target="../media/image5.emf"/><Relationship Id="rId3" Type="http://schemas.openxmlformats.org/officeDocument/2006/relationships/image" Target="../media/image1.png"/><Relationship Id="rId2" Type="http://schemas.openxmlformats.org/officeDocument/2006/relationships/tags" Target="../tags/tag46.xml"/><Relationship Id="rId1" Type="http://schemas.openxmlformats.org/officeDocument/2006/relationships/tags" Target="../tags/tag45.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image" Target="../media/image6.emf"/><Relationship Id="rId3" Type="http://schemas.openxmlformats.org/officeDocument/2006/relationships/image" Target="../media/image1.png"/><Relationship Id="rId2" Type="http://schemas.openxmlformats.org/officeDocument/2006/relationships/tags" Target="../tags/tag49.xml"/><Relationship Id="rId1" Type="http://schemas.openxmlformats.org/officeDocument/2006/relationships/tags" Target="../tags/tag48.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53.xml"/><Relationship Id="rId4" Type="http://schemas.openxmlformats.org/officeDocument/2006/relationships/image" Target="../media/image7.emf"/><Relationship Id="rId3" Type="http://schemas.openxmlformats.org/officeDocument/2006/relationships/image" Target="../media/image1.png"/><Relationship Id="rId2" Type="http://schemas.openxmlformats.org/officeDocument/2006/relationships/tags" Target="../tags/tag52.xml"/><Relationship Id="rId1" Type="http://schemas.openxmlformats.org/officeDocument/2006/relationships/tags" Target="../tags/tag51.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56.xml"/><Relationship Id="rId3" Type="http://schemas.openxmlformats.org/officeDocument/2006/relationships/image" Target="../media/image1.png"/><Relationship Id="rId2" Type="http://schemas.openxmlformats.org/officeDocument/2006/relationships/tags" Target="../tags/tag55.xml"/><Relationship Id="rId1" Type="http://schemas.openxmlformats.org/officeDocument/2006/relationships/tags" Target="../tags/tag54.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6.xml"/><Relationship Id="rId5" Type="http://schemas.openxmlformats.org/officeDocument/2006/relationships/themeOverride" Target="../theme/themeOverride2.xml"/><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hemeOverride" Target="../theme/themeOverride1.xml"/><Relationship Id="rId4" Type="http://schemas.openxmlformats.org/officeDocument/2006/relationships/tags" Target="../tags/tag9.xml"/><Relationship Id="rId3" Type="http://schemas.openxmlformats.org/officeDocument/2006/relationships/image" Target="../media/image1.png"/><Relationship Id="rId2" Type="http://schemas.openxmlformats.org/officeDocument/2006/relationships/tags" Target="../tags/tag8.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image" Target="../media/image1.png"/><Relationship Id="rId2" Type="http://schemas.openxmlformats.org/officeDocument/2006/relationships/tags" Target="../tags/tag1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image" Target="../media/image1.png"/><Relationship Id="rId2" Type="http://schemas.openxmlformats.org/officeDocument/2006/relationships/tags" Target="../tags/tag1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8.xml"/><Relationship Id="rId3" Type="http://schemas.openxmlformats.org/officeDocument/2006/relationships/image" Target="../media/image1.png"/><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21.xml"/><Relationship Id="rId3" Type="http://schemas.openxmlformats.org/officeDocument/2006/relationships/image" Target="../media/image1.png"/><Relationship Id="rId2" Type="http://schemas.openxmlformats.org/officeDocument/2006/relationships/tags" Target="../tags/tag20.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7.xml"/><Relationship Id="rId3" Type="http://schemas.openxmlformats.org/officeDocument/2006/relationships/image" Target="../media/image1.png"/><Relationship Id="rId2" Type="http://schemas.openxmlformats.org/officeDocument/2006/relationships/tags" Target="../tags/tag26.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4.xml"/><Relationship Id="rId5" Type="http://schemas.openxmlformats.org/officeDocument/2006/relationships/tags" Target="../tags/tag29.xml"/><Relationship Id="rId4" Type="http://schemas.openxmlformats.org/officeDocument/2006/relationships/image" Target="../media/image1.png"/><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custDataLst>
              <p:tags r:id="rId1"/>
            </p:custDataLst>
          </p:nvPr>
        </p:nvSpPr>
        <p:spPr/>
        <p:txBody>
          <a:bodyPr/>
          <a:p>
            <a:r>
              <a:rPr lang="en-US" altLang="zh-CN" smtClean="0"/>
              <a:t>Apache Kafka Guide</a:t>
            </a:r>
            <a:endParaRPr lang="en-US" altLang="zh-CN" smtClean="0"/>
          </a:p>
        </p:txBody>
      </p:sp>
      <p:sp>
        <p:nvSpPr>
          <p:cNvPr id="12" name="副标题 11"/>
          <p:cNvSpPr>
            <a:spLocks noGrp="1"/>
          </p:cNvSpPr>
          <p:nvPr>
            <p:ph type="subTitle" idx="1"/>
            <p:custDataLst>
              <p:tags r:id="rId2"/>
            </p:custDataLst>
          </p:nvPr>
        </p:nvSpPr>
        <p:spPr/>
        <p:txBody>
          <a:bodyPr/>
          <a:p>
            <a:r>
              <a:rPr lang="en-US" altLang="zh-CN" smtClean="0"/>
              <a:t>Lecture:Alex Wang,QQ</a:t>
            </a:r>
            <a:r>
              <a:rPr lang="zh-CN" altLang="en-US" smtClean="0"/>
              <a:t>群</a:t>
            </a:r>
            <a:r>
              <a:rPr lang="en-US" altLang="zh-CN" smtClean="0"/>
              <a:t>:463962286</a:t>
            </a:r>
            <a:endParaRPr lang="en-US" altLang="zh-CN" smtClean="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Key Terms-Messages&amp;Batches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1614170"/>
            <a:ext cx="10515600" cy="4701540"/>
          </a:xfrm>
        </p:spPr>
        <p:txBody>
          <a:bodyPr>
            <a:normAutofit/>
          </a:bodyPr>
          <a:p>
            <a:pPr algn="just">
              <a:lnSpc>
                <a:spcPct val="120000"/>
              </a:lnSpc>
            </a:pPr>
            <a:r>
              <a:rPr lang="en-US" altLang="zh-CN" sz="2000" dirty="0"/>
              <a:t>Messages and Batches</a:t>
            </a:r>
            <a:endParaRPr lang="en-US" altLang="zh-CN" sz="2000" dirty="0"/>
          </a:p>
          <a:p>
            <a:pPr lvl="1" algn="just">
              <a:lnSpc>
                <a:spcPct val="120000"/>
              </a:lnSpc>
            </a:pPr>
            <a:r>
              <a:rPr lang="en-US" altLang="zh-CN" sz="1665" dirty="0"/>
              <a:t>The unit of data within Kafka is called a message.</a:t>
            </a:r>
            <a:endParaRPr lang="en-US" altLang="zh-CN" sz="1665" dirty="0"/>
          </a:p>
          <a:p>
            <a:pPr lvl="1" algn="just">
              <a:lnSpc>
                <a:spcPct val="120000"/>
              </a:lnSpc>
            </a:pPr>
            <a:r>
              <a:rPr lang="en-US" altLang="zh-CN" sz="1665" dirty="0"/>
              <a:t>The message as similar to a row or a record</a:t>
            </a:r>
            <a:endParaRPr lang="en-US" altLang="zh-CN" sz="1665" dirty="0"/>
          </a:p>
          <a:p>
            <a:pPr lvl="1" algn="just">
              <a:lnSpc>
                <a:spcPct val="120000"/>
              </a:lnSpc>
            </a:pPr>
            <a:r>
              <a:rPr lang="en-US" altLang="zh-CN" sz="1665" dirty="0"/>
              <a:t>A message is simply an array of bytes as far as Kafka is concerned</a:t>
            </a:r>
            <a:endParaRPr lang="en-US" altLang="zh-CN" sz="1665" dirty="0"/>
          </a:p>
          <a:p>
            <a:pPr lvl="1" algn="just">
              <a:lnSpc>
                <a:spcPct val="120000"/>
              </a:lnSpc>
            </a:pPr>
            <a:r>
              <a:rPr lang="en-US" altLang="zh-CN" sz="1665" dirty="0"/>
              <a:t>The data contained within it does not have a specific format or meaning to Kafka</a:t>
            </a:r>
            <a:endParaRPr lang="en-US" altLang="zh-CN" sz="1665" dirty="0"/>
          </a:p>
          <a:p>
            <a:pPr lvl="1" algn="just">
              <a:lnSpc>
                <a:spcPct val="120000"/>
              </a:lnSpc>
            </a:pPr>
            <a:r>
              <a:rPr lang="en-US" altLang="zh-CN" sz="1665" dirty="0"/>
              <a:t>The key is also a byte array and, as with the message, has no specific meaning to Kafka.</a:t>
            </a:r>
            <a:endParaRPr lang="en-US" altLang="zh-CN" sz="1665" dirty="0"/>
          </a:p>
          <a:p>
            <a:pPr lvl="1" algn="just">
              <a:lnSpc>
                <a:spcPct val="120000"/>
              </a:lnSpc>
            </a:pPr>
            <a:r>
              <a:rPr lang="en-US" altLang="zh-CN" sz="1665" dirty="0"/>
              <a:t>For efficiency, messages are written into Kafka in batches.</a:t>
            </a:r>
            <a:endParaRPr lang="en-US" altLang="zh-CN" sz="1665" dirty="0"/>
          </a:p>
          <a:p>
            <a:pPr lvl="1" algn="just">
              <a:lnSpc>
                <a:spcPct val="120000"/>
              </a:lnSpc>
            </a:pPr>
            <a:r>
              <a:rPr lang="en-US" altLang="zh-CN" sz="1665" dirty="0"/>
              <a:t>A batch is just a collection of messages, all of which are being produced to the same topic and partition.</a:t>
            </a:r>
            <a:endParaRPr lang="en-US" altLang="zh-CN" sz="1665" dirty="0"/>
          </a:p>
          <a:p>
            <a:pPr lvl="1" algn="just">
              <a:lnSpc>
                <a:spcPct val="120000"/>
              </a:lnSpc>
            </a:pPr>
            <a:r>
              <a:rPr lang="en-US" altLang="zh-CN" sz="1665" dirty="0"/>
              <a:t>Batches are also typically compressed, providing more efficient data transfer and storage at the cost of some processing power.</a:t>
            </a:r>
            <a:endParaRPr lang="en-US" altLang="zh-CN" sz="1665" dirty="0"/>
          </a:p>
          <a:p>
            <a:pPr marL="457200" lvl="1" indent="0" algn="just">
              <a:lnSpc>
                <a:spcPct val="120000"/>
              </a:lnSpc>
              <a:buNone/>
            </a:pPr>
            <a:endParaRPr lang="en-US" altLang="zh-CN" sz="1600" dirty="0"/>
          </a:p>
          <a:p>
            <a:pPr algn="just">
              <a:lnSpc>
                <a:spcPct val="120000"/>
              </a:lnSpc>
            </a:pP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Key Terms-Schemas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1614170"/>
            <a:ext cx="10515600" cy="4701540"/>
          </a:xfrm>
        </p:spPr>
        <p:txBody>
          <a:bodyPr>
            <a:normAutofit/>
          </a:bodyPr>
          <a:p>
            <a:pPr algn="just">
              <a:lnSpc>
                <a:spcPct val="120000"/>
              </a:lnSpc>
            </a:pPr>
            <a:r>
              <a:rPr lang="en-US" altLang="zh-CN" sz="2000" dirty="0"/>
              <a:t>Schemas</a:t>
            </a:r>
            <a:endParaRPr lang="en-US" altLang="zh-CN" sz="1660" dirty="0"/>
          </a:p>
          <a:p>
            <a:pPr lvl="1" algn="just">
              <a:lnSpc>
                <a:spcPct val="120000"/>
              </a:lnSpc>
            </a:pPr>
            <a:r>
              <a:rPr lang="en-US" altLang="zh-CN" sz="1660" dirty="0">
                <a:sym typeface="+mn-ea"/>
              </a:rPr>
              <a:t>While messages are opaque byte arrays to Kafka itself, it is recommended that additional structure, or schema, be imposed on the message content so that it can be easily understood.</a:t>
            </a:r>
            <a:endParaRPr lang="en-US" altLang="zh-CN" sz="1660" dirty="0"/>
          </a:p>
          <a:p>
            <a:pPr lvl="1" algn="just">
              <a:lnSpc>
                <a:spcPct val="120000"/>
              </a:lnSpc>
            </a:pPr>
            <a:r>
              <a:rPr lang="en-US" altLang="zh-CN" sz="1660" dirty="0">
                <a:sym typeface="+mn-ea"/>
              </a:rPr>
              <a:t>Avro,Json,XML,Customer,etc</a:t>
            </a:r>
            <a:endParaRPr lang="en-US" altLang="zh-CN" sz="1665" dirty="0"/>
          </a:p>
          <a:p>
            <a:pPr marL="457200" lvl="1" indent="0" algn="just">
              <a:lnSpc>
                <a:spcPct val="120000"/>
              </a:lnSpc>
              <a:buNone/>
            </a:pPr>
            <a:endParaRPr lang="en-US" altLang="zh-CN" sz="1600" dirty="0"/>
          </a:p>
          <a:p>
            <a:pPr algn="just">
              <a:lnSpc>
                <a:spcPct val="120000"/>
              </a:lnSpc>
            </a:pP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Key Terms-Topics and Partitions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1614170"/>
            <a:ext cx="10515600" cy="4701540"/>
          </a:xfrm>
        </p:spPr>
        <p:txBody>
          <a:bodyPr>
            <a:normAutofit/>
          </a:bodyPr>
          <a:p>
            <a:pPr algn="just">
              <a:lnSpc>
                <a:spcPct val="120000"/>
              </a:lnSpc>
            </a:pPr>
            <a:r>
              <a:rPr lang="en-US" altLang="zh-CN" sz="2000" dirty="0"/>
              <a:t>Topics and Partitions</a:t>
            </a:r>
            <a:endParaRPr lang="en-US" altLang="zh-CN" sz="2000" dirty="0"/>
          </a:p>
          <a:p>
            <a:pPr lvl="1" algn="just">
              <a:lnSpc>
                <a:spcPct val="120000"/>
              </a:lnSpc>
            </a:pPr>
            <a:r>
              <a:rPr lang="en-US" altLang="zh-CN" sz="1665" dirty="0"/>
              <a:t>Messages in Kafka are categorized into topics.</a:t>
            </a:r>
            <a:endParaRPr lang="en-US" altLang="zh-CN" sz="1665" dirty="0"/>
          </a:p>
          <a:p>
            <a:pPr lvl="1" algn="just">
              <a:lnSpc>
                <a:spcPct val="120000"/>
              </a:lnSpc>
            </a:pPr>
            <a:r>
              <a:rPr lang="en-US" altLang="zh-CN" sz="1665" dirty="0"/>
              <a:t>The closest analogies for a topic are a database table or a folder in a filesystem.</a:t>
            </a:r>
            <a:endParaRPr lang="en-US" altLang="zh-CN" sz="1665" dirty="0"/>
          </a:p>
          <a:p>
            <a:pPr lvl="1" algn="just">
              <a:lnSpc>
                <a:spcPct val="120000"/>
              </a:lnSpc>
            </a:pPr>
            <a:r>
              <a:rPr lang="en-US" altLang="zh-CN" sz="1665" dirty="0"/>
              <a:t>Topics are additionally broken down into a number of partitions.</a:t>
            </a:r>
            <a:endParaRPr lang="en-US" altLang="zh-CN" sz="1665" dirty="0"/>
          </a:p>
          <a:p>
            <a:pPr lvl="1" algn="just">
              <a:lnSpc>
                <a:spcPct val="120000"/>
              </a:lnSpc>
            </a:pPr>
            <a:r>
              <a:rPr lang="en-US" altLang="zh-CN" sz="1665" dirty="0"/>
              <a:t>Messages are written to it in an append-only fashion, and are read in order from beginning to end.</a:t>
            </a:r>
            <a:endParaRPr lang="en-US" altLang="zh-CN" sz="1665" dirty="0"/>
          </a:p>
          <a:p>
            <a:pPr lvl="1" algn="just">
              <a:lnSpc>
                <a:spcPct val="120000"/>
              </a:lnSpc>
            </a:pPr>
            <a:r>
              <a:rPr lang="en-US" altLang="zh-CN" sz="1665" dirty="0"/>
              <a:t>A topic typically has multiple partitions, there is no guarantee of message time-ordering across the entire topic, just within a single.</a:t>
            </a:r>
            <a:endParaRPr lang="en-US" altLang="zh-CN" sz="1665" dirty="0"/>
          </a:p>
          <a:p>
            <a:pPr lvl="1" algn="just">
              <a:lnSpc>
                <a:spcPct val="120000"/>
              </a:lnSpc>
            </a:pPr>
            <a:endParaRPr lang="en-US" altLang="zh-CN" sz="1665" dirty="0"/>
          </a:p>
          <a:p>
            <a:pPr marL="457200" lvl="1" indent="0" algn="just">
              <a:lnSpc>
                <a:spcPct val="120000"/>
              </a:lnSpc>
              <a:buNone/>
            </a:pPr>
            <a:endParaRPr lang="en-US" altLang="zh-CN" sz="1600" dirty="0"/>
          </a:p>
          <a:p>
            <a:pPr algn="just">
              <a:lnSpc>
                <a:spcPct val="120000"/>
              </a:lnSpc>
            </a:pP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pic>
        <p:nvPicPr>
          <p:cNvPr id="3" name="图片 2"/>
          <p:cNvPicPr>
            <a:picLocks noChangeAspect="1"/>
          </p:cNvPicPr>
          <p:nvPr/>
        </p:nvPicPr>
        <p:blipFill>
          <a:blip r:embed="rId4"/>
          <a:stretch>
            <a:fillRect/>
          </a:stretch>
        </p:blipFill>
        <p:spPr>
          <a:xfrm>
            <a:off x="1437640" y="4382135"/>
            <a:ext cx="9916160" cy="213677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Key Terms-Producers and Consumers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10895" y="1461770"/>
            <a:ext cx="10515600" cy="4897120"/>
          </a:xfrm>
        </p:spPr>
        <p:txBody>
          <a:bodyPr>
            <a:normAutofit lnSpcReduction="20000"/>
          </a:bodyPr>
          <a:p>
            <a:pPr algn="just">
              <a:lnSpc>
                <a:spcPct val="120000"/>
              </a:lnSpc>
            </a:pPr>
            <a:r>
              <a:rPr lang="en-US" altLang="zh-CN" sz="2000" dirty="0">
                <a:sym typeface="+mn-ea"/>
              </a:rPr>
              <a:t>Producers and Consumers</a:t>
            </a:r>
            <a:endParaRPr lang="en-US" altLang="zh-CN" sz="2000" dirty="0"/>
          </a:p>
          <a:p>
            <a:pPr lvl="1" algn="just">
              <a:lnSpc>
                <a:spcPct val="120000"/>
              </a:lnSpc>
            </a:pPr>
            <a:r>
              <a:rPr lang="en-US" altLang="zh-CN" dirty="0"/>
              <a:t>Kafka clients are users of the system, and there are two basic types: producers and consumers.</a:t>
            </a:r>
            <a:endParaRPr lang="en-US" altLang="zh-CN" dirty="0"/>
          </a:p>
          <a:p>
            <a:pPr lvl="1" algn="just">
              <a:lnSpc>
                <a:spcPct val="120000"/>
              </a:lnSpc>
            </a:pPr>
            <a:r>
              <a:rPr lang="en-US" altLang="zh-CN" dirty="0"/>
              <a:t>Producers create new messages. In other publish/subscribe systems, these may be called publishers or writers.</a:t>
            </a:r>
            <a:endParaRPr lang="en-US" altLang="zh-CN" dirty="0"/>
          </a:p>
          <a:p>
            <a:pPr lvl="1" algn="just">
              <a:lnSpc>
                <a:spcPct val="120000"/>
              </a:lnSpc>
            </a:pPr>
            <a:r>
              <a:rPr lang="en-US" altLang="zh-CN" dirty="0"/>
              <a:t>In general, a message will be produced to a specific topic.</a:t>
            </a:r>
            <a:endParaRPr lang="en-US" altLang="zh-CN" dirty="0"/>
          </a:p>
          <a:p>
            <a:pPr lvl="1" algn="just">
              <a:lnSpc>
                <a:spcPct val="120000"/>
              </a:lnSpc>
            </a:pPr>
            <a:r>
              <a:rPr lang="en-US" altLang="zh-CN" dirty="0"/>
              <a:t>Consumers read messages. In other publish/subscribe systems, these clients may be called subscribers or readers.</a:t>
            </a:r>
            <a:endParaRPr lang="en-US" altLang="zh-CN" dirty="0"/>
          </a:p>
          <a:p>
            <a:pPr lvl="1" algn="just">
              <a:lnSpc>
                <a:spcPct val="120000"/>
              </a:lnSpc>
            </a:pPr>
            <a:r>
              <a:rPr lang="en-US" altLang="zh-CN" dirty="0"/>
              <a:t>The consumer subscribes to one or more topics and  reads the messages in the order in which they were produced.</a:t>
            </a:r>
            <a:endParaRPr lang="en-US" altLang="zh-CN" dirty="0"/>
          </a:p>
          <a:p>
            <a:pPr lvl="1" algn="just">
              <a:lnSpc>
                <a:spcPct val="120000"/>
              </a:lnSpc>
            </a:pPr>
            <a:r>
              <a:rPr lang="en-US" altLang="zh-CN" dirty="0"/>
              <a:t>The consumer keeps track of which messages it has already consumed by keeping track of the offset of messages.</a:t>
            </a:r>
            <a:endParaRPr lang="en-US" altLang="zh-CN" dirty="0"/>
          </a:p>
          <a:p>
            <a:pPr lvl="1" algn="just">
              <a:lnSpc>
                <a:spcPct val="120000"/>
              </a:lnSpc>
            </a:pPr>
            <a:r>
              <a:rPr lang="en-US" altLang="zh-CN" dirty="0"/>
              <a:t>A batch is just a collection of messages, all of which are being produced to the same topic and partition.</a:t>
            </a:r>
            <a:endParaRPr lang="en-US" altLang="zh-CN"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Key Terms-Offset</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10895" y="1570990"/>
            <a:ext cx="10515600" cy="4787900"/>
          </a:xfrm>
        </p:spPr>
        <p:txBody>
          <a:bodyPr>
            <a:normAutofit lnSpcReduction="20000"/>
          </a:bodyPr>
          <a:p>
            <a:pPr algn="just">
              <a:lnSpc>
                <a:spcPct val="120000"/>
              </a:lnSpc>
            </a:pPr>
            <a:r>
              <a:rPr lang="en-US" altLang="zh-CN" sz="2000" dirty="0">
                <a:sym typeface="+mn-ea"/>
              </a:rPr>
              <a:t>Offset</a:t>
            </a:r>
            <a:endParaRPr lang="en-US" altLang="zh-CN" sz="2000" dirty="0"/>
          </a:p>
          <a:p>
            <a:pPr lvl="1" algn="just">
              <a:lnSpc>
                <a:spcPct val="120000"/>
              </a:lnSpc>
            </a:pPr>
            <a:r>
              <a:rPr lang="en-US" altLang="zh-CN" dirty="0"/>
              <a:t>The offset is another bit of metadata—an integer value that continually increases—that Kafka adds to each message as it is produced.</a:t>
            </a:r>
            <a:endParaRPr lang="en-US" altLang="zh-CN" dirty="0"/>
          </a:p>
          <a:p>
            <a:pPr lvl="1" algn="just">
              <a:lnSpc>
                <a:spcPct val="120000"/>
              </a:lnSpc>
            </a:pPr>
            <a:r>
              <a:rPr lang="en-US" altLang="zh-CN" dirty="0"/>
              <a:t>Each message in a given partition has a unique offset. By storing the offset of the last consumed message for each partition, either in Zookeeper or in Kafka itself, a consumer can stop and restart without losing its place.</a:t>
            </a:r>
            <a:endParaRPr lang="en-US" altLang="zh-CN" dirty="0"/>
          </a:p>
          <a:p>
            <a:pPr lvl="1" algn="just">
              <a:lnSpc>
                <a:spcPct val="120000"/>
              </a:lnSpc>
            </a:pPr>
            <a:endParaRPr lang="en-US" altLang="zh-CN" dirty="0"/>
          </a:p>
          <a:p>
            <a:pPr lvl="1" algn="just">
              <a:lnSpc>
                <a:spcPct val="120000"/>
              </a:lnSpc>
            </a:pPr>
            <a:endParaRPr lang="en-US" altLang="zh-CN"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Key Terms-Consumer Group</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10895" y="1461770"/>
            <a:ext cx="10515600" cy="4897120"/>
          </a:xfrm>
        </p:spPr>
        <p:txBody>
          <a:bodyPr>
            <a:normAutofit/>
          </a:bodyPr>
          <a:p>
            <a:pPr algn="just">
              <a:lnSpc>
                <a:spcPct val="120000"/>
              </a:lnSpc>
            </a:pPr>
            <a:r>
              <a:rPr lang="en-US" altLang="zh-CN" sz="2000" b="1" dirty="0">
                <a:sym typeface="+mn-ea"/>
              </a:rPr>
              <a:t>Consumer Group</a:t>
            </a:r>
            <a:endParaRPr lang="en-US" altLang="zh-CN" sz="2000" b="1" dirty="0">
              <a:sym typeface="+mn-ea"/>
            </a:endParaRPr>
          </a:p>
          <a:p>
            <a:pPr lvl="1" algn="just">
              <a:lnSpc>
                <a:spcPct val="120000"/>
              </a:lnSpc>
            </a:pPr>
            <a:r>
              <a:rPr lang="en-US" altLang="zh-CN" dirty="0"/>
              <a:t>Consumers work as part of a consumer group, which is one or more consumers that work together to consume a topic. The group assures that each partition is only consumed by one member.</a:t>
            </a:r>
            <a:endParaRPr lang="en-US" altLang="zh-CN" dirty="0"/>
          </a:p>
          <a:p>
            <a:pPr lvl="1" algn="just">
              <a:lnSpc>
                <a:spcPct val="120000"/>
              </a:lnSpc>
            </a:pPr>
            <a:endParaRPr lang="en-US" altLang="zh-CN"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pic>
        <p:nvPicPr>
          <p:cNvPr id="6" name="图片 5"/>
          <p:cNvPicPr>
            <a:picLocks noChangeAspect="1"/>
          </p:cNvPicPr>
          <p:nvPr/>
        </p:nvPicPr>
        <p:blipFill>
          <a:blip r:embed="rId4"/>
          <a:stretch>
            <a:fillRect/>
          </a:stretch>
        </p:blipFill>
        <p:spPr>
          <a:xfrm>
            <a:off x="1077595" y="3103245"/>
            <a:ext cx="9799955" cy="331914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Key Terms-Brokers and Clusters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1614170"/>
            <a:ext cx="10515600" cy="4701540"/>
          </a:xfrm>
        </p:spPr>
        <p:txBody>
          <a:bodyPr>
            <a:normAutofit lnSpcReduction="20000"/>
          </a:bodyPr>
          <a:p>
            <a:pPr algn="just">
              <a:lnSpc>
                <a:spcPct val="120000"/>
              </a:lnSpc>
            </a:pPr>
            <a:r>
              <a:rPr lang="en-US" altLang="zh-CN" sz="2000" dirty="0"/>
              <a:t>Brokers and Clusters</a:t>
            </a:r>
            <a:endParaRPr lang="en-US" altLang="zh-CN" sz="2000" dirty="0"/>
          </a:p>
          <a:p>
            <a:pPr lvl="1" algn="just">
              <a:lnSpc>
                <a:spcPct val="120000"/>
              </a:lnSpc>
            </a:pPr>
            <a:r>
              <a:rPr lang="en-US" altLang="zh-CN" sz="1665" dirty="0"/>
              <a:t>A single Kafka server is called a broker.</a:t>
            </a:r>
            <a:endParaRPr lang="en-US" altLang="zh-CN" sz="1665" dirty="0"/>
          </a:p>
          <a:p>
            <a:pPr lvl="1" algn="just">
              <a:lnSpc>
                <a:spcPct val="120000"/>
              </a:lnSpc>
            </a:pPr>
            <a:r>
              <a:rPr lang="en-US" altLang="zh-CN" sz="1665" dirty="0"/>
              <a:t>The broker receives messages from producers,assigns offsets to them, and commits the messages to storage on disk.</a:t>
            </a:r>
            <a:endParaRPr lang="en-US" altLang="zh-CN" sz="1665" dirty="0"/>
          </a:p>
          <a:p>
            <a:pPr lvl="1" algn="just">
              <a:lnSpc>
                <a:spcPct val="120000"/>
              </a:lnSpc>
            </a:pPr>
            <a:r>
              <a:rPr lang="en-US" altLang="zh-CN" sz="1665" dirty="0"/>
              <a:t>Kafka brokers are designed to operate as part of a cluster. Within a cluster of brokers,one broker will also function as the cluster controller (elected automatically from the live members of the cluster).</a:t>
            </a:r>
            <a:endParaRPr lang="en-US" altLang="zh-CN" sz="1665" dirty="0"/>
          </a:p>
          <a:p>
            <a:pPr lvl="1" algn="just">
              <a:lnSpc>
                <a:spcPct val="120000"/>
              </a:lnSpc>
            </a:pPr>
            <a:endParaRPr lang="en-US" altLang="zh-CN" sz="1665" dirty="0"/>
          </a:p>
          <a:p>
            <a:pPr marL="457200" lvl="1" indent="0" algn="just">
              <a:lnSpc>
                <a:spcPct val="120000"/>
              </a:lnSpc>
              <a:buNone/>
            </a:pPr>
            <a:endParaRPr lang="en-US" altLang="zh-CN" sz="1600" dirty="0"/>
          </a:p>
          <a:p>
            <a:pPr algn="just">
              <a:lnSpc>
                <a:spcPct val="120000"/>
              </a:lnSpc>
            </a:pP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pic>
        <p:nvPicPr>
          <p:cNvPr id="3" name="图片 2"/>
          <p:cNvPicPr>
            <a:picLocks noChangeAspect="1"/>
          </p:cNvPicPr>
          <p:nvPr/>
        </p:nvPicPr>
        <p:blipFill>
          <a:blip r:embed="rId4"/>
          <a:stretch>
            <a:fillRect/>
          </a:stretch>
        </p:blipFill>
        <p:spPr>
          <a:xfrm>
            <a:off x="1313815" y="3623945"/>
            <a:ext cx="10039350" cy="269240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Key Terms-Multiple Clusters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1614170"/>
            <a:ext cx="10515600" cy="4701540"/>
          </a:xfrm>
        </p:spPr>
        <p:txBody>
          <a:bodyPr>
            <a:normAutofit/>
          </a:bodyPr>
          <a:p>
            <a:pPr algn="just">
              <a:lnSpc>
                <a:spcPct val="120000"/>
              </a:lnSpc>
            </a:pPr>
            <a:r>
              <a:rPr lang="en-US" altLang="zh-CN" sz="2000" dirty="0">
                <a:sym typeface="+mn-ea"/>
              </a:rPr>
              <a:t>Multiple Clusters</a:t>
            </a:r>
            <a:endParaRPr lang="en-US" altLang="zh-CN" sz="2000" dirty="0"/>
          </a:p>
          <a:p>
            <a:pPr lvl="1" algn="just">
              <a:lnSpc>
                <a:spcPct val="120000"/>
              </a:lnSpc>
            </a:pPr>
            <a:r>
              <a:rPr lang="en-US" altLang="zh-CN" sz="1665" dirty="0"/>
              <a:t>As Kafka deployments grow, it is often advantageous to have multiple clusters. There are several reasons why this can be useful:</a:t>
            </a:r>
            <a:endParaRPr lang="en-US" altLang="zh-CN" sz="1665" dirty="0"/>
          </a:p>
          <a:p>
            <a:pPr lvl="2" algn="just">
              <a:lnSpc>
                <a:spcPct val="120000"/>
              </a:lnSpc>
            </a:pPr>
            <a:r>
              <a:rPr lang="en-US" altLang="zh-CN" sz="1495" dirty="0"/>
              <a:t>Segregation of types of data</a:t>
            </a:r>
            <a:endParaRPr lang="en-US" altLang="zh-CN" sz="1495" dirty="0"/>
          </a:p>
          <a:p>
            <a:pPr lvl="2" algn="just">
              <a:lnSpc>
                <a:spcPct val="120000"/>
              </a:lnSpc>
            </a:pPr>
            <a:r>
              <a:rPr lang="en-US" altLang="zh-CN" sz="1495" dirty="0"/>
              <a:t>Isolation for security requirements</a:t>
            </a:r>
            <a:endParaRPr lang="en-US" altLang="zh-CN" sz="1495" dirty="0"/>
          </a:p>
          <a:p>
            <a:pPr lvl="2" algn="just">
              <a:lnSpc>
                <a:spcPct val="120000"/>
              </a:lnSpc>
            </a:pPr>
            <a:r>
              <a:rPr lang="en-US" altLang="zh-CN" sz="1495" dirty="0"/>
              <a:t>Multiple datacenters (disaster recovery)</a:t>
            </a:r>
            <a:endParaRPr lang="en-US" altLang="zh-CN" sz="1495" dirty="0"/>
          </a:p>
          <a:p>
            <a:pPr marL="457200" lvl="1" indent="0" algn="just">
              <a:lnSpc>
                <a:spcPct val="120000"/>
              </a:lnSpc>
              <a:buNone/>
            </a:pPr>
            <a:endParaRPr lang="en-US" altLang="zh-CN" sz="1600" dirty="0"/>
          </a:p>
          <a:p>
            <a:pPr algn="just">
              <a:lnSpc>
                <a:spcPct val="120000"/>
              </a:lnSpc>
            </a:pP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pic>
        <p:nvPicPr>
          <p:cNvPr id="3" name="图片 2"/>
          <p:cNvPicPr>
            <a:picLocks noChangeAspect="1"/>
          </p:cNvPicPr>
          <p:nvPr/>
        </p:nvPicPr>
        <p:blipFill>
          <a:blip r:embed="rId4"/>
          <a:stretch>
            <a:fillRect/>
          </a:stretch>
        </p:blipFill>
        <p:spPr>
          <a:xfrm>
            <a:off x="1031240" y="3846195"/>
            <a:ext cx="9919970" cy="262191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Published courses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1614170"/>
            <a:ext cx="10515600" cy="4701540"/>
          </a:xfrm>
        </p:spPr>
        <p:txBody>
          <a:bodyPr>
            <a:normAutofit lnSpcReduction="10000"/>
          </a:bodyPr>
          <a:p>
            <a:pPr algn="just">
              <a:lnSpc>
                <a:spcPct val="120000"/>
              </a:lnSpc>
            </a:pPr>
            <a:r>
              <a:rPr lang="en-US" altLang="zh-CN" sz="2000" dirty="0">
                <a:sym typeface="+mn-ea"/>
              </a:rPr>
              <a:t>Java 8 In Action(40)</a:t>
            </a:r>
            <a:endParaRPr lang="en-US" altLang="zh-CN" sz="2000" dirty="0">
              <a:sym typeface="+mn-ea"/>
            </a:endParaRPr>
          </a:p>
          <a:p>
            <a:pPr algn="just">
              <a:lnSpc>
                <a:spcPct val="120000"/>
              </a:lnSpc>
            </a:pPr>
            <a:r>
              <a:rPr lang="en-US" altLang="zh-CN" sz="2000" dirty="0">
                <a:sym typeface="+mn-ea"/>
              </a:rPr>
              <a:t>Apache Flume In Action(42)</a:t>
            </a:r>
            <a:endParaRPr lang="en-US" altLang="zh-CN" sz="2000" dirty="0">
              <a:sym typeface="+mn-ea"/>
            </a:endParaRPr>
          </a:p>
          <a:p>
            <a:pPr algn="just">
              <a:lnSpc>
                <a:spcPct val="120000"/>
              </a:lnSpc>
            </a:pPr>
            <a:r>
              <a:rPr lang="en-US" altLang="zh-CN" sz="2000" dirty="0">
                <a:sym typeface="+mn-ea"/>
              </a:rPr>
              <a:t>Apache Sqoop(10)</a:t>
            </a:r>
            <a:endParaRPr lang="en-US" altLang="zh-CN" sz="2000" dirty="0">
              <a:sym typeface="+mn-ea"/>
            </a:endParaRPr>
          </a:p>
          <a:p>
            <a:pPr algn="just">
              <a:lnSpc>
                <a:spcPct val="120000"/>
              </a:lnSpc>
            </a:pPr>
            <a:r>
              <a:rPr lang="en-US" altLang="zh-CN" sz="2000" dirty="0">
                <a:sym typeface="+mn-ea"/>
              </a:rPr>
              <a:t>PowerMock</a:t>
            </a:r>
            <a:endParaRPr lang="en-US" altLang="zh-CN" sz="2000" dirty="0">
              <a:sym typeface="+mn-ea"/>
            </a:endParaRPr>
          </a:p>
          <a:p>
            <a:pPr algn="just">
              <a:lnSpc>
                <a:spcPct val="120000"/>
              </a:lnSpc>
            </a:pPr>
            <a:r>
              <a:rPr lang="en-US" altLang="zh-CN" sz="2000" dirty="0">
                <a:sym typeface="+mn-ea"/>
              </a:rPr>
              <a:t>Concordion</a:t>
            </a:r>
            <a:endParaRPr lang="en-US" altLang="zh-CN" sz="2000" dirty="0">
              <a:sym typeface="+mn-ea"/>
            </a:endParaRPr>
          </a:p>
          <a:p>
            <a:pPr algn="just">
              <a:lnSpc>
                <a:spcPct val="120000"/>
              </a:lnSpc>
            </a:pPr>
            <a:r>
              <a:rPr lang="en-US" altLang="zh-CN" sz="2000" dirty="0">
                <a:sym typeface="+mn-ea"/>
              </a:rPr>
              <a:t>Concurrency Programming Season I</a:t>
            </a:r>
            <a:endParaRPr lang="en-US" altLang="zh-CN" sz="2000" dirty="0">
              <a:sym typeface="+mn-ea"/>
            </a:endParaRPr>
          </a:p>
          <a:p>
            <a:pPr algn="just">
              <a:lnSpc>
                <a:spcPct val="120000"/>
              </a:lnSpc>
            </a:pPr>
            <a:r>
              <a:rPr lang="en-US" altLang="zh-CN" sz="2000" dirty="0">
                <a:sym typeface="+mn-ea"/>
              </a:rPr>
              <a:t>Concurrency Programming Season II</a:t>
            </a:r>
            <a:endParaRPr lang="en-US" altLang="zh-CN" sz="2000" dirty="0">
              <a:sym typeface="+mn-ea"/>
            </a:endParaRPr>
          </a:p>
          <a:p>
            <a:pPr algn="just">
              <a:lnSpc>
                <a:spcPct val="120000"/>
              </a:lnSpc>
            </a:pPr>
            <a:r>
              <a:rPr lang="en-US" altLang="zh-CN" sz="2000" dirty="0">
                <a:sym typeface="+mn-ea"/>
              </a:rPr>
              <a:t>Concurrency Programming Season III</a:t>
            </a:r>
            <a:endParaRPr lang="en-US" altLang="zh-CN" sz="2000" dirty="0">
              <a:sym typeface="+mn-ea"/>
            </a:endParaRPr>
          </a:p>
          <a:p>
            <a:pPr algn="just">
              <a:lnSpc>
                <a:spcPct val="120000"/>
              </a:lnSpc>
            </a:pPr>
            <a:r>
              <a:rPr lang="en-US" altLang="zh-CN" sz="2000" dirty="0">
                <a:sym typeface="+mn-ea"/>
              </a:rPr>
              <a:t>Google Guava</a:t>
            </a:r>
            <a:endParaRPr lang="en-US" altLang="zh-CN" sz="2000" dirty="0">
              <a:sym typeface="+mn-ea"/>
            </a:endParaRPr>
          </a:p>
          <a:p>
            <a:pPr algn="just">
              <a:lnSpc>
                <a:spcPct val="120000"/>
              </a:lnSpc>
            </a:pPr>
            <a:r>
              <a:rPr lang="en-US" altLang="zh-CN" sz="2000" dirty="0">
                <a:sym typeface="+mn-ea"/>
              </a:rPr>
              <a:t>Mockito</a:t>
            </a:r>
            <a:endParaRPr lang="en-US" altLang="zh-CN" sz="2000" dirty="0">
              <a:sym typeface="+mn-ea"/>
            </a:endParaRPr>
          </a:p>
          <a:p>
            <a:pPr marL="457200" lvl="1" indent="0" algn="just">
              <a:lnSpc>
                <a:spcPct val="120000"/>
              </a:lnSpc>
              <a:buNone/>
            </a:pPr>
            <a:endParaRPr lang="en-US" altLang="zh-CN" sz="1600" dirty="0"/>
          </a:p>
          <a:p>
            <a:pPr algn="just">
              <a:lnSpc>
                <a:spcPct val="120000"/>
              </a:lnSpc>
            </a:pP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en-US" altLang="zh-CN" smtClean="0"/>
              <a:t>THANK YOU</a:t>
            </a:r>
            <a:endParaRPr lang="en-US" altLang="zh-CN" smtClean="0"/>
          </a:p>
        </p:txBody>
      </p:sp>
      <p:sp>
        <p:nvSpPr>
          <p:cNvPr id="3" name="文本占位符 2"/>
          <p:cNvSpPr>
            <a:spLocks noGrp="1"/>
          </p:cNvSpPr>
          <p:nvPr>
            <p:ph type="body" sz="quarter" idx="13"/>
            <p:custDataLst>
              <p:tags r:id="rId2"/>
            </p:custDataLst>
          </p:nvPr>
        </p:nvSpPr>
        <p:spPr/>
        <p:txBody>
          <a:bodyPr/>
          <a:p>
            <a:r>
              <a:rPr lang="en-US" altLang="zh-CN" smtClean="0"/>
              <a:t>Power By Alex Wang</a:t>
            </a:r>
            <a:endParaRPr lang="en-US" altLang="zh-CN" smtClean="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551384" y="2532963"/>
            <a:ext cx="4824535" cy="1800200"/>
          </a:xfrm>
          <a:prstGeom prst="rect">
            <a:avLst/>
          </a:prstGeom>
          <a:ln w="12700">
            <a:miter lim="400000"/>
          </a:ln>
        </p:spPr>
        <p:txBody>
          <a:bodyPr wrap="square" lIns="50800" tIns="50800" rIns="50800" bIns="50800" anchor="ctr">
            <a:normAutofit/>
          </a:bodyPr>
          <a:lstStyle>
            <a:defPPr>
              <a:defRPr lang="zh-CN"/>
            </a:defPPr>
            <a:lvl1pPr lvl="0" algn="dist">
              <a:defRPr sz="2400">
                <a:solidFill>
                  <a:schemeClr val="bg1"/>
                </a:solidFill>
                <a:ea typeface="方正超粗黑简体" panose="03000509000000000000" pitchFamily="65" charset="-122"/>
                <a:cs typeface="+mj-cs"/>
              </a:defRPr>
            </a:lvl1pPr>
          </a:lstStyle>
          <a:p>
            <a:r>
              <a:rPr lang="en-US" altLang="zh-CN" dirty="0" smtClean="0">
                <a:ea typeface="+mn-ea"/>
                <a:cs typeface="+mn-cs"/>
              </a:rPr>
              <a:t>Lorem ipsum dolor sit </a:t>
            </a:r>
            <a:r>
              <a:rPr lang="en-US" altLang="zh-CN" dirty="0" err="1" smtClean="0">
                <a:ea typeface="+mn-ea"/>
                <a:cs typeface="+mn-cs"/>
              </a:rPr>
              <a:t>amet</a:t>
            </a:r>
            <a:r>
              <a:rPr lang="en-US" altLang="zh-CN" dirty="0" smtClean="0">
                <a:ea typeface="+mn-ea"/>
                <a:cs typeface="+mn-cs"/>
              </a:rPr>
              <a:t>, </a:t>
            </a:r>
            <a:r>
              <a:rPr lang="en-US" altLang="zh-CN" dirty="0" err="1" smtClean="0">
                <a:ea typeface="+mn-ea"/>
                <a:cs typeface="+mn-cs"/>
              </a:rPr>
              <a:t>consectetur</a:t>
            </a:r>
            <a:r>
              <a:rPr lang="en-US" altLang="zh-CN" dirty="0" smtClean="0">
                <a:ea typeface="+mn-ea"/>
                <a:cs typeface="+mn-cs"/>
              </a:rPr>
              <a:t> </a:t>
            </a:r>
            <a:r>
              <a:rPr lang="en-US" altLang="zh-CN" dirty="0" err="1" smtClean="0">
                <a:ea typeface="+mn-ea"/>
                <a:cs typeface="+mn-cs"/>
              </a:rPr>
              <a:t>adipisicing</a:t>
            </a:r>
            <a:r>
              <a:rPr lang="en-US" altLang="zh-CN" dirty="0" smtClean="0">
                <a:ea typeface="+mn-ea"/>
                <a:cs typeface="+mn-cs"/>
              </a:rPr>
              <a:t> </a:t>
            </a:r>
            <a:r>
              <a:rPr lang="en-US" altLang="zh-CN" dirty="0" err="1" smtClean="0">
                <a:ea typeface="+mn-ea"/>
                <a:cs typeface="+mn-cs"/>
              </a:rPr>
              <a:t>elit</a:t>
            </a:r>
            <a:r>
              <a:rPr lang="en-US" altLang="zh-CN" dirty="0" smtClean="0">
                <a:ea typeface="+mn-ea"/>
                <a:cs typeface="+mn-cs"/>
              </a:rPr>
              <a:t>.</a:t>
            </a:r>
            <a:endParaRPr lang="zh-CN" altLang="en-US" dirty="0">
              <a:ea typeface="+mn-ea"/>
              <a:cs typeface="+mn-cs"/>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sp>
        <p:nvSpPr>
          <p:cNvPr id="5" name="标题 4"/>
          <p:cNvSpPr>
            <a:spLocks noGrp="1"/>
          </p:cNvSpPr>
          <p:nvPr>
            <p:ph type="ctrTitle"/>
            <p:custDataLst>
              <p:tags r:id="rId2"/>
            </p:custDataLst>
          </p:nvPr>
        </p:nvSpPr>
        <p:spPr/>
        <p:txBody>
          <a:bodyPr>
            <a:normAutofit fontScale="90000"/>
          </a:bodyPr>
          <a:p>
            <a:r>
              <a:rPr lang="en-US" altLang="zh-CN" smtClean="0"/>
              <a:t>Lesson 1: Kafka basic introduce</a:t>
            </a:r>
            <a:endParaRPr lang="en-US" altLang="zh-CN" smtClean="0"/>
          </a:p>
        </p:txBody>
      </p:sp>
      <p:sp>
        <p:nvSpPr>
          <p:cNvPr id="3" name="文本框 2"/>
          <p:cNvSpPr txBox="1"/>
          <p:nvPr/>
        </p:nvSpPr>
        <p:spPr>
          <a:xfrm>
            <a:off x="4796155" y="3514090"/>
            <a:ext cx="6568440" cy="368300"/>
          </a:xfrm>
          <a:prstGeom prst="rect">
            <a:avLst/>
          </a:prstGeom>
          <a:noFill/>
        </p:spPr>
        <p:txBody>
          <a:bodyPr wrap="square" rtlCol="0">
            <a:spAutoFit/>
          </a:bodyPr>
          <a:p>
            <a:r>
              <a:rPr lang="en-US" altLang="zh-CN"/>
              <a:t>--- Meet Kafka Then Love Kafka</a:t>
            </a:r>
            <a:endParaRPr lang="en-US" altLang="zh-CN"/>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750" advTm="3000"/>
    </mc:Choice>
    <mc:Fallback>
      <p:transition spd="slow" advTm="3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Meet Kafka-I</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2188845"/>
            <a:ext cx="10515600" cy="3772535"/>
          </a:xfrm>
        </p:spPr>
        <p:txBody>
          <a:bodyPr>
            <a:normAutofit/>
          </a:bodyPr>
          <a:p>
            <a:pPr algn="just">
              <a:lnSpc>
                <a:spcPct val="120000"/>
              </a:lnSpc>
            </a:pPr>
            <a:r>
              <a:rPr lang="zh-CN" altLang="en-US" sz="2000" dirty="0"/>
              <a:t>Every enterprise is powered by data. We take information in, analyze it, manipulate it,and create more as output. Every application creates data, whether it is log messages,metrics, user activity, outgoing messages, or something else. Every byte of data has a story to tell, something of importance that will inform the next thing to be done. In order to know what that is, we need to get the data from where it is created to where it can be analyzed.</a:t>
            </a: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Meet Kafka-II</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2188845"/>
            <a:ext cx="10515600" cy="3772535"/>
          </a:xfrm>
        </p:spPr>
        <p:txBody>
          <a:bodyPr>
            <a:normAutofit lnSpcReduction="10000"/>
          </a:bodyPr>
          <a:p>
            <a:pPr algn="just">
              <a:lnSpc>
                <a:spcPct val="120000"/>
              </a:lnSpc>
            </a:pPr>
            <a:r>
              <a:rPr lang="zh-CN" altLang="en-US" sz="2000" dirty="0"/>
              <a:t>Apache Kafka is a publish/subscribe messaging system designed to solve this problem.It is often described as a “distributed commit log” or more recently as a “distributing streaming platform.” A filesystem or database commit log is designed to provide a durable record of all transactions so that they can be replayed to consistently build the state of a system. Similarly, data within Kafka is stored durably, in order, and can be read deterministically. In addition, the data can be distributed within the system to provide additional protections against failures, as well as significant opportunities for scaling performance.</a:t>
            </a: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The Kafka Vendor</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2188845"/>
            <a:ext cx="10515600" cy="3772535"/>
          </a:xfrm>
        </p:spPr>
        <p:txBody>
          <a:bodyPr>
            <a:normAutofit/>
          </a:bodyPr>
          <a:p>
            <a:pPr algn="just">
              <a:lnSpc>
                <a:spcPct val="120000"/>
              </a:lnSpc>
            </a:pPr>
            <a:r>
              <a:rPr lang="en-US" altLang="zh-CN" sz="2000" dirty="0"/>
              <a:t>Apache Kafka  http://kafka.apache.org (The development team at LinkedIn was led by Jay)</a:t>
            </a:r>
            <a:endParaRPr lang="zh-CN" altLang="en-US" sz="2000" dirty="0"/>
          </a:p>
          <a:p>
            <a:pPr algn="just">
              <a:lnSpc>
                <a:spcPct val="120000"/>
              </a:lnSpc>
            </a:pPr>
            <a:r>
              <a:rPr lang="en-US" altLang="zh-CN" sz="2000" dirty="0"/>
              <a:t>Hotworks Kafka https://hortonworks.com/apache/kafka/</a:t>
            </a:r>
            <a:endParaRPr lang="en-US" altLang="zh-CN" sz="2000" dirty="0"/>
          </a:p>
          <a:p>
            <a:pPr algn="just">
              <a:lnSpc>
                <a:spcPct val="120000"/>
              </a:lnSpc>
            </a:pPr>
            <a:r>
              <a:rPr lang="en-US" altLang="zh-CN" sz="2000" dirty="0"/>
              <a:t>Confluent Io Kafka https://www.confluent.io</a:t>
            </a:r>
            <a:endParaRPr lang="en-US" altLang="zh-CN" sz="2000" dirty="0"/>
          </a:p>
          <a:p>
            <a:pPr algn="just">
              <a:lnSpc>
                <a:spcPct val="120000"/>
              </a:lnSpc>
            </a:pPr>
            <a:r>
              <a:rPr lang="en-US" altLang="zh-CN" sz="2000" dirty="0"/>
              <a:t>Cloudera Kafka https://www.cloudera.com/ (Doug Cutting )</a:t>
            </a:r>
            <a:endParaRPr lang="en-US" altLang="zh-CN" sz="2000" dirty="0"/>
          </a:p>
          <a:p>
            <a:pPr algn="just">
              <a:lnSpc>
                <a:spcPct val="120000"/>
              </a:lnSpc>
            </a:pP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The Kafka Characteristics I</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2188845"/>
            <a:ext cx="10515600" cy="3772535"/>
          </a:xfrm>
        </p:spPr>
        <p:txBody>
          <a:bodyPr>
            <a:normAutofit/>
          </a:bodyPr>
          <a:p>
            <a:pPr algn="just">
              <a:lnSpc>
                <a:spcPct val="120000"/>
              </a:lnSpc>
            </a:pPr>
            <a:r>
              <a:rPr lang="en-US" altLang="zh-CN" sz="2000" dirty="0"/>
              <a:t>Persistent messaging</a:t>
            </a:r>
            <a:endParaRPr lang="en-US" altLang="zh-CN" sz="2000" dirty="0"/>
          </a:p>
          <a:p>
            <a:pPr marL="457200" lvl="1" indent="0" algn="just">
              <a:lnSpc>
                <a:spcPct val="120000"/>
              </a:lnSpc>
              <a:buNone/>
            </a:pPr>
            <a:r>
              <a:rPr lang="en-US" altLang="zh-CN" sz="1600" dirty="0"/>
              <a:t>To derive the real value from big data, any kind of information loss cannot be afforded. Apache Kafka is designed with O(1) disk structures that provide constant-time performance even with very large volumes of stored messages that are in the order of TBs. With Kafka, messages are persisted on disk as well as replicated within the cluster to prevent data loss.</a:t>
            </a:r>
            <a:endParaRPr lang="en-US" altLang="zh-CN" sz="1600" dirty="0"/>
          </a:p>
          <a:p>
            <a:pPr lvl="1" algn="just">
              <a:lnSpc>
                <a:spcPct val="120000"/>
              </a:lnSpc>
            </a:pPr>
            <a:endParaRPr lang="en-US" altLang="zh-CN" sz="1600" dirty="0"/>
          </a:p>
          <a:p>
            <a:pPr marL="0" lvl="1" algn="just" fontAlgn="auto">
              <a:lnSpc>
                <a:spcPct val="120000"/>
              </a:lnSpc>
            </a:pPr>
            <a:r>
              <a:rPr lang="en-US" altLang="zh-CN" sz="2000" dirty="0"/>
              <a:t>High throughput</a:t>
            </a:r>
            <a:endParaRPr lang="en-US" altLang="zh-CN" sz="1600" dirty="0"/>
          </a:p>
          <a:p>
            <a:pPr marL="457200" lvl="1" indent="0" algn="just">
              <a:lnSpc>
                <a:spcPct val="120000"/>
              </a:lnSpc>
              <a:buNone/>
            </a:pPr>
            <a:r>
              <a:rPr lang="en-US" altLang="zh-CN" sz="1600" dirty="0"/>
              <a:t>Keeping big data in mind, Kafka is designed to work on commodity hardware and to handle hundreds of MBs of reads and writes per second from large number of clients.</a:t>
            </a:r>
            <a:endParaRPr lang="en-US" altLang="zh-CN" sz="1600" dirty="0"/>
          </a:p>
          <a:p>
            <a:pPr lvl="1" algn="just">
              <a:lnSpc>
                <a:spcPct val="120000"/>
              </a:lnSpc>
            </a:pPr>
            <a:endParaRPr lang="en-US" altLang="zh-CN" sz="1600" dirty="0"/>
          </a:p>
          <a:p>
            <a:pPr algn="just">
              <a:lnSpc>
                <a:spcPct val="120000"/>
              </a:lnSpc>
            </a:pP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The Kafka Characteristics II</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2188845"/>
            <a:ext cx="10515600" cy="3772535"/>
          </a:xfrm>
        </p:spPr>
        <p:txBody>
          <a:bodyPr>
            <a:normAutofit lnSpcReduction="10000"/>
          </a:bodyPr>
          <a:p>
            <a:pPr algn="just">
              <a:lnSpc>
                <a:spcPct val="120000"/>
              </a:lnSpc>
            </a:pPr>
            <a:r>
              <a:rPr lang="en-US" altLang="zh-CN" sz="2000" dirty="0"/>
              <a:t>Distributed</a:t>
            </a:r>
            <a:endParaRPr lang="en-US" altLang="zh-CN" sz="2000" dirty="0"/>
          </a:p>
          <a:p>
            <a:pPr marL="457200" lvl="1" indent="0" algn="just">
              <a:lnSpc>
                <a:spcPct val="120000"/>
              </a:lnSpc>
              <a:buNone/>
            </a:pPr>
            <a:r>
              <a:rPr lang="en-US" altLang="zh-CN" sz="1670" dirty="0"/>
              <a:t>Apache Kafka with its cluster-centric design explicitly supports message partitioning over Kafka servers and distributing consumption over a cluster of consumer machines while maintaining per-partition ordering semantics. Kafka cluster can grow elastically and transparently without any downtime.</a:t>
            </a:r>
            <a:endParaRPr lang="en-US" altLang="zh-CN" sz="1600" dirty="0"/>
          </a:p>
          <a:p>
            <a:pPr marL="0" lvl="1" algn="just" fontAlgn="auto">
              <a:lnSpc>
                <a:spcPct val="120000"/>
              </a:lnSpc>
            </a:pPr>
            <a:r>
              <a:rPr lang="en-US" altLang="zh-CN" sz="2000" dirty="0"/>
              <a:t>Multiple client support</a:t>
            </a:r>
            <a:endParaRPr lang="en-US" altLang="zh-CN" sz="2000" dirty="0"/>
          </a:p>
          <a:p>
            <a:pPr marL="228600" lvl="2" indent="0" algn="just" fontAlgn="auto">
              <a:lnSpc>
                <a:spcPct val="120000"/>
              </a:lnSpc>
              <a:buNone/>
            </a:pPr>
            <a:r>
              <a:rPr lang="en-US" altLang="zh-CN" sz="1670" dirty="0"/>
              <a:t>    The Apache Kafka system supports easy integration of clients from different platforms such as Java, .NET, PHP, Ruby, and Python.</a:t>
            </a:r>
            <a:endParaRPr lang="en-US" altLang="zh-CN" sz="1670" dirty="0"/>
          </a:p>
          <a:p>
            <a:pPr marL="0" lvl="1" algn="just" fontAlgn="auto">
              <a:lnSpc>
                <a:spcPct val="120000"/>
              </a:lnSpc>
            </a:pPr>
            <a:r>
              <a:rPr lang="en-US" altLang="zh-CN" sz="2000" dirty="0"/>
              <a:t>Real time</a:t>
            </a:r>
            <a:endParaRPr lang="en-US" altLang="zh-CN" sz="1600" dirty="0"/>
          </a:p>
          <a:p>
            <a:pPr marL="457200" lvl="1" indent="0" algn="just">
              <a:lnSpc>
                <a:spcPct val="120000"/>
              </a:lnSpc>
              <a:buNone/>
            </a:pPr>
            <a:r>
              <a:rPr lang="en-US" altLang="zh-CN" sz="1600" dirty="0"/>
              <a:t>Messages produced by the producer threads should be immediately visible to consumer threads; this feature is critical to event-based systems such as Complex Event Processing (CEP) systems.</a:t>
            </a:r>
            <a:endParaRPr lang="en-US" altLang="zh-CN" sz="1600" dirty="0"/>
          </a:p>
          <a:p>
            <a:pPr algn="just">
              <a:lnSpc>
                <a:spcPct val="120000"/>
              </a:lnSpc>
            </a:pP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ym typeface="+mn-ea"/>
              </a:rPr>
              <a:t>The Kafka use cases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1614170"/>
            <a:ext cx="10515600" cy="4701540"/>
          </a:xfrm>
        </p:spPr>
        <p:txBody>
          <a:bodyPr>
            <a:normAutofit fontScale="80000"/>
          </a:bodyPr>
          <a:p>
            <a:pPr algn="just">
              <a:lnSpc>
                <a:spcPct val="120000"/>
              </a:lnSpc>
            </a:pPr>
            <a:r>
              <a:rPr lang="en-US" altLang="zh-CN" sz="2000" dirty="0"/>
              <a:t>Log aggregation</a:t>
            </a:r>
            <a:endParaRPr lang="en-US" altLang="zh-CN" sz="2000" dirty="0"/>
          </a:p>
          <a:p>
            <a:pPr marL="457200" lvl="1" indent="0" algn="just">
              <a:lnSpc>
                <a:spcPct val="120000"/>
              </a:lnSpc>
              <a:buNone/>
            </a:pPr>
            <a:r>
              <a:rPr lang="en-US" altLang="zh-CN" sz="1670" dirty="0"/>
              <a:t>This is the process of collecting physical log files from servers and putting them in a central place (a file server or HDFS) for processing.</a:t>
            </a:r>
            <a:endParaRPr lang="en-US" altLang="zh-CN" sz="1670" dirty="0"/>
          </a:p>
          <a:p>
            <a:pPr marL="0" lvl="1" algn="just" fontAlgn="auto">
              <a:lnSpc>
                <a:spcPct val="120000"/>
              </a:lnSpc>
            </a:pPr>
            <a:r>
              <a:rPr lang="en-US" altLang="zh-CN" sz="2000" dirty="0"/>
              <a:t>Stream processing</a:t>
            </a:r>
            <a:endParaRPr lang="en-US" altLang="zh-CN" sz="2000" dirty="0"/>
          </a:p>
          <a:p>
            <a:pPr marL="228600" lvl="2" indent="0" algn="just" fontAlgn="auto">
              <a:lnSpc>
                <a:spcPct val="120000"/>
              </a:lnSpc>
              <a:buNone/>
            </a:pPr>
            <a:r>
              <a:rPr lang="en-US" altLang="zh-CN" sz="1670" dirty="0"/>
              <a:t>    Kafka can be used for the use case where collected data undergoes processing at multiple stages</a:t>
            </a:r>
            <a:endParaRPr lang="en-US" altLang="zh-CN" sz="1670" dirty="0"/>
          </a:p>
          <a:p>
            <a:pPr marL="0" lvl="1" algn="just" fontAlgn="auto">
              <a:lnSpc>
                <a:spcPct val="120000"/>
              </a:lnSpc>
            </a:pPr>
            <a:r>
              <a:rPr lang="en-US" altLang="zh-CN" sz="2000" dirty="0"/>
              <a:t>Commit logs</a:t>
            </a:r>
            <a:endParaRPr lang="en-US" altLang="zh-CN" sz="2000" dirty="0"/>
          </a:p>
          <a:p>
            <a:pPr marL="457200" lvl="1" indent="0" algn="just">
              <a:lnSpc>
                <a:spcPct val="120000"/>
              </a:lnSpc>
              <a:buNone/>
            </a:pPr>
            <a:r>
              <a:rPr lang="en-US" altLang="zh-CN" sz="1600" dirty="0"/>
              <a:t>Kafka can be used to represent external commit logs for any large scale distributed system. Replicated logs over Kafka cluster help failed nodes to recover their states.</a:t>
            </a:r>
            <a:endParaRPr lang="en-US" altLang="zh-CN" sz="1600" dirty="0"/>
          </a:p>
          <a:p>
            <a:pPr marL="0" lvl="1" algn="just" fontAlgn="auto">
              <a:lnSpc>
                <a:spcPct val="120000"/>
              </a:lnSpc>
            </a:pPr>
            <a:r>
              <a:rPr lang="en-US" altLang="zh-CN" sz="2000" dirty="0"/>
              <a:t>Click stream tracking</a:t>
            </a:r>
            <a:endParaRPr lang="en-US" altLang="zh-CN" sz="1600" dirty="0"/>
          </a:p>
          <a:p>
            <a:pPr marL="457200" lvl="1" indent="0" algn="just">
              <a:lnSpc>
                <a:spcPct val="120000"/>
              </a:lnSpc>
              <a:buNone/>
            </a:pPr>
            <a:r>
              <a:rPr lang="en-US" altLang="zh-CN" sz="1600" dirty="0"/>
              <a:t>Another very important use case for Kafka is to capture user click stream data such as page views, searches, and so on as real-time publishsubscribe feeds. This data is published to central topics with one topic per activity type as the volume of the data is very high. These topics are available for  subscription, by many consumers for a wide range of applications including real-time processing and monitoring.</a:t>
            </a:r>
            <a:endParaRPr lang="en-US" altLang="zh-CN" sz="1600" dirty="0"/>
          </a:p>
          <a:p>
            <a:pPr marL="285750" lvl="1" indent="-285750" algn="just" fontAlgn="auto">
              <a:lnSpc>
                <a:spcPct val="120000"/>
              </a:lnSpc>
            </a:pPr>
            <a:r>
              <a:rPr lang="en-US" altLang="zh-CN" sz="2000" dirty="0"/>
              <a:t>Messaging</a:t>
            </a:r>
            <a:endParaRPr lang="en-US" altLang="zh-CN" sz="1600" dirty="0"/>
          </a:p>
          <a:p>
            <a:pPr marL="457200" lvl="1" indent="0" algn="just">
              <a:lnSpc>
                <a:spcPct val="120000"/>
              </a:lnSpc>
              <a:buNone/>
            </a:pPr>
            <a:r>
              <a:rPr lang="en-US" altLang="zh-CN" sz="1600" dirty="0"/>
              <a:t>Message brokers are used for decoupling data processing from data producers. Kafka can replace many popular message brokers as it offers better throughput, built-in partitioning, replication, and fault-tolerance.</a:t>
            </a:r>
            <a:endParaRPr lang="en-US" altLang="zh-CN" sz="1600" dirty="0"/>
          </a:p>
          <a:p>
            <a:pPr marL="457200" lvl="1" indent="0" algn="just">
              <a:lnSpc>
                <a:spcPct val="120000"/>
              </a:lnSpc>
              <a:buNone/>
            </a:pPr>
            <a:endParaRPr lang="en-US" altLang="zh-CN" sz="1600" dirty="0"/>
          </a:p>
          <a:p>
            <a:pPr marL="457200" lvl="1" indent="0" algn="just">
              <a:lnSpc>
                <a:spcPct val="120000"/>
              </a:lnSpc>
              <a:buNone/>
            </a:pPr>
            <a:endParaRPr lang="en-US" altLang="zh-CN" sz="1600" dirty="0"/>
          </a:p>
          <a:p>
            <a:pPr algn="just">
              <a:lnSpc>
                <a:spcPct val="120000"/>
              </a:lnSpc>
            </a:pPr>
            <a:endParaRPr lang="zh-CN" altLang="en-US" sz="2000" dirty="0"/>
          </a:p>
          <a:p>
            <a:pPr algn="just">
              <a:lnSpc>
                <a:spcPct val="120000"/>
              </a:lnSpc>
            </a:pPr>
            <a:endParaRPr lang="zh-CN" altLang="en-US" sz="2000" dirty="0"/>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The Role of Kafka in the application</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内容占位符 1"/>
          <p:cNvPicPr>
            <a:picLocks noChangeAspect="1"/>
          </p:cNvPicPr>
          <p:nvPr>
            <p:ph sz="half" idx="1"/>
          </p:nvPr>
        </p:nvPicPr>
        <p:blipFill>
          <a:blip r:embed="rId2">
            <a:lum bright="-6000"/>
          </a:blip>
          <a:stretch>
            <a:fillRect/>
          </a:stretch>
        </p:blipFill>
        <p:spPr>
          <a:xfrm>
            <a:off x="838200" y="2182495"/>
            <a:ext cx="5181600" cy="3581400"/>
          </a:xfrm>
          <a:prstGeom prst="rect">
            <a:avLst/>
          </a:prstGeom>
        </p:spPr>
      </p:pic>
      <p:pic>
        <p:nvPicPr>
          <p:cNvPr id="3" name="内容占位符 2"/>
          <p:cNvPicPr>
            <a:picLocks noChangeAspect="1"/>
          </p:cNvPicPr>
          <p:nvPr>
            <p:ph sz="half" idx="2"/>
          </p:nvPr>
        </p:nvPicPr>
        <p:blipFill>
          <a:blip r:embed="rId3">
            <a:clrChange>
              <a:clrFrom>
                <a:srgbClr val="838383">
                  <a:alpha val="100000"/>
                </a:srgbClr>
              </a:clrFrom>
              <a:clrTo>
                <a:srgbClr val="838383">
                  <a:alpha val="100000"/>
                  <a:alpha val="0"/>
                </a:srgbClr>
              </a:clrTo>
            </a:clrChange>
            <a:lum bright="-6000"/>
          </a:blip>
          <a:stretch>
            <a:fillRect/>
          </a:stretch>
        </p:blipFill>
        <p:spPr>
          <a:xfrm>
            <a:off x="6172200" y="2181225"/>
            <a:ext cx="5181600" cy="3582670"/>
          </a:xfrm>
          <a:prstGeom prst="rect">
            <a:avLst/>
          </a:prstGeom>
        </p:spPr>
      </p:pic>
      <p:pic>
        <p:nvPicPr>
          <p:cNvPr id="4" name="图片 3" descr="kafka-logo-tall"/>
          <p:cNvPicPr>
            <a:picLocks noChangeAspect="1"/>
          </p:cNvPicPr>
          <p:nvPr/>
        </p:nvPicPr>
        <p:blipFill>
          <a:blip r:embed="rId4"/>
          <a:stretch>
            <a:fillRect/>
          </a:stretch>
        </p:blipFill>
        <p:spPr>
          <a:xfrm>
            <a:off x="9651365" y="-11430"/>
            <a:ext cx="2533650" cy="130238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KSO_WM_TAG_VERSION" val="1.0"/>
  <p:tag name="KSO_WM_TEMPLATE_CATEGORY" val="custom"/>
  <p:tag name="KSO_WM_TEMPLATE_INDEX" val="20181591"/>
</p:tagLst>
</file>

<file path=ppt/tags/tag10.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1.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4.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5.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6.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7.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xml><?xml version="1.0" encoding="utf-8"?>
<p:tagLst xmlns:p="http://schemas.openxmlformats.org/presentationml/2006/main">
  <p:tag name="KSO_WM_TAG_VERSION" val="1.0"/>
  <p:tag name="KSO_WM_TEMPLATE_CATEGORY" val="custom"/>
  <p:tag name="KSO_WM_TEMPLATE_INDEX" val="20181591"/>
</p:tagLst>
</file>

<file path=ppt/tags/tag20.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21.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2.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3.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2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6.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27.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8.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3*a*1"/>
</p:tagLst>
</file>

<file path=ppt/tags/tag29.xml><?xml version="1.0" encoding="utf-8"?>
<p:tagLst xmlns:p="http://schemas.openxmlformats.org/presentationml/2006/main">
  <p:tag name="KSO_WM_SLIDE_SIZE" val="828*343"/>
  <p:tag name="KSO_WM_SLIDE_POSITION" val="66*127"/>
  <p:tag name="KSO_WM_SLIDE_LAYOUT_CNT" val="1_2"/>
  <p:tag name="KSO_WM_SLIDE_LAYOUT" val="a_f"/>
  <p:tag name="KSO_WM_BEAUTIFY_FLAG" val="#wm#"/>
  <p:tag name="KSO_WM_SLIDE_TYPE" val="text"/>
  <p:tag name="KSO_WM_SLIDE_ITEM_CNT" val="2"/>
  <p:tag name="KSO_WM_SLIDE_INDEX" val="3"/>
  <p:tag name="KSO_WM_SLIDE_ID" val="custom20181591_3"/>
  <p:tag name="KSO_WM_TAG_VERSION" val="1.0"/>
  <p:tag name="KSO_WM_TEMPLATE_INDEX" val="20181591"/>
  <p:tag name="KSO_WM_TEMPLATE_CATEGORY" val="custom"/>
  <p:tag name="KSO_WM_COMBINE_RELATE_SLIDE_ID" val="background20180932_3"/>
  <p:tag name="KSO_WM_TEMPLATE_SUBCATEGORY" val="combine"/>
</p:tagLst>
</file>

<file path=ppt/tags/tag3.xml><?xml version="1.0" encoding="utf-8"?>
<p:tagLst xmlns:p="http://schemas.openxmlformats.org/presentationml/2006/main">
  <p:tag name="KSO_WM_TAG_VERSION" val="1.0"/>
  <p:tag name="KSO_WM_BEAUTIFY_FLAG" val="#wm#"/>
  <p:tag name="KSO_WM_COMBINE_RELATE_SLIDE_ID" val="background20180932_1"/>
  <p:tag name="KSO_WM_TEMPLATE_CATEGORY" val="custom"/>
  <p:tag name="KSO_WM_TEMPLATE_INDEX" val="20181591"/>
  <p:tag name="KSO_WM_TEMPLATE_SUBCATEGORY" val="combine"/>
  <p:tag name="KSO_WM_TEMPLATE_THUMBS_INDEX" val="1、3、4、5、11、12、18、20"/>
</p:tagLst>
</file>

<file path=ppt/tags/tag30.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1.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3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4.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35.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6.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7.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3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xml><?xml version="1.0" encoding="utf-8"?>
<p:tagLst xmlns:p="http://schemas.openxmlformats.org/presentationml/2006/main">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PRESET_TEXT" val="ANNUAL SUMMARY"/>
  <p:tag name="KSO_WM_TEMPLATE_CATEGORY" val="custom"/>
  <p:tag name="KSO_WM_TEMPLATE_INDEX" val="20181591"/>
  <p:tag name="KSO_WM_UNIT_ID" val="custom20181591_1*a*1"/>
</p:tagLst>
</file>

<file path=ppt/tags/tag40.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41.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2.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3.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4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6.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47.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8.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9.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5.xml><?xml version="1.0" encoding="utf-8"?>
<p:tagLst xmlns:p="http://schemas.openxmlformats.org/presentationml/2006/main">
  <p:tag name="KSO_WM_TAG_VERSION" val="1.0"/>
  <p:tag name="KSO_WM_UNIT_TYPE" val="b"/>
  <p:tag name="KSO_WM_UNIT_INDEX" val="1"/>
  <p:tag name="KSO_WM_UNIT_LAYERLEVEL" val="1"/>
  <p:tag name="KSO_WM_UNIT_VALUE" val="30"/>
  <p:tag name="KSO_WM_UNIT_ISCONTENTSTITLE" val="0"/>
  <p:tag name="KSO_WM_UNIT_HIGHLIGHT" val="0"/>
  <p:tag name="KSO_WM_UNIT_COMPATIBLE" val="0"/>
  <p:tag name="KSO_WM_UNIT_CLEAR" val="0"/>
  <p:tag name="KSO_WM_BEAUTIFY_FLAG" val="#wm#"/>
  <p:tag name="KSO_WM_UNIT_PRESET_TEXT" val="Company or person name"/>
  <p:tag name="KSO_WM_TEMPLATE_CATEGORY" val="custom"/>
  <p:tag name="KSO_WM_TEMPLATE_INDEX" val="20181591"/>
  <p:tag name="KSO_WM_UNIT_ID" val="custom20181591_1*b*1"/>
</p:tagLst>
</file>

<file path=ppt/tags/tag5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2.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53.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4.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5.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5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7.xml><?xml version="1.0" encoding="utf-8"?>
<p:tagLst xmlns:p="http://schemas.openxmlformats.org/presentationml/2006/main">
  <p:tag name="KSO_WM_TAG_VERSION" val="1.0"/>
  <p:tag name="KSO_WM_UNIT_TYPE" val="a"/>
  <p:tag name="KSO_WM_UNIT_INDEX" val="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THANK YOU FOR WATCHING"/>
  <p:tag name="KSO_WM_TEMPLATE_CATEGORY" val="custom"/>
  <p:tag name="KSO_WM_TEMPLATE_INDEX" val="20181591"/>
  <p:tag name="KSO_WM_UNIT_ID" val="custom20181591_20*a*1"/>
</p:tagLst>
</file>

<file path=ppt/tags/tag58.xml><?xml version="1.0" encoding="utf-8"?>
<p:tagLst xmlns:p="http://schemas.openxmlformats.org/presentationml/2006/main">
  <p:tag name="KSO_WM_TAG_VERSION" val="1.0"/>
  <p:tag name="KSO_WM_UNIT_TYPE" val="b"/>
  <p:tag name="KSO_WM_UNIT_INDEX" val="1"/>
  <p:tag name="KSO_WM_UNIT_LAYERLEVEL" val="1"/>
  <p:tag name="KSO_WM_UNIT_VALUE" val="25"/>
  <p:tag name="KSO_WM_UNIT_ISCONTENTSTITLE" val="0"/>
  <p:tag name="KSO_WM_UNIT_HIGHLIGHT" val="0"/>
  <p:tag name="KSO_WM_UNIT_COMPATIBLE" val="0"/>
  <p:tag name="KSO_WM_UNIT_CLEAR" val="0"/>
  <p:tag name="KSO_WM_BEAUTIFY_FLAG" val="#wm#"/>
  <p:tag name="KSO_WM_UNIT_PRESET_TEXT" val="Company or person name"/>
  <p:tag name="KSO_WM_TEMPLATE_CATEGORY" val="custom"/>
  <p:tag name="KSO_WM_TEMPLATE_INDEX" val="20181591"/>
  <p:tag name="KSO_WM_UNIT_ID" val="custom20181591_20*b*1"/>
</p:tagLst>
</file>

<file path=ppt/tags/tag59.xml><?xml version="1.0" encoding="utf-8"?>
<p:tagLst xmlns:p="http://schemas.openxmlformats.org/presentationml/2006/main">
  <p:tag name="KSO_WM_TEMPLATE_CATEGORY" val="custom"/>
  <p:tag name="KSO_WM_TEMPLATE_INDEX" val="20181591"/>
  <p:tag name="KSO_WM_TAG_VERSION" val="1.0"/>
  <p:tag name="KSO_WM_SLIDE_ID" val="custom20181591_20"/>
  <p:tag name="KSO_WM_SLIDE_INDEX" val="20"/>
  <p:tag name="KSO_WM_SLIDE_ITEM_CNT" val="2"/>
  <p:tag name="KSO_WM_SLIDE_LAYOUT" val="a_b"/>
  <p:tag name="KSO_WM_SLIDE_LAYOUT_CNT" val="1_1"/>
  <p:tag name="KSO_WM_SLIDE_TYPE" val="endPage"/>
  <p:tag name="KSO_WM_BEAUTIFY_FLAG" val="#wm#"/>
  <p:tag name="KSO_WM_COMBINE_RELATE_SLIDE_ID" val="background20180932_8"/>
  <p:tag name="KSO_WM_TEMPLATE_SUBCATEGORY" val="combine"/>
</p:tagLst>
</file>

<file path=ppt/tags/tag6.xml><?xml version="1.0" encoding="utf-8"?>
<p:tagLst xmlns:p="http://schemas.openxmlformats.org/presentationml/2006/main">
  <p:tag name="KSO_WM_TEMPLATE_CATEGORY" val="custom"/>
  <p:tag name="KSO_WM_TEMPLATE_INDEX" val="20181591"/>
  <p:tag name="KSO_WM_TAG_VERSION" val="1.0"/>
  <p:tag name="KSO_WM_SLIDE_ITEM_CNT" val="2"/>
  <p:tag name="KSO_WM_SLIDE_LAYOUT" val="a_b"/>
  <p:tag name="KSO_WM_SLIDE_LAYOUT_CNT" val="1_1"/>
  <p:tag name="KSO_WM_SLIDE_TYPE" val="title"/>
  <p:tag name="KSO_WM_BEAUTIFY_FLAG" val="#wm#"/>
  <p:tag name="KSO_WM_COMBINE_RELATE_SLIDE_ID" val="background20180932_1"/>
  <p:tag name="KSO_WM_SLIDE_ID" val="custom20181591_1"/>
  <p:tag name="KSO_WM_SLIDE_INDEX" val="1"/>
  <p:tag name="KSO_WM_TEMPLATE_SUBCATEGORY" val="combine"/>
  <p:tag name="KSO_WM_TEMPLATE_THUMBS_INDEX" val="1、3、4、5、11、12、18、20"/>
</p:tagLst>
</file>

<file path=ppt/tags/tag7.xml><?xml version="1.0" encoding="utf-8"?>
<p:tagLst xmlns:p="http://schemas.openxmlformats.org/presentationml/2006/main">
  <p:tag name="KSO_WM_TEMPLATE_CATEGORY" val="custom"/>
  <p:tag name="KSO_WM_TEMPLATE_INDEX" val="20182843"/>
  <p:tag name="KSO_WM_UNIT_TYPE" val="f"/>
  <p:tag name="KSO_WM_UNIT_INDEX" val="1"/>
  <p:tag name="KSO_WM_UNIT_ID" val="custom20182843_1*f*1"/>
  <p:tag name="KSO_WM_UNIT_LAYERLEVEL" val="1"/>
  <p:tag name="KSO_WM_UNIT_VALUE" val="60"/>
  <p:tag name="KSO_WM_UNIT_HIGHLIGHT" val="0"/>
  <p:tag name="KSO_WM_UNIT_COMPATIBLE" val="0"/>
  <p:tag name="KSO_WM_UNIT_CLEAR" val="0"/>
  <p:tag name="KSO_WM_UNIT_PRESET_TEXT_INDEX" val="4"/>
  <p:tag name="KSO_WM_UNIT_PRESET_TEXT_LEN" val="57"/>
  <p:tag name="KSO_WM_BEAUTIFY_FLAG" val="#wm#"/>
  <p:tag name="KSO_WM_TAG_VERSION" val="1.0"/>
</p:tagLst>
</file>

<file path=ppt/tags/tag8.xml><?xml version="1.0" encoding="utf-8"?>
<p:tagLst xmlns:p="http://schemas.openxmlformats.org/presentationml/2006/main">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PRESET_TEXT" val="ANNUAL SUMMARY"/>
  <p:tag name="KSO_WM_TEMPLATE_CATEGORY" val="custom"/>
  <p:tag name="KSO_WM_TEMPLATE_INDEX" val="20181591"/>
  <p:tag name="KSO_WM_UNIT_ID" val="custom20181591_1*a*1"/>
</p:tagLst>
</file>

<file path=ppt/tags/tag9.xml><?xml version="1.0" encoding="utf-8"?>
<p:tagLst xmlns:p="http://schemas.openxmlformats.org/presentationml/2006/main">
  <p:tag name="KSO_WM_TEMPLATE_CATEGORY" val="custom"/>
  <p:tag name="KSO_WM_TEMPLATE_INDEX" val="20181591"/>
  <p:tag name="KSO_WM_TAG_VERSION" val="1.0"/>
  <p:tag name="KSO_WM_SLIDE_ID" val="custom20182843_1"/>
  <p:tag name="KSO_WM_SLIDE_INDEX" val="1"/>
  <p:tag name="KSO_WM_SLIDE_ITEM_CNT" val="3"/>
  <p:tag name="KSO_WM_SLIDE_LAYOUT" val="a_b_f"/>
  <p:tag name="KSO_WM_SLIDE_LAYOUT_CNT" val="1_1_1"/>
  <p:tag name="KSO_WM_SLIDE_TYPE" val="title"/>
  <p:tag name="KSO_WM_BEAUTIFY_FLAG" val="#wm#"/>
  <p:tag name="KSO_WM_TEMPLATE_THUMBS_INDEX" val="1、9、12、14、15、16、19"/>
</p:tagLst>
</file>

<file path=ppt/theme/theme1.xml><?xml version="1.0" encoding="utf-8"?>
<a:theme xmlns:a="http://schemas.openxmlformats.org/drawingml/2006/main" name="1_自定义设计方案">
  <a:themeElements>
    <a:clrScheme name="Office">
      <a:dk1>
        <a:srgbClr val="000000"/>
      </a:dk1>
      <a:lt1>
        <a:srgbClr val="FFFFFF"/>
      </a:lt1>
      <a:dk2>
        <a:srgbClr val="44546A"/>
      </a:dk2>
      <a:lt2>
        <a:srgbClr val="E7E6E6"/>
      </a:lt2>
      <a:accent1>
        <a:srgbClr val="2C3441"/>
      </a:accent1>
      <a:accent2>
        <a:srgbClr val="ED7D31"/>
      </a:accent2>
      <a:accent3>
        <a:srgbClr val="A5A5A5"/>
      </a:accent3>
      <a:accent4>
        <a:srgbClr val="FFC000"/>
      </a:accent4>
      <a:accent5>
        <a:srgbClr val="007BC6"/>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FFFFFF"/>
    </a:lt2>
    <a:accent1>
      <a:srgbClr val="009899"/>
    </a:accent1>
    <a:accent2>
      <a:srgbClr val="B2E0E0"/>
    </a:accent2>
    <a:accent3>
      <a:srgbClr val="FFFFFF"/>
    </a:accent3>
    <a:accent4>
      <a:srgbClr val="000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FFFFFF"/>
    </a:lt2>
    <a:accent1>
      <a:srgbClr val="009899"/>
    </a:accent1>
    <a:accent2>
      <a:srgbClr val="B2E0E0"/>
    </a:accent2>
    <a:accent3>
      <a:srgbClr val="FFFFFF"/>
    </a:accent3>
    <a:accent4>
      <a:srgbClr val="000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7847</Words>
  <Application>WPS 演示</Application>
  <PresentationFormat>宽屏</PresentationFormat>
  <Paragraphs>215</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方正超粗黑简体</vt:lpstr>
      <vt:lpstr>Calibri</vt:lpstr>
      <vt:lpstr>微软雅黑</vt:lpstr>
      <vt:lpstr>黑体</vt:lpstr>
      <vt:lpstr>Arial Unicode MS</vt:lpstr>
      <vt:lpstr>1_自定义设计方案</vt:lpstr>
      <vt:lpstr>Apache Kafka Guide</vt:lpstr>
      <vt:lpstr>Lesson 1: Kafka basic introduce</vt:lpstr>
      <vt:lpstr>Meet Kafka-I</vt:lpstr>
      <vt:lpstr>Meet Kafka-II</vt:lpstr>
      <vt:lpstr>The Kafka Vendor</vt:lpstr>
      <vt:lpstr>The Kafka Characteristics I</vt:lpstr>
      <vt:lpstr>The Kafka Characteristics II</vt:lpstr>
      <vt:lpstr>The Kafka use cases</vt:lpstr>
      <vt:lpstr>The Role of Kafka in the application</vt:lpstr>
      <vt:lpstr>The Kafka key terms</vt:lpstr>
      <vt:lpstr>Key Terms-Messages&amp;Batches</vt:lpstr>
      <vt:lpstr>Key Terms-Schemas</vt:lpstr>
      <vt:lpstr>Key Terms-Topics and Partitions</vt:lpstr>
      <vt:lpstr>Key Terms-Producers and Consumers</vt:lpstr>
      <vt:lpstr>Key Terms-Producers and Consumers</vt:lpstr>
      <vt:lpstr>Key Terms-Producers and Consumers</vt:lpstr>
      <vt:lpstr>Key Terms-Brokers and Clusters</vt:lpstr>
      <vt:lpstr>Key Terms-Multiple Clusters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wangwenjun</dc:creator>
  <cp:lastModifiedBy>心蓝</cp:lastModifiedBy>
  <cp:revision>48</cp:revision>
  <dcterms:created xsi:type="dcterms:W3CDTF">2018-02-04T13:40:00Z</dcterms:created>
  <dcterms:modified xsi:type="dcterms:W3CDTF">2018-02-10T10:19:02Z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