
<file path=[Content_Types].xml><?xml version="1.0" encoding="utf-8"?>
<Types xmlns="http://schemas.openxmlformats.org/package/2006/content-types">
  <Default Extension="jpeg" ContentType="image/jpe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8" r:id="rId6"/>
    <p:sldId id="318" r:id="rId7"/>
    <p:sldId id="276" r:id="rId8"/>
    <p:sldId id="277" r:id="rId9"/>
    <p:sldId id="296" r:id="rId10"/>
    <p:sldId id="298" r:id="rId11"/>
    <p:sldId id="300" r:id="rId12"/>
    <p:sldId id="301" r:id="rId13"/>
    <p:sldId id="303" r:id="rId14"/>
    <p:sldId id="304" r:id="rId15"/>
    <p:sldId id="297" r:id="rId16"/>
    <p:sldId id="302" r:id="rId17"/>
    <p:sldId id="305" r:id="rId18"/>
    <p:sldId id="310" r:id="rId19"/>
    <p:sldId id="311" r:id="rId20"/>
    <p:sldId id="312" r:id="rId21"/>
    <p:sldId id="313" r:id="rId22"/>
    <p:sldId id="314" r:id="rId23"/>
    <p:sldId id="315" r:id="rId24"/>
    <p:sldId id="316" r:id="rId25"/>
    <p:sldId id="317" r:id="rId26"/>
    <p:sldId id="340" r:id="rId27"/>
    <p:sldId id="341" r:id="rId28"/>
    <p:sldId id="342" r:id="rId29"/>
    <p:sldId id="294" r:id="rId30"/>
    <p:sldId id="275"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007B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3360F8A-914F-4A07-B411-B24B83E137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微软雅黑" panose="020B050302020402020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微软雅黑" panose="020B050302020402020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任意多边形 11"/>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ctrTitle" hasCustomPrompt="1"/>
          </p:nvPr>
        </p:nvSpPr>
        <p:spPr>
          <a:xfrm>
            <a:off x="2312988" y="2575476"/>
            <a:ext cx="7970452" cy="904863"/>
          </a:xfrm>
        </p:spPr>
        <p:txBody>
          <a:bodyPr anchor="ctr">
            <a:normAutofit/>
          </a:bodyPr>
          <a:lstStyle>
            <a:lvl1pPr algn="ctr">
              <a:defRPr sz="4400" b="0"/>
            </a:lvl1pPr>
          </a:lstStyle>
          <a:p>
            <a:r>
              <a:rPr lang="zh-CN" altLang="en-US" dirty="0" smtClean="0"/>
              <a:t>单击</a:t>
            </a:r>
            <a:r>
              <a:rPr lang="zh-CN" altLang="en-US" smtClean="0"/>
              <a:t>此处编辑标题</a:t>
            </a:r>
            <a:endParaRPr lang="zh-CN" altLang="en-US" dirty="0"/>
          </a:p>
        </p:txBody>
      </p:sp>
      <p:sp>
        <p:nvSpPr>
          <p:cNvPr id="3" name="副标题 2"/>
          <p:cNvSpPr>
            <a:spLocks noGrp="1"/>
          </p:cNvSpPr>
          <p:nvPr>
            <p:ph type="subTitle" idx="1"/>
          </p:nvPr>
        </p:nvSpPr>
        <p:spPr>
          <a:xfrm>
            <a:off x="2312988" y="3716338"/>
            <a:ext cx="7970452" cy="535531"/>
          </a:xfrm>
        </p:spPr>
        <p:txBody>
          <a:bodyPr>
            <a:normAutofit/>
          </a:bodyPr>
          <a:lstStyle>
            <a:lvl1pPr marL="0" indent="0" algn="ctr">
              <a:buNone/>
              <a:defRPr sz="2400" b="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609725"/>
            <a:ext cx="10515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6" name="任意多边形 25"/>
          <p:cNvSpPr>
            <a:spLocks noChangeArrowheads="1"/>
          </p:cNvSpPr>
          <p:nvPr/>
        </p:nvSpPr>
        <p:spPr bwMode="auto">
          <a:xfrm rot="5400000">
            <a:off x="1229319" y="1499594"/>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7" name="任意多边形 26"/>
          <p:cNvSpPr>
            <a:spLocks noChangeArrowheads="1"/>
          </p:cNvSpPr>
          <p:nvPr/>
        </p:nvSpPr>
        <p:spPr bwMode="auto">
          <a:xfrm rot="5400000">
            <a:off x="1229319" y="1886943"/>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8" name="任意多边形 27"/>
          <p:cNvSpPr>
            <a:spLocks noChangeArrowheads="1"/>
          </p:cNvSpPr>
          <p:nvPr/>
        </p:nvSpPr>
        <p:spPr bwMode="auto">
          <a:xfrm rot="5400000">
            <a:off x="1229319" y="227270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9" name="任意多边形 28"/>
          <p:cNvSpPr>
            <a:spLocks noChangeArrowheads="1"/>
          </p:cNvSpPr>
          <p:nvPr/>
        </p:nvSpPr>
        <p:spPr bwMode="auto">
          <a:xfrm rot="5400000">
            <a:off x="1229319" y="2660056"/>
            <a:ext cx="387350" cy="2845988"/>
          </a:xfrm>
          <a:custGeom>
            <a:avLst/>
            <a:gdLst>
              <a:gd name="connsiteX0" fmla="*/ 0 w 387350"/>
              <a:gd name="connsiteY0" fmla="*/ 2845988 h 2845988"/>
              <a:gd name="connsiteX1" fmla="*/ 0 w 387350"/>
              <a:gd name="connsiteY1" fmla="*/ 193675 h 2845988"/>
              <a:gd name="connsiteX2" fmla="*/ 193675 w 387350"/>
              <a:gd name="connsiteY2" fmla="*/ 0 h 2845988"/>
              <a:gd name="connsiteX3" fmla="*/ 387350 w 387350"/>
              <a:gd name="connsiteY3" fmla="*/ 193675 h 2845988"/>
              <a:gd name="connsiteX4" fmla="*/ 387350 w 387350"/>
              <a:gd name="connsiteY4" fmla="*/ 2845988 h 2845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2845988">
                <a:moveTo>
                  <a:pt x="0" y="2845988"/>
                </a:moveTo>
                <a:lnTo>
                  <a:pt x="0" y="193675"/>
                </a:lnTo>
                <a:cubicBezTo>
                  <a:pt x="0" y="86711"/>
                  <a:pt x="86711" y="0"/>
                  <a:pt x="193675" y="0"/>
                </a:cubicBezTo>
                <a:cubicBezTo>
                  <a:pt x="300639" y="0"/>
                  <a:pt x="387350" y="86711"/>
                  <a:pt x="387350" y="193675"/>
                </a:cubicBezTo>
                <a:lnTo>
                  <a:pt x="387350" y="2845988"/>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30" name="任意多边形 29"/>
          <p:cNvSpPr>
            <a:spLocks noChangeArrowheads="1"/>
          </p:cNvSpPr>
          <p:nvPr/>
        </p:nvSpPr>
        <p:spPr bwMode="auto">
          <a:xfrm rot="5400000">
            <a:off x="10663437" y="1587700"/>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31" name="任意多边形 30"/>
          <p:cNvSpPr>
            <a:spLocks noChangeArrowheads="1"/>
          </p:cNvSpPr>
          <p:nvPr/>
        </p:nvSpPr>
        <p:spPr bwMode="auto">
          <a:xfrm rot="5400000">
            <a:off x="10663437" y="1975049"/>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32" name="任意多边形 31"/>
          <p:cNvSpPr>
            <a:spLocks noChangeArrowheads="1"/>
          </p:cNvSpPr>
          <p:nvPr/>
        </p:nvSpPr>
        <p:spPr bwMode="auto">
          <a:xfrm rot="5400000">
            <a:off x="10663437" y="236081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33" name="任意多边形 32"/>
          <p:cNvSpPr>
            <a:spLocks noChangeArrowheads="1"/>
          </p:cNvSpPr>
          <p:nvPr/>
        </p:nvSpPr>
        <p:spPr bwMode="auto">
          <a:xfrm rot="5400000">
            <a:off x="10663437" y="2748162"/>
            <a:ext cx="387350" cy="2669776"/>
          </a:xfrm>
          <a:custGeom>
            <a:avLst/>
            <a:gdLst>
              <a:gd name="connsiteX0" fmla="*/ 0 w 387350"/>
              <a:gd name="connsiteY0" fmla="*/ 2476101 h 2669776"/>
              <a:gd name="connsiteX1" fmla="*/ 0 w 387350"/>
              <a:gd name="connsiteY1" fmla="*/ 0 h 2669776"/>
              <a:gd name="connsiteX2" fmla="*/ 387350 w 387350"/>
              <a:gd name="connsiteY2" fmla="*/ 0 h 2669776"/>
              <a:gd name="connsiteX3" fmla="*/ 387350 w 387350"/>
              <a:gd name="connsiteY3" fmla="*/ 2476101 h 2669776"/>
              <a:gd name="connsiteX4" fmla="*/ 193675 w 387350"/>
              <a:gd name="connsiteY4" fmla="*/ 2669776 h 2669776"/>
              <a:gd name="connsiteX5" fmla="*/ 0 w 387350"/>
              <a:gd name="connsiteY5" fmla="*/ 2476101 h 266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7350" h="2669776">
                <a:moveTo>
                  <a:pt x="0" y="2476101"/>
                </a:moveTo>
                <a:lnTo>
                  <a:pt x="0" y="0"/>
                </a:lnTo>
                <a:lnTo>
                  <a:pt x="387350" y="0"/>
                </a:lnTo>
                <a:lnTo>
                  <a:pt x="387350" y="2476101"/>
                </a:lnTo>
                <a:cubicBezTo>
                  <a:pt x="387350" y="2583065"/>
                  <a:pt x="300639" y="2669776"/>
                  <a:pt x="193675" y="2669776"/>
                </a:cubicBezTo>
                <a:cubicBezTo>
                  <a:pt x="86711" y="2669776"/>
                  <a:pt x="0" y="2583065"/>
                  <a:pt x="0" y="2476101"/>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hasCustomPrompt="1"/>
          </p:nvPr>
        </p:nvSpPr>
        <p:spPr>
          <a:xfrm>
            <a:off x="3009900" y="3339064"/>
            <a:ext cx="6172200" cy="904863"/>
          </a:xfrm>
        </p:spPr>
        <p:txBody>
          <a:bodyPr anchor="ctr">
            <a:normAutofit/>
          </a:bodyPr>
          <a:lstStyle>
            <a:lvl1pPr algn="ctr">
              <a:defRPr sz="4400" b="0"/>
            </a:lvl1pPr>
          </a:lstStyle>
          <a:p>
            <a:r>
              <a:rPr lang="zh-CN" altLang="en-US" dirty="0" smtClean="0"/>
              <a:t>单击此处编辑标题</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149225"/>
            <a:ext cx="10515600" cy="1325563"/>
          </a:xfr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838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6097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79400"/>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71638"/>
            <a:ext cx="5157787"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71638"/>
            <a:ext cx="5183188" cy="823912"/>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23" name="任意多边形 22"/>
          <p:cNvSpPr>
            <a:spLocks noChangeArrowheads="1"/>
          </p:cNvSpPr>
          <p:nvPr/>
        </p:nvSpPr>
        <p:spPr bwMode="auto">
          <a:xfrm rot="10800000">
            <a:off x="6481763" y="0"/>
            <a:ext cx="387350" cy="1038227"/>
          </a:xfrm>
          <a:custGeom>
            <a:avLst/>
            <a:gdLst>
              <a:gd name="connsiteX0" fmla="*/ 387350 w 387350"/>
              <a:gd name="connsiteY0" fmla="*/ 1038227 h 1038227"/>
              <a:gd name="connsiteX1" fmla="*/ 0 w 387350"/>
              <a:gd name="connsiteY1" fmla="*/ 1038227 h 1038227"/>
              <a:gd name="connsiteX2" fmla="*/ 0 w 387350"/>
              <a:gd name="connsiteY2" fmla="*/ 193675 h 1038227"/>
              <a:gd name="connsiteX3" fmla="*/ 193675 w 387350"/>
              <a:gd name="connsiteY3" fmla="*/ 0 h 1038227"/>
              <a:gd name="connsiteX4" fmla="*/ 387350 w 387350"/>
              <a:gd name="connsiteY4" fmla="*/ 193675 h 10382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50" h="1038227">
                <a:moveTo>
                  <a:pt x="387350" y="1038227"/>
                </a:moveTo>
                <a:lnTo>
                  <a:pt x="0" y="1038227"/>
                </a:lnTo>
                <a:lnTo>
                  <a:pt x="0" y="193675"/>
                </a:lnTo>
                <a:cubicBezTo>
                  <a:pt x="0" y="86711"/>
                  <a:pt x="86711" y="0"/>
                  <a:pt x="193675" y="0"/>
                </a:cubicBezTo>
                <a:cubicBezTo>
                  <a:pt x="300639" y="0"/>
                  <a:pt x="387350" y="86711"/>
                  <a:pt x="387350" y="193675"/>
                </a:cubicBez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24" name="任意多边形 23"/>
          <p:cNvSpPr>
            <a:spLocks noChangeArrowheads="1"/>
          </p:cNvSpPr>
          <p:nvPr/>
        </p:nvSpPr>
        <p:spPr bwMode="auto">
          <a:xfrm rot="10800000">
            <a:off x="6094413" y="0"/>
            <a:ext cx="385762" cy="1039813"/>
          </a:xfrm>
          <a:custGeom>
            <a:avLst/>
            <a:gdLst>
              <a:gd name="connsiteX0" fmla="*/ 385762 w 385762"/>
              <a:gd name="connsiteY0" fmla="*/ 1039813 h 1039813"/>
              <a:gd name="connsiteX1" fmla="*/ 0 w 385762"/>
              <a:gd name="connsiteY1" fmla="*/ 1039813 h 1039813"/>
              <a:gd name="connsiteX2" fmla="*/ 0 w 385762"/>
              <a:gd name="connsiteY2" fmla="*/ 192881 h 1039813"/>
              <a:gd name="connsiteX3" fmla="*/ 192881 w 385762"/>
              <a:gd name="connsiteY3" fmla="*/ 0 h 1039813"/>
              <a:gd name="connsiteX4" fmla="*/ 385762 w 385762"/>
              <a:gd name="connsiteY4" fmla="*/ 192881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2" h="1039813">
                <a:moveTo>
                  <a:pt x="385762" y="1039813"/>
                </a:moveTo>
                <a:lnTo>
                  <a:pt x="0" y="1039813"/>
                </a:lnTo>
                <a:lnTo>
                  <a:pt x="0" y="192881"/>
                </a:lnTo>
                <a:cubicBezTo>
                  <a:pt x="0" y="86356"/>
                  <a:pt x="86356" y="0"/>
                  <a:pt x="192881" y="0"/>
                </a:cubicBezTo>
                <a:cubicBezTo>
                  <a:pt x="299406" y="0"/>
                  <a:pt x="385762" y="86356"/>
                  <a:pt x="385762" y="192881"/>
                </a:cubicBez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25" name="任意多边形 24"/>
          <p:cNvSpPr>
            <a:spLocks noChangeArrowheads="1"/>
          </p:cNvSpPr>
          <p:nvPr/>
        </p:nvSpPr>
        <p:spPr bwMode="auto">
          <a:xfrm rot="10800000">
            <a:off x="570864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26" name="任意多边形 25"/>
          <p:cNvSpPr>
            <a:spLocks noChangeArrowheads="1"/>
          </p:cNvSpPr>
          <p:nvPr/>
        </p:nvSpPr>
        <p:spPr bwMode="auto">
          <a:xfrm rot="10800000">
            <a:off x="5321299" y="0"/>
            <a:ext cx="385764" cy="1039813"/>
          </a:xfrm>
          <a:custGeom>
            <a:avLst/>
            <a:gdLst>
              <a:gd name="connsiteX0" fmla="*/ 385764 w 385764"/>
              <a:gd name="connsiteY0" fmla="*/ 1039813 h 1039813"/>
              <a:gd name="connsiteX1" fmla="*/ 0 w 385764"/>
              <a:gd name="connsiteY1" fmla="*/ 1039813 h 1039813"/>
              <a:gd name="connsiteX2" fmla="*/ 0 w 385764"/>
              <a:gd name="connsiteY2" fmla="*/ 192882 h 1039813"/>
              <a:gd name="connsiteX3" fmla="*/ 192882 w 385764"/>
              <a:gd name="connsiteY3" fmla="*/ 0 h 1039813"/>
              <a:gd name="connsiteX4" fmla="*/ 385764 w 385764"/>
              <a:gd name="connsiteY4" fmla="*/ 192882 h 1039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4" h="1039813">
                <a:moveTo>
                  <a:pt x="385764" y="1039813"/>
                </a:moveTo>
                <a:lnTo>
                  <a:pt x="0" y="1039813"/>
                </a:lnTo>
                <a:lnTo>
                  <a:pt x="0" y="192882"/>
                </a:lnTo>
                <a:cubicBezTo>
                  <a:pt x="0" y="86356"/>
                  <a:pt x="86356" y="0"/>
                  <a:pt x="192882" y="0"/>
                </a:cubicBezTo>
                <a:cubicBezTo>
                  <a:pt x="299408" y="0"/>
                  <a:pt x="385764" y="86356"/>
                  <a:pt x="385764" y="192882"/>
                </a:cubicBez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sp>
        <p:nvSpPr>
          <p:cNvPr id="2" name="标题 1"/>
          <p:cNvSpPr>
            <a:spLocks noGrp="1"/>
          </p:cNvSpPr>
          <p:nvPr>
            <p:ph type="title"/>
          </p:nvPr>
        </p:nvSpPr>
        <p:spPr>
          <a:xfrm>
            <a:off x="2870993" y="3001268"/>
            <a:ext cx="6602414" cy="683264"/>
          </a:xfrm>
        </p:spPr>
        <p:txBody>
          <a:bodyPr lIns="90000" tIns="46800" rIns="90000" bIns="46800" anchor="ctr">
            <a:normAutofit/>
          </a:bodyPr>
          <a:lstStyle>
            <a:lvl1pPr algn="ctr">
              <a:defRPr sz="3200" b="0"/>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lIns="90000" tIns="46800" rIns="90000" bIns="46800"/>
          <a:lstStyle/>
          <a:p>
            <a:fld id="{5663ED5B-2353-4D26-AA97-9FBE27B98DD3}" type="datetimeFigureOut">
              <a:rPr lang="zh-CN" altLang="en-US" smtClean="0"/>
            </a:fld>
            <a:endParaRPr lang="zh-CN" altLang="en-US"/>
          </a:p>
        </p:txBody>
      </p:sp>
      <p:sp>
        <p:nvSpPr>
          <p:cNvPr id="4" name="页脚占位符 3"/>
          <p:cNvSpPr>
            <a:spLocks noGrp="1"/>
          </p:cNvSpPr>
          <p:nvPr>
            <p:ph type="ftr" sz="quarter" idx="11"/>
          </p:nvPr>
        </p:nvSpPr>
        <p:spPr/>
        <p:txBody>
          <a:bodyPr lIns="90000" tIns="46800" rIns="90000" bIns="46800"/>
          <a:lstStyle/>
          <a:p>
            <a:endParaRPr lang="zh-CN" altLang="en-US"/>
          </a:p>
        </p:txBody>
      </p:sp>
      <p:sp>
        <p:nvSpPr>
          <p:cNvPr id="5" name="灯片编号占位符 4"/>
          <p:cNvSpPr>
            <a:spLocks noGrp="1"/>
          </p:cNvSpPr>
          <p:nvPr>
            <p:ph type="sldNum" sz="quarter" idx="12"/>
          </p:nvPr>
        </p:nvSpPr>
        <p:spPr/>
        <p:txBody>
          <a:bodyPr lIns="90000" tIns="46800" rIns="90000" bIns="46800"/>
          <a:lstStyle/>
          <a:p>
            <a:fld id="{74053C4E-5A3E-4937-80FD-4C1DDAF3963C}" type="slidenum">
              <a:rPr lang="zh-CN" altLang="en-US" smtClean="0"/>
            </a:fld>
            <a:endParaRPr lang="zh-CN" altLang="en-US"/>
          </a:p>
        </p:txBody>
      </p:sp>
      <p:sp>
        <p:nvSpPr>
          <p:cNvPr id="22" name="文本占位符 21"/>
          <p:cNvSpPr>
            <a:spLocks noGrp="1"/>
          </p:cNvSpPr>
          <p:nvPr>
            <p:ph type="body" sz="quarter" idx="13"/>
          </p:nvPr>
        </p:nvSpPr>
        <p:spPr>
          <a:xfrm>
            <a:off x="2870993" y="3694174"/>
            <a:ext cx="6602413" cy="535531"/>
          </a:xfrm>
        </p:spPr>
        <p:txBody>
          <a:bodyPr lIns="90000" tIns="46800" rIns="90000" bIns="46800" anchor="ctr">
            <a:normAutofit/>
          </a:bodyPr>
          <a:lstStyle>
            <a:lvl1pPr marL="0" indent="0" algn="ctr">
              <a:buNone/>
              <a:defRPr/>
            </a:lvl1pPr>
          </a:lstStyle>
          <a:p>
            <a:pPr lvl="0"/>
            <a:r>
              <a:rPr lang="zh-CN" altLang="en-US" dirty="0" smtClean="0"/>
              <a:t>单击此处编辑母版文本样式</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139700"/>
            <a:ext cx="4165200" cy="1600200"/>
          </a:xfrm>
        </p:spPr>
        <p:txBody>
          <a:bodyPr anchor="t" anchorCtr="0">
            <a:normAutofit/>
          </a:bodyPr>
          <a:lstStyle>
            <a:lvl1pPr>
              <a:defRPr sz="36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1397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17399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391774" y="365125"/>
            <a:ext cx="962025"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199" y="365125"/>
            <a:ext cx="9458325"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663ED5B-2353-4D26-AA97-9FBE27B98D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4053C4E-5A3E-4937-80FD-4C1DDAF3963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7" name="组合 6"/>
          <p:cNvGrpSpPr/>
          <p:nvPr/>
        </p:nvGrpSpPr>
        <p:grpSpPr bwMode="auto">
          <a:xfrm>
            <a:off x="0" y="6775450"/>
            <a:ext cx="12192000" cy="106363"/>
            <a:chOff x="0" y="0"/>
            <a:chExt cx="12192000" cy="105508"/>
          </a:xfrm>
        </p:grpSpPr>
        <p:sp>
          <p:nvSpPr>
            <p:cNvPr id="8" name="矩形 7"/>
            <p:cNvSpPr>
              <a:spLocks noChangeArrowheads="1"/>
            </p:cNvSpPr>
            <p:nvPr/>
          </p:nvSpPr>
          <p:spPr bwMode="auto">
            <a:xfrm>
              <a:off x="0" y="0"/>
              <a:ext cx="3048000" cy="105508"/>
            </a:xfrm>
            <a:prstGeom prst="rect">
              <a:avLst/>
            </a:prstGeom>
            <a:solidFill>
              <a:schemeClr val="accent3">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9" name="矩形 8"/>
            <p:cNvSpPr>
              <a:spLocks noChangeArrowheads="1"/>
            </p:cNvSpPr>
            <p:nvPr/>
          </p:nvSpPr>
          <p:spPr bwMode="auto">
            <a:xfrm>
              <a:off x="3048000" y="0"/>
              <a:ext cx="3048000" cy="105508"/>
            </a:xfrm>
            <a:prstGeom prst="rect">
              <a:avLst/>
            </a:prstGeom>
            <a:solidFill>
              <a:schemeClr val="accent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0" name="矩形 9"/>
            <p:cNvSpPr>
              <a:spLocks noChangeArrowheads="1"/>
            </p:cNvSpPr>
            <p:nvPr/>
          </p:nvSpPr>
          <p:spPr bwMode="auto">
            <a:xfrm>
              <a:off x="6096000" y="0"/>
              <a:ext cx="3048000" cy="105508"/>
            </a:xfrm>
            <a:prstGeom prst="rect">
              <a:avLst/>
            </a:prstGeom>
            <a:solidFill>
              <a:schemeClr val="accent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sp>
          <p:nvSpPr>
            <p:cNvPr id="11" name="矩形 10"/>
            <p:cNvSpPr>
              <a:spLocks noChangeArrowheads="1"/>
            </p:cNvSpPr>
            <p:nvPr/>
          </p:nvSpPr>
          <p:spPr bwMode="auto">
            <a:xfrm>
              <a:off x="9144000" y="0"/>
              <a:ext cx="3048000" cy="10550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en-US" sz="1300">
                <a:solidFill>
                  <a:srgbClr val="FFFFFF"/>
                </a:solidFill>
              </a:endParaRPr>
            </a:p>
          </p:txBody>
        </p:sp>
      </p:grpSp>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latin typeface="+mn-ea"/>
                <a:ea typeface="+mn-ea"/>
              </a:defRPr>
            </a:lvl1pPr>
          </a:lstStyle>
          <a:p>
            <a:fld id="{5663ED5B-2353-4D26-AA97-9FBE27B98DD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latin typeface="+mn-ea"/>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latin typeface="+mn-ea"/>
                <a:ea typeface="+mn-ea"/>
              </a:defRPr>
            </a:lvl1pPr>
          </a:lstStyle>
          <a:p>
            <a:fld id="{74053C4E-5A3E-4937-80FD-4C1DDAF3963C}" type="slidenum">
              <a:rPr lang="zh-CN" altLang="en-US" smtClean="0"/>
            </a:fld>
            <a:endParaRPr lang="zh-CN" altLang="en-US"/>
          </a:p>
        </p:txBody>
      </p:sp>
      <p:grpSp>
        <p:nvGrpSpPr>
          <p:cNvPr id="16" name="组合 15"/>
          <p:cNvGrpSpPr/>
          <p:nvPr/>
        </p:nvGrpSpPr>
        <p:grpSpPr>
          <a:xfrm>
            <a:off x="-1" y="271463"/>
            <a:ext cx="838201" cy="1093787"/>
            <a:chOff x="-1" y="271463"/>
            <a:chExt cx="1171575" cy="1093787"/>
          </a:xfrm>
        </p:grpSpPr>
        <p:sp>
          <p:nvSpPr>
            <p:cNvPr id="12" name="任意多边形 11"/>
            <p:cNvSpPr>
              <a:spLocks noChangeArrowheads="1"/>
            </p:cNvSpPr>
            <p:nvPr/>
          </p:nvSpPr>
          <p:spPr bwMode="auto">
            <a:xfrm rot="5400000">
              <a:off x="447674" y="-176212"/>
              <a:ext cx="274638" cy="1169988"/>
            </a:xfrm>
            <a:custGeom>
              <a:avLst/>
              <a:gdLst>
                <a:gd name="connsiteX0" fmla="*/ 0 w 274638"/>
                <a:gd name="connsiteY0" fmla="*/ 1169988 h 1169988"/>
                <a:gd name="connsiteX1" fmla="*/ 0 w 274638"/>
                <a:gd name="connsiteY1" fmla="*/ 137319 h 1169988"/>
                <a:gd name="connsiteX2" fmla="*/ 137319 w 274638"/>
                <a:gd name="connsiteY2" fmla="*/ 0 h 1169988"/>
                <a:gd name="connsiteX3" fmla="*/ 274638 w 274638"/>
                <a:gd name="connsiteY3" fmla="*/ 137319 h 1169988"/>
                <a:gd name="connsiteX4" fmla="*/ 274637 w 274638"/>
                <a:gd name="connsiteY4" fmla="*/ 1169988 h 1169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638" h="1169988">
                  <a:moveTo>
                    <a:pt x="0" y="1169988"/>
                  </a:moveTo>
                  <a:lnTo>
                    <a:pt x="0" y="137319"/>
                  </a:lnTo>
                  <a:cubicBezTo>
                    <a:pt x="0" y="61480"/>
                    <a:pt x="61480" y="0"/>
                    <a:pt x="137319" y="0"/>
                  </a:cubicBezTo>
                  <a:cubicBezTo>
                    <a:pt x="213158" y="0"/>
                    <a:pt x="274638" y="61480"/>
                    <a:pt x="274638" y="137319"/>
                  </a:cubicBezTo>
                  <a:lnTo>
                    <a:pt x="274637" y="1169988"/>
                  </a:lnTo>
                  <a:close/>
                </a:path>
              </a:pathLst>
            </a:custGeom>
            <a:solidFill>
              <a:schemeClr val="accent3">
                <a:lumMod val="60000"/>
                <a:lumOff val="40000"/>
              </a:schemeClr>
            </a:solidFill>
            <a:ln>
              <a:noFill/>
            </a:ln>
          </p:spPr>
          <p:txBody>
            <a:bodyPr wrap="square" anchor="ctr">
              <a:noAutofit/>
            </a:bodyPr>
            <a:lstStyle/>
            <a:p>
              <a:pPr algn="ctr"/>
              <a:endParaRPr lang="zh-CN" altLang="en-US" sz="1300">
                <a:solidFill>
                  <a:srgbClr val="FFFFFF"/>
                </a:solidFill>
              </a:endParaRPr>
            </a:p>
          </p:txBody>
        </p:sp>
        <p:sp>
          <p:nvSpPr>
            <p:cNvPr id="13" name="任意多边形 12"/>
            <p:cNvSpPr>
              <a:spLocks noChangeArrowheads="1"/>
            </p:cNvSpPr>
            <p:nvPr/>
          </p:nvSpPr>
          <p:spPr bwMode="auto">
            <a:xfrm rot="5400000">
              <a:off x="449262" y="9525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5"/>
            </a:solidFill>
            <a:ln>
              <a:noFill/>
            </a:ln>
          </p:spPr>
          <p:txBody>
            <a:bodyPr wrap="square" anchor="ctr">
              <a:noAutofit/>
            </a:bodyPr>
            <a:lstStyle/>
            <a:p>
              <a:pPr algn="ctr"/>
              <a:endParaRPr lang="zh-CN" altLang="en-US" sz="1300">
                <a:solidFill>
                  <a:srgbClr val="FFFFFF"/>
                </a:solidFill>
              </a:endParaRPr>
            </a:p>
          </p:txBody>
        </p:sp>
        <p:sp>
          <p:nvSpPr>
            <p:cNvPr id="14" name="任意多边形 13"/>
            <p:cNvSpPr>
              <a:spLocks noChangeArrowheads="1"/>
            </p:cNvSpPr>
            <p:nvPr/>
          </p:nvSpPr>
          <p:spPr bwMode="auto">
            <a:xfrm rot="5400000">
              <a:off x="449262" y="368300"/>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3"/>
            </a:solidFill>
            <a:ln>
              <a:noFill/>
            </a:ln>
          </p:spPr>
          <p:txBody>
            <a:bodyPr wrap="square" anchor="ctr">
              <a:noAutofit/>
            </a:bodyPr>
            <a:lstStyle/>
            <a:p>
              <a:pPr algn="ctr"/>
              <a:endParaRPr lang="zh-CN" altLang="en-US" sz="1300">
                <a:solidFill>
                  <a:srgbClr val="FFFFFF"/>
                </a:solidFill>
              </a:endParaRPr>
            </a:p>
          </p:txBody>
        </p:sp>
        <p:sp>
          <p:nvSpPr>
            <p:cNvPr id="15" name="任意多边形 14"/>
            <p:cNvSpPr>
              <a:spLocks noChangeArrowheads="1"/>
            </p:cNvSpPr>
            <p:nvPr/>
          </p:nvSpPr>
          <p:spPr bwMode="auto">
            <a:xfrm rot="5400000">
              <a:off x="449262" y="642937"/>
              <a:ext cx="273050" cy="1171575"/>
            </a:xfrm>
            <a:custGeom>
              <a:avLst/>
              <a:gdLst>
                <a:gd name="connsiteX0" fmla="*/ 0 w 273050"/>
                <a:gd name="connsiteY0" fmla="*/ 1171575 h 1171575"/>
                <a:gd name="connsiteX1" fmla="*/ 0 w 273050"/>
                <a:gd name="connsiteY1" fmla="*/ 136525 h 1171575"/>
                <a:gd name="connsiteX2" fmla="*/ 136525 w 273050"/>
                <a:gd name="connsiteY2" fmla="*/ 0 h 1171575"/>
                <a:gd name="connsiteX3" fmla="*/ 273050 w 273050"/>
                <a:gd name="connsiteY3" fmla="*/ 136525 h 1171575"/>
                <a:gd name="connsiteX4" fmla="*/ 273050 w 273050"/>
                <a:gd name="connsiteY4" fmla="*/ 1171575 h 1171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050" h="1171575">
                  <a:moveTo>
                    <a:pt x="0" y="1171575"/>
                  </a:moveTo>
                  <a:lnTo>
                    <a:pt x="0" y="136525"/>
                  </a:lnTo>
                  <a:cubicBezTo>
                    <a:pt x="0" y="61124"/>
                    <a:pt x="61124" y="0"/>
                    <a:pt x="136525" y="0"/>
                  </a:cubicBezTo>
                  <a:cubicBezTo>
                    <a:pt x="211926" y="0"/>
                    <a:pt x="273050" y="61124"/>
                    <a:pt x="273050" y="136525"/>
                  </a:cubicBezTo>
                  <a:lnTo>
                    <a:pt x="273050" y="1171575"/>
                  </a:lnTo>
                  <a:close/>
                </a:path>
              </a:pathLst>
            </a:custGeom>
            <a:solidFill>
              <a:schemeClr val="accent1"/>
            </a:solidFill>
            <a:ln>
              <a:noFill/>
            </a:ln>
          </p:spPr>
          <p:txBody>
            <a:bodyPr wrap="square" anchor="ctr">
              <a:noAutofit/>
            </a:bodyPr>
            <a:lstStyle/>
            <a:p>
              <a:pPr algn="ctr"/>
              <a:endParaRPr lang="zh-CN" altLang="en-US" sz="1300">
                <a:solidFill>
                  <a:srgbClr val="FFFFFF"/>
                </a:solidFill>
              </a:endParaRPr>
            </a:p>
          </p:txBody>
        </p:sp>
      </p:grpSp>
      <p:sp>
        <p:nvSpPr>
          <p:cNvPr id="17" name="KSO_TEMPLATE" hidden="1"/>
          <p:cNvSpPr/>
          <p:nvPr>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xml"/><Relationship Id="rId3" Type="http://schemas.openxmlformats.org/officeDocument/2006/relationships/image" Target="../media/image1.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2.xml"/><Relationship Id="rId3" Type="http://schemas.openxmlformats.org/officeDocument/2006/relationships/image" Target="../media/image1.png"/><Relationship Id="rId2" Type="http://schemas.openxmlformats.org/officeDocument/2006/relationships/tags" Target="../tags/tag31.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34.xml"/><Relationship Id="rId2" Type="http://schemas.openxmlformats.org/officeDocument/2006/relationships/image" Target="../media/image1.png"/><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36.xml"/><Relationship Id="rId2" Type="http://schemas.openxmlformats.org/officeDocument/2006/relationships/image" Target="../media/image1.png"/><Relationship Id="rId1" Type="http://schemas.openxmlformats.org/officeDocument/2006/relationships/tags" Target="../tags/tag3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38.xml"/><Relationship Id="rId2" Type="http://schemas.openxmlformats.org/officeDocument/2006/relationships/image" Target="../media/image1.png"/><Relationship Id="rId1" Type="http://schemas.openxmlformats.org/officeDocument/2006/relationships/tags" Target="../tags/tag3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40.xml"/><Relationship Id="rId2" Type="http://schemas.openxmlformats.org/officeDocument/2006/relationships/image" Target="../media/image1.png"/><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42.xml"/><Relationship Id="rId2" Type="http://schemas.openxmlformats.org/officeDocument/2006/relationships/image" Target="../media/image1.png"/><Relationship Id="rId1" Type="http://schemas.openxmlformats.org/officeDocument/2006/relationships/tags" Target="../tags/tag41.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44.xml"/><Relationship Id="rId2" Type="http://schemas.openxmlformats.org/officeDocument/2006/relationships/image" Target="../media/image1.png"/><Relationship Id="rId1" Type="http://schemas.openxmlformats.org/officeDocument/2006/relationships/tags" Target="../tags/tag4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46.xml"/><Relationship Id="rId2" Type="http://schemas.openxmlformats.org/officeDocument/2006/relationships/image" Target="../media/image1.png"/><Relationship Id="rId1" Type="http://schemas.openxmlformats.org/officeDocument/2006/relationships/tags" Target="../tags/tag4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48.xml"/><Relationship Id="rId2" Type="http://schemas.openxmlformats.org/officeDocument/2006/relationships/image" Target="../media/image1.png"/><Relationship Id="rId1" Type="http://schemas.openxmlformats.org/officeDocument/2006/relationships/tags" Target="../tags/tag47.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50.xml"/><Relationship Id="rId2" Type="http://schemas.openxmlformats.org/officeDocument/2006/relationships/image" Target="../media/image1.png"/><Relationship Id="rId1" Type="http://schemas.openxmlformats.org/officeDocument/2006/relationships/tags" Target="../tags/tag49.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themeOverride" Target="../theme/themeOverride1.xml"/><Relationship Id="rId4" Type="http://schemas.openxmlformats.org/officeDocument/2006/relationships/tags" Target="../tags/tag9.xml"/><Relationship Id="rId3"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52.xml"/><Relationship Id="rId2" Type="http://schemas.openxmlformats.org/officeDocument/2006/relationships/image" Target="../media/image1.png"/><Relationship Id="rId1" Type="http://schemas.openxmlformats.org/officeDocument/2006/relationships/tags" Target="../tags/tag5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tags" Target="../tags/tag54.xml"/><Relationship Id="rId2" Type="http://schemas.openxmlformats.org/officeDocument/2006/relationships/image" Target="../media/image1.png"/><Relationship Id="rId1" Type="http://schemas.openxmlformats.org/officeDocument/2006/relationships/tags" Target="../tags/tag53.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56.xml"/><Relationship Id="rId2" Type="http://schemas.openxmlformats.org/officeDocument/2006/relationships/image" Target="../media/image1.png"/><Relationship Id="rId1" Type="http://schemas.openxmlformats.org/officeDocument/2006/relationships/tags" Target="../tags/tag55.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tags" Target="../tags/tag58.xml"/><Relationship Id="rId2" Type="http://schemas.openxmlformats.org/officeDocument/2006/relationships/image" Target="../media/image1.png"/><Relationship Id="rId1" Type="http://schemas.openxmlformats.org/officeDocument/2006/relationships/tags" Target="../tags/tag57.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60.xml"/><Relationship Id="rId2" Type="http://schemas.openxmlformats.org/officeDocument/2006/relationships/image" Target="../media/image1.png"/><Relationship Id="rId1" Type="http://schemas.openxmlformats.org/officeDocument/2006/relationships/tags" Target="../tags/tag59.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62.xml"/><Relationship Id="rId2" Type="http://schemas.openxmlformats.org/officeDocument/2006/relationships/image" Target="../media/image1.png"/><Relationship Id="rId1" Type="http://schemas.openxmlformats.org/officeDocument/2006/relationships/tags" Target="../tags/tag6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image" Target="../media/image1.png"/><Relationship Id="rId1" Type="http://schemas.openxmlformats.org/officeDocument/2006/relationships/tags" Target="../tags/tag63.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tags" Target="../tags/tag67.xml"/><Relationship Id="rId3" Type="http://schemas.openxmlformats.org/officeDocument/2006/relationships/image" Target="../media/image1.png"/><Relationship Id="rId2" Type="http://schemas.openxmlformats.org/officeDocument/2006/relationships/tags" Target="../tags/tag66.xml"/><Relationship Id="rId1" Type="http://schemas.openxmlformats.org/officeDocument/2006/relationships/tags" Target="../tags/tag65.xml"/></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6.xml"/><Relationship Id="rId5" Type="http://schemas.openxmlformats.org/officeDocument/2006/relationships/themeOverride" Target="../theme/themeOverride2.xml"/><Relationship Id="rId4" Type="http://schemas.openxmlformats.org/officeDocument/2006/relationships/tags" Target="../tags/tag70.xml"/><Relationship Id="rId3"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12.xml"/><Relationship Id="rId3" Type="http://schemas.openxmlformats.org/officeDocument/2006/relationships/image" Target="../media/image1.png"/><Relationship Id="rId2" Type="http://schemas.openxmlformats.org/officeDocument/2006/relationships/tags" Target="../tags/tag11.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 Id="rId3" Type="http://schemas.openxmlformats.org/officeDocument/2006/relationships/image" Target="../media/image1.png"/><Relationship Id="rId2" Type="http://schemas.openxmlformats.org/officeDocument/2006/relationships/tags" Target="../tags/tag14.xml"/><Relationship Id="rId1" Type="http://schemas.openxmlformats.org/officeDocument/2006/relationships/tags" Target="../tags/tag13.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1.png"/><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image" Target="../media/image2.emf"/><Relationship Id="rId3" Type="http://schemas.openxmlformats.org/officeDocument/2006/relationships/image" Target="../media/image1.png"/><Relationship Id="rId2" Type="http://schemas.openxmlformats.org/officeDocument/2006/relationships/tags" Target="../tags/tag19.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3.xml"/><Relationship Id="rId3" Type="http://schemas.openxmlformats.org/officeDocument/2006/relationships/image" Target="../media/image1.png"/><Relationship Id="rId2" Type="http://schemas.openxmlformats.org/officeDocument/2006/relationships/tags" Target="../tags/tag2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6.xml"/><Relationship Id="rId3" Type="http://schemas.openxmlformats.org/officeDocument/2006/relationships/image" Target="../media/image1.png"/><Relationship Id="rId2" Type="http://schemas.openxmlformats.org/officeDocument/2006/relationships/tags" Target="../tags/tag25.xml"/><Relationship Id="rId1" Type="http://schemas.openxmlformats.org/officeDocument/2006/relationships/tags" Target="../tags/tag2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9.xml"/><Relationship Id="rId3" Type="http://schemas.openxmlformats.org/officeDocument/2006/relationships/image" Target="../media/image1.png"/><Relationship Id="rId2" Type="http://schemas.openxmlformats.org/officeDocument/2006/relationships/tags" Target="../tags/tag28.xml"/><Relationship Id="rId1" Type="http://schemas.openxmlformats.org/officeDocument/2006/relationships/tags" Target="../tags/tag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ctrTitle"/>
            <p:custDataLst>
              <p:tags r:id="rId1"/>
            </p:custDataLst>
          </p:nvPr>
        </p:nvSpPr>
        <p:spPr/>
        <p:txBody>
          <a:bodyPr/>
          <a:p>
            <a:r>
              <a:rPr lang="en-US" altLang="zh-CN" smtClean="0"/>
              <a:t>Apache Kafka Guide</a:t>
            </a:r>
            <a:endParaRPr lang="en-US" altLang="zh-CN" smtClean="0"/>
          </a:p>
        </p:txBody>
      </p:sp>
      <p:sp>
        <p:nvSpPr>
          <p:cNvPr id="12" name="副标题 11"/>
          <p:cNvSpPr>
            <a:spLocks noGrp="1"/>
          </p:cNvSpPr>
          <p:nvPr>
            <p:ph type="subTitle" idx="1"/>
            <p:custDataLst>
              <p:tags r:id="rId2"/>
            </p:custDataLst>
          </p:nvPr>
        </p:nvSpPr>
        <p:spPr/>
        <p:txBody>
          <a:bodyPr/>
          <a:p>
            <a:r>
              <a:rPr lang="en-US" altLang="zh-CN" smtClean="0"/>
              <a:t>Lecture:Alex Wang,QQ</a:t>
            </a:r>
            <a:r>
              <a:rPr lang="zh-CN" altLang="en-US" smtClean="0"/>
              <a:t>群</a:t>
            </a:r>
            <a:r>
              <a:rPr lang="en-US" altLang="zh-CN" smtClean="0"/>
              <a:t>:463962286</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Asynchronous send</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
        <p:nvSpPr>
          <p:cNvPr id="3" name="文本框 2"/>
          <p:cNvSpPr txBox="1"/>
          <p:nvPr/>
        </p:nvSpPr>
        <p:spPr>
          <a:xfrm>
            <a:off x="879475" y="1563370"/>
            <a:ext cx="10636250" cy="645160"/>
          </a:xfrm>
          <a:prstGeom prst="rect">
            <a:avLst/>
          </a:prstGeom>
          <a:noFill/>
        </p:spPr>
        <p:txBody>
          <a:bodyPr wrap="square" rtlCol="0">
            <a:spAutoFit/>
          </a:bodyPr>
          <a:p>
            <a:pPr marL="285750" indent="-285750">
              <a:buFont typeface="Arial" panose="020B0604020202020204" pitchFamily="34" charset="0"/>
              <a:buChar char="•"/>
            </a:pPr>
            <a:r>
              <a:rPr lang="en-US" altLang="zh-CN"/>
              <a:t>We call the send() method with a callback function, which gets triggered when it receives a response from the Kafka broker.</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ACK</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7" name="文本框 6"/>
          <p:cNvSpPr txBox="1"/>
          <p:nvPr/>
        </p:nvSpPr>
        <p:spPr>
          <a:xfrm>
            <a:off x="906145" y="1315720"/>
            <a:ext cx="10530205" cy="5077460"/>
          </a:xfrm>
          <a:prstGeom prst="rect">
            <a:avLst/>
          </a:prstGeom>
          <a:noFill/>
        </p:spPr>
        <p:txBody>
          <a:bodyPr wrap="square" rtlCol="0">
            <a:spAutoFit/>
          </a:bodyPr>
          <a:p>
            <a:pPr indent="0">
              <a:buFont typeface="Arial" panose="020B0604020202020204" pitchFamily="34" charset="0"/>
              <a:buNone/>
            </a:pPr>
            <a:r>
              <a:rPr lang="zh-CN" altLang="en-US"/>
              <a:t>The acks parameter controls how many partition replicas must receive the record before the producer can consider the write successful. This option has a significant impact on how likely messages are to be lost. There are three allowed values for the acks parameter</a:t>
            </a:r>
            <a:endParaRPr lang="zh-CN" altLang="en-US"/>
          </a:p>
          <a:p>
            <a:pPr marL="285750" indent="-285750">
              <a:buFont typeface="Arial" panose="020B0604020202020204" pitchFamily="34" charset="0"/>
              <a:buChar char="•"/>
            </a:pPr>
            <a:r>
              <a:rPr lang="zh-CN" altLang="en-US"/>
              <a:t>acks=0</a:t>
            </a:r>
            <a:endParaRPr lang="zh-CN" altLang="en-US"/>
          </a:p>
          <a:p>
            <a:pPr marL="285750" indent="-285750">
              <a:buFont typeface="Arial" panose="020B0604020202020204" pitchFamily="34" charset="0"/>
              <a:buNone/>
            </a:pPr>
            <a:r>
              <a:rPr lang="zh-CN" altLang="en-US"/>
              <a:t>     the producer will not wait for a reply from the broker before assuming the message was sent successfully. This means that if something went wrong and the broker did not receive the message, the producer will not know about it and the message will be lost. However, because the producer is not waiting for any response from the server, it can send messages as fast as the network will support, so this setting can be used to achieve very high throughput.</a:t>
            </a:r>
            <a:endParaRPr lang="zh-CN" altLang="en-US"/>
          </a:p>
          <a:p>
            <a:pPr marL="285750" indent="-285750">
              <a:buFont typeface="Arial" panose="020B0604020202020204" pitchFamily="34" charset="0"/>
              <a:buChar char="•"/>
            </a:pPr>
            <a:r>
              <a:rPr lang="zh-CN" altLang="en-US"/>
              <a:t>acks=1</a:t>
            </a:r>
            <a:endParaRPr lang="zh-CN" altLang="en-US"/>
          </a:p>
          <a:p>
            <a:pPr marL="285750" indent="-285750">
              <a:buFont typeface="Arial" panose="020B0604020202020204" pitchFamily="34" charset="0"/>
              <a:buNone/>
            </a:pPr>
            <a:r>
              <a:rPr lang="zh-CN" altLang="en-US"/>
              <a:t>     the producer will receive a success response from the broker the moment the leader replica received the message. If the message can’t be written to the leader (e.g., if the leader crashed and a new leader was not elected yet), the producer will receive an error response and can retry sending the message,avoiding potential loss of data.</a:t>
            </a:r>
            <a:endParaRPr lang="zh-CN" altLang="en-US"/>
          </a:p>
          <a:p>
            <a:pPr marL="285750" indent="-285750">
              <a:buFont typeface="Arial" panose="020B0604020202020204" pitchFamily="34" charset="0"/>
              <a:buChar char="•"/>
            </a:pPr>
            <a:r>
              <a:rPr lang="en-US" altLang="zh-CN"/>
              <a:t>acks=all</a:t>
            </a:r>
            <a:endParaRPr lang="en-US" altLang="zh-CN"/>
          </a:p>
          <a:p>
            <a:pPr marL="285750" indent="-285750">
              <a:buFont typeface="Arial" panose="020B0604020202020204" pitchFamily="34" charset="0"/>
              <a:buNone/>
            </a:pPr>
            <a:r>
              <a:rPr lang="en-US" altLang="zh-CN"/>
              <a:t>     the producer will receive a success response from the broker once all in-sync replicas received the message. This is the safest mode since you can make sure more than one broker has the message and that the message will survive even in the case of crash</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buffer.memory</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1753235"/>
          </a:xfrm>
          <a:prstGeom prst="rect">
            <a:avLst/>
          </a:prstGeom>
          <a:noFill/>
        </p:spPr>
        <p:txBody>
          <a:bodyPr wrap="square" rtlCol="0">
            <a:spAutoFit/>
          </a:bodyPr>
          <a:p>
            <a:pPr marL="285750" indent="-285750">
              <a:buFont typeface="Arial" panose="020B0604020202020204" pitchFamily="34" charset="0"/>
              <a:buChar char="•"/>
            </a:pPr>
            <a:r>
              <a:rPr lang="en-US" altLang="zh-CN"/>
              <a:t>The total bytes of memory the producer can use to buffer records waiting to be sent to the server. If records are sent faster than they can be delivered to the server the producer will block for max.block.ms after which it will throw an exception.</a:t>
            </a:r>
            <a:endParaRPr lang="en-US" altLang="zh-CN"/>
          </a:p>
          <a:p>
            <a:pPr marL="285750" indent="-285750">
              <a:buFont typeface="Arial" panose="020B0604020202020204" pitchFamily="34" charset="0"/>
              <a:buChar char="•"/>
            </a:pPr>
            <a:r>
              <a:rPr lang="en-US" altLang="zh-CN"/>
              <a:t>This setting should correspond roughly to the total memory the producer will use, but is not a hard bound since not all memory the producer uses is used for buffering. Some additional memory will be used for compression (if compression is enabled) as well as for maintaining in-flight requests.</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compression.type</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6" name="文本框 5"/>
          <p:cNvSpPr txBox="1"/>
          <p:nvPr/>
        </p:nvSpPr>
        <p:spPr>
          <a:xfrm>
            <a:off x="1076960" y="1671320"/>
            <a:ext cx="10030460" cy="3415030"/>
          </a:xfrm>
          <a:prstGeom prst="rect">
            <a:avLst/>
          </a:prstGeom>
          <a:noFill/>
        </p:spPr>
        <p:txBody>
          <a:bodyPr wrap="square" rtlCol="0">
            <a:spAutoFit/>
          </a:bodyPr>
          <a:p>
            <a:pPr marL="285750" indent="-285750">
              <a:buFont typeface="Arial" panose="020B0604020202020204" pitchFamily="34" charset="0"/>
              <a:buChar char="•"/>
            </a:pPr>
            <a:r>
              <a:rPr lang="zh-CN" altLang="en-US"/>
              <a:t>The compression type for all data generated by the producer. The default is none (i.e. no compression). Valid values are none, gzip, snappy, or lz4. Compression is of full batches of data, so the efficacy of batching will also impact the compression ratio (more batching means better compression).</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Snappy compression was invented by Google to provide decent compression ratios with low CPU overhead and good performance, so it is recommended in cases where both performance and bandwidth are a concern. Gzip compression will typically use more CPU and time but result in better compression ratios, so it recommended in cases where network bandwidth is more restricted. By enabling compression, you reduce network utilization and storage, which is often a bottleneck when sending messages to Kafka.</a:t>
            </a:r>
            <a:endParaRPr lang="zh-CN" altLang="en-US"/>
          </a:p>
          <a:p>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retries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4092575"/>
          </a:xfrm>
          <a:prstGeom prst="rect">
            <a:avLst/>
          </a:prstGeom>
          <a:noFill/>
        </p:spPr>
        <p:txBody>
          <a:bodyPr wrap="square" rtlCol="0">
            <a:spAutoFit/>
          </a:bodyPr>
          <a:p>
            <a:pPr indent="0">
              <a:buNone/>
            </a:pPr>
            <a:r>
              <a:rPr lang="en-US" altLang="zh-CN" sz="2000"/>
              <a:t>When the producer receives an error message from the server, the error could be transient (e.g., a lack of leader for a partition). In this case, the value of the retries parameter will control how many times the producer will retry sending the message before giving up and notifying the client of an issue. By default, the producer will wait 100ms between retries, but you can control this using the retry.backoff.ms parameter. We recommend testing how long it takes to recover from a crashed broker (i.e., how long until all partitions get new leaders) and setting the number of retries and delay between them such that the total amount of time spent retrying will be longer than the time it takes the Kafka cluster to recover from the crash—otherwise, the producer will give up too soon. Not all errors will be retried by the producer. Some errors are not transient and will not cause retries (e.g., “message too large” error). In general, because the producer handles retries for you, there is no point in handling retries within your own application logic. You will want to focus your efforts on handling nonretriable errors or cases where retry attempts were exhausted.</a:t>
            </a:r>
            <a:endParaRPr lang="en-US" altLang="zh-CN"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batch.size</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2861310"/>
          </a:xfrm>
          <a:prstGeom prst="rect">
            <a:avLst/>
          </a:prstGeom>
          <a:noFill/>
        </p:spPr>
        <p:txBody>
          <a:bodyPr wrap="square" rtlCol="0">
            <a:spAutoFit/>
          </a:bodyPr>
          <a:p>
            <a:pPr indent="0">
              <a:buNone/>
            </a:pPr>
            <a:r>
              <a:rPr lang="en-US" altLang="zh-CN" sz="2000"/>
              <a:t>When multiple records are sent to the same partition, the producer will batch them together. This parameter controls the amount of memory in bytes (not messages!) that will be used for each batch. When the batch is full, all the messages in the batch will be sent. However, this does not mean that the producer will wait for the batch to become full. The producer will send half-full batches and even batches with just a single message in them. Therefore, setting the batch size too large will not cause delays in sending messages; it will just use more memory for the batches. Setting the batch size too small will add some overhead because the producer will need to send messages more frequently.</a:t>
            </a:r>
            <a:endParaRPr lang="en-US" altLang="zh-CN" sz="2000"/>
          </a:p>
          <a:p>
            <a:pPr marL="285750" indent="-285750"/>
            <a:endParaRPr lang="en-US" altLang="zh-CN" sz="2000" b="1"/>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linger.ms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2861310"/>
          </a:xfrm>
          <a:prstGeom prst="rect">
            <a:avLst/>
          </a:prstGeom>
          <a:noFill/>
        </p:spPr>
        <p:txBody>
          <a:bodyPr wrap="square" rtlCol="0">
            <a:spAutoFit/>
          </a:bodyPr>
          <a:p>
            <a:pPr indent="0">
              <a:buNone/>
            </a:pPr>
            <a:r>
              <a:rPr lang="en-US" altLang="zh-CN" sz="2000"/>
              <a:t>linger.ms controls the amount of time to wait for additional messages before sending</a:t>
            </a:r>
            <a:endParaRPr lang="en-US" altLang="zh-CN" sz="2000"/>
          </a:p>
          <a:p>
            <a:pPr indent="0">
              <a:buNone/>
            </a:pPr>
            <a:r>
              <a:rPr lang="en-US" altLang="zh-CN" sz="2000"/>
              <a:t>the current batch. KafkaProducer sends a batch of messages either when the current</a:t>
            </a:r>
            <a:endParaRPr lang="en-US" altLang="zh-CN" sz="2000"/>
          </a:p>
          <a:p>
            <a:pPr indent="0">
              <a:buNone/>
            </a:pPr>
            <a:r>
              <a:rPr lang="en-US" altLang="zh-CN" sz="2000"/>
              <a:t>batch is full or when the linger.ms limit is reached. By default, the producer will</a:t>
            </a:r>
            <a:endParaRPr lang="en-US" altLang="zh-CN" sz="2000"/>
          </a:p>
          <a:p>
            <a:pPr indent="0">
              <a:buNone/>
            </a:pPr>
            <a:r>
              <a:rPr lang="en-US" altLang="zh-CN" sz="2000"/>
              <a:t>send messages as soon as there is a sender thread available to send them, even if</a:t>
            </a:r>
            <a:endParaRPr lang="en-US" altLang="zh-CN" sz="2000"/>
          </a:p>
          <a:p>
            <a:pPr indent="0">
              <a:buNone/>
            </a:pPr>
            <a:r>
              <a:rPr lang="en-US" altLang="zh-CN" sz="2000"/>
              <a:t>there’s just one message in the batch. By setting linger.ms higher than 0, we instruct</a:t>
            </a:r>
            <a:endParaRPr lang="en-US" altLang="zh-CN" sz="2000"/>
          </a:p>
          <a:p>
            <a:pPr indent="0">
              <a:buNone/>
            </a:pPr>
            <a:r>
              <a:rPr lang="en-US" altLang="zh-CN" sz="2000"/>
              <a:t>the producer to wait a few milliseconds to add additional messages to the batch</a:t>
            </a:r>
            <a:endParaRPr lang="en-US" altLang="zh-CN" sz="2000"/>
          </a:p>
          <a:p>
            <a:pPr indent="0">
              <a:buNone/>
            </a:pPr>
            <a:r>
              <a:rPr lang="en-US" altLang="zh-CN" sz="2000"/>
              <a:t>before sending it to the brokers. This increases latency but also increases throughput</a:t>
            </a:r>
            <a:endParaRPr lang="en-US" altLang="zh-CN" sz="2000"/>
          </a:p>
          <a:p>
            <a:pPr indent="0">
              <a:buNone/>
            </a:pPr>
            <a:r>
              <a:rPr lang="en-US" altLang="zh-CN" sz="2000"/>
              <a:t>(because we send more messages at once, there is less overhead per message).</a:t>
            </a:r>
            <a:endParaRPr lang="en-US" altLang="zh-CN" sz="2000"/>
          </a:p>
          <a:p>
            <a:pPr marL="285750" indent="-285750"/>
            <a:endParaRPr lang="en-US" altLang="zh-CN" sz="2000" b="1"/>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client.id</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1014730"/>
          </a:xfrm>
          <a:prstGeom prst="rect">
            <a:avLst/>
          </a:prstGeom>
          <a:noFill/>
        </p:spPr>
        <p:txBody>
          <a:bodyPr wrap="square" rtlCol="0">
            <a:spAutoFit/>
          </a:bodyPr>
          <a:p>
            <a:pPr indent="0">
              <a:buNone/>
            </a:pPr>
            <a:r>
              <a:rPr lang="en-US" altLang="zh-CN" sz="2000"/>
              <a:t>This can be any string, and will be used by the brokers to identify messages sent from the client. It is used in logging and metrics, and for quotas.</a:t>
            </a:r>
            <a:endParaRPr lang="en-US" altLang="zh-CN" sz="2000"/>
          </a:p>
          <a:p>
            <a:pPr marL="285750" indent="-285750"/>
            <a:endParaRPr lang="en-US" altLang="zh-CN" sz="2000" b="1"/>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max.in.flight.requests.per.connection</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1938020"/>
          </a:xfrm>
          <a:prstGeom prst="rect">
            <a:avLst/>
          </a:prstGeom>
          <a:noFill/>
        </p:spPr>
        <p:txBody>
          <a:bodyPr wrap="square" rtlCol="0">
            <a:spAutoFit/>
          </a:bodyPr>
          <a:p>
            <a:pPr indent="0">
              <a:buNone/>
            </a:pPr>
            <a:r>
              <a:rPr lang="en-US" altLang="zh-CN" sz="2000"/>
              <a:t>This controls how many messages the producer will send to the server without receiving responses. Setting this high can increase memory usage while improving throughput, but setting it too high can reduce throughput as batching becomes less efficient. Setting this to 1 will guarantee that messages will be written to the broker in the order in which they were sent, even when retries occur.</a:t>
            </a:r>
            <a:endParaRPr lang="en-US" altLang="zh-CN" sz="2000"/>
          </a:p>
          <a:p>
            <a:pPr marL="285750" indent="-285750"/>
            <a:endParaRPr lang="en-US" altLang="zh-CN" sz="2000" b="1"/>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fontScale="90000"/>
          </a:bodyPr>
          <a:p>
            <a:r>
              <a:rPr lang="en-US" altLang="zh-CN" dirty="0">
                <a:solidFill>
                  <a:schemeClr val="tx1"/>
                </a:solidFill>
              </a:rPr>
              <a:t>timeout.ms, request.timeout.ms, and metadata.fetch.timeout.ms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2553335"/>
          </a:xfrm>
          <a:prstGeom prst="rect">
            <a:avLst/>
          </a:prstGeom>
          <a:noFill/>
        </p:spPr>
        <p:txBody>
          <a:bodyPr wrap="square" rtlCol="0">
            <a:spAutoFit/>
          </a:bodyPr>
          <a:p>
            <a:pPr indent="0">
              <a:buNone/>
            </a:pPr>
            <a:r>
              <a:rPr lang="en-US" altLang="zh-CN" sz="2000"/>
              <a:t>These parameters control how long the producer will wait for a reply from the server</a:t>
            </a:r>
            <a:endParaRPr lang="en-US" altLang="zh-CN" sz="2000"/>
          </a:p>
          <a:p>
            <a:pPr indent="0">
              <a:buNone/>
            </a:pPr>
            <a:r>
              <a:rPr lang="en-US" altLang="zh-CN" sz="2000"/>
              <a:t>when sending data (request.timeout.ms) and when requesting metadata such as the</a:t>
            </a:r>
            <a:endParaRPr lang="en-US" altLang="zh-CN" sz="2000"/>
          </a:p>
          <a:p>
            <a:pPr indent="0">
              <a:buNone/>
            </a:pPr>
            <a:r>
              <a:rPr lang="en-US" altLang="zh-CN" sz="2000"/>
              <a:t>current leaders for the partitions we are writing to (metadata.fetch.timeout.ms). If the timeout is reached without reply, the producer will either retry sending or respond with an error (either through exception or the send callback). timeout.ms controls the time the broker will wait for in-sync replicas to acknowledge the message in order to meet the acks configuration—the broker will return an error if the time elapses without the necessary acknowledgments.</a:t>
            </a:r>
            <a:endParaRPr lang="en-US" altLang="zh-CN" sz="2000"/>
          </a:p>
          <a:p>
            <a:pPr marL="285750" indent="-285750"/>
            <a:endParaRPr lang="en-US" altLang="zh-CN" sz="2000" b="1"/>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custDataLst>
              <p:tags r:id="rId1"/>
            </p:custDataLst>
          </p:nvPr>
        </p:nvSpPr>
        <p:spPr>
          <a:xfrm>
            <a:off x="551384" y="2532963"/>
            <a:ext cx="4824535" cy="1800200"/>
          </a:xfrm>
          <a:prstGeom prst="rect">
            <a:avLst/>
          </a:prstGeom>
          <a:ln w="12700">
            <a:miter lim="400000"/>
          </a:ln>
        </p:spPr>
        <p:txBody>
          <a:bodyPr wrap="square" lIns="50800" tIns="50800" rIns="50800" bIns="50800" anchor="ctr">
            <a:normAutofit/>
          </a:bodyPr>
          <a:lstStyle>
            <a:defPPr>
              <a:defRPr lang="zh-CN"/>
            </a:defPPr>
            <a:lvl1pPr lvl="0" algn="dist">
              <a:defRPr sz="2400">
                <a:solidFill>
                  <a:schemeClr val="bg1"/>
                </a:solidFill>
                <a:ea typeface="方正超粗黑简体" panose="03000509000000000000" pitchFamily="65" charset="-122"/>
                <a:cs typeface="+mj-cs"/>
              </a:defRPr>
            </a:lvl1pPr>
          </a:lstStyle>
          <a:p>
            <a:r>
              <a:rPr lang="en-US" altLang="zh-CN" dirty="0" smtClean="0">
                <a:ea typeface="+mn-ea"/>
                <a:cs typeface="+mn-cs"/>
              </a:rPr>
              <a:t>Lorem ipsum dolor sit </a:t>
            </a:r>
            <a:r>
              <a:rPr lang="en-US" altLang="zh-CN" dirty="0" err="1" smtClean="0">
                <a:ea typeface="+mn-ea"/>
                <a:cs typeface="+mn-cs"/>
              </a:rPr>
              <a:t>amet</a:t>
            </a:r>
            <a:r>
              <a:rPr lang="en-US" altLang="zh-CN" dirty="0" smtClean="0">
                <a:ea typeface="+mn-ea"/>
                <a:cs typeface="+mn-cs"/>
              </a:rPr>
              <a:t>, </a:t>
            </a:r>
            <a:r>
              <a:rPr lang="en-US" altLang="zh-CN" dirty="0" err="1" smtClean="0">
                <a:ea typeface="+mn-ea"/>
                <a:cs typeface="+mn-cs"/>
              </a:rPr>
              <a:t>consectetur</a:t>
            </a:r>
            <a:r>
              <a:rPr lang="en-US" altLang="zh-CN" dirty="0" smtClean="0">
                <a:ea typeface="+mn-ea"/>
                <a:cs typeface="+mn-cs"/>
              </a:rPr>
              <a:t> </a:t>
            </a:r>
            <a:r>
              <a:rPr lang="en-US" altLang="zh-CN" dirty="0" err="1" smtClean="0">
                <a:ea typeface="+mn-ea"/>
                <a:cs typeface="+mn-cs"/>
              </a:rPr>
              <a:t>adipisicing</a:t>
            </a:r>
            <a:r>
              <a:rPr lang="en-US" altLang="zh-CN" dirty="0" smtClean="0">
                <a:ea typeface="+mn-ea"/>
                <a:cs typeface="+mn-cs"/>
              </a:rPr>
              <a:t> </a:t>
            </a:r>
            <a:r>
              <a:rPr lang="en-US" altLang="zh-CN" dirty="0" err="1" smtClean="0">
                <a:ea typeface="+mn-ea"/>
                <a:cs typeface="+mn-cs"/>
              </a:rPr>
              <a:t>elit</a:t>
            </a:r>
            <a:r>
              <a:rPr lang="en-US" altLang="zh-CN" dirty="0" smtClean="0">
                <a:ea typeface="+mn-ea"/>
                <a:cs typeface="+mn-cs"/>
              </a:rPr>
              <a:t>.</a:t>
            </a:r>
            <a:endParaRPr lang="zh-CN" altLang="en-US" dirty="0">
              <a:ea typeface="+mn-ea"/>
              <a:cs typeface="+mn-cs"/>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sp>
        <p:nvSpPr>
          <p:cNvPr id="5" name="标题 4"/>
          <p:cNvSpPr>
            <a:spLocks noGrp="1"/>
          </p:cNvSpPr>
          <p:nvPr>
            <p:ph type="ctrTitle"/>
            <p:custDataLst>
              <p:tags r:id="rId2"/>
            </p:custDataLst>
          </p:nvPr>
        </p:nvSpPr>
        <p:spPr/>
        <p:txBody>
          <a:bodyPr>
            <a:normAutofit/>
          </a:bodyPr>
          <a:p>
            <a:r>
              <a:rPr lang="en-US" altLang="zh-CN" smtClean="0"/>
              <a:t>Lesson 3: Kafka Producers</a:t>
            </a:r>
            <a:endParaRPr lang="en-US" altLang="zh-CN" smtClean="0"/>
          </a:p>
        </p:txBody>
      </p:sp>
      <p:sp>
        <p:nvSpPr>
          <p:cNvPr id="3" name="文本框 2"/>
          <p:cNvSpPr txBox="1"/>
          <p:nvPr/>
        </p:nvSpPr>
        <p:spPr>
          <a:xfrm>
            <a:off x="4796155" y="3514090"/>
            <a:ext cx="6568440" cy="368300"/>
          </a:xfrm>
          <a:prstGeom prst="rect">
            <a:avLst/>
          </a:prstGeom>
          <a:noFill/>
        </p:spPr>
        <p:txBody>
          <a:bodyPr wrap="square" rtlCol="0">
            <a:spAutoFit/>
          </a:bodyPr>
          <a:p>
            <a:r>
              <a:rPr lang="en-US" altLang="zh-CN"/>
              <a:t>-- Writing Messagesto Kafka</a:t>
            </a:r>
            <a:endParaRPr lang="en-US" altLang="zh-CN"/>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750" advTm="3000"/>
    </mc:Choice>
    <mc:Fallback>
      <p:transition spd="slow" advTm="3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max.block.ms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1322070"/>
          </a:xfrm>
          <a:prstGeom prst="rect">
            <a:avLst/>
          </a:prstGeom>
          <a:noFill/>
        </p:spPr>
        <p:txBody>
          <a:bodyPr wrap="square" rtlCol="0">
            <a:spAutoFit/>
          </a:bodyPr>
          <a:p>
            <a:pPr indent="0">
              <a:buNone/>
            </a:pPr>
            <a:r>
              <a:rPr lang="en-US" altLang="zh-CN" sz="2000"/>
              <a:t>This parameter controls how long the producer will block when calling send() and</a:t>
            </a:r>
            <a:endParaRPr lang="en-US" altLang="zh-CN" sz="2000"/>
          </a:p>
          <a:p>
            <a:pPr indent="0">
              <a:buNone/>
            </a:pPr>
            <a:r>
              <a:rPr lang="en-US" altLang="zh-CN" sz="2000"/>
              <a:t>when explicitly requesting metadata via partitionsFor(). Those methods block</a:t>
            </a:r>
            <a:endParaRPr lang="en-US" altLang="zh-CN" sz="2000"/>
          </a:p>
          <a:p>
            <a:pPr indent="0">
              <a:buNone/>
            </a:pPr>
            <a:r>
              <a:rPr lang="en-US" altLang="zh-CN" sz="2000"/>
              <a:t>when the producer’s send buffer is full or when metadata is not available. When</a:t>
            </a:r>
            <a:endParaRPr lang="en-US" altLang="zh-CN" sz="2000"/>
          </a:p>
          <a:p>
            <a:pPr indent="0">
              <a:buNone/>
            </a:pPr>
            <a:r>
              <a:rPr lang="en-US" altLang="zh-CN" sz="2000"/>
              <a:t>max.block.ms is reached, a timeout exception is thrown.</a:t>
            </a:r>
            <a:endParaRPr lang="en-US" altLang="zh-CN"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max.request.size</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2553335"/>
          </a:xfrm>
          <a:prstGeom prst="rect">
            <a:avLst/>
          </a:prstGeom>
          <a:noFill/>
        </p:spPr>
        <p:txBody>
          <a:bodyPr wrap="square" rtlCol="0">
            <a:spAutoFit/>
          </a:bodyPr>
          <a:p>
            <a:pPr indent="0">
              <a:buNone/>
            </a:pPr>
            <a:r>
              <a:rPr lang="en-US" altLang="zh-CN" sz="2000"/>
              <a:t>This setting controls the size of a produce request sent by the producer. It caps both</a:t>
            </a:r>
            <a:endParaRPr lang="en-US" altLang="zh-CN" sz="2000"/>
          </a:p>
          <a:p>
            <a:pPr indent="0">
              <a:buNone/>
            </a:pPr>
            <a:r>
              <a:rPr lang="en-US" altLang="zh-CN" sz="2000"/>
              <a:t>the size of the largest message that can be sent and the number of messages that the</a:t>
            </a:r>
            <a:endParaRPr lang="en-US" altLang="zh-CN" sz="2000"/>
          </a:p>
          <a:p>
            <a:pPr indent="0">
              <a:buNone/>
            </a:pPr>
            <a:r>
              <a:rPr lang="en-US" altLang="zh-CN" sz="2000"/>
              <a:t>producer can send in one request. For example, with a default maximum request size</a:t>
            </a:r>
            <a:endParaRPr lang="en-US" altLang="zh-CN" sz="2000"/>
          </a:p>
          <a:p>
            <a:pPr indent="0">
              <a:buNone/>
            </a:pPr>
            <a:r>
              <a:rPr lang="en-US" altLang="zh-CN" sz="2000"/>
              <a:t>of 1 MB, the largest message you can send is 1 MB or the producer can batch 1,000</a:t>
            </a:r>
            <a:endParaRPr lang="en-US" altLang="zh-CN" sz="2000"/>
          </a:p>
          <a:p>
            <a:pPr indent="0">
              <a:buNone/>
            </a:pPr>
            <a:r>
              <a:rPr lang="en-US" altLang="zh-CN" sz="2000"/>
              <a:t>messages of size 1 K each into one request. In addition, the broker has its own limit</a:t>
            </a:r>
            <a:endParaRPr lang="en-US" altLang="zh-CN" sz="2000"/>
          </a:p>
          <a:p>
            <a:pPr indent="0">
              <a:buNone/>
            </a:pPr>
            <a:r>
              <a:rPr lang="en-US" altLang="zh-CN" sz="2000"/>
              <a:t>on the size of the largest message it will accept (</a:t>
            </a:r>
            <a:r>
              <a:rPr lang="en-US" altLang="zh-CN" sz="2000" u="sng"/>
              <a:t>message.max.bytes</a:t>
            </a:r>
            <a:r>
              <a:rPr lang="en-US" altLang="zh-CN" sz="2000"/>
              <a:t>). It is usually a</a:t>
            </a:r>
            <a:endParaRPr lang="en-US" altLang="zh-CN" sz="2000"/>
          </a:p>
          <a:p>
            <a:pPr indent="0">
              <a:buNone/>
            </a:pPr>
            <a:r>
              <a:rPr lang="en-US" altLang="zh-CN" sz="2000"/>
              <a:t>good idea to have these configurations match, so the producer will not attempt to</a:t>
            </a:r>
            <a:endParaRPr lang="en-US" altLang="zh-CN" sz="2000"/>
          </a:p>
          <a:p>
            <a:pPr indent="0">
              <a:buNone/>
            </a:pPr>
            <a:r>
              <a:rPr lang="en-US" altLang="zh-CN" sz="2000"/>
              <a:t>send messages of a size that will be rejected by the broker.</a:t>
            </a:r>
            <a:endParaRPr lang="en-US" altLang="zh-CN"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fontScale="90000"/>
          </a:bodyPr>
          <a:p>
            <a:r>
              <a:rPr lang="en-US" altLang="zh-CN" dirty="0">
                <a:solidFill>
                  <a:schemeClr val="tx1"/>
                </a:solidFill>
              </a:rPr>
              <a:t>receive.buffer.bytes </a:t>
            </a:r>
            <a:br>
              <a:rPr lang="en-US" altLang="zh-CN" dirty="0">
                <a:solidFill>
                  <a:schemeClr val="tx1"/>
                </a:solidFill>
              </a:rPr>
            </a:br>
            <a:r>
              <a:rPr lang="en-US" altLang="zh-CN" dirty="0">
                <a:solidFill>
                  <a:schemeClr val="tx1"/>
                </a:solidFill>
              </a:rPr>
              <a:t>send.buffer.bytes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79475" y="1563370"/>
            <a:ext cx="10636250" cy="1322070"/>
          </a:xfrm>
          <a:prstGeom prst="rect">
            <a:avLst/>
          </a:prstGeom>
          <a:noFill/>
        </p:spPr>
        <p:txBody>
          <a:bodyPr wrap="square" rtlCol="0">
            <a:spAutoFit/>
          </a:bodyPr>
          <a:p>
            <a:pPr indent="0">
              <a:buNone/>
            </a:pPr>
            <a:r>
              <a:rPr lang="en-US" altLang="zh-CN" sz="2000"/>
              <a:t>These are the sizes of the TCP send and receive buffers used by the sockets when</a:t>
            </a:r>
            <a:endParaRPr lang="en-US" altLang="zh-CN" sz="2000"/>
          </a:p>
          <a:p>
            <a:pPr indent="0">
              <a:buNone/>
            </a:pPr>
            <a:r>
              <a:rPr lang="en-US" altLang="zh-CN" sz="2000"/>
              <a:t>writing and reading data. If these are set to -1, the OS defaults will be used. It is a good idea to increase those when producers or consumers communicate with brokers in a different datacenter because those network links typically have higher latency and lower bandwidth.</a:t>
            </a:r>
            <a:endParaRPr lang="en-US" altLang="zh-CN"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Ordering Guarantees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38200" y="1452245"/>
            <a:ext cx="10636250" cy="5015865"/>
          </a:xfrm>
          <a:prstGeom prst="rect">
            <a:avLst/>
          </a:prstGeom>
          <a:noFill/>
        </p:spPr>
        <p:txBody>
          <a:bodyPr wrap="square" rtlCol="0">
            <a:spAutoFit/>
          </a:bodyPr>
          <a:p>
            <a:pPr indent="0">
              <a:buNone/>
            </a:pPr>
            <a:r>
              <a:rPr lang="en-US" altLang="zh-CN" sz="2000"/>
              <a:t>Apache Kafka preserves the order of messages within a partition. This means that if messages were sent from the producer in a specific order, the broker will write them to a partition in that order and all consumers will read them in that order. For some use cases,</a:t>
            </a:r>
            <a:endParaRPr lang="en-US" altLang="zh-CN" sz="2000"/>
          </a:p>
          <a:p>
            <a:pPr indent="0">
              <a:buNone/>
            </a:pPr>
            <a:r>
              <a:rPr lang="en-US" altLang="zh-CN" sz="2000"/>
              <a:t>order is very important. There is a big difference between depositing $100 in an account and later withdrawing it, and the other way around! However, some use cases are less sensitive.</a:t>
            </a:r>
            <a:endParaRPr lang="en-US" altLang="zh-CN" sz="2000"/>
          </a:p>
          <a:p>
            <a:pPr indent="0">
              <a:buNone/>
            </a:pPr>
            <a:endParaRPr lang="en-US" altLang="zh-CN" sz="2000"/>
          </a:p>
          <a:p>
            <a:pPr indent="0">
              <a:buNone/>
            </a:pPr>
            <a:r>
              <a:rPr lang="en-US" altLang="zh-CN" sz="2000"/>
              <a:t>Setting the retries parameter to nonzero and the max.in.flights.requests.per.session to more than one means that it is possible that the broker will fail to write the first batch of messages, succeed to write the second (which was already inflight), and then retry the first batch and succeed, thereby reversing the order. </a:t>
            </a:r>
            <a:endParaRPr lang="en-US" altLang="zh-CN" sz="2000"/>
          </a:p>
          <a:p>
            <a:pPr indent="0">
              <a:buNone/>
            </a:pPr>
            <a:endParaRPr lang="en-US" altLang="zh-CN" sz="2000"/>
          </a:p>
          <a:p>
            <a:pPr indent="0">
              <a:buNone/>
            </a:pPr>
            <a:r>
              <a:rPr lang="en-US" altLang="zh-CN" sz="2000"/>
              <a:t>Usually, setting the number of retries to zero is not an option in a reliable system, so if guaranteeing order is critical, we recommend setting in.flight.requests.per.session=1 to make sure that while a batch of messages is retrying, additional messages will not be sent (because this has the potential to reverse the correct order). This will severely limit the throughput of the producer, so only use this when order is important.</a:t>
            </a:r>
            <a:endParaRPr lang="en-US" altLang="zh-CN"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Serializers</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38200" y="1452245"/>
            <a:ext cx="10636250" cy="1322070"/>
          </a:xfrm>
          <a:prstGeom prst="rect">
            <a:avLst/>
          </a:prstGeom>
          <a:noFill/>
        </p:spPr>
        <p:txBody>
          <a:bodyPr wrap="square" rtlCol="0">
            <a:spAutoFit/>
          </a:bodyPr>
          <a:p>
            <a:pPr indent="0">
              <a:buNone/>
            </a:pPr>
            <a:r>
              <a:rPr lang="en-US" altLang="zh-CN" sz="2000"/>
              <a:t>As seen in previous examples, producer configuration includes mandatory serializers.</a:t>
            </a:r>
            <a:endParaRPr lang="en-US" altLang="zh-CN" sz="2000"/>
          </a:p>
          <a:p>
            <a:pPr indent="0">
              <a:buNone/>
            </a:pPr>
            <a:r>
              <a:rPr lang="en-US" altLang="zh-CN" sz="2000"/>
              <a:t>We’ve seen how to use the default String serializer. Kafka also includes serializers for</a:t>
            </a:r>
            <a:endParaRPr lang="en-US" altLang="zh-CN" sz="2000"/>
          </a:p>
          <a:p>
            <a:pPr indent="0">
              <a:buNone/>
            </a:pPr>
            <a:r>
              <a:rPr lang="en-US" altLang="zh-CN" sz="2000"/>
              <a:t>integers and ByteArrays, but this does not cover most use cases. Eventually, you will</a:t>
            </a:r>
            <a:endParaRPr lang="en-US" altLang="zh-CN" sz="2000"/>
          </a:p>
          <a:p>
            <a:pPr indent="0">
              <a:buNone/>
            </a:pPr>
            <a:r>
              <a:rPr lang="en-US" altLang="zh-CN" sz="2000"/>
              <a:t>want to be able to serialize more generic records.</a:t>
            </a:r>
            <a:endParaRPr lang="en-US" altLang="zh-CN"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Partitions-I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38200" y="1452245"/>
            <a:ext cx="10636250" cy="4707890"/>
          </a:xfrm>
          <a:prstGeom prst="rect">
            <a:avLst/>
          </a:prstGeom>
          <a:noFill/>
        </p:spPr>
        <p:txBody>
          <a:bodyPr wrap="square" rtlCol="0">
            <a:spAutoFit/>
          </a:bodyPr>
          <a:p>
            <a:pPr indent="0">
              <a:buNone/>
            </a:pPr>
            <a:r>
              <a:rPr lang="en-US" altLang="zh-CN" sz="2000"/>
              <a:t>Kafka messages are key-value pairs and while it is possible to create a ProducerRecord with just a topic and a value, with the key set to null by default, most applications produce records with keys. Keys serve two goals</a:t>
            </a:r>
            <a:endParaRPr lang="en-US" altLang="zh-CN" sz="2000"/>
          </a:p>
          <a:p>
            <a:pPr indent="0">
              <a:buNone/>
            </a:pPr>
            <a:r>
              <a:rPr lang="en-US" altLang="zh-CN" sz="2000"/>
              <a:t>1. they are additional information that gets stored with the message</a:t>
            </a:r>
            <a:endParaRPr lang="en-US" altLang="zh-CN" sz="2000"/>
          </a:p>
          <a:p>
            <a:pPr indent="0">
              <a:buNone/>
            </a:pPr>
            <a:r>
              <a:rPr lang="en-US" altLang="zh-CN" sz="2000"/>
              <a:t>2. they are also used to decide which one of the topic partitions the message will be written to.</a:t>
            </a:r>
            <a:endParaRPr lang="en-US" altLang="zh-CN" sz="2000"/>
          </a:p>
          <a:p>
            <a:pPr indent="0">
              <a:buNone/>
            </a:pPr>
            <a:r>
              <a:rPr lang="en-US" altLang="zh-CN" sz="2000"/>
              <a:t> All messages with the same key will go to the same partition.</a:t>
            </a:r>
            <a:endParaRPr lang="en-US" altLang="zh-CN" sz="2000"/>
          </a:p>
          <a:p>
            <a:pPr indent="0">
              <a:buNone/>
            </a:pPr>
            <a:endParaRPr lang="en-US" altLang="zh-CN" sz="2000"/>
          </a:p>
          <a:p>
            <a:pPr indent="0">
              <a:buNone/>
            </a:pPr>
            <a:r>
              <a:rPr lang="en-US" altLang="zh-CN" sz="2000"/>
              <a:t>When the key is null and the default partitioner is used, the record will be sent to one of the available partitions of the topic at random. A round-robin algorithm will be used to balance the messages among the partitions.</a:t>
            </a:r>
            <a:endParaRPr lang="en-US" altLang="zh-CN" sz="2000"/>
          </a:p>
          <a:p>
            <a:pPr indent="0">
              <a:buNone/>
            </a:pPr>
            <a:endParaRPr lang="en-US" altLang="zh-CN" sz="2000"/>
          </a:p>
          <a:p>
            <a:pPr indent="0">
              <a:buNone/>
            </a:pPr>
            <a:r>
              <a:rPr lang="en-US" altLang="zh-CN" sz="2000"/>
              <a:t>If a key exists and the default partitioner is used, Kafka will hash the key (using its own hash algorithm, so hash values will not change when Java is upgraded), and use the result to map the message to a specific partition.</a:t>
            </a:r>
            <a:endParaRPr lang="en-US" altLang="zh-CN"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Partitions-II</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文本框 2"/>
          <p:cNvSpPr txBox="1"/>
          <p:nvPr/>
        </p:nvSpPr>
        <p:spPr>
          <a:xfrm>
            <a:off x="838200" y="1452245"/>
            <a:ext cx="10636250" cy="3476625"/>
          </a:xfrm>
          <a:prstGeom prst="rect">
            <a:avLst/>
          </a:prstGeom>
          <a:noFill/>
        </p:spPr>
        <p:txBody>
          <a:bodyPr wrap="square" rtlCol="0">
            <a:spAutoFit/>
          </a:bodyPr>
          <a:p>
            <a:pPr indent="0">
              <a:buNone/>
            </a:pPr>
            <a:r>
              <a:rPr lang="en-US" altLang="zh-CN" sz="2000"/>
              <a:t>it is important that a key is always mapped to the same partition, we use all the partitions in the topic to calculate the mapping—not just the available partitions. This means that if a specific partition is unavailable when you write data to it, you might get an error. </a:t>
            </a:r>
            <a:endParaRPr lang="en-US" altLang="zh-CN" sz="2000"/>
          </a:p>
          <a:p>
            <a:pPr indent="0">
              <a:buNone/>
            </a:pPr>
            <a:endParaRPr lang="en-US" altLang="zh-CN" sz="2000"/>
          </a:p>
          <a:p>
            <a:pPr indent="0">
              <a:buNone/>
            </a:pPr>
            <a:r>
              <a:rPr lang="en-US" altLang="zh-CN" sz="2000"/>
              <a:t>This allows all kinds of optimization when reading data from partitions. However, the moment you add new partitions to the topic, this is no longer guaranteed—the old records will stay in partition 34 while new records will get written to a different partition. When partitioning keys is important, the easiest solution is to create topics with sufficient partitions and never add partitions.</a:t>
            </a:r>
            <a:endParaRPr lang="en-US" altLang="zh-CN" sz="2000"/>
          </a:p>
          <a:p>
            <a:pPr indent="0">
              <a:buNone/>
            </a:pPr>
            <a:endParaRPr lang="en-US" altLang="zh-CN" sz="2000"/>
          </a:p>
          <a:p>
            <a:pPr indent="0">
              <a:buNone/>
            </a:pPr>
            <a:endParaRPr lang="en-US" altLang="zh-CN" sz="200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Published courses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1614170"/>
            <a:ext cx="10515600" cy="4701540"/>
          </a:xfrm>
        </p:spPr>
        <p:txBody>
          <a:bodyPr>
            <a:normAutofit lnSpcReduction="10000"/>
          </a:bodyPr>
          <a:p>
            <a:pPr algn="just">
              <a:lnSpc>
                <a:spcPct val="120000"/>
              </a:lnSpc>
            </a:pPr>
            <a:r>
              <a:rPr lang="en-US" altLang="zh-CN" sz="2000" dirty="0">
                <a:sym typeface="+mn-ea"/>
              </a:rPr>
              <a:t>Java 8 In Action(40)</a:t>
            </a:r>
            <a:endParaRPr lang="en-US" altLang="zh-CN" sz="2000" dirty="0">
              <a:sym typeface="+mn-ea"/>
            </a:endParaRPr>
          </a:p>
          <a:p>
            <a:pPr algn="just">
              <a:lnSpc>
                <a:spcPct val="120000"/>
              </a:lnSpc>
            </a:pPr>
            <a:r>
              <a:rPr lang="en-US" altLang="zh-CN" sz="2000" dirty="0">
                <a:sym typeface="+mn-ea"/>
              </a:rPr>
              <a:t>Apache Flume In Action(42)</a:t>
            </a:r>
            <a:endParaRPr lang="en-US" altLang="zh-CN" sz="2000" dirty="0">
              <a:sym typeface="+mn-ea"/>
            </a:endParaRPr>
          </a:p>
          <a:p>
            <a:pPr algn="just">
              <a:lnSpc>
                <a:spcPct val="120000"/>
              </a:lnSpc>
            </a:pPr>
            <a:r>
              <a:rPr lang="en-US" altLang="zh-CN" sz="2000" dirty="0">
                <a:sym typeface="+mn-ea"/>
              </a:rPr>
              <a:t>Apache Sqoop(10)</a:t>
            </a:r>
            <a:endParaRPr lang="en-US" altLang="zh-CN" sz="2000" dirty="0">
              <a:sym typeface="+mn-ea"/>
            </a:endParaRPr>
          </a:p>
          <a:p>
            <a:pPr algn="just">
              <a:lnSpc>
                <a:spcPct val="120000"/>
              </a:lnSpc>
            </a:pPr>
            <a:r>
              <a:rPr lang="en-US" altLang="zh-CN" sz="2000" dirty="0">
                <a:sym typeface="+mn-ea"/>
              </a:rPr>
              <a:t>PowerMock</a:t>
            </a:r>
            <a:endParaRPr lang="en-US" altLang="zh-CN" sz="2000" dirty="0">
              <a:sym typeface="+mn-ea"/>
            </a:endParaRPr>
          </a:p>
          <a:p>
            <a:pPr algn="just">
              <a:lnSpc>
                <a:spcPct val="120000"/>
              </a:lnSpc>
            </a:pPr>
            <a:r>
              <a:rPr lang="en-US" altLang="zh-CN" sz="2000" dirty="0">
                <a:sym typeface="+mn-ea"/>
              </a:rPr>
              <a:t>Concordion</a:t>
            </a:r>
            <a:endParaRPr lang="en-US" altLang="zh-CN" sz="2000" dirty="0">
              <a:sym typeface="+mn-ea"/>
            </a:endParaRPr>
          </a:p>
          <a:p>
            <a:pPr algn="just">
              <a:lnSpc>
                <a:spcPct val="120000"/>
              </a:lnSpc>
            </a:pPr>
            <a:r>
              <a:rPr lang="en-US" altLang="zh-CN" sz="2000" dirty="0">
                <a:sym typeface="+mn-ea"/>
              </a:rPr>
              <a:t>Concurrency Programming Season I</a:t>
            </a:r>
            <a:endParaRPr lang="en-US" altLang="zh-CN" sz="2000" dirty="0">
              <a:sym typeface="+mn-ea"/>
            </a:endParaRPr>
          </a:p>
          <a:p>
            <a:pPr algn="just">
              <a:lnSpc>
                <a:spcPct val="120000"/>
              </a:lnSpc>
            </a:pPr>
            <a:r>
              <a:rPr lang="en-US" altLang="zh-CN" sz="2000" dirty="0">
                <a:sym typeface="+mn-ea"/>
              </a:rPr>
              <a:t>Concurrency Programming Season II</a:t>
            </a:r>
            <a:endParaRPr lang="en-US" altLang="zh-CN" sz="2000" dirty="0">
              <a:sym typeface="+mn-ea"/>
            </a:endParaRPr>
          </a:p>
          <a:p>
            <a:pPr algn="just">
              <a:lnSpc>
                <a:spcPct val="120000"/>
              </a:lnSpc>
            </a:pPr>
            <a:r>
              <a:rPr lang="en-US" altLang="zh-CN" sz="2000" dirty="0">
                <a:sym typeface="+mn-ea"/>
              </a:rPr>
              <a:t>Concurrency Programming Season III</a:t>
            </a:r>
            <a:endParaRPr lang="en-US" altLang="zh-CN" sz="2000" dirty="0">
              <a:sym typeface="+mn-ea"/>
            </a:endParaRPr>
          </a:p>
          <a:p>
            <a:pPr algn="just">
              <a:lnSpc>
                <a:spcPct val="120000"/>
              </a:lnSpc>
            </a:pPr>
            <a:r>
              <a:rPr lang="en-US" altLang="zh-CN" sz="2000" dirty="0">
                <a:sym typeface="+mn-ea"/>
              </a:rPr>
              <a:t>Google Guava</a:t>
            </a:r>
            <a:endParaRPr lang="en-US" altLang="zh-CN" sz="2000" dirty="0">
              <a:sym typeface="+mn-ea"/>
            </a:endParaRPr>
          </a:p>
          <a:p>
            <a:pPr algn="just">
              <a:lnSpc>
                <a:spcPct val="120000"/>
              </a:lnSpc>
            </a:pPr>
            <a:r>
              <a:rPr lang="en-US" altLang="zh-CN" sz="2000" dirty="0">
                <a:sym typeface="+mn-ea"/>
              </a:rPr>
              <a:t>Mockito</a:t>
            </a:r>
            <a:endParaRPr lang="en-US" altLang="zh-CN" sz="2000" dirty="0">
              <a:sym typeface="+mn-ea"/>
            </a:endParaRPr>
          </a:p>
          <a:p>
            <a:pPr marL="457200" lvl="1" indent="0" algn="just">
              <a:lnSpc>
                <a:spcPct val="120000"/>
              </a:lnSpc>
              <a:buNone/>
            </a:pPr>
            <a:endParaRPr lang="en-US" altLang="zh-CN" sz="1600" dirty="0"/>
          </a:p>
          <a:p>
            <a:pPr algn="just">
              <a:lnSpc>
                <a:spcPct val="120000"/>
              </a:lnSpc>
            </a:pPr>
            <a:endParaRPr lang="zh-CN" altLang="en-US" sz="2000" dirty="0"/>
          </a:p>
          <a:p>
            <a:pPr algn="just">
              <a:lnSpc>
                <a:spcPct val="120000"/>
              </a:lnSpc>
            </a:pP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p>
            <a:r>
              <a:rPr lang="en-US" altLang="zh-CN" smtClean="0"/>
              <a:t>THANK YOU</a:t>
            </a:r>
            <a:endParaRPr lang="en-US" altLang="zh-CN" smtClean="0"/>
          </a:p>
        </p:txBody>
      </p:sp>
      <p:sp>
        <p:nvSpPr>
          <p:cNvPr id="3" name="文本占位符 2"/>
          <p:cNvSpPr>
            <a:spLocks noGrp="1"/>
          </p:cNvSpPr>
          <p:nvPr>
            <p:ph type="body" sz="quarter" idx="13"/>
            <p:custDataLst>
              <p:tags r:id="rId2"/>
            </p:custDataLst>
          </p:nvPr>
        </p:nvSpPr>
        <p:spPr/>
        <p:txBody>
          <a:bodyPr/>
          <a:p>
            <a:r>
              <a:rPr lang="en-US" altLang="zh-CN" smtClean="0"/>
              <a:t>Power By Alex Wang</a:t>
            </a:r>
            <a:endParaRPr lang="en-US" altLang="zh-CN" smtClean="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6" name="图片 5"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Agenda</a:t>
            </a:r>
            <a:endParaRPr lang="en-US" altLang="zh-CN" dirty="0">
              <a:solidFill>
                <a:schemeClr val="tx1"/>
              </a:solidFill>
            </a:endParaRPr>
          </a:p>
        </p:txBody>
      </p:sp>
      <p:sp>
        <p:nvSpPr>
          <p:cNvPr id="5" name="内容占位符 4"/>
          <p:cNvSpPr>
            <a:spLocks noGrp="1"/>
          </p:cNvSpPr>
          <p:nvPr>
            <p:ph idx="1"/>
            <p:custDataLst>
              <p:tags r:id="rId2"/>
            </p:custDataLst>
          </p:nvPr>
        </p:nvSpPr>
        <p:spPr>
          <a:xfrm>
            <a:off x="838200" y="2251075"/>
            <a:ext cx="10514965" cy="2958465"/>
          </a:xfrm>
        </p:spPr>
        <p:txBody>
          <a:bodyPr>
            <a:normAutofit lnSpcReduction="20000"/>
          </a:bodyPr>
          <a:p>
            <a:pPr marL="0" indent="0" algn="just">
              <a:lnSpc>
                <a:spcPct val="120000"/>
              </a:lnSpc>
              <a:buNone/>
            </a:pPr>
            <a:r>
              <a:rPr lang="en-US" altLang="zh-CN" sz="2000" dirty="0"/>
              <a:t>1. Producer message to kafka</a:t>
            </a:r>
            <a:endParaRPr lang="en-US" altLang="zh-CN" sz="2000" dirty="0"/>
          </a:p>
          <a:p>
            <a:pPr marL="0" indent="0" algn="just">
              <a:lnSpc>
                <a:spcPct val="120000"/>
              </a:lnSpc>
              <a:buNone/>
            </a:pPr>
            <a:r>
              <a:rPr lang="en-US" altLang="zh-CN" sz="2000" dirty="0"/>
              <a:t>2. The producer configuration in deep</a:t>
            </a:r>
            <a:endParaRPr lang="en-US" altLang="zh-CN" sz="2000" dirty="0"/>
          </a:p>
          <a:p>
            <a:pPr marL="0" indent="0" algn="just">
              <a:lnSpc>
                <a:spcPct val="120000"/>
              </a:lnSpc>
              <a:buNone/>
            </a:pPr>
            <a:r>
              <a:rPr lang="en-US" altLang="zh-CN" sz="2000" dirty="0"/>
              <a:t>3. Serializers</a:t>
            </a:r>
            <a:endParaRPr lang="en-US" altLang="zh-CN" sz="2000" dirty="0"/>
          </a:p>
          <a:p>
            <a:pPr marL="0" indent="0" algn="just">
              <a:lnSpc>
                <a:spcPct val="120000"/>
              </a:lnSpc>
              <a:buNone/>
            </a:pPr>
            <a:r>
              <a:rPr lang="en-US" altLang="zh-CN" sz="2000" dirty="0"/>
              <a:t>4. Partitions</a:t>
            </a:r>
            <a:endParaRPr lang="en-US" altLang="zh-CN" sz="2000" dirty="0"/>
          </a:p>
          <a:p>
            <a:pPr marL="0" indent="0" algn="just">
              <a:lnSpc>
                <a:spcPct val="120000"/>
              </a:lnSpc>
              <a:buNone/>
            </a:pPr>
            <a:r>
              <a:rPr lang="en-US" altLang="zh-CN" sz="2000" dirty="0"/>
              <a:t>5. Summary</a:t>
            </a:r>
            <a:endParaRPr lang="en-US" altLang="zh-CN"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Kafka client pom</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437765" y="1986280"/>
            <a:ext cx="7317105" cy="3510915"/>
          </a:xfrm>
        </p:spPr>
        <p:txBody>
          <a:bodyPr>
            <a:normAutofit lnSpcReduction="20000"/>
          </a:bodyPr>
          <a:p>
            <a:pPr marL="0" indent="0" algn="just">
              <a:lnSpc>
                <a:spcPct val="120000"/>
              </a:lnSpc>
              <a:buNone/>
            </a:pPr>
            <a:r>
              <a:rPr lang="zh-CN" altLang="en-US" sz="2000" dirty="0"/>
              <a:t>&lt;dependencies&gt;</a:t>
            </a:r>
            <a:endParaRPr lang="zh-CN" altLang="en-US" sz="2000" dirty="0"/>
          </a:p>
          <a:p>
            <a:pPr marL="0" indent="0" algn="just">
              <a:lnSpc>
                <a:spcPct val="120000"/>
              </a:lnSpc>
              <a:buNone/>
            </a:pPr>
            <a:r>
              <a:rPr lang="zh-CN" altLang="en-US" sz="2000" dirty="0"/>
              <a:t>        &lt;dependency&gt;</a:t>
            </a:r>
            <a:endParaRPr lang="zh-CN" altLang="en-US" sz="2000" dirty="0"/>
          </a:p>
          <a:p>
            <a:pPr marL="0" indent="0" algn="just">
              <a:lnSpc>
                <a:spcPct val="120000"/>
              </a:lnSpc>
              <a:buNone/>
            </a:pPr>
            <a:r>
              <a:rPr lang="zh-CN" altLang="en-US" sz="2000" dirty="0"/>
              <a:t>            &lt;groupId&gt;org.apache.kafka&lt;/groupId&gt;</a:t>
            </a:r>
            <a:endParaRPr lang="zh-CN" altLang="en-US" sz="2000" dirty="0"/>
          </a:p>
          <a:p>
            <a:pPr marL="0" indent="0" algn="just">
              <a:lnSpc>
                <a:spcPct val="120000"/>
              </a:lnSpc>
              <a:buNone/>
            </a:pPr>
            <a:r>
              <a:rPr lang="zh-CN" altLang="en-US" sz="2000" dirty="0"/>
              <a:t>            &lt;artifactId&gt;kafka-clients&lt;/artifactId&gt;</a:t>
            </a:r>
            <a:endParaRPr lang="zh-CN" altLang="en-US" sz="2000" dirty="0"/>
          </a:p>
          <a:p>
            <a:pPr marL="0" indent="0" algn="just">
              <a:lnSpc>
                <a:spcPct val="120000"/>
              </a:lnSpc>
              <a:buNone/>
            </a:pPr>
            <a:r>
              <a:rPr lang="zh-CN" altLang="en-US" sz="2000" dirty="0"/>
              <a:t>            &lt;version&gt;0.11.0.1&lt;/version&gt;</a:t>
            </a:r>
            <a:endParaRPr lang="zh-CN" altLang="en-US" sz="2000" dirty="0"/>
          </a:p>
          <a:p>
            <a:pPr marL="0" indent="0" algn="just">
              <a:lnSpc>
                <a:spcPct val="120000"/>
              </a:lnSpc>
              <a:buNone/>
            </a:pPr>
            <a:r>
              <a:rPr lang="zh-CN" altLang="en-US" sz="2000" dirty="0"/>
              <a:t>        &lt;/dependency&gt;</a:t>
            </a:r>
            <a:endParaRPr lang="zh-CN" altLang="en-US" sz="2000" dirty="0"/>
          </a:p>
          <a:p>
            <a:pPr marL="0" indent="0" algn="just">
              <a:lnSpc>
                <a:spcPct val="120000"/>
              </a:lnSpc>
              <a:buNone/>
            </a:pPr>
            <a:r>
              <a:rPr lang="zh-CN" altLang="en-US" sz="2000" dirty="0"/>
              <a:t>    &lt;/dependencies&gt;</a:t>
            </a:r>
            <a:endParaRPr lang="zh-CN" altLang="en-US" sz="20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spd="slow" p14:dur="3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vert="horz" wrap="square" lIns="91440" tIns="45720" rIns="91440" bIns="45720" rtlCol="0" anchor="ctr">
            <a:normAutofit/>
          </a:bodyPr>
          <a:p>
            <a:r>
              <a:rPr lang="en-US" altLang="zh-CN" dirty="0">
                <a:solidFill>
                  <a:schemeClr val="tx1"/>
                </a:solidFill>
              </a:rPr>
              <a:t>Write the message to broker</a:t>
            </a:r>
            <a:endParaRPr lang="en-US" altLang="zh-CN" dirty="0">
              <a:solidFill>
                <a:schemeClr val="tx1"/>
              </a:solidFill>
            </a:endParaRPr>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2"/>
          <a:stretch>
            <a:fillRect/>
          </a:stretch>
        </p:blipFill>
        <p:spPr>
          <a:xfrm>
            <a:off x="9179560" y="1905"/>
            <a:ext cx="2992755" cy="1302385"/>
          </a:xfrm>
          <a:prstGeom prst="rect">
            <a:avLst/>
          </a:prstGeom>
        </p:spPr>
      </p:pic>
      <p:sp>
        <p:nvSpPr>
          <p:cNvPr id="3" name="内容占位符 2"/>
          <p:cNvSpPr/>
          <p:nvPr>
            <p:ph idx="1"/>
          </p:nvPr>
        </p:nvSpPr>
        <p:spPr/>
        <p:txBody>
          <a:bodyPr/>
          <a:p>
            <a:r>
              <a:rPr lang="zh-CN" altLang="en-US"/>
              <a:t>Whether you use Kafka as a queue, message bus, or data storage platform, you will always use Kafka by writing a producer that writes data to Kafka, a consumer that reads data from Kafka, or an application that serves both roles.</a:t>
            </a:r>
            <a:endParaRPr lang="zh-CN" altLang="en-US"/>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High-level overview of Kafka producer </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pic>
        <p:nvPicPr>
          <p:cNvPr id="7" name="图片 6"/>
          <p:cNvPicPr>
            <a:picLocks noChangeAspect="1"/>
          </p:cNvPicPr>
          <p:nvPr/>
        </p:nvPicPr>
        <p:blipFill>
          <a:blip r:embed="rId4"/>
          <a:stretch>
            <a:fillRect/>
          </a:stretch>
        </p:blipFill>
        <p:spPr>
          <a:xfrm>
            <a:off x="977900" y="1304290"/>
            <a:ext cx="10297160" cy="503618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Kafka producer mandatory properties</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
        <p:nvSpPr>
          <p:cNvPr id="3" name="文本框 2"/>
          <p:cNvSpPr txBox="1"/>
          <p:nvPr/>
        </p:nvSpPr>
        <p:spPr>
          <a:xfrm>
            <a:off x="984885" y="1391920"/>
            <a:ext cx="10372725" cy="3969385"/>
          </a:xfrm>
          <a:prstGeom prst="rect">
            <a:avLst/>
          </a:prstGeom>
          <a:noFill/>
        </p:spPr>
        <p:txBody>
          <a:bodyPr wrap="square" rtlCol="0">
            <a:spAutoFit/>
          </a:bodyPr>
          <a:p>
            <a:pPr marL="285750" indent="-285750">
              <a:buFont typeface="Arial" panose="020B0604020202020204" pitchFamily="34" charset="0"/>
              <a:buChar char="•"/>
            </a:pPr>
            <a:r>
              <a:rPr lang="en-US" altLang="zh-CN" b="1"/>
              <a:t>bootstrap.servers</a:t>
            </a:r>
            <a:endParaRPr lang="en-US" altLang="zh-CN" b="1"/>
          </a:p>
          <a:p>
            <a:pPr lvl="1"/>
            <a:r>
              <a:rPr lang="en-US" altLang="zh-CN"/>
              <a:t>List of host:port pairs of brokers that the producer will use to establish initial</a:t>
            </a:r>
            <a:endParaRPr lang="en-US" altLang="zh-CN"/>
          </a:p>
          <a:p>
            <a:pPr lvl="1"/>
            <a:r>
              <a:rPr lang="en-US" altLang="zh-CN"/>
              <a:t>connection to the Kafka cluster. This list doesn’t need to include all brokers, since</a:t>
            </a:r>
            <a:endParaRPr lang="en-US" altLang="zh-CN"/>
          </a:p>
          <a:p>
            <a:pPr lvl="1"/>
            <a:r>
              <a:rPr lang="en-US" altLang="zh-CN"/>
              <a:t>the producer will get more information after the initial connection. But it is recommended</a:t>
            </a:r>
            <a:endParaRPr lang="en-US" altLang="zh-CN"/>
          </a:p>
          <a:p>
            <a:pPr lvl="1"/>
            <a:r>
              <a:rPr lang="en-US" altLang="zh-CN"/>
              <a:t>to include at least two, so in case one broker goes down, the producer</a:t>
            </a:r>
            <a:endParaRPr lang="en-US" altLang="zh-CN"/>
          </a:p>
          <a:p>
            <a:pPr lvl="1"/>
            <a:r>
              <a:rPr lang="en-US" altLang="zh-CN"/>
              <a:t>will still be able to connect to the cluster.</a:t>
            </a:r>
            <a:endParaRPr lang="en-US" altLang="zh-CN"/>
          </a:p>
          <a:p>
            <a:pPr marL="285750" lvl="1" indent="-285750" fontAlgn="auto">
              <a:buFont typeface="Arial" panose="020B0604020202020204" pitchFamily="34" charset="0"/>
              <a:buChar char="•"/>
            </a:pPr>
            <a:r>
              <a:rPr lang="en-US" altLang="zh-CN" b="1"/>
              <a:t>key.serializer</a:t>
            </a:r>
            <a:endParaRPr lang="en-US" altLang="zh-CN" b="1"/>
          </a:p>
          <a:p>
            <a:pPr marL="457200" lvl="2" indent="0" fontAlgn="auto">
              <a:buNone/>
            </a:pPr>
            <a:r>
              <a:rPr lang="en-US" altLang="zh-CN"/>
              <a:t>Name of a class that will be used to serialize the keys of the records we will produce</a:t>
            </a:r>
            <a:endParaRPr lang="en-US" altLang="zh-CN"/>
          </a:p>
          <a:p>
            <a:pPr marL="457200" lvl="2" indent="0" fontAlgn="auto">
              <a:buNone/>
            </a:pPr>
            <a:r>
              <a:rPr lang="en-US" altLang="zh-CN"/>
              <a:t>to Kafka. Kafka brokers expect byte arrays as keys and values of messages.</a:t>
            </a:r>
            <a:endParaRPr lang="en-US" altLang="zh-CN"/>
          </a:p>
          <a:p>
            <a:pPr marL="457200" lvl="2" indent="0" fontAlgn="auto">
              <a:buNone/>
            </a:pPr>
            <a:r>
              <a:rPr lang="en-US" altLang="zh-CN"/>
              <a:t>However, the producer interface allows, using parameterized types, any Java</a:t>
            </a:r>
            <a:endParaRPr lang="en-US" altLang="zh-CN"/>
          </a:p>
          <a:p>
            <a:pPr marL="457200" lvl="2" indent="0" fontAlgn="auto">
              <a:buNone/>
            </a:pPr>
            <a:r>
              <a:rPr lang="en-US" altLang="zh-CN"/>
              <a:t>object to be sent as a key and value.</a:t>
            </a:r>
            <a:endParaRPr lang="en-US" altLang="zh-CN"/>
          </a:p>
          <a:p>
            <a:pPr marL="0" lvl="2" indent="-285750" fontAlgn="auto">
              <a:buFont typeface="Arial" panose="020B0604020202020204" pitchFamily="34" charset="0"/>
              <a:buChar char="•"/>
            </a:pPr>
            <a:r>
              <a:rPr lang="en-US" altLang="zh-CN" b="1"/>
              <a:t>value.serializer</a:t>
            </a:r>
            <a:endParaRPr lang="en-US" altLang="zh-CN" b="1"/>
          </a:p>
          <a:p>
            <a:pPr marL="742950" lvl="2" indent="-285750" fontAlgn="auto">
              <a:buNone/>
            </a:pPr>
            <a:r>
              <a:rPr lang="en-US" altLang="zh-CN"/>
              <a:t>Name of a class that will be used to serialize the values of the records we will produce</a:t>
            </a:r>
            <a:endParaRPr lang="en-US" altLang="zh-CN"/>
          </a:p>
          <a:p>
            <a:pPr marL="457200" lvl="2" indent="0" fontAlgn="auto">
              <a:buNone/>
            </a:pPr>
            <a:r>
              <a:rPr lang="en-US" altLang="zh-CN"/>
              <a:t>to Kafka.</a:t>
            </a:r>
            <a:endParaRPr lang="en-US" altLang="zh-CN"/>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Fire-and-forget send</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
        <p:nvSpPr>
          <p:cNvPr id="3" name="文本框 2"/>
          <p:cNvSpPr txBox="1"/>
          <p:nvPr/>
        </p:nvSpPr>
        <p:spPr>
          <a:xfrm>
            <a:off x="879475" y="1563370"/>
            <a:ext cx="10636250" cy="1322070"/>
          </a:xfrm>
          <a:prstGeom prst="rect">
            <a:avLst/>
          </a:prstGeom>
          <a:noFill/>
        </p:spPr>
        <p:txBody>
          <a:bodyPr wrap="square" rtlCol="0">
            <a:spAutoFit/>
          </a:bodyPr>
          <a:p>
            <a:pPr indent="0">
              <a:buNone/>
            </a:pPr>
            <a:r>
              <a:rPr lang="en-US" altLang="zh-CN" sz="2000"/>
              <a:t>We send a message to the server and don’t really care if it arrives succesfully or not. Most of the time, it will arrive successfully, since Kafka is highly available and the producer will retry sending messages automatically. However, some messages will get lost using this method.</a:t>
            </a:r>
            <a:endParaRPr lang="en-US" altLang="zh-CN" sz="2000"/>
          </a:p>
          <a:p>
            <a:pPr marL="285750" indent="-285750"/>
            <a:endParaRPr lang="en-US" altLang="zh-CN" sz="2000" b="1"/>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8200" y="135890"/>
            <a:ext cx="10515600" cy="1325563"/>
          </a:xfrm>
        </p:spPr>
        <p:txBody>
          <a:bodyPr vert="horz" wrap="square" lIns="91440" tIns="45720" rIns="91440" bIns="45720" rtlCol="0" anchor="ctr">
            <a:normAutofit/>
          </a:bodyPr>
          <a:p>
            <a:r>
              <a:rPr lang="en-US" altLang="zh-CN" dirty="0">
                <a:solidFill>
                  <a:schemeClr val="tx1"/>
                </a:solidFill>
              </a:rPr>
              <a:t>Synchronous send</a:t>
            </a:r>
            <a:endParaRPr lang="en-US" altLang="zh-CN" dirty="0">
              <a:solidFill>
                <a:schemeClr val="tx1"/>
              </a:solidFill>
            </a:endParaRPr>
          </a:p>
        </p:txBody>
      </p:sp>
      <p:sp>
        <p:nvSpPr>
          <p:cNvPr id="5" name="内容占位符 4"/>
          <p:cNvSpPr>
            <a:spLocks noGrp="1"/>
          </p:cNvSpPr>
          <p:nvPr>
            <p:ph idx="1"/>
            <p:custDataLst>
              <p:tags r:id="rId2"/>
            </p:custDataLst>
          </p:nvPr>
        </p:nvSpPr>
        <p:spPr>
          <a:xfrm>
            <a:off x="2510155" y="3110230"/>
            <a:ext cx="7751445" cy="1285240"/>
          </a:xfrm>
        </p:spPr>
        <p:txBody>
          <a:bodyPr>
            <a:noAutofit/>
          </a:bodyPr>
          <a:p>
            <a:pPr marL="0" indent="0" algn="ctr">
              <a:lnSpc>
                <a:spcPct val="120000"/>
              </a:lnSpc>
              <a:buNone/>
            </a:pPr>
            <a:endParaRPr lang="en-US" sz="6600" dirty="0"/>
          </a:p>
          <a:p>
            <a:pPr marL="0" indent="0" algn="ctr">
              <a:lnSpc>
                <a:spcPct val="120000"/>
              </a:lnSpc>
              <a:buNone/>
            </a:pPr>
            <a:endParaRPr lang="en-US" altLang="en-US" sz="6600" dirty="0"/>
          </a:p>
          <a:p>
            <a:pPr marL="0" indent="0" algn="ctr">
              <a:lnSpc>
                <a:spcPct val="120000"/>
              </a:lnSpc>
              <a:buNone/>
            </a:pPr>
            <a:endParaRPr lang="en-US" altLang="en-US" sz="4400" dirty="0"/>
          </a:p>
        </p:txBody>
      </p:sp>
      <p:sp>
        <p:nvSpPr>
          <p:cNvPr id="9" name="文本框 8"/>
          <p:cNvSpPr txBox="1"/>
          <p:nvPr/>
        </p:nvSpPr>
        <p:spPr>
          <a:xfrm>
            <a:off x="3175" y="6468110"/>
            <a:ext cx="12131040" cy="368300"/>
          </a:xfrm>
          <a:prstGeom prst="rect">
            <a:avLst/>
          </a:prstGeom>
          <a:solidFill>
            <a:srgbClr val="007BC6"/>
          </a:solidFill>
        </p:spPr>
        <p:txBody>
          <a:bodyPr wrap="square" rtlCol="0">
            <a:spAutoFit/>
          </a:bodyPr>
          <a:p>
            <a:pPr algn="l"/>
            <a:r>
              <a:rPr lang="zh-CN" altLang="en-US">
                <a:solidFill>
                  <a:schemeClr val="bg1"/>
                </a:solidFill>
              </a:rPr>
              <a:t>版权所有：心蓝说</a:t>
            </a:r>
            <a:r>
              <a:rPr lang="en-US" altLang="zh-CN">
                <a:solidFill>
                  <a:schemeClr val="bg1"/>
                </a:solidFill>
              </a:rPr>
              <a:t>Java</a:t>
            </a:r>
            <a:endParaRPr lang="en-US" altLang="zh-CN">
              <a:solidFill>
                <a:schemeClr val="bg1"/>
              </a:solidFill>
            </a:endParaRPr>
          </a:p>
        </p:txBody>
      </p:sp>
      <p:pic>
        <p:nvPicPr>
          <p:cNvPr id="2" name="图片 1" descr="kafka-logo-tall"/>
          <p:cNvPicPr>
            <a:picLocks noChangeAspect="1"/>
          </p:cNvPicPr>
          <p:nvPr/>
        </p:nvPicPr>
        <p:blipFill>
          <a:blip r:embed="rId3"/>
          <a:stretch>
            <a:fillRect/>
          </a:stretch>
        </p:blipFill>
        <p:spPr>
          <a:xfrm>
            <a:off x="9179560" y="1905"/>
            <a:ext cx="2992755" cy="1302385"/>
          </a:xfrm>
          <a:prstGeom prst="rect">
            <a:avLst/>
          </a:prstGeom>
        </p:spPr>
      </p:pic>
      <p:sp>
        <p:nvSpPr>
          <p:cNvPr id="6" name="文本框 5"/>
          <p:cNvSpPr txBox="1"/>
          <p:nvPr/>
        </p:nvSpPr>
        <p:spPr>
          <a:xfrm>
            <a:off x="1050925" y="1381760"/>
            <a:ext cx="10227945" cy="645160"/>
          </a:xfrm>
          <a:prstGeom prst="rect">
            <a:avLst/>
          </a:prstGeom>
          <a:noFill/>
        </p:spPr>
        <p:txBody>
          <a:bodyPr wrap="square" rtlCol="0">
            <a:spAutoFit/>
          </a:bodyPr>
          <a:p>
            <a:r>
              <a:rPr lang="zh-CN" altLang="en-US"/>
              <a:t>We send a message, the send() method returns a Future object, and we use get() to wait on the future and see if the send() was successful or not.</a:t>
            </a:r>
            <a:endParaRPr lang="zh-CN" altLang="en-US"/>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TAG_VERSION" val="1.0"/>
  <p:tag name="KSO_WM_TEMPLATE_CATEGORY" val="custom"/>
  <p:tag name="KSO_WM_TEMPLATE_INDEX" val="20181591"/>
</p:tagLst>
</file>

<file path=ppt/tags/tag10.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1.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4.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15.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6.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7.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18.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19.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xml><?xml version="1.0" encoding="utf-8"?>
<p:tagLst xmlns:p="http://schemas.openxmlformats.org/presentationml/2006/main">
  <p:tag name="KSO_WM_TAG_VERSION" val="1.0"/>
  <p:tag name="KSO_WM_TEMPLATE_CATEGORY" val="custom"/>
  <p:tag name="KSO_WM_TEMPLATE_INDEX" val="20181591"/>
</p:tagLst>
</file>

<file path=ppt/tags/tag2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2.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3.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4.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5.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2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28.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29.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xml><?xml version="1.0" encoding="utf-8"?>
<p:tagLst xmlns:p="http://schemas.openxmlformats.org/presentationml/2006/main">
  <p:tag name="KSO_WM_TAG_VERSION" val="1.0"/>
  <p:tag name="KSO_WM_BEAUTIFY_FLAG" val="#wm#"/>
  <p:tag name="KSO_WM_COMBINE_RELATE_SLIDE_ID" val="background20180932_1"/>
  <p:tag name="KSO_WM_TEMPLATE_CATEGORY" val="custom"/>
  <p:tag name="KSO_WM_TEMPLATE_INDEX" val="20181591"/>
  <p:tag name="KSO_WM_TEMPLATE_SUBCATEGORY" val="combine"/>
  <p:tag name="KSO_WM_TEMPLATE_THUMBS_INDEX" val="1、3、4、5、11、12、18、20"/>
</p:tagLst>
</file>

<file path=ppt/tags/tag30.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1.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3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3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3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4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4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4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xml><?xml version="1.0" encoding="utf-8"?>
<p:tagLst xmlns:p="http://schemas.openxmlformats.org/presentationml/2006/main">
  <p:tag name="KSO_WM_TAG_VERSION" val="1.0"/>
  <p:tag name="KSO_WM_UNIT_TYPE" val="b"/>
  <p:tag name="KSO_WM_UNIT_INDEX" val="1"/>
  <p:tag name="KSO_WM_UNIT_LAYERLEVEL" val="1"/>
  <p:tag name="KSO_WM_UNIT_VALUE" val="30"/>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1*b*1"/>
</p:tagLst>
</file>

<file path=ppt/tags/tag5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6.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7.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58.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59.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xml><?xml version="1.0" encoding="utf-8"?>
<p:tagLst xmlns:p="http://schemas.openxmlformats.org/presentationml/2006/main">
  <p:tag name="KSO_WM_TEMPLATE_CATEGORY" val="custom"/>
  <p:tag name="KSO_WM_TEMPLATE_INDEX" val="20181591"/>
  <p:tag name="KSO_WM_TAG_VERSION" val="1.0"/>
  <p:tag name="KSO_WM_SLIDE_ITEM_CNT" val="2"/>
  <p:tag name="KSO_WM_SLIDE_LAYOUT" val="a_b"/>
  <p:tag name="KSO_WM_SLIDE_LAYOUT_CNT" val="1_1"/>
  <p:tag name="KSO_WM_SLIDE_TYPE" val="title"/>
  <p:tag name="KSO_WM_BEAUTIFY_FLAG" val="#wm#"/>
  <p:tag name="KSO_WM_COMBINE_RELATE_SLIDE_ID" val="background20180932_1"/>
  <p:tag name="KSO_WM_SLIDE_ID" val="custom20181591_1"/>
  <p:tag name="KSO_WM_SLIDE_INDEX" val="1"/>
  <p:tag name="KSO_WM_TEMPLATE_SUBCATEGORY" val="combine"/>
  <p:tag name="KSO_WM_TEMPLATE_THUMBS_INDEX" val="1、3、4、5、11、12、18、20"/>
</p:tagLst>
</file>

<file path=ppt/tags/tag60.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1.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2.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3.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4.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5.xml><?xml version="1.0" encoding="utf-8"?>
<p:tagLst xmlns:p="http://schemas.openxmlformats.org/presentationml/2006/main">
  <p:tag name="KSO_WM_TAG_VERSION" val="1.0"/>
  <p:tag name="KSO_WM_BEAUTIFY_FLAG" val="#wm#"/>
  <p:tag name="KSO_WM_UNIT_PRESET_TEXT_LEN" val="17"/>
  <p:tag name="KSO_WM_UNIT_PRESET_TEXT_INDEX" val="3"/>
  <p:tag name="KSO_WM_UNIT_CLEAR" val="0"/>
  <p:tag name="KSO_WM_UNIT_COMPATIBLE" val="0"/>
  <p:tag name="KSO_WM_UNIT_HIGHLIGHT" val="0"/>
  <p:tag name="KSO_WM_UNIT_ISCONTENTSTITLE" val="0"/>
  <p:tag name="KSO_WM_UNIT_VALUE" val="20"/>
  <p:tag name="KSO_WM_UNIT_LAYERLEVEL" val="1"/>
  <p:tag name="KSO_WM_UNIT_INDEX" val="1"/>
  <p:tag name="KSO_WM_UNIT_TYPE" val="a"/>
  <p:tag name="KSO_WM_TEMPLATE_CATEGORY" val="custom"/>
  <p:tag name="KSO_WM_TEMPLATE_INDEX" val="20181591"/>
  <p:tag name="KSO_WM_UNIT_ID" val="custom20181591_2*a*1"/>
</p:tagLst>
</file>

<file path=ppt/tags/tag66.xml><?xml version="1.0" encoding="utf-8"?>
<p:tagLst xmlns:p="http://schemas.openxmlformats.org/presentationml/2006/main">
  <p:tag name="KSO_WM_TAG_VERSION" val="1.0"/>
  <p:tag name="KSO_WM_BEAUTIFY_FLAG" val="#wm#"/>
  <p:tag name="KSO_WM_UNIT_PRESET_TEXT_LEN" val="465"/>
  <p:tag name="KSO_WM_UNIT_PRESET_TEXT_INDEX" val="5"/>
  <p:tag name="KSO_WM_UNIT_CLEAR" val="0"/>
  <p:tag name="KSO_WM_UNIT_COMPATIBLE" val="0"/>
  <p:tag name="KSO_WM_UNIT_HIGHLIGHT" val="0"/>
  <p:tag name="KSO_WM_UNIT_VALUE" val="440"/>
  <p:tag name="KSO_WM_UNIT_LAYERLEVEL" val="1"/>
  <p:tag name="KSO_WM_UNIT_INDEX" val="1"/>
  <p:tag name="KSO_WM_UNIT_TYPE" val="f"/>
  <p:tag name="KSO_WM_TEMPLATE_CATEGORY" val="custom"/>
  <p:tag name="KSO_WM_TEMPLATE_INDEX" val="20181591"/>
  <p:tag name="KSO_WM_UNIT_ID" val="custom20181591_2*f*1"/>
</p:tagLst>
</file>

<file path=ppt/tags/tag67.xml><?xml version="1.0" encoding="utf-8"?>
<p:tagLst xmlns:p="http://schemas.openxmlformats.org/presentationml/2006/main">
  <p:tag name="KSO_WM_SLIDE_SIZE" val="828*343"/>
  <p:tag name="KSO_WM_SLIDE_POSITION" val="66*127"/>
  <p:tag name="KSO_WM_SLIDE_LAYOUT_CNT" val="1_1"/>
  <p:tag name="KSO_WM_SLIDE_LAYOUT" val="a_f"/>
  <p:tag name="KSO_WM_BEAUTIFY_FLAG" val="#wm#"/>
  <p:tag name="KSO_WM_SLIDE_TYPE" val="text"/>
  <p:tag name="KSO_WM_SLIDE_ITEM_CNT" val="1"/>
  <p:tag name="KSO_WM_SLIDE_INDEX" val="2"/>
  <p:tag name="KSO_WM_SLIDE_ID" val="custom20181591_2"/>
  <p:tag name="KSO_WM_TAG_VERSION" val="1.0"/>
  <p:tag name="KSO_WM_TEMPLATE_INDEX" val="20181591"/>
  <p:tag name="KSO_WM_TEMPLATE_CATEGORY" val="custom"/>
  <p:tag name="KSO_WM_COMBINE_RELATE_SLIDE_ID" val="background20180932_2"/>
  <p:tag name="KSO_WM_TEMPLATE_SUBCATEGORY" val="combine"/>
</p:tagLst>
</file>

<file path=ppt/tags/tag68.xml><?xml version="1.0" encoding="utf-8"?>
<p:tagLst xmlns:p="http://schemas.openxmlformats.org/presentationml/2006/main">
  <p:tag name="KSO_WM_TAG_VERSION" val="1.0"/>
  <p:tag name="KSO_WM_UNIT_TYPE" val="a"/>
  <p:tag name="KSO_WM_UNIT_INDEX" val="1"/>
  <p:tag name="KSO_WM_UNIT_LAYERLEVEL" val="1"/>
  <p:tag name="KSO_WM_UNIT_VALUE" val="18"/>
  <p:tag name="KSO_WM_UNIT_ISCONTENTSTITLE" val="0"/>
  <p:tag name="KSO_WM_UNIT_HIGHLIGHT" val="0"/>
  <p:tag name="KSO_WM_UNIT_COMPATIBLE" val="0"/>
  <p:tag name="KSO_WM_UNIT_CLEAR" val="0"/>
  <p:tag name="KSO_WM_BEAUTIFY_FLAG" val="#wm#"/>
  <p:tag name="KSO_WM_UNIT_PRESET_TEXT" val="THANK YOU FOR WATCHING"/>
  <p:tag name="KSO_WM_TEMPLATE_CATEGORY" val="custom"/>
  <p:tag name="KSO_WM_TEMPLATE_INDEX" val="20181591"/>
  <p:tag name="KSO_WM_UNIT_ID" val="custom20181591_20*a*1"/>
</p:tagLst>
</file>

<file path=ppt/tags/tag69.xml><?xml version="1.0" encoding="utf-8"?>
<p:tagLst xmlns:p="http://schemas.openxmlformats.org/presentationml/2006/main">
  <p:tag name="KSO_WM_TAG_VERSION" val="1.0"/>
  <p:tag name="KSO_WM_UNIT_TYPE" val="b"/>
  <p:tag name="KSO_WM_UNIT_INDEX" val="1"/>
  <p:tag name="KSO_WM_UNIT_LAYERLEVEL" val="1"/>
  <p:tag name="KSO_WM_UNIT_VALUE" val="25"/>
  <p:tag name="KSO_WM_UNIT_ISCONTENTSTITLE" val="0"/>
  <p:tag name="KSO_WM_UNIT_HIGHLIGHT" val="0"/>
  <p:tag name="KSO_WM_UNIT_COMPATIBLE" val="0"/>
  <p:tag name="KSO_WM_UNIT_CLEAR" val="0"/>
  <p:tag name="KSO_WM_BEAUTIFY_FLAG" val="#wm#"/>
  <p:tag name="KSO_WM_UNIT_PRESET_TEXT" val="Company or person name"/>
  <p:tag name="KSO_WM_TEMPLATE_CATEGORY" val="custom"/>
  <p:tag name="KSO_WM_TEMPLATE_INDEX" val="20181591"/>
  <p:tag name="KSO_WM_UNIT_ID" val="custom20181591_20*b*1"/>
</p:tagLst>
</file>

<file path=ppt/tags/tag7.xml><?xml version="1.0" encoding="utf-8"?>
<p:tagLst xmlns:p="http://schemas.openxmlformats.org/presentationml/2006/main">
  <p:tag name="KSO_WM_TEMPLATE_CATEGORY" val="custom"/>
  <p:tag name="KSO_WM_TEMPLATE_INDEX" val="20182843"/>
  <p:tag name="KSO_WM_UNIT_TYPE" val="f"/>
  <p:tag name="KSO_WM_UNIT_INDEX" val="1"/>
  <p:tag name="KSO_WM_UNIT_ID" val="custom20182843_1*f*1"/>
  <p:tag name="KSO_WM_UNIT_LAYERLEVEL" val="1"/>
  <p:tag name="KSO_WM_UNIT_VALUE" val="60"/>
  <p:tag name="KSO_WM_UNIT_HIGHLIGHT" val="0"/>
  <p:tag name="KSO_WM_UNIT_COMPATIBLE" val="0"/>
  <p:tag name="KSO_WM_UNIT_CLEAR" val="0"/>
  <p:tag name="KSO_WM_UNIT_PRESET_TEXT_INDEX" val="4"/>
  <p:tag name="KSO_WM_UNIT_PRESET_TEXT_LEN" val="57"/>
  <p:tag name="KSO_WM_BEAUTIFY_FLAG" val="#wm#"/>
  <p:tag name="KSO_WM_TAG_VERSION" val="1.0"/>
</p:tagLst>
</file>

<file path=ppt/tags/tag70.xml><?xml version="1.0" encoding="utf-8"?>
<p:tagLst xmlns:p="http://schemas.openxmlformats.org/presentationml/2006/main">
  <p:tag name="KSO_WM_TEMPLATE_CATEGORY" val="custom"/>
  <p:tag name="KSO_WM_TEMPLATE_INDEX" val="20181591"/>
  <p:tag name="KSO_WM_TAG_VERSION" val="1.0"/>
  <p:tag name="KSO_WM_SLIDE_ID" val="custom20181591_20"/>
  <p:tag name="KSO_WM_SLIDE_INDEX" val="20"/>
  <p:tag name="KSO_WM_SLIDE_ITEM_CNT" val="2"/>
  <p:tag name="KSO_WM_SLIDE_LAYOUT" val="a_b"/>
  <p:tag name="KSO_WM_SLIDE_LAYOUT_CNT" val="1_1"/>
  <p:tag name="KSO_WM_SLIDE_TYPE" val="endPage"/>
  <p:tag name="KSO_WM_BEAUTIFY_FLAG" val="#wm#"/>
  <p:tag name="KSO_WM_COMBINE_RELATE_SLIDE_ID" val="background20180932_8"/>
  <p:tag name="KSO_WM_TEMPLATE_SUBCATEGORY" val="combine"/>
</p:tagLst>
</file>

<file path=ppt/tags/tag8.xml><?xml version="1.0" encoding="utf-8"?>
<p:tagLst xmlns:p="http://schemas.openxmlformats.org/presentationml/2006/main">
  <p:tag name="KSO_WM_TAG_VERSION" val="1.0"/>
  <p:tag name="KSO_WM_UNIT_TYPE" val="a"/>
  <p:tag name="KSO_WM_UNIT_INDEX" val="1"/>
  <p:tag name="KSO_WM_UNIT_LAYERLEVEL" val="1"/>
  <p:tag name="KSO_WM_UNIT_VALUE" val="15"/>
  <p:tag name="KSO_WM_UNIT_ISCONTENTSTITLE" val="0"/>
  <p:tag name="KSO_WM_UNIT_HIGHLIGHT" val="0"/>
  <p:tag name="KSO_WM_UNIT_COMPATIBLE" val="0"/>
  <p:tag name="KSO_WM_UNIT_CLEAR" val="0"/>
  <p:tag name="KSO_WM_BEAUTIFY_FLAG" val="#wm#"/>
  <p:tag name="KSO_WM_UNIT_PRESET_TEXT" val="ANNUAL SUMMARY"/>
  <p:tag name="KSO_WM_TEMPLATE_CATEGORY" val="custom"/>
  <p:tag name="KSO_WM_TEMPLATE_INDEX" val="20181591"/>
  <p:tag name="KSO_WM_UNIT_ID" val="custom20181591_1*a*1"/>
</p:tagLst>
</file>

<file path=ppt/tags/tag9.xml><?xml version="1.0" encoding="utf-8"?>
<p:tagLst xmlns:p="http://schemas.openxmlformats.org/presentationml/2006/main">
  <p:tag name="KSO_WM_TEMPLATE_CATEGORY" val="custom"/>
  <p:tag name="KSO_WM_TEMPLATE_INDEX" val="20181591"/>
  <p:tag name="KSO_WM_TAG_VERSION" val="1.0"/>
  <p:tag name="KSO_WM_SLIDE_ID" val="custom20182843_1"/>
  <p:tag name="KSO_WM_SLIDE_INDEX" val="1"/>
  <p:tag name="KSO_WM_SLIDE_ITEM_CNT" val="3"/>
  <p:tag name="KSO_WM_SLIDE_LAYOUT" val="a_b_f"/>
  <p:tag name="KSO_WM_SLIDE_LAYOUT_CNT" val="1_1_1"/>
  <p:tag name="KSO_WM_SLIDE_TYPE" val="title"/>
  <p:tag name="KSO_WM_BEAUTIFY_FLAG" val="#wm#"/>
  <p:tag name="KSO_WM_TEMPLATE_THUMBS_INDEX" val="1、9、12、14、15、16、19"/>
</p:tagLst>
</file>

<file path=ppt/theme/theme1.xml><?xml version="1.0" encoding="utf-8"?>
<a:theme xmlns:a="http://schemas.openxmlformats.org/drawingml/2006/main" name="1_自定义设计方案">
  <a:themeElements>
    <a:clrScheme name="Office">
      <a:dk1>
        <a:srgbClr val="000000"/>
      </a:dk1>
      <a:lt1>
        <a:srgbClr val="FFFFFF"/>
      </a:lt1>
      <a:dk2>
        <a:srgbClr val="44546A"/>
      </a:dk2>
      <a:lt2>
        <a:srgbClr val="E7E6E6"/>
      </a:lt2>
      <a:accent1>
        <a:srgbClr val="2C3441"/>
      </a:accent1>
      <a:accent2>
        <a:srgbClr val="ED7D31"/>
      </a:accent2>
      <a:accent3>
        <a:srgbClr val="A5A5A5"/>
      </a:accent3>
      <a:accent4>
        <a:srgbClr val="FFC000"/>
      </a:accent4>
      <a:accent5>
        <a:srgbClr val="007BC6"/>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FFFFFF"/>
    </a:lt2>
    <a:accent1>
      <a:srgbClr val="009899"/>
    </a:accent1>
    <a:accent2>
      <a:srgbClr val="B2E0E0"/>
    </a:accent2>
    <a:accent3>
      <a:srgbClr val="FFFFFF"/>
    </a:accent3>
    <a:accent4>
      <a:srgbClr val="000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13817</Words>
  <Application>WPS 演示</Application>
  <PresentationFormat>宽屏</PresentationFormat>
  <Paragraphs>273</Paragraphs>
  <Slides>28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Arial</vt:lpstr>
      <vt:lpstr>宋体</vt:lpstr>
      <vt:lpstr>Wingdings</vt:lpstr>
      <vt:lpstr>方正超粗黑简体</vt:lpstr>
      <vt:lpstr>Calibri</vt:lpstr>
      <vt:lpstr>微软雅黑</vt:lpstr>
      <vt:lpstr>黑体</vt:lpstr>
      <vt:lpstr>Arial Unicode MS</vt:lpstr>
      <vt:lpstr>1_自定义设计方案</vt:lpstr>
      <vt:lpstr>Apache Kafka Guide</vt:lpstr>
      <vt:lpstr>Lesson 3: Kafka Producers</vt:lpstr>
      <vt:lpstr>Agenda</vt:lpstr>
      <vt:lpstr>Kafka client pom</vt:lpstr>
      <vt:lpstr>Write the message to broker</vt:lpstr>
      <vt:lpstr>High-level overview of Kafka producer </vt:lpstr>
      <vt:lpstr>Kafka producer mandatory properties</vt:lpstr>
      <vt:lpstr>Fire-and-forget send</vt:lpstr>
      <vt:lpstr>Synchronous send</vt:lpstr>
      <vt:lpstr>Asynchronous send</vt:lpstr>
      <vt:lpstr>ACK</vt:lpstr>
      <vt:lpstr>buffer.memory</vt:lpstr>
      <vt:lpstr>compression.type</vt:lpstr>
      <vt:lpstr>retries</vt:lpstr>
      <vt:lpstr>batch.size</vt:lpstr>
      <vt:lpstr>linger.ms</vt:lpstr>
      <vt:lpstr>client.id</vt:lpstr>
      <vt:lpstr>max.in.flight.requests.per.connection</vt:lpstr>
      <vt:lpstr>timeout.ms, request.timeout.ms, and metadata.fetch.timeout.ms</vt:lpstr>
      <vt:lpstr>max.block.ms</vt:lpstr>
      <vt:lpstr>max.request.size</vt:lpstr>
      <vt:lpstr>receive.buffer.bytes  send.buffer.bytes</vt:lpstr>
      <vt:lpstr>Ordering Guarantees</vt:lpstr>
      <vt:lpstr>Ordering Guarantees</vt:lpstr>
      <vt:lpstr>Serializers</vt:lpstr>
      <vt:lpstr>Partitions-I</vt:lpstr>
      <vt:lpstr>Published courses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wangwenjun</dc:creator>
  <cp:lastModifiedBy>心蓝</cp:lastModifiedBy>
  <cp:revision>145</cp:revision>
  <dcterms:created xsi:type="dcterms:W3CDTF">2018-02-04T13:40:00Z</dcterms:created>
  <dcterms:modified xsi:type="dcterms:W3CDTF">2018-02-16T12:16:23Z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