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76" r:id="rId7"/>
    <p:sldId id="277" r:id="rId8"/>
    <p:sldId id="296" r:id="rId9"/>
    <p:sldId id="298" r:id="rId10"/>
    <p:sldId id="300" r:id="rId11"/>
    <p:sldId id="301" r:id="rId12"/>
    <p:sldId id="303" r:id="rId13"/>
    <p:sldId id="304" r:id="rId14"/>
    <p:sldId id="297" r:id="rId15"/>
    <p:sldId id="302" r:id="rId16"/>
    <p:sldId id="305" r:id="rId17"/>
    <p:sldId id="294" r:id="rId18"/>
    <p:sldId id="275"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007B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360F8A-914F-4A07-B411-B24B83E1376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360F8A-914F-4A07-B411-B24B83E1376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2" name="任意多边形 11"/>
          <p:cNvSpPr>
            <a:spLocks noChangeArrowheads="1"/>
          </p:cNvSpPr>
          <p:nvPr/>
        </p:nvSpPr>
        <p:spPr bwMode="auto">
          <a:xfrm rot="10800000">
            <a:off x="6481763" y="0"/>
            <a:ext cx="387350" cy="1038227"/>
          </a:xfrm>
          <a:custGeom>
            <a:avLst/>
            <a:gdLst>
              <a:gd name="connsiteX0" fmla="*/ 387350 w 387350"/>
              <a:gd name="connsiteY0" fmla="*/ 1038227 h 1038227"/>
              <a:gd name="connsiteX1" fmla="*/ 0 w 387350"/>
              <a:gd name="connsiteY1" fmla="*/ 1038227 h 1038227"/>
              <a:gd name="connsiteX2" fmla="*/ 0 w 387350"/>
              <a:gd name="connsiteY2" fmla="*/ 193675 h 1038227"/>
              <a:gd name="connsiteX3" fmla="*/ 193675 w 387350"/>
              <a:gd name="connsiteY3" fmla="*/ 0 h 1038227"/>
              <a:gd name="connsiteX4" fmla="*/ 387350 w 387350"/>
              <a:gd name="connsiteY4" fmla="*/ 193675 h 10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1038227">
                <a:moveTo>
                  <a:pt x="387350" y="1038227"/>
                </a:moveTo>
                <a:lnTo>
                  <a:pt x="0" y="1038227"/>
                </a:lnTo>
                <a:lnTo>
                  <a:pt x="0" y="193675"/>
                </a:lnTo>
                <a:cubicBezTo>
                  <a:pt x="0" y="86711"/>
                  <a:pt x="86711" y="0"/>
                  <a:pt x="193675" y="0"/>
                </a:cubicBezTo>
                <a:cubicBezTo>
                  <a:pt x="300639" y="0"/>
                  <a:pt x="387350" y="86711"/>
                  <a:pt x="387350" y="193675"/>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13" name="任意多边形 12"/>
          <p:cNvSpPr>
            <a:spLocks noChangeArrowheads="1"/>
          </p:cNvSpPr>
          <p:nvPr/>
        </p:nvSpPr>
        <p:spPr bwMode="auto">
          <a:xfrm rot="10800000">
            <a:off x="6094413" y="0"/>
            <a:ext cx="385762" cy="1039813"/>
          </a:xfrm>
          <a:custGeom>
            <a:avLst/>
            <a:gdLst>
              <a:gd name="connsiteX0" fmla="*/ 385762 w 385762"/>
              <a:gd name="connsiteY0" fmla="*/ 1039813 h 1039813"/>
              <a:gd name="connsiteX1" fmla="*/ 0 w 385762"/>
              <a:gd name="connsiteY1" fmla="*/ 1039813 h 1039813"/>
              <a:gd name="connsiteX2" fmla="*/ 0 w 385762"/>
              <a:gd name="connsiteY2" fmla="*/ 192881 h 1039813"/>
              <a:gd name="connsiteX3" fmla="*/ 192881 w 385762"/>
              <a:gd name="connsiteY3" fmla="*/ 0 h 1039813"/>
              <a:gd name="connsiteX4" fmla="*/ 385762 w 385762"/>
              <a:gd name="connsiteY4" fmla="*/ 192881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2" h="1039813">
                <a:moveTo>
                  <a:pt x="385762" y="1039813"/>
                </a:moveTo>
                <a:lnTo>
                  <a:pt x="0" y="1039813"/>
                </a:lnTo>
                <a:lnTo>
                  <a:pt x="0" y="192881"/>
                </a:lnTo>
                <a:cubicBezTo>
                  <a:pt x="0" y="86356"/>
                  <a:pt x="86356" y="0"/>
                  <a:pt x="192881" y="0"/>
                </a:cubicBezTo>
                <a:cubicBezTo>
                  <a:pt x="299406" y="0"/>
                  <a:pt x="385762" y="86356"/>
                  <a:pt x="385762" y="19288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14" name="任意多边形 13"/>
          <p:cNvSpPr>
            <a:spLocks noChangeArrowheads="1"/>
          </p:cNvSpPr>
          <p:nvPr/>
        </p:nvSpPr>
        <p:spPr bwMode="auto">
          <a:xfrm rot="10800000">
            <a:off x="570864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15" name="任意多边形 14"/>
          <p:cNvSpPr>
            <a:spLocks noChangeArrowheads="1"/>
          </p:cNvSpPr>
          <p:nvPr/>
        </p:nvSpPr>
        <p:spPr bwMode="auto">
          <a:xfrm rot="10800000">
            <a:off x="532129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ctrTitle" hasCustomPrompt="1"/>
          </p:nvPr>
        </p:nvSpPr>
        <p:spPr>
          <a:xfrm>
            <a:off x="2312988" y="2575476"/>
            <a:ext cx="7970452" cy="904863"/>
          </a:xfrm>
        </p:spPr>
        <p:txBody>
          <a:bodyPr anchor="ctr">
            <a:normAutofit/>
          </a:bodyPr>
          <a:lstStyle>
            <a:lvl1pPr algn="ctr">
              <a:defRPr sz="4400" b="0"/>
            </a:lvl1pPr>
          </a:lstStyle>
          <a:p>
            <a:r>
              <a:rPr lang="zh-CN" altLang="en-US" dirty="0" smtClean="0"/>
              <a:t>单击</a:t>
            </a:r>
            <a:r>
              <a:rPr lang="zh-CN" altLang="en-US" smtClean="0"/>
              <a:t>此处编辑标题</a:t>
            </a:r>
            <a:endParaRPr lang="zh-CN" altLang="en-US" dirty="0"/>
          </a:p>
        </p:txBody>
      </p:sp>
      <p:sp>
        <p:nvSpPr>
          <p:cNvPr id="3" name="副标题 2"/>
          <p:cNvSpPr>
            <a:spLocks noGrp="1"/>
          </p:cNvSpPr>
          <p:nvPr>
            <p:ph type="subTitle" idx="1"/>
          </p:nvPr>
        </p:nvSpPr>
        <p:spPr>
          <a:xfrm>
            <a:off x="2312988" y="3716338"/>
            <a:ext cx="7970452" cy="535531"/>
          </a:xfrm>
        </p:spPr>
        <p:txBody>
          <a:bodyPr>
            <a:normAutofit/>
          </a:bodyP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609725"/>
            <a:ext cx="10515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6" name="任意多边形 25"/>
          <p:cNvSpPr>
            <a:spLocks noChangeArrowheads="1"/>
          </p:cNvSpPr>
          <p:nvPr/>
        </p:nvSpPr>
        <p:spPr bwMode="auto">
          <a:xfrm rot="5400000">
            <a:off x="1229319" y="1499594"/>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27" name="任意多边形 26"/>
          <p:cNvSpPr>
            <a:spLocks noChangeArrowheads="1"/>
          </p:cNvSpPr>
          <p:nvPr/>
        </p:nvSpPr>
        <p:spPr bwMode="auto">
          <a:xfrm rot="5400000">
            <a:off x="1229319" y="1886943"/>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28" name="任意多边形 27"/>
          <p:cNvSpPr>
            <a:spLocks noChangeArrowheads="1"/>
          </p:cNvSpPr>
          <p:nvPr/>
        </p:nvSpPr>
        <p:spPr bwMode="auto">
          <a:xfrm rot="5400000">
            <a:off x="1229319" y="2272706"/>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29" name="任意多边形 28"/>
          <p:cNvSpPr>
            <a:spLocks noChangeArrowheads="1"/>
          </p:cNvSpPr>
          <p:nvPr/>
        </p:nvSpPr>
        <p:spPr bwMode="auto">
          <a:xfrm rot="5400000">
            <a:off x="1229319" y="2660056"/>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30" name="任意多边形 29"/>
          <p:cNvSpPr>
            <a:spLocks noChangeArrowheads="1"/>
          </p:cNvSpPr>
          <p:nvPr/>
        </p:nvSpPr>
        <p:spPr bwMode="auto">
          <a:xfrm rot="5400000">
            <a:off x="10663437" y="1587700"/>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31" name="任意多边形 30"/>
          <p:cNvSpPr>
            <a:spLocks noChangeArrowheads="1"/>
          </p:cNvSpPr>
          <p:nvPr/>
        </p:nvSpPr>
        <p:spPr bwMode="auto">
          <a:xfrm rot="5400000">
            <a:off x="10663437" y="1975049"/>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32" name="任意多边形 31"/>
          <p:cNvSpPr>
            <a:spLocks noChangeArrowheads="1"/>
          </p:cNvSpPr>
          <p:nvPr/>
        </p:nvSpPr>
        <p:spPr bwMode="auto">
          <a:xfrm rot="5400000">
            <a:off x="10663437" y="2360812"/>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33" name="任意多边形 32"/>
          <p:cNvSpPr>
            <a:spLocks noChangeArrowheads="1"/>
          </p:cNvSpPr>
          <p:nvPr/>
        </p:nvSpPr>
        <p:spPr bwMode="auto">
          <a:xfrm rot="5400000">
            <a:off x="10663437" y="2748162"/>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title" hasCustomPrompt="1"/>
          </p:nvPr>
        </p:nvSpPr>
        <p:spPr>
          <a:xfrm>
            <a:off x="3009900" y="3339064"/>
            <a:ext cx="6172200" cy="904863"/>
          </a:xfrm>
        </p:spPr>
        <p:txBody>
          <a:bodyPr anchor="ctr">
            <a:normAutofit/>
          </a:bodyPr>
          <a:lstStyle>
            <a:lvl1pPr algn="ctr">
              <a:defRPr sz="4400" b="0"/>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5"/>
            <a:ext cx="10515600" cy="1325563"/>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6097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97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79400"/>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71638"/>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71638"/>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23" name="任意多边形 22"/>
          <p:cNvSpPr>
            <a:spLocks noChangeArrowheads="1"/>
          </p:cNvSpPr>
          <p:nvPr/>
        </p:nvSpPr>
        <p:spPr bwMode="auto">
          <a:xfrm rot="10800000">
            <a:off x="6481763" y="0"/>
            <a:ext cx="387350" cy="1038227"/>
          </a:xfrm>
          <a:custGeom>
            <a:avLst/>
            <a:gdLst>
              <a:gd name="connsiteX0" fmla="*/ 387350 w 387350"/>
              <a:gd name="connsiteY0" fmla="*/ 1038227 h 1038227"/>
              <a:gd name="connsiteX1" fmla="*/ 0 w 387350"/>
              <a:gd name="connsiteY1" fmla="*/ 1038227 h 1038227"/>
              <a:gd name="connsiteX2" fmla="*/ 0 w 387350"/>
              <a:gd name="connsiteY2" fmla="*/ 193675 h 1038227"/>
              <a:gd name="connsiteX3" fmla="*/ 193675 w 387350"/>
              <a:gd name="connsiteY3" fmla="*/ 0 h 1038227"/>
              <a:gd name="connsiteX4" fmla="*/ 387350 w 387350"/>
              <a:gd name="connsiteY4" fmla="*/ 193675 h 10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1038227">
                <a:moveTo>
                  <a:pt x="387350" y="1038227"/>
                </a:moveTo>
                <a:lnTo>
                  <a:pt x="0" y="1038227"/>
                </a:lnTo>
                <a:lnTo>
                  <a:pt x="0" y="193675"/>
                </a:lnTo>
                <a:cubicBezTo>
                  <a:pt x="0" y="86711"/>
                  <a:pt x="86711" y="0"/>
                  <a:pt x="193675" y="0"/>
                </a:cubicBezTo>
                <a:cubicBezTo>
                  <a:pt x="300639" y="0"/>
                  <a:pt x="387350" y="86711"/>
                  <a:pt x="387350" y="193675"/>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24" name="任意多边形 23"/>
          <p:cNvSpPr>
            <a:spLocks noChangeArrowheads="1"/>
          </p:cNvSpPr>
          <p:nvPr/>
        </p:nvSpPr>
        <p:spPr bwMode="auto">
          <a:xfrm rot="10800000">
            <a:off x="6094413" y="0"/>
            <a:ext cx="385762" cy="1039813"/>
          </a:xfrm>
          <a:custGeom>
            <a:avLst/>
            <a:gdLst>
              <a:gd name="connsiteX0" fmla="*/ 385762 w 385762"/>
              <a:gd name="connsiteY0" fmla="*/ 1039813 h 1039813"/>
              <a:gd name="connsiteX1" fmla="*/ 0 w 385762"/>
              <a:gd name="connsiteY1" fmla="*/ 1039813 h 1039813"/>
              <a:gd name="connsiteX2" fmla="*/ 0 w 385762"/>
              <a:gd name="connsiteY2" fmla="*/ 192881 h 1039813"/>
              <a:gd name="connsiteX3" fmla="*/ 192881 w 385762"/>
              <a:gd name="connsiteY3" fmla="*/ 0 h 1039813"/>
              <a:gd name="connsiteX4" fmla="*/ 385762 w 385762"/>
              <a:gd name="connsiteY4" fmla="*/ 192881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2" h="1039813">
                <a:moveTo>
                  <a:pt x="385762" y="1039813"/>
                </a:moveTo>
                <a:lnTo>
                  <a:pt x="0" y="1039813"/>
                </a:lnTo>
                <a:lnTo>
                  <a:pt x="0" y="192881"/>
                </a:lnTo>
                <a:cubicBezTo>
                  <a:pt x="0" y="86356"/>
                  <a:pt x="86356" y="0"/>
                  <a:pt x="192881" y="0"/>
                </a:cubicBezTo>
                <a:cubicBezTo>
                  <a:pt x="299406" y="0"/>
                  <a:pt x="385762" y="86356"/>
                  <a:pt x="385762" y="19288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25" name="任意多边形 24"/>
          <p:cNvSpPr>
            <a:spLocks noChangeArrowheads="1"/>
          </p:cNvSpPr>
          <p:nvPr/>
        </p:nvSpPr>
        <p:spPr bwMode="auto">
          <a:xfrm rot="10800000">
            <a:off x="570864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26" name="任意多边形 25"/>
          <p:cNvSpPr>
            <a:spLocks noChangeArrowheads="1"/>
          </p:cNvSpPr>
          <p:nvPr/>
        </p:nvSpPr>
        <p:spPr bwMode="auto">
          <a:xfrm rot="10800000">
            <a:off x="532129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title"/>
          </p:nvPr>
        </p:nvSpPr>
        <p:spPr>
          <a:xfrm>
            <a:off x="2870993" y="3001268"/>
            <a:ext cx="6602414" cy="683264"/>
          </a:xfrm>
        </p:spPr>
        <p:txBody>
          <a:bodyPr lIns="90000" tIns="46800" rIns="90000" bIns="46800" anchor="ctr">
            <a:normAutofit/>
          </a:bodyPr>
          <a:lstStyle>
            <a:lvl1pPr algn="ctr">
              <a:defRPr sz="3200" b="0"/>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lIns="90000" tIns="46800" rIns="90000" bIns="46800"/>
          <a:lstStyle/>
          <a:p>
            <a:fld id="{5663ED5B-2353-4D26-AA97-9FBE27B98DD3}" type="datetimeFigureOut">
              <a:rPr lang="zh-CN" altLang="en-US" smtClean="0"/>
            </a:fld>
            <a:endParaRPr lang="zh-CN" altLang="en-US"/>
          </a:p>
        </p:txBody>
      </p:sp>
      <p:sp>
        <p:nvSpPr>
          <p:cNvPr id="4" name="页脚占位符 3"/>
          <p:cNvSpPr>
            <a:spLocks noGrp="1"/>
          </p:cNvSpPr>
          <p:nvPr>
            <p:ph type="ftr" sz="quarter" idx="11"/>
          </p:nvPr>
        </p:nvSpPr>
        <p:spPr/>
        <p:txBody>
          <a:bodyPr lIns="90000" tIns="46800" rIns="90000" bIns="46800"/>
          <a:lstStyle/>
          <a:p>
            <a:endParaRPr lang="zh-CN" altLang="en-US"/>
          </a:p>
        </p:txBody>
      </p:sp>
      <p:sp>
        <p:nvSpPr>
          <p:cNvPr id="5" name="灯片编号占位符 4"/>
          <p:cNvSpPr>
            <a:spLocks noGrp="1"/>
          </p:cNvSpPr>
          <p:nvPr>
            <p:ph type="sldNum" sz="quarter" idx="12"/>
          </p:nvPr>
        </p:nvSpPr>
        <p:spPr/>
        <p:txBody>
          <a:bodyPr lIns="90000" tIns="46800" rIns="90000" bIns="46800"/>
          <a:lstStyle/>
          <a:p>
            <a:fld id="{74053C4E-5A3E-4937-80FD-4C1DDAF3963C}" type="slidenum">
              <a:rPr lang="zh-CN" altLang="en-US" smtClean="0"/>
            </a:fld>
            <a:endParaRPr lang="zh-CN" altLang="en-US"/>
          </a:p>
        </p:txBody>
      </p:sp>
      <p:sp>
        <p:nvSpPr>
          <p:cNvPr id="22" name="文本占位符 21"/>
          <p:cNvSpPr>
            <a:spLocks noGrp="1"/>
          </p:cNvSpPr>
          <p:nvPr>
            <p:ph type="body" sz="quarter" idx="13"/>
          </p:nvPr>
        </p:nvSpPr>
        <p:spPr>
          <a:xfrm>
            <a:off x="2870993" y="3694174"/>
            <a:ext cx="6602413" cy="535531"/>
          </a:xfrm>
        </p:spPr>
        <p:txBody>
          <a:bodyPr lIns="90000" tIns="46800" rIns="90000" bIns="46800" anchor="ctr">
            <a:normAutofit/>
          </a:bodyPr>
          <a:lstStyle>
            <a:lvl1pPr marL="0" indent="0" algn="ctr">
              <a:buNone/>
              <a:defRPr/>
            </a:lvl1pPr>
          </a:lstStyle>
          <a:p>
            <a:pPr lvl="0"/>
            <a:r>
              <a:rPr lang="zh-CN" altLang="en-US" dirty="0" smtClean="0"/>
              <a:t>单击此处编辑母版文本样式</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1397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1397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17399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391774" y="365125"/>
            <a:ext cx="962025"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9458325"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p:nvGrpSpPr>
        <p:grpSpPr bwMode="auto">
          <a:xfrm>
            <a:off x="0" y="6775450"/>
            <a:ext cx="12192000" cy="106363"/>
            <a:chOff x="0" y="0"/>
            <a:chExt cx="12192000" cy="105508"/>
          </a:xfrm>
        </p:grpSpPr>
        <p:sp>
          <p:nvSpPr>
            <p:cNvPr id="8" name="矩形 7"/>
            <p:cNvSpPr>
              <a:spLocks noChangeArrowheads="1"/>
            </p:cNvSpPr>
            <p:nvPr/>
          </p:nvSpPr>
          <p:spPr bwMode="auto">
            <a:xfrm>
              <a:off x="0" y="0"/>
              <a:ext cx="3048000" cy="105508"/>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9" name="矩形 8"/>
            <p:cNvSpPr>
              <a:spLocks noChangeArrowheads="1"/>
            </p:cNvSpPr>
            <p:nvPr/>
          </p:nvSpPr>
          <p:spPr bwMode="auto">
            <a:xfrm>
              <a:off x="3048000" y="0"/>
              <a:ext cx="3048000" cy="105508"/>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10" name="矩形 9"/>
            <p:cNvSpPr>
              <a:spLocks noChangeArrowheads="1"/>
            </p:cNvSpPr>
            <p:nvPr/>
          </p:nvSpPr>
          <p:spPr bwMode="auto">
            <a:xfrm>
              <a:off x="6096000" y="0"/>
              <a:ext cx="3048000" cy="10550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11" name="矩形 10"/>
            <p:cNvSpPr>
              <a:spLocks noChangeArrowheads="1"/>
            </p:cNvSpPr>
            <p:nvPr/>
          </p:nvSpPr>
          <p:spPr bwMode="auto">
            <a:xfrm>
              <a:off x="9144000" y="0"/>
              <a:ext cx="3048000" cy="1055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grpSp>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tint val="75000"/>
                  </a:schemeClr>
                </a:solidFill>
                <a:latin typeface="+mn-ea"/>
                <a:ea typeface="+mn-ea"/>
              </a:defRPr>
            </a:lvl1pPr>
          </a:lstStyle>
          <a:p>
            <a:fld id="{5663ED5B-2353-4D26-AA97-9FBE27B98DD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tint val="75000"/>
                  </a:schemeClr>
                </a:solidFill>
                <a:latin typeface="+mn-ea"/>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tint val="75000"/>
                  </a:schemeClr>
                </a:solidFill>
                <a:latin typeface="+mn-ea"/>
                <a:ea typeface="+mn-ea"/>
              </a:defRPr>
            </a:lvl1pPr>
          </a:lstStyle>
          <a:p>
            <a:fld id="{74053C4E-5A3E-4937-80FD-4C1DDAF3963C}" type="slidenum">
              <a:rPr lang="zh-CN" altLang="en-US" smtClean="0"/>
            </a:fld>
            <a:endParaRPr lang="zh-CN" altLang="en-US"/>
          </a:p>
        </p:txBody>
      </p:sp>
      <p:grpSp>
        <p:nvGrpSpPr>
          <p:cNvPr id="16" name="组合 15"/>
          <p:cNvGrpSpPr/>
          <p:nvPr/>
        </p:nvGrpSpPr>
        <p:grpSpPr>
          <a:xfrm>
            <a:off x="-1" y="271463"/>
            <a:ext cx="838201" cy="1093787"/>
            <a:chOff x="-1" y="271463"/>
            <a:chExt cx="1171575" cy="1093787"/>
          </a:xfrm>
        </p:grpSpPr>
        <p:sp>
          <p:nvSpPr>
            <p:cNvPr id="12" name="任意多边形 11"/>
            <p:cNvSpPr>
              <a:spLocks noChangeArrowheads="1"/>
            </p:cNvSpPr>
            <p:nvPr/>
          </p:nvSpPr>
          <p:spPr bwMode="auto">
            <a:xfrm rot="5400000">
              <a:off x="447674" y="-176212"/>
              <a:ext cx="274638" cy="1169988"/>
            </a:xfrm>
            <a:custGeom>
              <a:avLst/>
              <a:gdLst>
                <a:gd name="connsiteX0" fmla="*/ 0 w 274638"/>
                <a:gd name="connsiteY0" fmla="*/ 1169988 h 1169988"/>
                <a:gd name="connsiteX1" fmla="*/ 0 w 274638"/>
                <a:gd name="connsiteY1" fmla="*/ 137319 h 1169988"/>
                <a:gd name="connsiteX2" fmla="*/ 137319 w 274638"/>
                <a:gd name="connsiteY2" fmla="*/ 0 h 1169988"/>
                <a:gd name="connsiteX3" fmla="*/ 274638 w 274638"/>
                <a:gd name="connsiteY3" fmla="*/ 137319 h 1169988"/>
                <a:gd name="connsiteX4" fmla="*/ 274637 w 274638"/>
                <a:gd name="connsiteY4" fmla="*/ 1169988 h 116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38" h="1169988">
                  <a:moveTo>
                    <a:pt x="0" y="1169988"/>
                  </a:moveTo>
                  <a:lnTo>
                    <a:pt x="0" y="137319"/>
                  </a:lnTo>
                  <a:cubicBezTo>
                    <a:pt x="0" y="61480"/>
                    <a:pt x="61480" y="0"/>
                    <a:pt x="137319" y="0"/>
                  </a:cubicBezTo>
                  <a:cubicBezTo>
                    <a:pt x="213158" y="0"/>
                    <a:pt x="274638" y="61480"/>
                    <a:pt x="274638" y="137319"/>
                  </a:cubicBezTo>
                  <a:lnTo>
                    <a:pt x="274637" y="1169988"/>
                  </a:ln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13" name="任意多边形 12"/>
            <p:cNvSpPr>
              <a:spLocks noChangeArrowheads="1"/>
            </p:cNvSpPr>
            <p:nvPr/>
          </p:nvSpPr>
          <p:spPr bwMode="auto">
            <a:xfrm rot="5400000">
              <a:off x="449262" y="95250"/>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14" name="任意多边形 13"/>
            <p:cNvSpPr>
              <a:spLocks noChangeArrowheads="1"/>
            </p:cNvSpPr>
            <p:nvPr/>
          </p:nvSpPr>
          <p:spPr bwMode="auto">
            <a:xfrm rot="5400000">
              <a:off x="449262" y="368300"/>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15" name="任意多边形 14"/>
            <p:cNvSpPr>
              <a:spLocks noChangeArrowheads="1"/>
            </p:cNvSpPr>
            <p:nvPr/>
          </p:nvSpPr>
          <p:spPr bwMode="auto">
            <a:xfrm rot="5400000">
              <a:off x="449262" y="642937"/>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grpSp>
      <p:sp>
        <p:nvSpPr>
          <p:cNvPr id="1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xml"/><Relationship Id="rId3" Type="http://schemas.openxmlformats.org/officeDocument/2006/relationships/image" Target="../media/image1.png"/><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32.xml"/><Relationship Id="rId3" Type="http://schemas.openxmlformats.org/officeDocument/2006/relationships/image" Target="../media/image1.png"/><Relationship Id="rId2" Type="http://schemas.openxmlformats.org/officeDocument/2006/relationships/tags" Target="../tags/tag31.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34.xml"/><Relationship Id="rId2" Type="http://schemas.openxmlformats.org/officeDocument/2006/relationships/image" Target="../media/image1.png"/><Relationship Id="rId1" Type="http://schemas.openxmlformats.org/officeDocument/2006/relationships/tags" Target="../tags/tag3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36.xml"/><Relationship Id="rId2" Type="http://schemas.openxmlformats.org/officeDocument/2006/relationships/image" Target="../media/image1.png"/><Relationship Id="rId1" Type="http://schemas.openxmlformats.org/officeDocument/2006/relationships/tags" Target="../tags/tag35.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39.xml"/><Relationship Id="rId3" Type="http://schemas.openxmlformats.org/officeDocument/2006/relationships/image" Target="../media/image1.png"/><Relationship Id="rId2" Type="http://schemas.openxmlformats.org/officeDocument/2006/relationships/tags" Target="../tags/tag38.xml"/><Relationship Id="rId1" Type="http://schemas.openxmlformats.org/officeDocument/2006/relationships/tags" Target="../tags/tag3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41.xml"/><Relationship Id="rId2" Type="http://schemas.openxmlformats.org/officeDocument/2006/relationships/image" Target="../media/image1.png"/><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44.xml"/><Relationship Id="rId3" Type="http://schemas.openxmlformats.org/officeDocument/2006/relationships/image" Target="../media/image1.png"/><Relationship Id="rId2" Type="http://schemas.openxmlformats.org/officeDocument/2006/relationships/tags" Target="../tags/tag43.xml"/><Relationship Id="rId1" Type="http://schemas.openxmlformats.org/officeDocument/2006/relationships/tags" Target="../tags/tag42.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6.xml"/><Relationship Id="rId5" Type="http://schemas.openxmlformats.org/officeDocument/2006/relationships/themeOverride" Target="../theme/themeOverride2.xml"/><Relationship Id="rId4" Type="http://schemas.openxmlformats.org/officeDocument/2006/relationships/tags" Target="../tags/tag47.xml"/><Relationship Id="rId3" Type="http://schemas.openxmlformats.org/officeDocument/2006/relationships/image" Target="../media/image1.png"/><Relationship Id="rId2" Type="http://schemas.openxmlformats.org/officeDocument/2006/relationships/tags" Target="../tags/tag46.xml"/><Relationship Id="rId1" Type="http://schemas.openxmlformats.org/officeDocument/2006/relationships/tags" Target="../tags/tag45.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hemeOverride" Target="../theme/themeOverride1.xml"/><Relationship Id="rId4" Type="http://schemas.openxmlformats.org/officeDocument/2006/relationships/tags" Target="../tags/tag9.xml"/><Relationship Id="rId3" Type="http://schemas.openxmlformats.org/officeDocument/2006/relationships/image" Target="../media/image1.png"/><Relationship Id="rId2" Type="http://schemas.openxmlformats.org/officeDocument/2006/relationships/tags" Target="../tags/tag8.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2.xml"/><Relationship Id="rId3" Type="http://schemas.openxmlformats.org/officeDocument/2006/relationships/image" Target="../media/image1.png"/><Relationship Id="rId2" Type="http://schemas.openxmlformats.org/officeDocument/2006/relationships/tags" Target="../tags/tag11.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image" Target="../media/image2.emf"/><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tags" Target="../tags/tag17.xml"/><Relationship Id="rId5" Type="http://schemas.openxmlformats.org/officeDocument/2006/relationships/image" Target="../media/image3.emf"/><Relationship Id="rId4" Type="http://schemas.openxmlformats.org/officeDocument/2006/relationships/oleObject" Target="../embeddings/oleObject2.bin"/><Relationship Id="rId3" Type="http://schemas.openxmlformats.org/officeDocument/2006/relationships/image" Target="../media/image1.png"/><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tags" Target="../tags/tag20.xml"/><Relationship Id="rId5" Type="http://schemas.openxmlformats.org/officeDocument/2006/relationships/image" Target="../media/image4.emf"/><Relationship Id="rId4" Type="http://schemas.openxmlformats.org/officeDocument/2006/relationships/oleObject" Target="../embeddings/oleObject3.bin"/><Relationship Id="rId3" Type="http://schemas.openxmlformats.org/officeDocument/2006/relationships/image" Target="../media/image1.png"/><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3.xml"/><Relationship Id="rId3" Type="http://schemas.openxmlformats.org/officeDocument/2006/relationships/image" Target="../media/image1.png"/><Relationship Id="rId2" Type="http://schemas.openxmlformats.org/officeDocument/2006/relationships/tags" Target="../tags/tag2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6.xml"/><Relationship Id="rId3" Type="http://schemas.openxmlformats.org/officeDocument/2006/relationships/image" Target="../media/image1.png"/><Relationship Id="rId2" Type="http://schemas.openxmlformats.org/officeDocument/2006/relationships/tags" Target="../tags/tag25.xml"/><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29.xml"/><Relationship Id="rId3" Type="http://schemas.openxmlformats.org/officeDocument/2006/relationships/image" Target="../media/image1.png"/><Relationship Id="rId2" Type="http://schemas.openxmlformats.org/officeDocument/2006/relationships/tags" Target="../tags/tag28.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custDataLst>
              <p:tags r:id="rId1"/>
            </p:custDataLst>
          </p:nvPr>
        </p:nvSpPr>
        <p:spPr/>
        <p:txBody>
          <a:bodyPr/>
          <a:p>
            <a:r>
              <a:rPr lang="en-US" altLang="zh-CN" smtClean="0"/>
              <a:t>Apache Kafka Guide</a:t>
            </a:r>
            <a:endParaRPr lang="en-US" altLang="zh-CN" smtClean="0"/>
          </a:p>
        </p:txBody>
      </p:sp>
      <p:sp>
        <p:nvSpPr>
          <p:cNvPr id="12" name="副标题 11"/>
          <p:cNvSpPr>
            <a:spLocks noGrp="1"/>
          </p:cNvSpPr>
          <p:nvPr>
            <p:ph type="subTitle" idx="1"/>
            <p:custDataLst>
              <p:tags r:id="rId2"/>
            </p:custDataLst>
          </p:nvPr>
        </p:nvSpPr>
        <p:spPr/>
        <p:txBody>
          <a:bodyPr/>
          <a:p>
            <a:r>
              <a:rPr lang="en-US" altLang="zh-CN" smtClean="0"/>
              <a:t>Lecture:Alex Wang,QQ</a:t>
            </a:r>
            <a:r>
              <a:rPr lang="zh-CN" altLang="en-US" smtClean="0"/>
              <a:t>群</a:t>
            </a:r>
            <a:r>
              <a:rPr lang="en-US" altLang="zh-CN" smtClean="0"/>
              <a:t>:463962286</a:t>
            </a:r>
            <a:endParaRPr lang="en-US" altLang="zh-CN" smtClean="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6" name="图片 5"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Broker Basic Cnfiguration-IV</a:t>
            </a:r>
            <a:endParaRPr lang="en-US" altLang="zh-CN" dirty="0">
              <a:solidFill>
                <a:schemeClr val="tx1"/>
              </a:solidFill>
            </a:endParaRPr>
          </a:p>
        </p:txBody>
      </p:sp>
      <p:sp>
        <p:nvSpPr>
          <p:cNvPr id="5" name="内容占位符 4"/>
          <p:cNvSpPr>
            <a:spLocks noGrp="1"/>
          </p:cNvSpPr>
          <p:nvPr>
            <p:ph idx="1"/>
            <p:custDataLst>
              <p:tags r:id="rId2"/>
            </p:custDataLst>
          </p:nvPr>
        </p:nvSpPr>
        <p:spPr>
          <a:xfrm>
            <a:off x="2510155" y="3110230"/>
            <a:ext cx="7751445" cy="1285240"/>
          </a:xfrm>
        </p:spPr>
        <p:txBody>
          <a:bodyPr>
            <a:noAutofit/>
          </a:bodyPr>
          <a:p>
            <a:pPr marL="0" indent="0" algn="ctr">
              <a:lnSpc>
                <a:spcPct val="120000"/>
              </a:lnSpc>
              <a:buNone/>
            </a:pPr>
            <a:endParaRPr lang="en-US" sz="6600" dirty="0"/>
          </a:p>
          <a:p>
            <a:pPr marL="0" indent="0" algn="ctr">
              <a:lnSpc>
                <a:spcPct val="120000"/>
              </a:lnSpc>
              <a:buNone/>
            </a:pPr>
            <a:endParaRPr lang="en-US" altLang="en-US" sz="6600" dirty="0"/>
          </a:p>
          <a:p>
            <a:pPr marL="0" indent="0" algn="ctr">
              <a:lnSpc>
                <a:spcPct val="120000"/>
              </a:lnSpc>
              <a:buNone/>
            </a:pPr>
            <a:endParaRPr lang="en-US" altLang="en-US" sz="44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
        <p:nvSpPr>
          <p:cNvPr id="3" name="文本框 2"/>
          <p:cNvSpPr txBox="1"/>
          <p:nvPr/>
        </p:nvSpPr>
        <p:spPr>
          <a:xfrm>
            <a:off x="879475" y="1563370"/>
            <a:ext cx="10636250" cy="4276725"/>
          </a:xfrm>
          <a:prstGeom prst="rect">
            <a:avLst/>
          </a:prstGeom>
          <a:noFill/>
        </p:spPr>
        <p:txBody>
          <a:bodyPr wrap="square" rtlCol="0">
            <a:spAutoFit/>
          </a:bodyPr>
          <a:p>
            <a:pPr marL="285750" indent="-285750">
              <a:buFont typeface="Arial" panose="020B0604020202020204" pitchFamily="34" charset="0"/>
              <a:buChar char="•"/>
            </a:pPr>
            <a:r>
              <a:rPr lang="en-US" altLang="zh-CN" sz="2000" b="1"/>
              <a:t>log.segment.bytes</a:t>
            </a:r>
            <a:endParaRPr lang="en-US" altLang="zh-CN" sz="2000" b="1"/>
          </a:p>
          <a:p>
            <a:pPr lvl="1" indent="0">
              <a:buNone/>
            </a:pPr>
            <a:r>
              <a:rPr lang="en-US" altLang="zh-CN"/>
              <a:t>The log-retention settings on log segments, not individual messages. As messages are produced to the Kafka broker, they are appended to the current log segment for the partition. Once the log segment has reached the size specified by the log.segment.bytes parameter, which defaults to 1 GB, the log segment is closed and a new one is opened. Once a log segment has been closed, it can be considered for expiration. A smaller log-segment size means that files must be closed and allocated more often, which reduces the overall efficiency of disk writes. Adjusting the size of the log segments can be important if topics have a low produce rate. For example, if a topic receives only 100 megabytes per day of messages, and log.segment.bytes is set to the default, it will take 10 days to fill one segment. As messages cannot be expired until the log segment is closed, if log.retention.ms is set to 604800000 (1 week), there will actually be up to 17 days of messages retained until the closed log segment expires. This is because once the log segment is closed with the current 10 days of messages, that log segment must be retained for 7 days before it expires based on the time policy(as the segment cannot be removed until the last message in the segment can be expired).</a:t>
            </a:r>
            <a:endParaRPr lang="en-US" altLang="zh-CN"/>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Broker Basic Cnfiguration-V</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879475" y="1563370"/>
            <a:ext cx="10636250" cy="3753485"/>
          </a:xfrm>
          <a:prstGeom prst="rect">
            <a:avLst/>
          </a:prstGeom>
          <a:noFill/>
        </p:spPr>
        <p:txBody>
          <a:bodyPr wrap="square" rtlCol="0">
            <a:spAutoFit/>
          </a:bodyPr>
          <a:p>
            <a:pPr marL="285750" indent="-285750">
              <a:buFont typeface="Arial" panose="020B0604020202020204" pitchFamily="34" charset="0"/>
              <a:buChar char="•"/>
            </a:pPr>
            <a:r>
              <a:rPr lang="en-US" altLang="zh-CN" sz="2000" b="1"/>
              <a:t>log.segment.ms</a:t>
            </a:r>
            <a:endParaRPr lang="en-US" altLang="zh-CN" sz="2000" b="1"/>
          </a:p>
          <a:p>
            <a:pPr lvl="1" indent="0">
              <a:buNone/>
            </a:pPr>
            <a:r>
              <a:rPr lang="en-US" altLang="zh-CN"/>
              <a:t>Another way to control when log segments are closed is by using the log.segment.ms parameter, which specifies the amount of time after which a log segment should be closed. As with the log.retention.bytes and log.retention.ms parameters,log.segment.bytes and log.segment.ms are not mutually exclusive properties.Kafka will close a log segment either when the size limit is reached or when the time limit is reached, whichever comes first. By default, there is no setting for log.segment.ms, which results in only closing log segments by size.</a:t>
            </a:r>
            <a:endParaRPr lang="en-US" altLang="zh-CN"/>
          </a:p>
          <a:p>
            <a:pPr lvl="1" indent="0">
              <a:buNone/>
            </a:pPr>
            <a:endParaRPr lang="en-US" altLang="zh-CN"/>
          </a:p>
          <a:p>
            <a:pPr marL="0" lvl="1" indent="-342900" fontAlgn="auto">
              <a:buFont typeface="Arial" panose="020B0604020202020204" pitchFamily="34" charset="0"/>
              <a:buChar char="•"/>
            </a:pPr>
            <a:r>
              <a:rPr lang="en-US" altLang="zh-CN" sz="2000" b="1"/>
              <a:t>message.max.bytes</a:t>
            </a:r>
            <a:endParaRPr lang="en-US" altLang="zh-CN"/>
          </a:p>
          <a:p>
            <a:pPr lvl="1" indent="0">
              <a:buNone/>
            </a:pPr>
            <a:r>
              <a:rPr lang="en-US" altLang="zh-CN"/>
              <a:t>The Kafka broker limits the maximum size of a message that can be produced, configured</a:t>
            </a:r>
            <a:endParaRPr lang="en-US" altLang="zh-CN"/>
          </a:p>
          <a:p>
            <a:pPr lvl="1" indent="0">
              <a:buNone/>
            </a:pPr>
            <a:r>
              <a:rPr lang="en-US" altLang="zh-CN"/>
              <a:t>by the message.max.bytes parameter, which defaults to 1000000, or 1 MB. A</a:t>
            </a:r>
            <a:endParaRPr lang="en-US" altLang="zh-CN"/>
          </a:p>
          <a:p>
            <a:pPr lvl="1" indent="0">
              <a:buNone/>
            </a:pPr>
            <a:r>
              <a:rPr lang="en-US" altLang="zh-CN"/>
              <a:t>producer that tries to send a message larger than this will receive an error back from</a:t>
            </a:r>
            <a:endParaRPr lang="en-US" altLang="zh-CN"/>
          </a:p>
          <a:p>
            <a:pPr lvl="1" indent="0">
              <a:buNone/>
            </a:pPr>
            <a:r>
              <a:rPr lang="en-US" altLang="zh-CN"/>
              <a:t>the broker, and the message will not be accepted.</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How many brokers ?</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6" name="文本框 5"/>
          <p:cNvSpPr txBox="1"/>
          <p:nvPr/>
        </p:nvSpPr>
        <p:spPr>
          <a:xfrm>
            <a:off x="1076960" y="1671320"/>
            <a:ext cx="10030460" cy="2584450"/>
          </a:xfrm>
          <a:prstGeom prst="rect">
            <a:avLst/>
          </a:prstGeom>
          <a:noFill/>
        </p:spPr>
        <p:txBody>
          <a:bodyPr wrap="square" rtlCol="0">
            <a:spAutoFit/>
          </a:bodyPr>
          <a:p>
            <a:pPr marL="285750" indent="-285750">
              <a:buFont typeface="Arial" panose="020B0604020202020204" pitchFamily="34" charset="0"/>
              <a:buChar char="•"/>
            </a:pPr>
            <a:r>
              <a:rPr lang="zh-CN" altLang="en-US"/>
              <a:t>The first factor to consider is how much disk capacity is required for retaining messages and how much storage is available on a single broker.</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The other factor to consider is the capacity of the cluster to handle requests. For example, what is the capacity of the network interfaces, and can they handle the client traffic if there are multiple consumers of the data or if the traffic is not consistent over the retention period of the data</a:t>
            </a:r>
            <a:endParaRPr lang="zh-CN" altLang="en-US"/>
          </a:p>
          <a:p>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How to choice partition num ?</a:t>
            </a:r>
            <a:endParaRPr lang="en-US" altLang="zh-CN" dirty="0">
              <a:solidFill>
                <a:schemeClr val="tx1"/>
              </a:solidFill>
            </a:endParaRPr>
          </a:p>
        </p:txBody>
      </p:sp>
      <p:sp>
        <p:nvSpPr>
          <p:cNvPr id="5" name="内容占位符 4"/>
          <p:cNvSpPr>
            <a:spLocks noGrp="1"/>
          </p:cNvSpPr>
          <p:nvPr>
            <p:ph idx="1"/>
            <p:custDataLst>
              <p:tags r:id="rId2"/>
            </p:custDataLst>
          </p:nvPr>
        </p:nvSpPr>
        <p:spPr>
          <a:xfrm>
            <a:off x="2510155" y="3110230"/>
            <a:ext cx="7751445" cy="1285240"/>
          </a:xfrm>
        </p:spPr>
        <p:txBody>
          <a:bodyPr>
            <a:noAutofit/>
          </a:bodyPr>
          <a:p>
            <a:pPr marL="0" indent="0" algn="ctr">
              <a:lnSpc>
                <a:spcPct val="120000"/>
              </a:lnSpc>
              <a:buNone/>
            </a:pPr>
            <a:endParaRPr lang="en-US" sz="6600" dirty="0"/>
          </a:p>
          <a:p>
            <a:pPr marL="0" indent="0" algn="ctr">
              <a:lnSpc>
                <a:spcPct val="120000"/>
              </a:lnSpc>
              <a:buNone/>
            </a:pPr>
            <a:endParaRPr lang="en-US" altLang="en-US" sz="6600" dirty="0"/>
          </a:p>
          <a:p>
            <a:pPr marL="0" indent="0" algn="ctr">
              <a:lnSpc>
                <a:spcPct val="120000"/>
              </a:lnSpc>
              <a:buNone/>
            </a:pPr>
            <a:endParaRPr lang="en-US" altLang="en-US" sz="44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
        <p:nvSpPr>
          <p:cNvPr id="3" name="文本框 2"/>
          <p:cNvSpPr txBox="1"/>
          <p:nvPr/>
        </p:nvSpPr>
        <p:spPr>
          <a:xfrm>
            <a:off x="879475" y="1563370"/>
            <a:ext cx="10636250" cy="3169285"/>
          </a:xfrm>
          <a:prstGeom prst="rect">
            <a:avLst/>
          </a:prstGeom>
          <a:noFill/>
        </p:spPr>
        <p:txBody>
          <a:bodyPr wrap="square" rtlCol="0">
            <a:spAutoFit/>
          </a:bodyPr>
          <a:p>
            <a:pPr marL="285750" indent="-285750">
              <a:buFont typeface="Arial" panose="020B0604020202020204" pitchFamily="34" charset="0"/>
              <a:buChar char="•"/>
            </a:pPr>
            <a:r>
              <a:rPr lang="en-US" altLang="zh-CN" sz="2000" b="1"/>
              <a:t>Partitions are the way a topic is scaled within a Kafka cluster,which makes it important to use partition counts that will balance the message load across the entire cluster as brokers are added. </a:t>
            </a:r>
            <a:endParaRPr lang="en-US" altLang="zh-CN" sz="2000" b="1"/>
          </a:p>
          <a:p>
            <a:pPr marL="285750" indent="-285750">
              <a:buFont typeface="Arial" panose="020B0604020202020204" pitchFamily="34" charset="0"/>
              <a:buChar char="•"/>
            </a:pPr>
            <a:r>
              <a:rPr lang="en-US" altLang="zh-CN" sz="2000" b="1"/>
              <a:t>Many users will have the partition count for a topic be equal to, or a multiple of, the number of brokers in the cluster.</a:t>
            </a:r>
            <a:endParaRPr lang="en-US" altLang="zh-CN" sz="2000" b="1"/>
          </a:p>
          <a:p>
            <a:pPr marL="285750" indent="-285750">
              <a:buFont typeface="Arial" panose="020B0604020202020204" pitchFamily="34" charset="0"/>
              <a:buChar char="•"/>
            </a:pPr>
            <a:r>
              <a:rPr lang="en-US" altLang="zh-CN" sz="2000" b="1"/>
              <a:t>This allows the partitions to be evenly distributed to the brokers, which will evenly distribute the message load. </a:t>
            </a:r>
            <a:endParaRPr lang="en-US" altLang="zh-CN" sz="2000" b="1"/>
          </a:p>
          <a:p>
            <a:pPr marL="285750" indent="-285750">
              <a:buFont typeface="Arial" panose="020B0604020202020204" pitchFamily="34" charset="0"/>
              <a:buChar char="•"/>
            </a:pPr>
            <a:r>
              <a:rPr lang="en-US" altLang="zh-CN" sz="2000" b="1"/>
              <a:t>This is not a requirement, however, as you can also balance message load by having multiple topics.</a:t>
            </a:r>
            <a:endParaRPr lang="en-US" altLang="zh-CN"/>
          </a:p>
          <a:p>
            <a:pPr marL="285750" indent="-285750"/>
            <a:endParaRPr lang="en-US" altLang="zh-CN" sz="2000" b="1"/>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How to choice partition num ?</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879475" y="1563370"/>
            <a:ext cx="10636250" cy="3784600"/>
          </a:xfrm>
          <a:prstGeom prst="rect">
            <a:avLst/>
          </a:prstGeom>
          <a:noFill/>
        </p:spPr>
        <p:txBody>
          <a:bodyPr wrap="square" rtlCol="0">
            <a:spAutoFit/>
          </a:bodyPr>
          <a:p>
            <a:pPr marL="285750" indent="-285750">
              <a:buFont typeface="Arial" panose="020B0604020202020204" pitchFamily="34" charset="0"/>
              <a:buChar char="•"/>
            </a:pPr>
            <a:r>
              <a:rPr lang="en-US" altLang="zh-CN" sz="2000" b="1"/>
              <a:t>What is the throughput you expect to achieve for the topic?</a:t>
            </a:r>
            <a:endParaRPr lang="en-US" altLang="zh-CN" sz="2000" b="1"/>
          </a:p>
          <a:p>
            <a:pPr marL="285750" indent="-285750">
              <a:buFont typeface="Arial" panose="020B0604020202020204" pitchFamily="34" charset="0"/>
              <a:buChar char="•"/>
            </a:pPr>
            <a:endParaRPr lang="en-US" altLang="zh-CN" sz="2000" b="1"/>
          </a:p>
          <a:p>
            <a:pPr marL="285750" indent="-285750">
              <a:buFont typeface="Arial" panose="020B0604020202020204" pitchFamily="34" charset="0"/>
              <a:buChar char="•"/>
            </a:pPr>
            <a:r>
              <a:rPr lang="en-US" altLang="zh-CN" sz="2000" b="1"/>
              <a:t>If you are sending messages to partitions based on keys,adding partitions later can be very challenging, so calculate throughput based on your expected future usage, not the current usage.</a:t>
            </a:r>
            <a:endParaRPr lang="en-US" altLang="zh-CN" sz="2000" b="1"/>
          </a:p>
          <a:p>
            <a:pPr marL="285750" indent="-285750">
              <a:buFont typeface="Arial" panose="020B0604020202020204" pitchFamily="34" charset="0"/>
              <a:buChar char="•"/>
            </a:pPr>
            <a:endParaRPr lang="en-US" altLang="zh-CN" sz="2000" b="1"/>
          </a:p>
          <a:p>
            <a:pPr marL="285750" indent="-285750">
              <a:buFont typeface="Arial" panose="020B0604020202020204" pitchFamily="34" charset="0"/>
              <a:buChar char="•"/>
            </a:pPr>
            <a:r>
              <a:rPr lang="en-US" altLang="zh-CN" sz="2000" b="1"/>
              <a:t>Consider the number of partitions you will place on each broker and available diskspace and network bandwidth per broker.</a:t>
            </a:r>
            <a:endParaRPr lang="en-US" altLang="zh-CN" sz="2000" b="1"/>
          </a:p>
          <a:p>
            <a:pPr marL="285750" indent="-285750">
              <a:buFont typeface="Arial" panose="020B0604020202020204" pitchFamily="34" charset="0"/>
              <a:buChar char="•"/>
            </a:pPr>
            <a:endParaRPr lang="en-US" altLang="zh-CN" sz="2000" b="1"/>
          </a:p>
          <a:p>
            <a:pPr marL="285750" indent="-285750">
              <a:buFont typeface="Arial" panose="020B0604020202020204" pitchFamily="34" charset="0"/>
              <a:buChar char="•"/>
            </a:pPr>
            <a:r>
              <a:rPr lang="en-US" altLang="zh-CN" sz="2000" b="1"/>
              <a:t>Avoid overestimating, as each partition uses memory and other resources on the broker and will increase the time for leader elections.</a:t>
            </a:r>
            <a:endParaRPr lang="en-US" altLang="zh-CN" sz="2000" b="1"/>
          </a:p>
          <a:p>
            <a:pPr marL="285750" indent="-285750"/>
            <a:endParaRPr lang="en-US" altLang="zh-CN" sz="2000" b="1"/>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Published courses</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1614170"/>
            <a:ext cx="10515600" cy="4701540"/>
          </a:xfrm>
        </p:spPr>
        <p:txBody>
          <a:bodyPr>
            <a:normAutofit lnSpcReduction="10000"/>
          </a:bodyPr>
          <a:p>
            <a:pPr algn="just">
              <a:lnSpc>
                <a:spcPct val="120000"/>
              </a:lnSpc>
            </a:pPr>
            <a:r>
              <a:rPr lang="en-US" altLang="zh-CN" sz="2000" dirty="0">
                <a:sym typeface="+mn-ea"/>
              </a:rPr>
              <a:t>Java 8 In Action(40)</a:t>
            </a:r>
            <a:endParaRPr lang="en-US" altLang="zh-CN" sz="2000" dirty="0">
              <a:sym typeface="+mn-ea"/>
            </a:endParaRPr>
          </a:p>
          <a:p>
            <a:pPr algn="just">
              <a:lnSpc>
                <a:spcPct val="120000"/>
              </a:lnSpc>
            </a:pPr>
            <a:r>
              <a:rPr lang="en-US" altLang="zh-CN" sz="2000" dirty="0">
                <a:sym typeface="+mn-ea"/>
              </a:rPr>
              <a:t>Apache Flume In Action(42)</a:t>
            </a:r>
            <a:endParaRPr lang="en-US" altLang="zh-CN" sz="2000" dirty="0">
              <a:sym typeface="+mn-ea"/>
            </a:endParaRPr>
          </a:p>
          <a:p>
            <a:pPr algn="just">
              <a:lnSpc>
                <a:spcPct val="120000"/>
              </a:lnSpc>
            </a:pPr>
            <a:r>
              <a:rPr lang="en-US" altLang="zh-CN" sz="2000" dirty="0">
                <a:sym typeface="+mn-ea"/>
              </a:rPr>
              <a:t>Apache Sqoop(10)</a:t>
            </a:r>
            <a:endParaRPr lang="en-US" altLang="zh-CN" sz="2000" dirty="0">
              <a:sym typeface="+mn-ea"/>
            </a:endParaRPr>
          </a:p>
          <a:p>
            <a:pPr algn="just">
              <a:lnSpc>
                <a:spcPct val="120000"/>
              </a:lnSpc>
            </a:pPr>
            <a:r>
              <a:rPr lang="en-US" altLang="zh-CN" sz="2000" dirty="0">
                <a:sym typeface="+mn-ea"/>
              </a:rPr>
              <a:t>PowerMock</a:t>
            </a:r>
            <a:endParaRPr lang="en-US" altLang="zh-CN" sz="2000" dirty="0">
              <a:sym typeface="+mn-ea"/>
            </a:endParaRPr>
          </a:p>
          <a:p>
            <a:pPr algn="just">
              <a:lnSpc>
                <a:spcPct val="120000"/>
              </a:lnSpc>
            </a:pPr>
            <a:r>
              <a:rPr lang="en-US" altLang="zh-CN" sz="2000" dirty="0">
                <a:sym typeface="+mn-ea"/>
              </a:rPr>
              <a:t>Concordion</a:t>
            </a:r>
            <a:endParaRPr lang="en-US" altLang="zh-CN" sz="2000" dirty="0">
              <a:sym typeface="+mn-ea"/>
            </a:endParaRPr>
          </a:p>
          <a:p>
            <a:pPr algn="just">
              <a:lnSpc>
                <a:spcPct val="120000"/>
              </a:lnSpc>
            </a:pPr>
            <a:r>
              <a:rPr lang="en-US" altLang="zh-CN" sz="2000" dirty="0">
                <a:sym typeface="+mn-ea"/>
              </a:rPr>
              <a:t>Concurrency Programming Season I</a:t>
            </a:r>
            <a:endParaRPr lang="en-US" altLang="zh-CN" sz="2000" dirty="0">
              <a:sym typeface="+mn-ea"/>
            </a:endParaRPr>
          </a:p>
          <a:p>
            <a:pPr algn="just">
              <a:lnSpc>
                <a:spcPct val="120000"/>
              </a:lnSpc>
            </a:pPr>
            <a:r>
              <a:rPr lang="en-US" altLang="zh-CN" sz="2000" dirty="0">
                <a:sym typeface="+mn-ea"/>
              </a:rPr>
              <a:t>Concurrency Programming Season II</a:t>
            </a:r>
            <a:endParaRPr lang="en-US" altLang="zh-CN" sz="2000" dirty="0">
              <a:sym typeface="+mn-ea"/>
            </a:endParaRPr>
          </a:p>
          <a:p>
            <a:pPr algn="just">
              <a:lnSpc>
                <a:spcPct val="120000"/>
              </a:lnSpc>
            </a:pPr>
            <a:r>
              <a:rPr lang="en-US" altLang="zh-CN" sz="2000" dirty="0">
                <a:sym typeface="+mn-ea"/>
              </a:rPr>
              <a:t>Concurrency Programming Season III</a:t>
            </a:r>
            <a:endParaRPr lang="en-US" altLang="zh-CN" sz="2000" dirty="0">
              <a:sym typeface="+mn-ea"/>
            </a:endParaRPr>
          </a:p>
          <a:p>
            <a:pPr algn="just">
              <a:lnSpc>
                <a:spcPct val="120000"/>
              </a:lnSpc>
            </a:pPr>
            <a:r>
              <a:rPr lang="en-US" altLang="zh-CN" sz="2000" dirty="0">
                <a:sym typeface="+mn-ea"/>
              </a:rPr>
              <a:t>Google Guava</a:t>
            </a:r>
            <a:endParaRPr lang="en-US" altLang="zh-CN" sz="2000" dirty="0">
              <a:sym typeface="+mn-ea"/>
            </a:endParaRPr>
          </a:p>
          <a:p>
            <a:pPr algn="just">
              <a:lnSpc>
                <a:spcPct val="120000"/>
              </a:lnSpc>
            </a:pPr>
            <a:r>
              <a:rPr lang="en-US" altLang="zh-CN" sz="2000" dirty="0">
                <a:sym typeface="+mn-ea"/>
              </a:rPr>
              <a:t>Mockito</a:t>
            </a:r>
            <a:endParaRPr lang="en-US" altLang="zh-CN" sz="2000" dirty="0">
              <a:sym typeface="+mn-ea"/>
            </a:endParaRPr>
          </a:p>
          <a:p>
            <a:pPr marL="457200" lvl="1" indent="0" algn="just">
              <a:lnSpc>
                <a:spcPct val="120000"/>
              </a:lnSpc>
              <a:buNone/>
            </a:pPr>
            <a:endParaRPr lang="en-US" altLang="zh-CN" sz="1600" dirty="0"/>
          </a:p>
          <a:p>
            <a:pPr algn="just">
              <a:lnSpc>
                <a:spcPct val="120000"/>
              </a:lnSpc>
            </a:pP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en-US" altLang="zh-CN" smtClean="0"/>
              <a:t>THANK YOU</a:t>
            </a:r>
            <a:endParaRPr lang="en-US" altLang="zh-CN" smtClean="0"/>
          </a:p>
        </p:txBody>
      </p:sp>
      <p:sp>
        <p:nvSpPr>
          <p:cNvPr id="3" name="文本占位符 2"/>
          <p:cNvSpPr>
            <a:spLocks noGrp="1"/>
          </p:cNvSpPr>
          <p:nvPr>
            <p:ph type="body" sz="quarter" idx="13"/>
            <p:custDataLst>
              <p:tags r:id="rId2"/>
            </p:custDataLst>
          </p:nvPr>
        </p:nvSpPr>
        <p:spPr/>
        <p:txBody>
          <a:bodyPr/>
          <a:p>
            <a:r>
              <a:rPr lang="en-US" altLang="zh-CN" smtClean="0"/>
              <a:t>Power By Alex Wang</a:t>
            </a:r>
            <a:endParaRPr lang="en-US" altLang="zh-CN" smtClean="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6" name="图片 5"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551384" y="2532963"/>
            <a:ext cx="4824535" cy="1800200"/>
          </a:xfrm>
          <a:prstGeom prst="rect">
            <a:avLst/>
          </a:prstGeom>
          <a:ln w="12700">
            <a:miter lim="400000"/>
          </a:ln>
        </p:spPr>
        <p:txBody>
          <a:bodyPr wrap="square" lIns="50800" tIns="50800" rIns="50800" bIns="50800" anchor="ctr">
            <a:normAutofit/>
          </a:bodyPr>
          <a:lstStyle>
            <a:defPPr>
              <a:defRPr lang="zh-CN"/>
            </a:defPPr>
            <a:lvl1pPr lvl="0" algn="dist">
              <a:defRPr sz="2400">
                <a:solidFill>
                  <a:schemeClr val="bg1"/>
                </a:solidFill>
                <a:ea typeface="方正超粗黑简体" panose="03000509000000000000" pitchFamily="65" charset="-122"/>
                <a:cs typeface="+mj-cs"/>
              </a:defRPr>
            </a:lvl1pPr>
          </a:lstStyle>
          <a:p>
            <a:r>
              <a:rPr lang="en-US" altLang="zh-CN" dirty="0" smtClean="0">
                <a:ea typeface="+mn-ea"/>
                <a:cs typeface="+mn-cs"/>
              </a:rPr>
              <a:t>Lorem ipsum dolor sit </a:t>
            </a:r>
            <a:r>
              <a:rPr lang="en-US" altLang="zh-CN" dirty="0" err="1" smtClean="0">
                <a:ea typeface="+mn-ea"/>
                <a:cs typeface="+mn-cs"/>
              </a:rPr>
              <a:t>amet</a:t>
            </a:r>
            <a:r>
              <a:rPr lang="en-US" altLang="zh-CN" dirty="0" smtClean="0">
                <a:ea typeface="+mn-ea"/>
                <a:cs typeface="+mn-cs"/>
              </a:rPr>
              <a:t>, </a:t>
            </a:r>
            <a:r>
              <a:rPr lang="en-US" altLang="zh-CN" dirty="0" err="1" smtClean="0">
                <a:ea typeface="+mn-ea"/>
                <a:cs typeface="+mn-cs"/>
              </a:rPr>
              <a:t>consectetur</a:t>
            </a:r>
            <a:r>
              <a:rPr lang="en-US" altLang="zh-CN" dirty="0" smtClean="0">
                <a:ea typeface="+mn-ea"/>
                <a:cs typeface="+mn-cs"/>
              </a:rPr>
              <a:t> </a:t>
            </a:r>
            <a:r>
              <a:rPr lang="en-US" altLang="zh-CN" dirty="0" err="1" smtClean="0">
                <a:ea typeface="+mn-ea"/>
                <a:cs typeface="+mn-cs"/>
              </a:rPr>
              <a:t>adipisicing</a:t>
            </a:r>
            <a:r>
              <a:rPr lang="en-US" altLang="zh-CN" dirty="0" smtClean="0">
                <a:ea typeface="+mn-ea"/>
                <a:cs typeface="+mn-cs"/>
              </a:rPr>
              <a:t> </a:t>
            </a:r>
            <a:r>
              <a:rPr lang="en-US" altLang="zh-CN" dirty="0" err="1" smtClean="0">
                <a:ea typeface="+mn-ea"/>
                <a:cs typeface="+mn-cs"/>
              </a:rPr>
              <a:t>elit</a:t>
            </a:r>
            <a:r>
              <a:rPr lang="en-US" altLang="zh-CN" dirty="0" smtClean="0">
                <a:ea typeface="+mn-ea"/>
                <a:cs typeface="+mn-cs"/>
              </a:rPr>
              <a:t>.</a:t>
            </a:r>
            <a:endParaRPr lang="zh-CN" altLang="en-US" dirty="0">
              <a:ea typeface="+mn-ea"/>
              <a:cs typeface="+mn-cs"/>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sp>
        <p:nvSpPr>
          <p:cNvPr id="5" name="标题 4"/>
          <p:cNvSpPr>
            <a:spLocks noGrp="1"/>
          </p:cNvSpPr>
          <p:nvPr>
            <p:ph type="ctrTitle"/>
            <p:custDataLst>
              <p:tags r:id="rId2"/>
            </p:custDataLst>
          </p:nvPr>
        </p:nvSpPr>
        <p:spPr/>
        <p:txBody>
          <a:bodyPr>
            <a:normAutofit/>
          </a:bodyPr>
          <a:p>
            <a:r>
              <a:rPr lang="en-US" altLang="zh-CN" smtClean="0"/>
              <a:t>Lesson 2: Kafka Installation</a:t>
            </a:r>
            <a:endParaRPr lang="en-US" altLang="zh-CN" smtClean="0"/>
          </a:p>
        </p:txBody>
      </p:sp>
      <p:sp>
        <p:nvSpPr>
          <p:cNvPr id="3" name="文本框 2"/>
          <p:cNvSpPr txBox="1"/>
          <p:nvPr/>
        </p:nvSpPr>
        <p:spPr>
          <a:xfrm>
            <a:off x="4796155" y="3514090"/>
            <a:ext cx="6568440" cy="368300"/>
          </a:xfrm>
          <a:prstGeom prst="rect">
            <a:avLst/>
          </a:prstGeom>
          <a:noFill/>
        </p:spPr>
        <p:txBody>
          <a:bodyPr wrap="square" rtlCol="0">
            <a:spAutoFit/>
          </a:bodyPr>
          <a:p>
            <a:r>
              <a:rPr lang="en-US" altLang="zh-CN"/>
              <a:t>--- Installation</a:t>
            </a:r>
            <a:endParaRPr lang="en-US" altLang="zh-CN"/>
          </a:p>
        </p:txBody>
      </p:sp>
      <p:pic>
        <p:nvPicPr>
          <p:cNvPr id="6" name="图片 5"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750" advTm="3000"/>
    </mc:Choice>
    <mc:Fallback>
      <p:transition spd="slow" advTm="3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Kafka Download</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2188845"/>
            <a:ext cx="10515600" cy="3772535"/>
          </a:xfrm>
        </p:spPr>
        <p:txBody>
          <a:bodyPr>
            <a:normAutofit/>
          </a:bodyPr>
          <a:p>
            <a:pPr algn="just">
              <a:lnSpc>
                <a:spcPct val="120000"/>
              </a:lnSpc>
            </a:pPr>
            <a:r>
              <a:rPr lang="zh-CN" altLang="en-US" sz="2000" dirty="0"/>
              <a:t>http://kafka.apache.org/</a:t>
            </a:r>
            <a:endParaRPr lang="zh-CN" altLang="en-US" sz="2000" dirty="0"/>
          </a:p>
          <a:p>
            <a:pPr algn="just">
              <a:lnSpc>
                <a:spcPct val="120000"/>
              </a:lnSpc>
            </a:pPr>
            <a:r>
              <a:rPr lang="zh-CN" altLang="en-US" sz="2000" dirty="0"/>
              <a:t>http://kafka.apache.org/documentation/</a:t>
            </a:r>
            <a:endParaRPr lang="zh-CN" altLang="en-US" sz="2000" dirty="0"/>
          </a:p>
          <a:p>
            <a:pPr algn="just">
              <a:lnSpc>
                <a:spcPct val="120000"/>
              </a:lnSpc>
            </a:pPr>
            <a:r>
              <a:rPr lang="zh-CN" altLang="en-US" sz="2000" dirty="0"/>
              <a:t>https://www.apache.org/dyn/closer.cgi?path=/kafka/0.10.2.1/kafka_2.10-0.10.2.1.tgz</a:t>
            </a: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Kafka Standalone Installation</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graphicFrame>
        <p:nvGraphicFramePr>
          <p:cNvPr id="6" name="内容占位符 5"/>
          <p:cNvGraphicFramePr>
            <a:graphicFrameLocks noChangeAspect="1"/>
          </p:cNvGraphicFramePr>
          <p:nvPr>
            <p:ph idx="1"/>
          </p:nvPr>
        </p:nvGraphicFramePr>
        <p:xfrm>
          <a:off x="4151630" y="1609725"/>
          <a:ext cx="3888105" cy="4351655"/>
        </p:xfrm>
        <a:graphic>
          <a:graphicData uri="http://schemas.openxmlformats.org/presentationml/2006/ole">
            <mc:AlternateContent xmlns:mc="http://schemas.openxmlformats.org/markup-compatibility/2006">
              <mc:Choice xmlns:v="urn:schemas-microsoft-com:vml" Requires="v">
                <p:oleObj spid="_x0000_s7" name="" r:id="rId3" imgW="4051300" imgH="4533900" progId="Visio.Drawing.11">
                  <p:embed/>
                </p:oleObj>
              </mc:Choice>
              <mc:Fallback>
                <p:oleObj name="" r:id="rId3" imgW="4051300" imgH="4533900" progId="Visio.Drawing.11">
                  <p:embed/>
                  <p:pic>
                    <p:nvPicPr>
                      <p:cNvPr id="0" name="图片 6"/>
                      <p:cNvPicPr/>
                      <p:nvPr/>
                    </p:nvPicPr>
                    <p:blipFill>
                      <a:blip r:embed="rId4"/>
                      <a:stretch>
                        <a:fillRect/>
                      </a:stretch>
                    </p:blipFill>
                    <p:spPr>
                      <a:xfrm>
                        <a:off x="4151630" y="1609725"/>
                        <a:ext cx="3888105" cy="4351655"/>
                      </a:xfrm>
                      <a:prstGeom prst="rect">
                        <a:avLst/>
                      </a:prstGeom>
                    </p:spPr>
                  </p:pic>
                </p:oleObj>
              </mc:Fallback>
            </mc:AlternateContent>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Kafka Pseudo distributed installation</a:t>
            </a:r>
            <a:endParaRPr lang="en-US" altLang="zh-CN" dirty="0">
              <a:solidFill>
                <a:schemeClr val="tx1"/>
              </a:solidFill>
            </a:endParaRPr>
          </a:p>
        </p:txBody>
      </p:sp>
      <p:sp>
        <p:nvSpPr>
          <p:cNvPr id="5" name="内容占位符 4"/>
          <p:cNvSpPr>
            <a:spLocks noGrp="1"/>
          </p:cNvSpPr>
          <p:nvPr>
            <p:ph idx="1"/>
            <p:custDataLst>
              <p:tags r:id="rId2"/>
            </p:custDataLst>
          </p:nvPr>
        </p:nvSpPr>
        <p:spPr>
          <a:xfrm>
            <a:off x="2510155" y="3110230"/>
            <a:ext cx="7751445" cy="1285240"/>
          </a:xfrm>
        </p:spPr>
        <p:txBody>
          <a:bodyPr>
            <a:noAutofit/>
          </a:bodyPr>
          <a:p>
            <a:pPr marL="0" indent="0" algn="ctr">
              <a:lnSpc>
                <a:spcPct val="120000"/>
              </a:lnSpc>
              <a:buNone/>
            </a:pPr>
            <a:endParaRPr lang="en-US" sz="6600" dirty="0"/>
          </a:p>
          <a:p>
            <a:pPr marL="0" indent="0" algn="ctr">
              <a:lnSpc>
                <a:spcPct val="120000"/>
              </a:lnSpc>
              <a:buNone/>
            </a:pPr>
            <a:endParaRPr lang="en-US" altLang="en-US" sz="6600" dirty="0"/>
          </a:p>
          <a:p>
            <a:pPr marL="0" indent="0" algn="ctr">
              <a:lnSpc>
                <a:spcPct val="120000"/>
              </a:lnSpc>
              <a:buNone/>
            </a:pPr>
            <a:endParaRPr lang="en-US" altLang="en-US" sz="44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graphicFrame>
        <p:nvGraphicFramePr>
          <p:cNvPr id="3" name="对象 2"/>
          <p:cNvGraphicFramePr/>
          <p:nvPr/>
        </p:nvGraphicFramePr>
        <p:xfrm>
          <a:off x="1832610" y="1381760"/>
          <a:ext cx="8428355" cy="4461510"/>
        </p:xfrm>
        <a:graphic>
          <a:graphicData uri="http://schemas.openxmlformats.org/presentationml/2006/ole">
            <mc:AlternateContent xmlns:mc="http://schemas.openxmlformats.org/markup-compatibility/2006">
              <mc:Choice xmlns:v="urn:schemas-microsoft-com:vml" Requires="v">
                <p:oleObj spid="_x0000_s6" name="" r:id="rId4" imgW="8953500" imgH="5499100" progId="Visio.Drawing.11">
                  <p:embed/>
                </p:oleObj>
              </mc:Choice>
              <mc:Fallback>
                <p:oleObj name="" r:id="rId4" imgW="8953500" imgH="5499100" progId="Visio.Drawing.11">
                  <p:embed/>
                  <p:pic>
                    <p:nvPicPr>
                      <p:cNvPr id="0" name="图片 5"/>
                      <p:cNvPicPr/>
                      <p:nvPr/>
                    </p:nvPicPr>
                    <p:blipFill>
                      <a:blip r:embed="rId5"/>
                      <a:stretch>
                        <a:fillRect/>
                      </a:stretch>
                    </p:blipFill>
                    <p:spPr>
                      <a:xfrm>
                        <a:off x="1832610" y="1381760"/>
                        <a:ext cx="8428355" cy="4461510"/>
                      </a:xfrm>
                      <a:prstGeom prst="rect">
                        <a:avLst/>
                      </a:prstGeom>
                    </p:spPr>
                  </p:pic>
                </p:oleObj>
              </mc:Fallback>
            </mc:AlternateContent>
          </a:graphicData>
        </a:graphic>
      </p:graphicFrame>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Kafka distributed installation</a:t>
            </a:r>
            <a:endParaRPr lang="en-US" altLang="zh-CN" dirty="0">
              <a:solidFill>
                <a:schemeClr val="tx1"/>
              </a:solidFill>
            </a:endParaRPr>
          </a:p>
        </p:txBody>
      </p:sp>
      <p:sp>
        <p:nvSpPr>
          <p:cNvPr id="5" name="内容占位符 4"/>
          <p:cNvSpPr>
            <a:spLocks noGrp="1"/>
          </p:cNvSpPr>
          <p:nvPr>
            <p:ph idx="1"/>
            <p:custDataLst>
              <p:tags r:id="rId2"/>
            </p:custDataLst>
          </p:nvPr>
        </p:nvSpPr>
        <p:spPr>
          <a:xfrm>
            <a:off x="2510155" y="3110230"/>
            <a:ext cx="7751445" cy="1285240"/>
          </a:xfrm>
        </p:spPr>
        <p:txBody>
          <a:bodyPr>
            <a:noAutofit/>
          </a:bodyPr>
          <a:p>
            <a:pPr marL="0" indent="0" algn="ctr">
              <a:lnSpc>
                <a:spcPct val="120000"/>
              </a:lnSpc>
              <a:buNone/>
            </a:pPr>
            <a:endParaRPr lang="en-US" sz="6600" dirty="0"/>
          </a:p>
          <a:p>
            <a:pPr marL="0" indent="0" algn="ctr">
              <a:lnSpc>
                <a:spcPct val="120000"/>
              </a:lnSpc>
              <a:buNone/>
            </a:pPr>
            <a:endParaRPr lang="en-US" altLang="en-US" sz="6600" dirty="0"/>
          </a:p>
          <a:p>
            <a:pPr marL="0" indent="0" algn="ctr">
              <a:lnSpc>
                <a:spcPct val="120000"/>
              </a:lnSpc>
              <a:buNone/>
            </a:pPr>
            <a:endParaRPr lang="en-US" altLang="en-US" sz="44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graphicFrame>
        <p:nvGraphicFramePr>
          <p:cNvPr id="7" name="对象 6"/>
          <p:cNvGraphicFramePr/>
          <p:nvPr/>
        </p:nvGraphicFramePr>
        <p:xfrm>
          <a:off x="1993900" y="1303655"/>
          <a:ext cx="8176895" cy="4682490"/>
        </p:xfrm>
        <a:graphic>
          <a:graphicData uri="http://schemas.openxmlformats.org/presentationml/2006/ole">
            <mc:AlternateContent xmlns:mc="http://schemas.openxmlformats.org/markup-compatibility/2006">
              <mc:Choice xmlns:v="urn:schemas-microsoft-com:vml" Requires="v">
                <p:oleObj spid="_x0000_s8" name="" r:id="rId4" imgW="9055100" imgH="8547100" progId="Visio.Drawing.11">
                  <p:embed/>
                </p:oleObj>
              </mc:Choice>
              <mc:Fallback>
                <p:oleObj name="" r:id="rId4" imgW="9055100" imgH="8547100" progId="Visio.Drawing.11">
                  <p:embed/>
                  <p:pic>
                    <p:nvPicPr>
                      <p:cNvPr id="0" name="图片 7"/>
                      <p:cNvPicPr/>
                      <p:nvPr/>
                    </p:nvPicPr>
                    <p:blipFill>
                      <a:blip r:embed="rId5"/>
                      <a:stretch>
                        <a:fillRect/>
                      </a:stretch>
                    </p:blipFill>
                    <p:spPr>
                      <a:xfrm>
                        <a:off x="1993900" y="1303655"/>
                        <a:ext cx="8176895" cy="4682490"/>
                      </a:xfrm>
                      <a:prstGeom prst="rect">
                        <a:avLst/>
                      </a:prstGeom>
                    </p:spPr>
                  </p:pic>
                </p:oleObj>
              </mc:Fallback>
            </mc:AlternateContent>
          </a:graphicData>
        </a:graphic>
      </p:graphicFrame>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Broker Basic Cnfiguration-I</a:t>
            </a:r>
            <a:endParaRPr lang="en-US" altLang="zh-CN" dirty="0">
              <a:solidFill>
                <a:schemeClr val="tx1"/>
              </a:solidFill>
            </a:endParaRPr>
          </a:p>
        </p:txBody>
      </p:sp>
      <p:sp>
        <p:nvSpPr>
          <p:cNvPr id="5" name="内容占位符 4"/>
          <p:cNvSpPr>
            <a:spLocks noGrp="1"/>
          </p:cNvSpPr>
          <p:nvPr>
            <p:ph idx="1"/>
            <p:custDataLst>
              <p:tags r:id="rId2"/>
            </p:custDataLst>
          </p:nvPr>
        </p:nvSpPr>
        <p:spPr>
          <a:xfrm>
            <a:off x="2510155" y="3110230"/>
            <a:ext cx="7751445" cy="1285240"/>
          </a:xfrm>
        </p:spPr>
        <p:txBody>
          <a:bodyPr>
            <a:noAutofit/>
          </a:bodyPr>
          <a:p>
            <a:pPr marL="0" indent="0" algn="ctr">
              <a:lnSpc>
                <a:spcPct val="120000"/>
              </a:lnSpc>
              <a:buNone/>
            </a:pPr>
            <a:endParaRPr lang="en-US" sz="6600" dirty="0"/>
          </a:p>
          <a:p>
            <a:pPr marL="0" indent="0" algn="ctr">
              <a:lnSpc>
                <a:spcPct val="120000"/>
              </a:lnSpc>
              <a:buNone/>
            </a:pPr>
            <a:endParaRPr lang="en-US" altLang="en-US" sz="6600" dirty="0"/>
          </a:p>
          <a:p>
            <a:pPr marL="0" indent="0" algn="ctr">
              <a:lnSpc>
                <a:spcPct val="120000"/>
              </a:lnSpc>
              <a:buNone/>
            </a:pPr>
            <a:endParaRPr lang="en-US" altLang="en-US" sz="44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
        <p:nvSpPr>
          <p:cNvPr id="3" name="文本框 2"/>
          <p:cNvSpPr txBox="1"/>
          <p:nvPr/>
        </p:nvSpPr>
        <p:spPr>
          <a:xfrm>
            <a:off x="879475" y="1563370"/>
            <a:ext cx="10636250" cy="4123055"/>
          </a:xfrm>
          <a:prstGeom prst="rect">
            <a:avLst/>
          </a:prstGeom>
          <a:noFill/>
        </p:spPr>
        <p:txBody>
          <a:bodyPr wrap="square" rtlCol="0">
            <a:spAutoFit/>
          </a:bodyPr>
          <a:p>
            <a:pPr marL="285750" indent="-285750">
              <a:buFont typeface="Arial" panose="020B0604020202020204" pitchFamily="34" charset="0"/>
              <a:buChar char="•"/>
            </a:pPr>
            <a:r>
              <a:rPr lang="en-US" altLang="zh-CN" sz="2000" b="1"/>
              <a:t>broker.id</a:t>
            </a:r>
            <a:endParaRPr lang="en-US" altLang="zh-CN" sz="2000" b="1"/>
          </a:p>
          <a:p>
            <a:pPr marL="742950" lvl="1" indent="-285750">
              <a:buFont typeface="Arial" panose="020B0604020202020204" pitchFamily="34" charset="0"/>
              <a:buChar char="•"/>
            </a:pPr>
            <a:r>
              <a:rPr lang="en-US" altLang="zh-CN"/>
              <a:t>Every Kafka broker must have an integer identifier, which is set using the broker.id configuration. By default, this integer is set to 0, but it can be any value.</a:t>
            </a:r>
            <a:endParaRPr lang="en-US" altLang="zh-CN"/>
          </a:p>
          <a:p>
            <a:pPr marL="0" lvl="1" indent="-285750" fontAlgn="auto">
              <a:buFont typeface="Arial" panose="020B0604020202020204" pitchFamily="34" charset="0"/>
              <a:buChar char="•"/>
            </a:pPr>
            <a:r>
              <a:rPr lang="en-US" altLang="zh-CN" sz="2000" b="1"/>
              <a:t>port</a:t>
            </a:r>
            <a:endParaRPr lang="en-US" altLang="zh-CN" sz="2000" b="1"/>
          </a:p>
          <a:p>
            <a:pPr marL="741680" lvl="2" indent="-285750" fontAlgn="auto">
              <a:buFont typeface="Arial" panose="020B0604020202020204" pitchFamily="34" charset="0"/>
              <a:buChar char="•"/>
            </a:pPr>
            <a:r>
              <a:rPr lang="en-US" altLang="zh-CN"/>
              <a:t>a listener on TCP port 9092.</a:t>
            </a:r>
            <a:endParaRPr lang="en-US" altLang="zh-CN"/>
          </a:p>
          <a:p>
            <a:pPr marL="0" lvl="2" indent="-285750" fontAlgn="auto">
              <a:buFont typeface="Arial" panose="020B0604020202020204" pitchFamily="34" charset="0"/>
              <a:buChar char="•"/>
            </a:pPr>
            <a:r>
              <a:rPr lang="en-US" altLang="zh-CN" sz="2000" b="1"/>
              <a:t>zookeeper.connect</a:t>
            </a:r>
            <a:endParaRPr lang="en-US" altLang="zh-CN"/>
          </a:p>
          <a:p>
            <a:pPr marL="741680" lvl="2" indent="-285750" fontAlgn="auto">
              <a:buFont typeface="Arial" panose="020B0604020202020204" pitchFamily="34" charset="0"/>
              <a:buChar char="•"/>
            </a:pPr>
            <a:r>
              <a:rPr lang="en-US" altLang="zh-CN"/>
              <a:t>The location of the Zookeeper used for storing the broker metadata is set using the zookeeper.connect configuration parameter.</a:t>
            </a:r>
            <a:endParaRPr lang="en-US" altLang="zh-CN"/>
          </a:p>
          <a:p>
            <a:pPr marL="0" lvl="2" indent="-285750" fontAlgn="auto">
              <a:buFont typeface="Arial" panose="020B0604020202020204" pitchFamily="34" charset="0"/>
              <a:buChar char="•"/>
            </a:pPr>
            <a:r>
              <a:rPr lang="en-US" altLang="zh-CN" sz="2000" b="1"/>
              <a:t>log.dirs</a:t>
            </a:r>
            <a:endParaRPr lang="en-US" altLang="zh-CN"/>
          </a:p>
          <a:p>
            <a:pPr marL="741680" lvl="2" indent="-285750" fontAlgn="auto">
              <a:buFont typeface="Arial" panose="020B0604020202020204" pitchFamily="34" charset="0"/>
              <a:buChar char="•"/>
            </a:pPr>
            <a:r>
              <a:rPr lang="en-US" altLang="zh-CN"/>
              <a:t>Kafka persists all messages to disk, and these log segments are stored in the directories specified in the log.dirs configuration,This is a comma-separated list of paths on the local system. If more than one path is specified, the broker will store partitions on them in a “least-used” fashion with one partition’s log segments stored within the same path.</a:t>
            </a:r>
            <a:endParaRPr lang="en-US" altLang="zh-CN"/>
          </a:p>
          <a:p>
            <a:pPr marL="285750" indent="-285750"/>
            <a:endParaRPr lang="en-US" altLang="zh-CN" sz="2000" b="1"/>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Broker Basic Cnfiguration-II</a:t>
            </a:r>
            <a:endParaRPr lang="en-US" altLang="zh-CN" dirty="0">
              <a:solidFill>
                <a:schemeClr val="tx1"/>
              </a:solidFill>
            </a:endParaRPr>
          </a:p>
        </p:txBody>
      </p:sp>
      <p:sp>
        <p:nvSpPr>
          <p:cNvPr id="5" name="内容占位符 4"/>
          <p:cNvSpPr>
            <a:spLocks noGrp="1"/>
          </p:cNvSpPr>
          <p:nvPr>
            <p:ph idx="1"/>
            <p:custDataLst>
              <p:tags r:id="rId2"/>
            </p:custDataLst>
          </p:nvPr>
        </p:nvSpPr>
        <p:spPr>
          <a:xfrm>
            <a:off x="2510155" y="3110230"/>
            <a:ext cx="7751445" cy="1285240"/>
          </a:xfrm>
        </p:spPr>
        <p:txBody>
          <a:bodyPr>
            <a:noAutofit/>
          </a:bodyPr>
          <a:p>
            <a:pPr marL="0" indent="0" algn="ctr">
              <a:lnSpc>
                <a:spcPct val="120000"/>
              </a:lnSpc>
              <a:buNone/>
            </a:pPr>
            <a:endParaRPr lang="en-US" sz="6600" dirty="0"/>
          </a:p>
          <a:p>
            <a:pPr marL="0" indent="0" algn="ctr">
              <a:lnSpc>
                <a:spcPct val="120000"/>
              </a:lnSpc>
              <a:buNone/>
            </a:pPr>
            <a:endParaRPr lang="en-US" altLang="en-US" sz="6600" dirty="0"/>
          </a:p>
          <a:p>
            <a:pPr marL="0" indent="0" algn="ctr">
              <a:lnSpc>
                <a:spcPct val="120000"/>
              </a:lnSpc>
              <a:buNone/>
            </a:pPr>
            <a:endParaRPr lang="en-US" altLang="en-US" sz="44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
        <p:nvSpPr>
          <p:cNvPr id="3" name="文本框 2"/>
          <p:cNvSpPr txBox="1"/>
          <p:nvPr/>
        </p:nvSpPr>
        <p:spPr>
          <a:xfrm>
            <a:off x="879475" y="1563370"/>
            <a:ext cx="10636250" cy="4307840"/>
          </a:xfrm>
          <a:prstGeom prst="rect">
            <a:avLst/>
          </a:prstGeom>
          <a:noFill/>
        </p:spPr>
        <p:txBody>
          <a:bodyPr wrap="square" rtlCol="0">
            <a:spAutoFit/>
          </a:bodyPr>
          <a:p>
            <a:pPr marL="285750" indent="-285750">
              <a:buFont typeface="Arial" panose="020B0604020202020204" pitchFamily="34" charset="0"/>
              <a:buChar char="•"/>
            </a:pPr>
            <a:r>
              <a:rPr lang="en-US" altLang="zh-CN" sz="2000" b="1"/>
              <a:t>num.recovery.threads.per.data.dir</a:t>
            </a:r>
            <a:endParaRPr lang="en-US" altLang="zh-CN" sz="2000" b="1"/>
          </a:p>
          <a:p>
            <a:pPr marL="742950" lvl="1" indent="-285750">
              <a:buFont typeface="Arial" panose="020B0604020202020204" pitchFamily="34" charset="0"/>
              <a:buChar char="•"/>
            </a:pPr>
            <a:r>
              <a:rPr lang="en-US" altLang="zh-CN"/>
              <a:t>Kafka uses a configurable pool of threads for handling log segments. Currently, this thread pool is used:</a:t>
            </a:r>
            <a:endParaRPr lang="en-US" altLang="zh-CN"/>
          </a:p>
          <a:p>
            <a:pPr marL="742950" lvl="1" indent="-285750">
              <a:buFont typeface="Arial" panose="020B0604020202020204" pitchFamily="34" charset="0"/>
              <a:buChar char="•"/>
            </a:pPr>
            <a:r>
              <a:rPr lang="en-US" altLang="zh-CN"/>
              <a:t>When starting normally, to open each partition’s log segments</a:t>
            </a:r>
            <a:endParaRPr lang="en-US" altLang="zh-CN"/>
          </a:p>
          <a:p>
            <a:pPr marL="742950" lvl="1" indent="-285750">
              <a:buFont typeface="Arial" panose="020B0604020202020204" pitchFamily="34" charset="0"/>
              <a:buChar char="•"/>
            </a:pPr>
            <a:r>
              <a:rPr lang="en-US" altLang="zh-CN"/>
              <a:t>When starting after a failure, to check and truncate each partition’s log segments</a:t>
            </a:r>
            <a:endParaRPr lang="en-US" altLang="zh-CN"/>
          </a:p>
          <a:p>
            <a:pPr marL="742950" lvl="1" indent="-285750">
              <a:buFont typeface="Arial" panose="020B0604020202020204" pitchFamily="34" charset="0"/>
              <a:buChar char="•"/>
            </a:pPr>
            <a:r>
              <a:rPr lang="en-US" altLang="zh-CN"/>
              <a:t>When shutting down, to cleanly close log segments</a:t>
            </a:r>
            <a:endParaRPr lang="en-US" altLang="zh-CN"/>
          </a:p>
          <a:p>
            <a:pPr marL="742950" lvl="1" indent="-285750">
              <a:buFont typeface="Arial" panose="020B0604020202020204" pitchFamily="34" charset="0"/>
              <a:buChar char="•"/>
            </a:pPr>
            <a:r>
              <a:rPr lang="en-US" altLang="zh-CN"/>
              <a:t>By default, only one thread per log directory is used. As these threads are only used during startup and shutdown, it is reasonable to set a larger number of threads in order to parallelize operations.</a:t>
            </a:r>
            <a:endParaRPr lang="en-US" altLang="zh-CN"/>
          </a:p>
          <a:p>
            <a:pPr marL="0" lvl="1" indent="-285750" fontAlgn="auto">
              <a:buFont typeface="Arial" panose="020B0604020202020204" pitchFamily="34" charset="0"/>
              <a:buChar char="•"/>
            </a:pPr>
            <a:r>
              <a:rPr lang="en-US" altLang="zh-CN" sz="2000" b="1"/>
              <a:t>auto.create.topics.enable</a:t>
            </a:r>
            <a:endParaRPr lang="en-US" altLang="zh-CN" sz="2000" b="1"/>
          </a:p>
          <a:p>
            <a:pPr marL="741680" lvl="2" indent="-285750" fontAlgn="auto">
              <a:buFont typeface="Arial" panose="020B0604020202020204" pitchFamily="34" charset="0"/>
              <a:buChar char="•"/>
            </a:pPr>
            <a:r>
              <a:rPr lang="en-US" altLang="zh-CN"/>
              <a:t>The default Kafka configuration specifies that the broker should automatically create a topic under the following circumstances:</a:t>
            </a:r>
            <a:endParaRPr lang="en-US" altLang="zh-CN"/>
          </a:p>
          <a:p>
            <a:pPr marL="741680" lvl="2" indent="-285750" fontAlgn="auto">
              <a:buFont typeface="Arial" panose="020B0604020202020204" pitchFamily="34" charset="0"/>
              <a:buChar char="•"/>
            </a:pPr>
            <a:r>
              <a:rPr lang="en-US" altLang="zh-CN"/>
              <a:t>When a producer starts writing messages to the topic</a:t>
            </a:r>
            <a:endParaRPr lang="en-US" altLang="zh-CN"/>
          </a:p>
          <a:p>
            <a:pPr marL="741680" lvl="2" indent="-285750" fontAlgn="auto">
              <a:buFont typeface="Arial" panose="020B0604020202020204" pitchFamily="34" charset="0"/>
              <a:buChar char="•"/>
            </a:pPr>
            <a:r>
              <a:rPr lang="en-US" altLang="zh-CN"/>
              <a:t>When a consumer starts reading messages from the topic</a:t>
            </a:r>
            <a:endParaRPr lang="en-US" altLang="zh-CN"/>
          </a:p>
          <a:p>
            <a:pPr marL="741680" lvl="2" indent="-285750" fontAlgn="auto">
              <a:buFont typeface="Arial" panose="020B0604020202020204" pitchFamily="34" charset="0"/>
              <a:buChar char="•"/>
            </a:pPr>
            <a:r>
              <a:rPr lang="en-US" altLang="zh-CN"/>
              <a:t>When any client requests metadata for the topic</a:t>
            </a:r>
            <a:endParaRPr lang="en-US" altLang="zh-CN" sz="2000" b="1"/>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Broker Basic Cnfiguration-III</a:t>
            </a:r>
            <a:endParaRPr lang="en-US" altLang="zh-CN" dirty="0">
              <a:solidFill>
                <a:schemeClr val="tx1"/>
              </a:solidFill>
            </a:endParaRPr>
          </a:p>
        </p:txBody>
      </p:sp>
      <p:sp>
        <p:nvSpPr>
          <p:cNvPr id="5" name="内容占位符 4"/>
          <p:cNvSpPr>
            <a:spLocks noGrp="1"/>
          </p:cNvSpPr>
          <p:nvPr>
            <p:ph idx="1"/>
            <p:custDataLst>
              <p:tags r:id="rId2"/>
            </p:custDataLst>
          </p:nvPr>
        </p:nvSpPr>
        <p:spPr>
          <a:xfrm>
            <a:off x="2510155" y="3110230"/>
            <a:ext cx="7751445" cy="1285240"/>
          </a:xfrm>
        </p:spPr>
        <p:txBody>
          <a:bodyPr>
            <a:noAutofit/>
          </a:bodyPr>
          <a:p>
            <a:pPr marL="0" indent="0" algn="ctr">
              <a:lnSpc>
                <a:spcPct val="120000"/>
              </a:lnSpc>
              <a:buNone/>
            </a:pPr>
            <a:endParaRPr lang="en-US" sz="6600" dirty="0"/>
          </a:p>
          <a:p>
            <a:pPr marL="0" indent="0" algn="ctr">
              <a:lnSpc>
                <a:spcPct val="120000"/>
              </a:lnSpc>
              <a:buNone/>
            </a:pPr>
            <a:endParaRPr lang="en-US" altLang="en-US" sz="6600" dirty="0"/>
          </a:p>
          <a:p>
            <a:pPr marL="0" indent="0" algn="ctr">
              <a:lnSpc>
                <a:spcPct val="120000"/>
              </a:lnSpc>
              <a:buNone/>
            </a:pPr>
            <a:endParaRPr lang="en-US" altLang="en-US" sz="44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
        <p:nvSpPr>
          <p:cNvPr id="3" name="文本框 2"/>
          <p:cNvSpPr txBox="1"/>
          <p:nvPr/>
        </p:nvSpPr>
        <p:spPr>
          <a:xfrm>
            <a:off x="879475" y="1563370"/>
            <a:ext cx="10636250" cy="4892675"/>
          </a:xfrm>
          <a:prstGeom prst="rect">
            <a:avLst/>
          </a:prstGeom>
          <a:noFill/>
        </p:spPr>
        <p:txBody>
          <a:bodyPr wrap="square" rtlCol="0">
            <a:spAutoFit/>
          </a:bodyPr>
          <a:p>
            <a:pPr marL="285750" indent="-285750">
              <a:buFont typeface="Arial" panose="020B0604020202020204" pitchFamily="34" charset="0"/>
              <a:buChar char="•"/>
            </a:pPr>
            <a:r>
              <a:rPr lang="en-US" altLang="zh-CN" sz="2000" b="1"/>
              <a:t>num.partitions</a:t>
            </a:r>
            <a:endParaRPr lang="en-US" altLang="zh-CN" sz="2000" b="1"/>
          </a:p>
          <a:p>
            <a:pPr marL="742950" lvl="1" indent="-285750">
              <a:buFont typeface="Arial" panose="020B0604020202020204" pitchFamily="34" charset="0"/>
              <a:buChar char="•"/>
            </a:pPr>
            <a:r>
              <a:rPr lang="en-US" altLang="zh-CN"/>
              <a:t>The num.partitions parameter determines how many partitions a new topic is created with, primarily when automatic topic creation is enabled (which is the default setting). This parameter defaults to one partition. Keep in mind that the number of partitions for a topic can only be increased, never decreased. This means that if a topic needs to have fewer partitions than num.partitions, care will need to be taken to manually create the topic.</a:t>
            </a:r>
            <a:endParaRPr lang="en-US" altLang="zh-CN"/>
          </a:p>
          <a:p>
            <a:pPr marL="0" lvl="1" indent="-285750" fontAlgn="auto">
              <a:buFont typeface="Arial" panose="020B0604020202020204" pitchFamily="34" charset="0"/>
              <a:buChar char="•"/>
            </a:pPr>
            <a:r>
              <a:rPr lang="en-US" altLang="zh-CN" sz="2000" b="1"/>
              <a:t>log.retention.ms</a:t>
            </a:r>
            <a:endParaRPr lang="en-US" altLang="zh-CN" sz="2000" b="1"/>
          </a:p>
          <a:p>
            <a:pPr marL="741680" lvl="2" indent="-285750" fontAlgn="auto">
              <a:buFont typeface="Arial" panose="020B0604020202020204" pitchFamily="34" charset="0"/>
              <a:buChar char="•"/>
            </a:pPr>
            <a:r>
              <a:rPr lang="en-US" altLang="zh-CN"/>
              <a:t>The most common configuration for how long Kafka will retain messages is by time.The default is specified in the configuration file using the log.retention.hours,parameter, and it is set to 168 hours, or one week.</a:t>
            </a:r>
            <a:endParaRPr lang="en-US" altLang="zh-CN"/>
          </a:p>
          <a:p>
            <a:pPr marL="741680" lvl="2" indent="-285750" fontAlgn="auto">
              <a:buFont typeface="Arial" panose="020B0604020202020204" pitchFamily="34" charset="0"/>
              <a:buChar char="•"/>
            </a:pPr>
            <a:r>
              <a:rPr lang="en-US" altLang="zh-CN"/>
              <a:t>log.retention.minutes</a:t>
            </a:r>
            <a:endParaRPr lang="en-US" altLang="zh-CN"/>
          </a:p>
          <a:p>
            <a:pPr marL="741680" lvl="2" indent="-285750" fontAlgn="auto">
              <a:buFont typeface="Arial" panose="020B0604020202020204" pitchFamily="34" charset="0"/>
              <a:buChar char="•"/>
            </a:pPr>
            <a:r>
              <a:rPr lang="en-US" altLang="zh-CN"/>
              <a:t>log.retention.ms.</a:t>
            </a:r>
            <a:endParaRPr lang="en-US" altLang="zh-CN"/>
          </a:p>
          <a:p>
            <a:pPr marL="0" lvl="2" indent="-285750" fontAlgn="auto">
              <a:buFont typeface="Arial" panose="020B0604020202020204" pitchFamily="34" charset="0"/>
              <a:buChar char="•"/>
            </a:pPr>
            <a:r>
              <a:rPr lang="en-US" altLang="zh-CN" sz="2000" b="1"/>
              <a:t>log.retention.bytes</a:t>
            </a:r>
            <a:endParaRPr lang="en-US" altLang="zh-CN" sz="2000" b="1"/>
          </a:p>
          <a:p>
            <a:pPr marL="741680" lvl="2" indent="-285750" fontAlgn="auto">
              <a:buFont typeface="Arial" panose="020B0604020202020204" pitchFamily="34" charset="0"/>
              <a:buChar char="•"/>
            </a:pPr>
            <a:r>
              <a:rPr lang="en-US" altLang="zh-CN"/>
              <a:t>Another way to expire messages is based on the total number of bytes of messages retained. This value is set using the log.retention.bytes parameter, and it is applied per-partition.</a:t>
            </a:r>
            <a:endParaRPr lang="en-US" altLang="zh-CN"/>
          </a:p>
          <a:p>
            <a:pPr marL="741680" lvl="2" indent="-285750" fontAlgn="auto">
              <a:buFont typeface="Arial" panose="020B0604020202020204" pitchFamily="34" charset="0"/>
              <a:buChar char="•"/>
            </a:pPr>
            <a:r>
              <a:rPr lang="en-US" altLang="zh-CN"/>
              <a:t>This means that if you have a topic with 8 partitions, and log.retention.bytes is set to 1 GB, the amount of data retained for the topic will be 8 GB at most.</a:t>
            </a:r>
            <a:endParaRPr lang="en-US" altLang="zh-CN"/>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KSO_WM_TAG_VERSION" val="1.0"/>
  <p:tag name="KSO_WM_TEMPLATE_CATEGORY" val="custom"/>
  <p:tag name="KSO_WM_TEMPLATE_INDEX" val="20181591"/>
</p:tagLst>
</file>

<file path=ppt/tags/tag10.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1.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1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6.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17.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8.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9.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2.xml><?xml version="1.0" encoding="utf-8"?>
<p:tagLst xmlns:p="http://schemas.openxmlformats.org/presentationml/2006/main">
  <p:tag name="KSO_WM_TAG_VERSION" val="1.0"/>
  <p:tag name="KSO_WM_TEMPLATE_CATEGORY" val="custom"/>
  <p:tag name="KSO_WM_TEMPLATE_INDEX" val="20181591"/>
</p:tagLst>
</file>

<file path=ppt/tags/tag2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2.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23.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4.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5.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2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8.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29.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xml><?xml version="1.0" encoding="utf-8"?>
<p:tagLst xmlns:p="http://schemas.openxmlformats.org/presentationml/2006/main">
  <p:tag name="KSO_WM_TAG_VERSION" val="1.0"/>
  <p:tag name="KSO_WM_BEAUTIFY_FLAG" val="#wm#"/>
  <p:tag name="KSO_WM_COMBINE_RELATE_SLIDE_ID" val="background20180932_1"/>
  <p:tag name="KSO_WM_TEMPLATE_CATEGORY" val="custom"/>
  <p:tag name="KSO_WM_TEMPLATE_INDEX" val="20181591"/>
  <p:tag name="KSO_WM_TEMPLATE_SUBCATEGORY" val="combine"/>
  <p:tag name="KSO_WM_TEMPLATE_THUMBS_INDEX" val="1、3、4、5、11、12、18、20"/>
</p:tagLst>
</file>

<file path=ppt/tags/tag30.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1.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3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8.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39.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xml><?xml version="1.0" encoding="utf-8"?>
<p:tagLst xmlns:p="http://schemas.openxmlformats.org/presentationml/2006/main">
  <p:tag name="KSO_WM_TAG_VERSION" val="1.0"/>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UNIT_PRESET_TEXT" val="ANNUAL SUMMARY"/>
  <p:tag name="KSO_WM_TEMPLATE_CATEGORY" val="custom"/>
  <p:tag name="KSO_WM_TEMPLATE_INDEX" val="20181591"/>
  <p:tag name="KSO_WM_UNIT_ID" val="custom20181591_1*a*1"/>
</p:tagLst>
</file>

<file path=ppt/tags/tag40.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1.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2.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3.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4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5.xml><?xml version="1.0" encoding="utf-8"?>
<p:tagLst xmlns:p="http://schemas.openxmlformats.org/presentationml/2006/main">
  <p:tag name="KSO_WM_TAG_VERSION" val="1.0"/>
  <p:tag name="KSO_WM_UNIT_TYPE" val="a"/>
  <p:tag name="KSO_WM_UNIT_INDEX" val="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THANK YOU FOR WATCHING"/>
  <p:tag name="KSO_WM_TEMPLATE_CATEGORY" val="custom"/>
  <p:tag name="KSO_WM_TEMPLATE_INDEX" val="20181591"/>
  <p:tag name="KSO_WM_UNIT_ID" val="custom20181591_20*a*1"/>
</p:tagLst>
</file>

<file path=ppt/tags/tag46.xml><?xml version="1.0" encoding="utf-8"?>
<p:tagLst xmlns:p="http://schemas.openxmlformats.org/presentationml/2006/main">
  <p:tag name="KSO_WM_TAG_VERSION" val="1.0"/>
  <p:tag name="KSO_WM_UNIT_TYPE" val="b"/>
  <p:tag name="KSO_WM_UNIT_INDEX" val="1"/>
  <p:tag name="KSO_WM_UNIT_LAYERLEVEL" val="1"/>
  <p:tag name="KSO_WM_UNIT_VALUE" val="25"/>
  <p:tag name="KSO_WM_UNIT_ISCONTENTSTITLE" val="0"/>
  <p:tag name="KSO_WM_UNIT_HIGHLIGHT" val="0"/>
  <p:tag name="KSO_WM_UNIT_COMPATIBLE" val="0"/>
  <p:tag name="KSO_WM_UNIT_CLEAR" val="0"/>
  <p:tag name="KSO_WM_BEAUTIFY_FLAG" val="#wm#"/>
  <p:tag name="KSO_WM_UNIT_PRESET_TEXT" val="Company or person name"/>
  <p:tag name="KSO_WM_TEMPLATE_CATEGORY" val="custom"/>
  <p:tag name="KSO_WM_TEMPLATE_INDEX" val="20181591"/>
  <p:tag name="KSO_WM_UNIT_ID" val="custom20181591_20*b*1"/>
</p:tagLst>
</file>

<file path=ppt/tags/tag47.xml><?xml version="1.0" encoding="utf-8"?>
<p:tagLst xmlns:p="http://schemas.openxmlformats.org/presentationml/2006/main">
  <p:tag name="KSO_WM_TEMPLATE_CATEGORY" val="custom"/>
  <p:tag name="KSO_WM_TEMPLATE_INDEX" val="20181591"/>
  <p:tag name="KSO_WM_TAG_VERSION" val="1.0"/>
  <p:tag name="KSO_WM_SLIDE_ID" val="custom20181591_20"/>
  <p:tag name="KSO_WM_SLIDE_INDEX" val="20"/>
  <p:tag name="KSO_WM_SLIDE_ITEM_CNT" val="2"/>
  <p:tag name="KSO_WM_SLIDE_LAYOUT" val="a_b"/>
  <p:tag name="KSO_WM_SLIDE_LAYOUT_CNT" val="1_1"/>
  <p:tag name="KSO_WM_SLIDE_TYPE" val="endPage"/>
  <p:tag name="KSO_WM_BEAUTIFY_FLAG" val="#wm#"/>
  <p:tag name="KSO_WM_COMBINE_RELATE_SLIDE_ID" val="background20180932_8"/>
  <p:tag name="KSO_WM_TEMPLATE_SUBCATEGORY" val="combine"/>
</p:tagLst>
</file>

<file path=ppt/tags/tag5.xml><?xml version="1.0" encoding="utf-8"?>
<p:tagLst xmlns:p="http://schemas.openxmlformats.org/presentationml/2006/main">
  <p:tag name="KSO_WM_TAG_VERSION" val="1.0"/>
  <p:tag name="KSO_WM_UNIT_TYPE" val="b"/>
  <p:tag name="KSO_WM_UNIT_INDEX" val="1"/>
  <p:tag name="KSO_WM_UNIT_LAYERLEVEL" val="1"/>
  <p:tag name="KSO_WM_UNIT_VALUE" val="30"/>
  <p:tag name="KSO_WM_UNIT_ISCONTENTSTITLE" val="0"/>
  <p:tag name="KSO_WM_UNIT_HIGHLIGHT" val="0"/>
  <p:tag name="KSO_WM_UNIT_COMPATIBLE" val="0"/>
  <p:tag name="KSO_WM_UNIT_CLEAR" val="0"/>
  <p:tag name="KSO_WM_BEAUTIFY_FLAG" val="#wm#"/>
  <p:tag name="KSO_WM_UNIT_PRESET_TEXT" val="Company or person name"/>
  <p:tag name="KSO_WM_TEMPLATE_CATEGORY" val="custom"/>
  <p:tag name="KSO_WM_TEMPLATE_INDEX" val="20181591"/>
  <p:tag name="KSO_WM_UNIT_ID" val="custom20181591_1*b*1"/>
</p:tagLst>
</file>

<file path=ppt/tags/tag6.xml><?xml version="1.0" encoding="utf-8"?>
<p:tagLst xmlns:p="http://schemas.openxmlformats.org/presentationml/2006/main">
  <p:tag name="KSO_WM_TEMPLATE_CATEGORY" val="custom"/>
  <p:tag name="KSO_WM_TEMPLATE_INDEX" val="20181591"/>
  <p:tag name="KSO_WM_TAG_VERSION" val="1.0"/>
  <p:tag name="KSO_WM_SLIDE_ITEM_CNT" val="2"/>
  <p:tag name="KSO_WM_SLIDE_LAYOUT" val="a_b"/>
  <p:tag name="KSO_WM_SLIDE_LAYOUT_CNT" val="1_1"/>
  <p:tag name="KSO_WM_SLIDE_TYPE" val="title"/>
  <p:tag name="KSO_WM_BEAUTIFY_FLAG" val="#wm#"/>
  <p:tag name="KSO_WM_COMBINE_RELATE_SLIDE_ID" val="background20180932_1"/>
  <p:tag name="KSO_WM_SLIDE_ID" val="custom20181591_1"/>
  <p:tag name="KSO_WM_SLIDE_INDEX" val="1"/>
  <p:tag name="KSO_WM_TEMPLATE_SUBCATEGORY" val="combine"/>
  <p:tag name="KSO_WM_TEMPLATE_THUMBS_INDEX" val="1、3、4、5、11、12、18、20"/>
</p:tagLst>
</file>

<file path=ppt/tags/tag7.xml><?xml version="1.0" encoding="utf-8"?>
<p:tagLst xmlns:p="http://schemas.openxmlformats.org/presentationml/2006/main">
  <p:tag name="KSO_WM_TEMPLATE_CATEGORY" val="custom"/>
  <p:tag name="KSO_WM_TEMPLATE_INDEX" val="20182843"/>
  <p:tag name="KSO_WM_UNIT_TYPE" val="f"/>
  <p:tag name="KSO_WM_UNIT_INDEX" val="1"/>
  <p:tag name="KSO_WM_UNIT_ID" val="custom20182843_1*f*1"/>
  <p:tag name="KSO_WM_UNIT_LAYERLEVEL" val="1"/>
  <p:tag name="KSO_WM_UNIT_VALUE" val="60"/>
  <p:tag name="KSO_WM_UNIT_HIGHLIGHT" val="0"/>
  <p:tag name="KSO_WM_UNIT_COMPATIBLE" val="0"/>
  <p:tag name="KSO_WM_UNIT_CLEAR" val="0"/>
  <p:tag name="KSO_WM_UNIT_PRESET_TEXT_INDEX" val="4"/>
  <p:tag name="KSO_WM_UNIT_PRESET_TEXT_LEN" val="57"/>
  <p:tag name="KSO_WM_BEAUTIFY_FLAG" val="#wm#"/>
  <p:tag name="KSO_WM_TAG_VERSION" val="1.0"/>
</p:tagLst>
</file>

<file path=ppt/tags/tag8.xml><?xml version="1.0" encoding="utf-8"?>
<p:tagLst xmlns:p="http://schemas.openxmlformats.org/presentationml/2006/main">
  <p:tag name="KSO_WM_TAG_VERSION" val="1.0"/>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UNIT_PRESET_TEXT" val="ANNUAL SUMMARY"/>
  <p:tag name="KSO_WM_TEMPLATE_CATEGORY" val="custom"/>
  <p:tag name="KSO_WM_TEMPLATE_INDEX" val="20181591"/>
  <p:tag name="KSO_WM_UNIT_ID" val="custom20181591_1*a*1"/>
</p:tagLst>
</file>

<file path=ppt/tags/tag9.xml><?xml version="1.0" encoding="utf-8"?>
<p:tagLst xmlns:p="http://schemas.openxmlformats.org/presentationml/2006/main">
  <p:tag name="KSO_WM_TEMPLATE_CATEGORY" val="custom"/>
  <p:tag name="KSO_WM_TEMPLATE_INDEX" val="20181591"/>
  <p:tag name="KSO_WM_TAG_VERSION" val="1.0"/>
  <p:tag name="KSO_WM_SLIDE_ID" val="custom20182843_1"/>
  <p:tag name="KSO_WM_SLIDE_INDEX" val="1"/>
  <p:tag name="KSO_WM_SLIDE_ITEM_CNT" val="3"/>
  <p:tag name="KSO_WM_SLIDE_LAYOUT" val="a_b_f"/>
  <p:tag name="KSO_WM_SLIDE_LAYOUT_CNT" val="1_1_1"/>
  <p:tag name="KSO_WM_SLIDE_TYPE" val="title"/>
  <p:tag name="KSO_WM_BEAUTIFY_FLAG" val="#wm#"/>
  <p:tag name="KSO_WM_TEMPLATE_THUMBS_INDEX" val="1、9、12、14、15、16、19"/>
</p:tagLst>
</file>

<file path=ppt/theme/theme1.xml><?xml version="1.0" encoding="utf-8"?>
<a:theme xmlns:a="http://schemas.openxmlformats.org/drawingml/2006/main" name="1_自定义设计方案">
  <a:themeElements>
    <a:clrScheme name="Office">
      <a:dk1>
        <a:srgbClr val="000000"/>
      </a:dk1>
      <a:lt1>
        <a:srgbClr val="FFFFFF"/>
      </a:lt1>
      <a:dk2>
        <a:srgbClr val="44546A"/>
      </a:dk2>
      <a:lt2>
        <a:srgbClr val="E7E6E6"/>
      </a:lt2>
      <a:accent1>
        <a:srgbClr val="2C3441"/>
      </a:accent1>
      <a:accent2>
        <a:srgbClr val="ED7D31"/>
      </a:accent2>
      <a:accent3>
        <a:srgbClr val="A5A5A5"/>
      </a:accent3>
      <a:accent4>
        <a:srgbClr val="FFC000"/>
      </a:accent4>
      <a:accent5>
        <a:srgbClr val="007BC6"/>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FFFFFF"/>
    </a:lt2>
    <a:accent1>
      <a:srgbClr val="009899"/>
    </a:accent1>
    <a:accent2>
      <a:srgbClr val="B2E0E0"/>
    </a:accent2>
    <a:accent3>
      <a:srgbClr val="FFFFFF"/>
    </a:accent3>
    <a:accent4>
      <a:srgbClr val="000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FFFFFF"/>
    </a:lt2>
    <a:accent1>
      <a:srgbClr val="009899"/>
    </a:accent1>
    <a:accent2>
      <a:srgbClr val="B2E0E0"/>
    </a:accent2>
    <a:accent3>
      <a:srgbClr val="FFFFFF"/>
    </a:accent3>
    <a:accent4>
      <a:srgbClr val="000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7322</Words>
  <Application>WPS 演示</Application>
  <PresentationFormat>宽屏</PresentationFormat>
  <Paragraphs>177</Paragraphs>
  <Slides>16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16</vt:i4>
      </vt:variant>
    </vt:vector>
  </HeadingPairs>
  <TitlesOfParts>
    <vt:vector size="28" baseType="lpstr">
      <vt:lpstr>Arial</vt:lpstr>
      <vt:lpstr>宋体</vt:lpstr>
      <vt:lpstr>Wingdings</vt:lpstr>
      <vt:lpstr>方正超粗黑简体</vt:lpstr>
      <vt:lpstr>Calibri</vt:lpstr>
      <vt:lpstr>微软雅黑</vt:lpstr>
      <vt:lpstr>黑体</vt:lpstr>
      <vt:lpstr>Arial Unicode MS</vt:lpstr>
      <vt:lpstr>1_自定义设计方案</vt:lpstr>
      <vt:lpstr>Visio.Drawing.11</vt:lpstr>
      <vt:lpstr>Visio.Drawing.11</vt:lpstr>
      <vt:lpstr>Visio.Drawing.11</vt:lpstr>
      <vt:lpstr>Apache Kafka Guide</vt:lpstr>
      <vt:lpstr>Lesson 2: Kafka Installation</vt:lpstr>
      <vt:lpstr>Kafka Download</vt:lpstr>
      <vt:lpstr>Kafka Standalone Installation</vt:lpstr>
      <vt:lpstr>Kafka Pseudo distributed installation</vt:lpstr>
      <vt:lpstr>Kafka Pseudo distributed installation</vt:lpstr>
      <vt:lpstr>How many brokers?</vt:lpstr>
      <vt:lpstr>Broker Basic Cnfiguration-I</vt:lpstr>
      <vt:lpstr>Broker Basic Cnfiguration-I</vt:lpstr>
      <vt:lpstr>Broker Basic Cnfiguration-III</vt:lpstr>
      <vt:lpstr>Broker Basic Cnfiguration-IV</vt:lpstr>
      <vt:lpstr>Kafka distributed installation</vt:lpstr>
      <vt:lpstr>Broker Basic Cnfiguration-III</vt:lpstr>
      <vt:lpstr>How to choice partition num ?</vt:lpstr>
      <vt:lpstr>Published courses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wangwenjun</dc:creator>
  <cp:lastModifiedBy>心蓝</cp:lastModifiedBy>
  <cp:revision>79</cp:revision>
  <dcterms:created xsi:type="dcterms:W3CDTF">2018-02-04T13:40:00Z</dcterms:created>
  <dcterms:modified xsi:type="dcterms:W3CDTF">2018-02-14T11:33:31Z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