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18" r:id="rId7"/>
    <p:sldId id="276" r:id="rId8"/>
    <p:sldId id="383" r:id="rId9"/>
    <p:sldId id="384" r:id="rId10"/>
    <p:sldId id="385" r:id="rId11"/>
    <p:sldId id="386" r:id="rId12"/>
    <p:sldId id="387" r:id="rId13"/>
    <p:sldId id="388" r:id="rId14"/>
    <p:sldId id="391" r:id="rId15"/>
    <p:sldId id="392" r:id="rId16"/>
    <p:sldId id="395" r:id="rId17"/>
    <p:sldId id="396" r:id="rId18"/>
    <p:sldId id="397" r:id="rId19"/>
    <p:sldId id="398" r:id="rId20"/>
    <p:sldId id="399" r:id="rId21"/>
    <p:sldId id="407" r:id="rId22"/>
    <p:sldId id="400" r:id="rId23"/>
    <p:sldId id="404" r:id="rId24"/>
    <p:sldId id="405" r:id="rId25"/>
    <p:sldId id="406" r:id="rId26"/>
    <p:sldId id="401" r:id="rId27"/>
    <p:sldId id="402" r:id="rId28"/>
    <p:sldId id="403" r:id="rId29"/>
    <p:sldId id="408" r:id="rId30"/>
    <p:sldId id="409" r:id="rId31"/>
    <p:sldId id="410" r:id="rId32"/>
    <p:sldId id="411" r:id="rId33"/>
    <p:sldId id="412" r:id="rId34"/>
    <p:sldId id="414" r:id="rId35"/>
    <p:sldId id="413" r:id="rId36"/>
    <p:sldId id="415" r:id="rId37"/>
    <p:sldId id="416" r:id="rId38"/>
    <p:sldId id="418" r:id="rId39"/>
    <p:sldId id="294" r:id="rId40"/>
    <p:sldId id="275"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7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1.png"/><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image" Target="../media/image1.png"/><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1.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1.png"/><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image" Target="../media/image1.png"/><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image" Target="../media/image1.png"/><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1.png"/><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1.png"/><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image" Target="../media/image1.png"/><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tags" Target="../tags/tag4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image" Target="../media/image1.png"/><Relationship Id="rId1" Type="http://schemas.openxmlformats.org/officeDocument/2006/relationships/tags" Target="../tags/tag5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1.png"/><Relationship Id="rId1" Type="http://schemas.openxmlformats.org/officeDocument/2006/relationships/tags" Target="../tags/tag5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image" Target="../media/image1.png"/><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image" Target="../media/image1.png"/><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image" Target="../media/image1.png"/><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png"/><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png"/><Relationship Id="rId1" Type="http://schemas.openxmlformats.org/officeDocument/2006/relationships/tags" Target="../tags/tag7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png"/><Relationship Id="rId1" Type="http://schemas.openxmlformats.org/officeDocument/2006/relationships/tags" Target="../tags/tag73.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tags" Target="../tags/tag75.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png"/><Relationship Id="rId1" Type="http://schemas.openxmlformats.org/officeDocument/2006/relationships/tags" Target="../tags/tag77.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 Type="http://schemas.openxmlformats.org/officeDocument/2006/relationships/tags" Target="../tags/tag79.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84.xml"/><Relationship Id="rId3" Type="http://schemas.openxmlformats.org/officeDocument/2006/relationships/image" Target="../media/image1.png"/><Relationship Id="rId2" Type="http://schemas.openxmlformats.org/officeDocument/2006/relationships/tags" Target="../tags/tag83.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png"/><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png"/><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1.png"/><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1.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en-US" altLang="zh-CN" smtClean="0"/>
              <a:t>Apache Kafka Guide</a:t>
            </a:r>
            <a:endParaRPr lang="en-US" altLang="zh-CN" smtClean="0"/>
          </a:p>
        </p:txBody>
      </p:sp>
      <p:sp>
        <p:nvSpPr>
          <p:cNvPr id="12" name="副标题 11"/>
          <p:cNvSpPr>
            <a:spLocks noGrp="1"/>
          </p:cNvSpPr>
          <p:nvPr>
            <p:ph type="subTitle" idx="1"/>
            <p:custDataLst>
              <p:tags r:id="rId2"/>
            </p:custDataLst>
          </p:nvPr>
        </p:nvSpPr>
        <p:spPr/>
        <p:txBody>
          <a:bodyPr/>
          <a:p>
            <a:r>
              <a:rPr lang="en-US" altLang="zh-CN" smtClean="0"/>
              <a:t>Lecture:Alex Wang,QQ</a:t>
            </a:r>
            <a:r>
              <a:rPr lang="zh-CN" altLang="en-US" smtClean="0"/>
              <a:t>群</a:t>
            </a:r>
            <a:r>
              <a:rPr lang="en-US" altLang="zh-CN" smtClean="0"/>
              <a:t>:463962286</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Replication-II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475740"/>
            <a:ext cx="10515600" cy="4857750"/>
          </a:xfrm>
        </p:spPr>
        <p:txBody>
          <a:bodyPr>
            <a:normAutofit fontScale="80000"/>
          </a:bodyPr>
          <a:p>
            <a:pPr marL="0" indent="0">
              <a:buNone/>
            </a:pPr>
            <a:r>
              <a:rPr sz="2000"/>
              <a:t>Leader replica</a:t>
            </a:r>
            <a:endParaRPr sz="2000"/>
          </a:p>
          <a:p>
            <a:pPr marL="0" indent="0">
              <a:buNone/>
            </a:pPr>
            <a:r>
              <a:rPr sz="2000"/>
              <a:t>   Each partition has a single replica designated as the leader. All produce and consume requests go through the leader, in order to guarantee consistency.</a:t>
            </a:r>
            <a:endParaRPr sz="2000"/>
          </a:p>
          <a:p>
            <a:pPr marL="0" indent="0">
              <a:buNone/>
            </a:pPr>
            <a:r>
              <a:rPr sz="2000"/>
              <a:t>Follower replica</a:t>
            </a:r>
            <a:endParaRPr sz="2000"/>
          </a:p>
          <a:p>
            <a:pPr marL="0" indent="0">
              <a:buNone/>
            </a:pPr>
            <a:r>
              <a:rPr sz="2000"/>
              <a:t>  All replicas for a partition that are not leaders are called followers. Followers don’t serve client requests; their only job is to replicate messages from the leader and stay up-to-date with the most recent messages the leader has. In the event that a leader replica for a partition crashes, one of the follower replicas will be promoted to become the new leader for the partition.</a:t>
            </a:r>
            <a:endParaRPr sz="2000"/>
          </a:p>
          <a:p>
            <a:pPr marL="0" indent="0">
              <a:buNone/>
            </a:pPr>
            <a:r>
              <a:rPr sz="2000"/>
              <a:t>Another task the leader is responsible for is knowing which of the follower replicas is up-to-date with the leader. Followers attempt to stay up-to-date by replicating all the messages from the leader as the messages arrive, but they can fail to stay in sync for various reasons, such as when network congestion slows down replication or when a broker crashes and all replicas on that broker start falling behind until we start the broker and they can start replicating again.</a:t>
            </a:r>
            <a:endParaRPr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Replication-III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723765"/>
          </a:xfrm>
        </p:spPr>
        <p:txBody>
          <a:bodyPr>
            <a:normAutofit fontScale="90000"/>
          </a:bodyPr>
          <a:p>
            <a:pPr marL="0" indent="0">
              <a:buNone/>
            </a:pPr>
            <a:r>
              <a:rPr sz="2000"/>
              <a:t>In order to stay in sync with the leader, the replicas send the leader Fetch requests, the exact same type of requests that consumers send in order to consume messages. In response to those requests, the leader sends the messages to the replicas. Those Fetch requests contain the offset of the message that the replica wants to receive next, and will always be in order.</a:t>
            </a:r>
            <a:endParaRPr sz="2000"/>
          </a:p>
          <a:p>
            <a:pPr marL="0" indent="0">
              <a:buNone/>
            </a:pPr>
            <a:endParaRPr lang="zh-CN" altLang="en-US" sz="2000"/>
          </a:p>
          <a:p>
            <a:pPr marL="0" indent="0">
              <a:buNone/>
            </a:pPr>
            <a:r>
              <a:rPr lang="zh-CN" altLang="en-US" sz="2000"/>
              <a:t>If a replica hasn’t requested a message in more than 10 seconds or if it has requested messages but hasn’t caught up to the most recent message in more than 10 seconds, the replica is considered out of sync. If a replica fails to keep up with the leader, it can no longer become the new leader in the event of failure —after all, it does not contain all the messages.</a:t>
            </a:r>
            <a:endParaRPr lang="zh-CN" altLang="en-US" sz="2000"/>
          </a:p>
          <a:p>
            <a:pPr marL="0" indent="0">
              <a:buNone/>
            </a:pPr>
            <a:endParaRPr lang="zh-CN" altLang="en-US" sz="2000"/>
          </a:p>
          <a:p>
            <a:pPr marL="0" indent="0">
              <a:buNone/>
            </a:pPr>
            <a:r>
              <a:rPr lang="zh-CN" altLang="en-US" sz="2000"/>
              <a:t>replicas that are consistently asking for the latest messages, is called in-sync replicas. Only in-sync replicas are eligible to be elected as partition leaders in case the existing leader fails.</a:t>
            </a:r>
            <a:endParaRPr lang="zh-CN" altLang="en-US" sz="2000"/>
          </a:p>
          <a:p>
            <a:pPr marL="0" indent="0">
              <a:buNone/>
            </a:pP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Request Processing-I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10895" y="1744980"/>
            <a:ext cx="10515600" cy="3867785"/>
          </a:xfrm>
        </p:spPr>
        <p:txBody>
          <a:bodyPr>
            <a:normAutofit fontScale="85000"/>
          </a:bodyPr>
          <a:p>
            <a:pPr marL="0" indent="0">
              <a:buNone/>
            </a:pPr>
            <a:r>
              <a:rPr sz="2000"/>
              <a:t>https://cwiki.apache.org/confluence/display/KAFKA/A+Guide+To+The+Kafka+Protocol</a:t>
            </a:r>
            <a:endParaRPr sz="2000"/>
          </a:p>
          <a:p>
            <a:pPr marL="0" indent="0">
              <a:buNone/>
            </a:pPr>
            <a:endParaRPr sz="2000"/>
          </a:p>
          <a:p>
            <a:pPr marL="0" indent="0">
              <a:buNone/>
            </a:pPr>
            <a:r>
              <a:rPr sz="2000"/>
              <a:t>All requests have a standard header that includes:</a:t>
            </a:r>
            <a:endParaRPr sz="2000"/>
          </a:p>
          <a:p>
            <a:pPr marL="0" indent="0">
              <a:buNone/>
            </a:pPr>
            <a:r>
              <a:rPr sz="2000"/>
              <a:t>• Request type (also called API key)</a:t>
            </a:r>
            <a:endParaRPr sz="2000"/>
          </a:p>
          <a:p>
            <a:pPr marL="0" indent="0">
              <a:buNone/>
            </a:pPr>
            <a:r>
              <a:rPr sz="2000"/>
              <a:t>• Request version (so the brokers can handle clients of different versions and respond accordingly)</a:t>
            </a:r>
            <a:endParaRPr sz="2000"/>
          </a:p>
          <a:p>
            <a:pPr marL="0" indent="0">
              <a:buNone/>
            </a:pPr>
            <a:r>
              <a:rPr sz="2000"/>
              <a:t>• Correlation ID: a number that uniquely identifies the request and also appears in the response and in the error logs (the ID is used for troubleshooting)</a:t>
            </a:r>
            <a:endParaRPr sz="2000"/>
          </a:p>
          <a:p>
            <a:pPr marL="0" indent="0">
              <a:buNone/>
            </a:pPr>
            <a:r>
              <a:rPr sz="2000"/>
              <a:t>• Client ID: used to identify the application that sent the request</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Request Processing-II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10895" y="1474470"/>
            <a:ext cx="10515600" cy="4822190"/>
          </a:xfrm>
        </p:spPr>
        <p:txBody>
          <a:bodyPr>
            <a:normAutofit/>
          </a:bodyPr>
          <a:p>
            <a:pPr marL="0" indent="0">
              <a:buNone/>
            </a:pPr>
            <a:r>
              <a:rPr sz="2000"/>
              <a:t>the broker runs an acceptor thread that creates a connection and hands it over to a processor thread for handling. The number of processor threads (also called network threads) is configurable. The network threads are responsible for taking requests from client connections, placing them in a request queue, and picking up responses from a response queue and sending them back to clients.</a:t>
            </a:r>
            <a:endParaRPr sz="2000"/>
          </a:p>
          <a:p>
            <a:pPr marL="0" indent="0">
              <a:buNone/>
            </a:pPr>
            <a:endParaRPr sz="2000"/>
          </a:p>
        </p:txBody>
      </p:sp>
      <p:pic>
        <p:nvPicPr>
          <p:cNvPr id="5" name="图片 4"/>
          <p:cNvPicPr>
            <a:picLocks noChangeAspect="1"/>
          </p:cNvPicPr>
          <p:nvPr/>
        </p:nvPicPr>
        <p:blipFill>
          <a:blip r:embed="rId3"/>
          <a:stretch>
            <a:fillRect/>
          </a:stretch>
        </p:blipFill>
        <p:spPr>
          <a:xfrm>
            <a:off x="1953895" y="3465195"/>
            <a:ext cx="7888605" cy="283146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Request Processing-III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10895" y="1474470"/>
            <a:ext cx="10515600" cy="4466590"/>
          </a:xfrm>
        </p:spPr>
        <p:txBody>
          <a:bodyPr>
            <a:normAutofit fontScale="90000"/>
          </a:bodyPr>
          <a:p>
            <a:pPr marL="0" indent="0">
              <a:buNone/>
            </a:pPr>
            <a:r>
              <a:rPr sz="2000"/>
              <a:t>Once requests are placed on the request queue, IO threads are responsible for picking them up and processing them. The most common types of requests are:</a:t>
            </a:r>
            <a:endParaRPr sz="2000"/>
          </a:p>
          <a:p>
            <a:pPr marL="0" indent="0">
              <a:buNone/>
            </a:pPr>
            <a:r>
              <a:rPr lang="en-US" sz="2000"/>
              <a:t>1.</a:t>
            </a:r>
            <a:r>
              <a:rPr sz="2000"/>
              <a:t>Produce requests</a:t>
            </a:r>
            <a:endParaRPr sz="2000"/>
          </a:p>
          <a:p>
            <a:pPr marL="0" indent="0">
              <a:buNone/>
            </a:pPr>
            <a:r>
              <a:rPr lang="en-US" sz="2000"/>
              <a:t>	</a:t>
            </a:r>
            <a:r>
              <a:rPr sz="2000"/>
              <a:t>Sent by producers and contain messages the clients write to Kafka brokers.</a:t>
            </a:r>
            <a:endParaRPr sz="2000"/>
          </a:p>
          <a:p>
            <a:pPr marL="0" indent="0">
              <a:buNone/>
            </a:pPr>
            <a:r>
              <a:rPr lang="en-US" sz="2000"/>
              <a:t>2.</a:t>
            </a:r>
            <a:r>
              <a:rPr sz="2000"/>
              <a:t>Fetch requests</a:t>
            </a:r>
            <a:endParaRPr sz="2000"/>
          </a:p>
          <a:p>
            <a:pPr marL="0" indent="0">
              <a:buNone/>
            </a:pPr>
            <a:r>
              <a:rPr lang="en-US" sz="2000"/>
              <a:t>	</a:t>
            </a:r>
            <a:r>
              <a:rPr sz="2000"/>
              <a:t>Sent by consumers and follower replicas when they read messages from Kafka brokers.</a:t>
            </a:r>
            <a:endParaRPr sz="2000"/>
          </a:p>
          <a:p>
            <a:pPr marL="0" indent="0">
              <a:buNone/>
            </a:pPr>
            <a:r>
              <a:rPr sz="2000"/>
              <a:t>Both produce requests and fetch requests have to be sent to the leader replica of a partition. If a broker receives a produce request for a specific partition and the leader for this partition is on a different broker, the client that sent the produce request will get an error response of “Not a Leader for Partition.” The same error will occur if a fetch request for a specific partition arrives at a broker that does not have the leader for that partition.</a:t>
            </a:r>
            <a:endParaRPr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Request Processing-IV</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10895" y="1474470"/>
            <a:ext cx="10515600" cy="4466590"/>
          </a:xfrm>
        </p:spPr>
        <p:txBody>
          <a:bodyPr>
            <a:normAutofit fontScale="90000"/>
          </a:bodyPr>
          <a:p>
            <a:pPr marL="0" indent="0">
              <a:buNone/>
            </a:pPr>
            <a:r>
              <a:rPr sz="2000"/>
              <a:t>How do the clients know where to send the requests? Kafka clients use another request type called a metadata request, which includes a list of topics the client is interested in. The server response specifies which partitions exist in the topics, the replicas for each partition, and which replica is the leader. Metadata requests can be sent to any broker because all brokers have a metadata cache that contains this information.</a:t>
            </a:r>
            <a:endParaRPr sz="2000"/>
          </a:p>
          <a:p>
            <a:pPr marL="0" indent="0">
              <a:buNone/>
            </a:pPr>
            <a:r>
              <a:rPr sz="2000"/>
              <a:t>Clients typically cache this information and use it to direct produce and fetch requests to the correct broker for each partition. They also need to occasionally refresh this information (refresh intervals are controlled by the meta data.max.age.ms configuration parameter) by sending another metadata request so they know if the topic metadata changed—for example, if a new broker was added or some replicas were moved to a new broker. In addition, if a client receives the “Not a Leader” error to one of its requests, it will refresh its metadata before trying to send the request again, since the error indicates that the client is using outdated information and is sending requests to the wrong broker.</a:t>
            </a:r>
            <a:endParaRPr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Request Processing-V</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pic>
        <p:nvPicPr>
          <p:cNvPr id="5" name="内容占位符 4"/>
          <p:cNvPicPr>
            <a:picLocks noChangeAspect="1"/>
          </p:cNvPicPr>
          <p:nvPr>
            <p:ph idx="1"/>
          </p:nvPr>
        </p:nvPicPr>
        <p:blipFill>
          <a:blip r:embed="rId3"/>
          <a:stretch>
            <a:fillRect/>
          </a:stretch>
        </p:blipFill>
        <p:spPr>
          <a:xfrm>
            <a:off x="3002280" y="1474470"/>
            <a:ext cx="6132195" cy="44665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Produce Requests-I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70000"/>
          </a:bodyPr>
          <a:p>
            <a:pPr marL="0" indent="0">
              <a:buNone/>
            </a:pPr>
            <a:r>
              <a:rPr lang="zh-CN" altLang="en-US"/>
              <a:t>a configuration parameter called acks is the number of brokers who need to acknowledge receiving the message before it is considered a successful write. Producers can be configured to consider messages as “written successfully” when the message was accepted by just the leader (acks=1), all in-sync replicas (acks=all), or the moment the message was sent without waiting for the broker to accept it at all (acks=0).</a:t>
            </a:r>
            <a:endParaRPr lang="zh-CN" altLang="en-US"/>
          </a:p>
          <a:p>
            <a:pPr marL="0" indent="0">
              <a:buNone/>
            </a:pPr>
            <a:r>
              <a:rPr lang="zh-CN" altLang="en-US"/>
              <a:t>When the broker that contains the lead replica for a partition receives a produce request for this partition, it will start by running a few validations:</a:t>
            </a:r>
            <a:endParaRPr lang="zh-CN" altLang="en-US"/>
          </a:p>
          <a:p>
            <a:pPr marL="0" indent="0">
              <a:buNone/>
            </a:pPr>
            <a:r>
              <a:rPr lang="en-US" altLang="zh-CN"/>
              <a:t>1.</a:t>
            </a:r>
            <a:r>
              <a:rPr lang="zh-CN" altLang="en-US"/>
              <a:t>Does the user sending the data have write privileges on the topic?</a:t>
            </a:r>
            <a:endParaRPr lang="zh-CN" altLang="en-US"/>
          </a:p>
          <a:p>
            <a:pPr marL="0" indent="0">
              <a:buNone/>
            </a:pPr>
            <a:r>
              <a:rPr lang="en-US" altLang="zh-CN"/>
              <a:t>2. </a:t>
            </a:r>
            <a:r>
              <a:rPr lang="zh-CN" altLang="en-US"/>
              <a:t>Is the number of acks specified in the request valid (only 0, 1, and “all” are allowed)?</a:t>
            </a:r>
            <a:endParaRPr lang="zh-CN" altLang="en-US"/>
          </a:p>
          <a:p>
            <a:pPr marL="0" indent="0">
              <a:buNone/>
            </a:pPr>
            <a:r>
              <a:rPr lang="en-US" altLang="zh-CN"/>
              <a:t>3.If acks is set to all, are there enough in-sync replicas for safely writing the message? (Brokers can be configured to refuse new messages if the number of in-sync replicas falls below a configurable number;</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Produce Requests-II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70000"/>
          </a:bodyPr>
          <a:p>
            <a:pPr marL="0" indent="0">
              <a:buNone/>
            </a:pPr>
            <a:r>
              <a:rPr lang="zh-CN" altLang="en-US"/>
              <a:t>a configuration parameter called acks is the number of brokers who need to acknowledge receiving the message before it is considered a successful write. Producers can be configured to consider messages as “written successfully” when the message was accepted by just the leader (acks=1), all in-sync replicas (acks=all), or the moment the message was sent without waiting for the broker to accept it at all (acks=0).</a:t>
            </a:r>
            <a:endParaRPr lang="zh-CN" altLang="en-US"/>
          </a:p>
          <a:p>
            <a:pPr marL="0" indent="0">
              <a:buNone/>
            </a:pPr>
            <a:r>
              <a:rPr lang="zh-CN" altLang="en-US"/>
              <a:t>When the broker that contains the lead replica for a partition receives a produce request for this partition, it will start by running a few validations:</a:t>
            </a:r>
            <a:endParaRPr lang="zh-CN" altLang="en-US"/>
          </a:p>
          <a:p>
            <a:pPr marL="0" indent="0">
              <a:buNone/>
            </a:pPr>
            <a:endParaRPr lang="zh-CN" altLang="en-US"/>
          </a:p>
          <a:p>
            <a:pPr marL="0" indent="0">
              <a:buNone/>
            </a:pPr>
            <a:r>
              <a:rPr lang="en-US" altLang="zh-CN"/>
              <a:t>1.</a:t>
            </a:r>
            <a:r>
              <a:rPr lang="zh-CN" altLang="en-US"/>
              <a:t>Does the user sending the data have write privileges on the topic?</a:t>
            </a:r>
            <a:endParaRPr lang="zh-CN" altLang="en-US"/>
          </a:p>
          <a:p>
            <a:pPr marL="0" indent="0">
              <a:buNone/>
            </a:pPr>
            <a:r>
              <a:rPr lang="en-US" altLang="zh-CN"/>
              <a:t>2. </a:t>
            </a:r>
            <a:r>
              <a:rPr lang="zh-CN" altLang="en-US"/>
              <a:t>Is the number of acks specified in the request valid (only 0, 1, and “all” are allowed)?</a:t>
            </a:r>
            <a:endParaRPr lang="zh-CN" altLang="en-US"/>
          </a:p>
          <a:p>
            <a:pPr marL="0" indent="0">
              <a:buNone/>
            </a:pPr>
            <a:r>
              <a:rPr lang="en-US" altLang="zh-CN"/>
              <a:t>3.If acks is set to all, are there enough in-sync replicas for safely writing the message? (Brokers can be configured to refuse new messages if the number of in-sync replicas falls below a configurable number;</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Produce Requests-III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lnSpcReduction="10000"/>
          </a:bodyPr>
          <a:p>
            <a:pPr marL="0" indent="0">
              <a:buNone/>
            </a:pPr>
            <a:r>
              <a:rPr lang="zh-CN" altLang="en-US"/>
              <a:t>Once the message is written to the leader of the partition, the broker examines the acks configuration—if acks is set to 0 or 1, the broker will respond immediately; if acks is set to all, the request will be stored in a buffer called purgatory until the leader observes that the follower replicas replicated the message, at which point a response is sent to the client.</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
        <p:nvSpPr>
          <p:cNvPr id="5" name="标题 4"/>
          <p:cNvSpPr>
            <a:spLocks noGrp="1"/>
          </p:cNvSpPr>
          <p:nvPr>
            <p:ph type="ctrTitle"/>
            <p:custDataLst>
              <p:tags r:id="rId1"/>
            </p:custDataLst>
          </p:nvPr>
        </p:nvSpPr>
        <p:spPr/>
        <p:txBody>
          <a:bodyPr>
            <a:normAutofit/>
          </a:bodyPr>
          <a:p>
            <a:r>
              <a:rPr lang="en-US" altLang="zh-CN" smtClean="0"/>
              <a:t>Lesson 5: Kafka Internals</a:t>
            </a:r>
            <a:endParaRPr lang="en-US" altLang="zh-CN" smtClean="0"/>
          </a:p>
        </p:txBody>
      </p:sp>
      <p:sp>
        <p:nvSpPr>
          <p:cNvPr id="3" name="文本框 2"/>
          <p:cNvSpPr txBox="1"/>
          <p:nvPr/>
        </p:nvSpPr>
        <p:spPr>
          <a:xfrm>
            <a:off x="4796155" y="3514090"/>
            <a:ext cx="6568440" cy="368300"/>
          </a:xfrm>
          <a:prstGeom prst="rect">
            <a:avLst/>
          </a:prstGeom>
          <a:noFill/>
        </p:spPr>
        <p:txBody>
          <a:bodyPr wrap="square" rtlCol="0">
            <a:spAutoFit/>
          </a:bodyPr>
          <a:p>
            <a:r>
              <a:rPr lang="en-US" altLang="zh-CN"/>
              <a:t>-- Learn Kafka inside</a:t>
            </a:r>
            <a:endParaRPr lang="en-US" altLang="zh-CN"/>
          </a:p>
        </p:txBody>
      </p:sp>
      <p:pic>
        <p:nvPicPr>
          <p:cNvPr id="6" name="图片 5" descr="kafka-logo-tall"/>
          <p:cNvPicPr>
            <a:picLocks noChangeAspect="1"/>
          </p:cNvPicPr>
          <p:nvPr/>
        </p:nvPicPr>
        <p:blipFill>
          <a:blip r:embed="rId2"/>
          <a:stretch>
            <a:fillRect/>
          </a:stretch>
        </p:blipFill>
        <p:spPr>
          <a:xfrm>
            <a:off x="9179560" y="1905"/>
            <a:ext cx="2992755" cy="130238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750" advTm="3000"/>
    </mc:Choice>
    <mc:Fallback>
      <p:transition spd="slow"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Fetch Requests-I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a:bodyPr>
          <a:p>
            <a:pPr marL="0" indent="0">
              <a:buNone/>
            </a:pPr>
            <a:r>
              <a:rPr lang="zh-CN" altLang="en-US"/>
              <a:t>Brokers process fetch requests in a way that is very similar to the way produce requests are handled. The client sends a request, asking the broker to send messages from a list of topics, partitions, and offsets—something like “Please send me messages starting at offset 53 in partition 0 of topic Test and messages starting at offset 64 in partition 3 of topic Test.” Clients also specify a limit to how much data the broker can return for each partition. The limit is important because clients need to allocate memory that will hold the response sent back from the broker. Without this limit, brokers could send back replies large enough to cause clients to run out of memory.</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Fetch Requests-II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6" name="内容占位符 5"/>
          <p:cNvSpPr/>
          <p:nvPr>
            <p:ph idx="1"/>
          </p:nvPr>
        </p:nvSpPr>
        <p:spPr/>
        <p:txBody>
          <a:bodyPr>
            <a:normAutofit fontScale="80000"/>
          </a:bodyPr>
          <a:p>
            <a:pPr marL="0" indent="0">
              <a:buNone/>
            </a:pPr>
            <a:r>
              <a:rPr lang="zh-CN" altLang="en-US"/>
              <a:t>In addition to setting an upper boundary on the amount of data the broker can return, clients can also set a lower boundary on the amount of data returned. Setting the lower boundary to 10K, for example, is the client’s way of telling the broker “Only return results once you have at least 10K bytes to send me.” This is a great way to reduce CPU and network utilization when clients are reading from topics that are not seeing much traffic. Instead of the clients sending requests to the brokers every few  milliseconds asking for data and getting very few or no messages in return, the clients send a request, the broker waits until there is a decent amount of data and returns the data, and only then will the client ask for more. The same amount of data is read overall but with much less back and forth and therefore less overhead.</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Fetch Requests-III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pic>
        <p:nvPicPr>
          <p:cNvPr id="3" name="内容占位符 2"/>
          <p:cNvPicPr>
            <a:picLocks noChangeAspect="1"/>
          </p:cNvPicPr>
          <p:nvPr>
            <p:ph idx="1"/>
          </p:nvPr>
        </p:nvPicPr>
        <p:blipFill>
          <a:blip r:embed="rId3"/>
          <a:stretch>
            <a:fillRect/>
          </a:stretch>
        </p:blipFill>
        <p:spPr>
          <a:xfrm>
            <a:off x="838200" y="1974215"/>
            <a:ext cx="10515600" cy="362140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High Water Mark</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pic>
        <p:nvPicPr>
          <p:cNvPr id="6" name="内容占位符 5"/>
          <p:cNvPicPr>
            <a:picLocks noChangeAspect="1"/>
          </p:cNvPicPr>
          <p:nvPr>
            <p:ph idx="1"/>
          </p:nvPr>
        </p:nvPicPr>
        <p:blipFill>
          <a:blip r:embed="rId3"/>
          <a:stretch>
            <a:fillRect/>
          </a:stretch>
        </p:blipFill>
        <p:spPr>
          <a:xfrm>
            <a:off x="838200" y="2296795"/>
            <a:ext cx="10515600" cy="297688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Other Requests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lnSpcReduction="10000"/>
          </a:bodyPr>
          <a:p>
            <a:pPr marL="0" indent="0">
              <a:buNone/>
            </a:pPr>
            <a:r>
              <a:rPr lang="zh-CN" altLang="en-US"/>
              <a:t>In addition, the same protocol is used to communicate between the Kafka brokers themselves. Those requests are internal and should not be used by clients. For example, when the controller announces that a partition has a new leader, it sends a Leader And Isr request to the new leader (so it will know to start accepting client requests) and to the followers (so they will know to follow the new leader).</a:t>
            </a:r>
            <a:endParaRPr lang="zh-CN" altLang="en-US"/>
          </a:p>
          <a:p>
            <a:pPr marL="0" indent="0">
              <a:buNone/>
            </a:pPr>
            <a:endParaRPr lang="zh-CN" altLang="en-US"/>
          </a:p>
          <a:p>
            <a:pPr marL="0" indent="0">
              <a:buNone/>
            </a:pPr>
            <a:r>
              <a:rPr>
                <a:sym typeface="+mn-ea"/>
              </a:rPr>
              <a:t>https://cwiki.apache.org/confluence/display/KAFKA/A+Guide+To+The+Kafka+Protocol</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Physical Storage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80000"/>
          </a:bodyPr>
          <a:p>
            <a:pPr marL="0" indent="0">
              <a:buNone/>
            </a:pPr>
            <a:r>
              <a:rPr lang="zh-CN" altLang="en-US"/>
              <a:t>The basic storage unit of Kafka is a partition replica. Partitions cannot be split between multiple brokers and not even between multiple disks on the same broker. So the size of a partition is limited by the space available on a single mount point. (A mount point will consist of either a single disk, if JBOD configuration is used, or multiple disks, if RAID is configured.)</a:t>
            </a:r>
            <a:endParaRPr lang="zh-CN" altLang="en-US"/>
          </a:p>
          <a:p>
            <a:pPr marL="0" indent="0">
              <a:buNone/>
            </a:pPr>
            <a:endParaRPr lang="zh-CN" altLang="en-US"/>
          </a:p>
          <a:p>
            <a:pPr marL="0" indent="0">
              <a:buNone/>
            </a:pPr>
            <a:endParaRPr lang="zh-CN" altLang="en-US"/>
          </a:p>
          <a:p>
            <a:pPr marL="0" indent="0">
              <a:buNone/>
            </a:pPr>
            <a:r>
              <a:rPr lang="zh-CN" altLang="en-US"/>
              <a:t>When configuring Kafka, the administrator defines a list of directories in which the partitions will be stored—this is the log.dirs parameter (not to be confused with the location in which Kafka stores its error log, which is configured in the log4j.properties file). The usual configuration includes a directory for each mount point that Kafka will use.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Partition Allocation</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70000"/>
          </a:bodyPr>
          <a:p>
            <a:pPr marL="0" indent="0">
              <a:buNone/>
            </a:pPr>
            <a:r>
              <a:rPr lang="zh-CN" altLang="en-US"/>
              <a:t>When you create a topic, Kafka first decides how to allocate the partitions between brokers. Suppose you have 6 brokers and you decide to create a topic with 10 partitions and a replication factor of 3. Kafka now has 30 partition replicas to allocate to 6 brokers. When doing the allocations, the goals are:</a:t>
            </a:r>
            <a:endParaRPr lang="zh-CN" altLang="en-US"/>
          </a:p>
          <a:p>
            <a:pPr marL="0" indent="0">
              <a:buNone/>
            </a:pPr>
            <a:endParaRPr lang="zh-CN" altLang="en-US"/>
          </a:p>
          <a:p>
            <a:r>
              <a:rPr lang="zh-CN" altLang="en-US"/>
              <a:t>To spread replicas evenly among brokers—in our example, to make sure we allocate 5 replicas per broker.</a:t>
            </a:r>
            <a:endParaRPr lang="zh-CN" altLang="en-US"/>
          </a:p>
          <a:p>
            <a:r>
              <a:rPr lang="zh-CN" altLang="en-US"/>
              <a:t>To make sure that for each partition, each replica is on a different broker. If partition 0 has the leader on broker 2, we can place the followers on brokers 3 and 4, but not on 2 and not both on 3.</a:t>
            </a:r>
            <a:endParaRPr lang="zh-CN" altLang="en-US"/>
          </a:p>
          <a:p>
            <a:r>
              <a:rPr lang="zh-CN" altLang="en-US"/>
              <a:t>If the brokers have rack information (available in Kafka release 0.10.0 and higher), then assign the replicas for each partition to different racks if possible. This ensures that an event that causes downtime for an entire rack does not cause complete unavailability for partitions.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File Management-I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80000"/>
          </a:bodyPr>
          <a:p>
            <a:pPr marL="0" indent="0">
              <a:buNone/>
            </a:pPr>
            <a:r>
              <a:rPr lang="zh-CN" altLang="en-US"/>
              <a:t>Retention is an important concept in Kafka—Kafka does not keep data forever, nor does it wait for all consumers to read a message before deleting it. Instead, the Kafka administrator configures a retention period for each topic—either the amount of time to store messages before deleting them or how much data to store before older messages are purged.</a:t>
            </a:r>
            <a:endParaRPr lang="zh-CN" altLang="en-US"/>
          </a:p>
          <a:p>
            <a:pPr marL="0" indent="0">
              <a:buNone/>
            </a:pPr>
            <a:endParaRPr lang="zh-CN" altLang="en-US"/>
          </a:p>
          <a:p>
            <a:pPr marL="0" indent="0">
              <a:buNone/>
            </a:pPr>
            <a:r>
              <a:rPr lang="zh-CN" altLang="en-US"/>
              <a:t>Because finding the messages that need purging in a large file and then deleting a portion of the file is both time-consuming and error-prone, we instead split each partition into segments. By default, each segment contains either 1 GB of data or a week of data, whichever is smaller. As a Kafka broker is writing to a partition, if the segment limit is reached, we close the file and start a new one.</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File Management-II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80000"/>
          </a:bodyPr>
          <a:p>
            <a:pPr marL="0" indent="0">
              <a:buNone/>
            </a:pPr>
            <a:r>
              <a:rPr lang="zh-CN" altLang="en-US"/>
              <a:t>The segment we are currently writing to is called an </a:t>
            </a:r>
            <a:r>
              <a:rPr lang="zh-CN" altLang="en-US" sz="2800" b="1">
                <a:solidFill>
                  <a:srgbClr val="FF0000"/>
                </a:solidFill>
              </a:rPr>
              <a:t>active segment</a:t>
            </a:r>
            <a:r>
              <a:rPr lang="zh-CN" altLang="en-US"/>
              <a:t>. The active segment is never deleted, so if you set log retention to only store a day of data but each segment contains five days of data, you will really keep data for five days because we can’t delete the data before the segment is closed. If you choose to store data for a week and roll a new segment every day, you will see that every day we will roll a new segment while deleting the oldest segment—so most of the time the partition will have seven segments.</a:t>
            </a:r>
            <a:endParaRPr lang="zh-CN" altLang="en-US"/>
          </a:p>
          <a:p>
            <a:pPr marL="0" indent="0">
              <a:buNone/>
            </a:pPr>
            <a:endParaRPr lang="zh-CN" altLang="en-US"/>
          </a:p>
          <a:p>
            <a:pPr marL="0" indent="0">
              <a:buNone/>
            </a:pPr>
            <a:r>
              <a:rPr lang="zh-CN" altLang="en-US"/>
              <a:t>a Kafka broker will keep an open file handle to every segment in every partition—even inactive segments. This leads to an usually high number of open file handles, and the OS must be tuned accordingly.</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File Format-I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70000"/>
          </a:bodyPr>
          <a:p>
            <a:pPr marL="0" indent="0">
              <a:buNone/>
            </a:pPr>
            <a:r>
              <a:rPr lang="zh-CN" altLang="en-US"/>
              <a:t>Each segment is stored in a single data file. Inside the file, we store Kafka messages and their offsets. The format of the data on the disk is identical to the format of the messages that we send from the producer to the broker and later from the broker to the consumers. Using the same message format on disk and over the wire is what allows Kafka to use zero-copy optimization when sending messages to consumers and also avoid decompressing and recompressing messages that the producer already compressed.</a:t>
            </a:r>
            <a:endParaRPr lang="zh-CN" altLang="en-US"/>
          </a:p>
          <a:p>
            <a:pPr marL="0" indent="0">
              <a:buNone/>
            </a:pPr>
            <a:endParaRPr lang="zh-CN" altLang="en-US"/>
          </a:p>
          <a:p>
            <a:pPr marL="0" indent="0">
              <a:buNone/>
            </a:pPr>
            <a:r>
              <a:rPr lang="zh-CN" altLang="en-US"/>
              <a:t>Each message contains—in addition to its key, value, and offset—things like the message size, checksum code that allows us to detect corruption, magic byte that indicates the version of the message format, compression codec (Snappy, GZip, or LZ4), and a timestamp (added in release 0.10.0). The timestamp is given either by the producer when the message was sent or by the broker when the message arrived—depending on configuration.</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Agenda</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251075"/>
            <a:ext cx="10514965" cy="2958465"/>
          </a:xfrm>
        </p:spPr>
        <p:txBody>
          <a:bodyPr>
            <a:normAutofit/>
          </a:bodyPr>
          <a:p>
            <a:pPr marL="0" indent="0" algn="just">
              <a:lnSpc>
                <a:spcPct val="120000"/>
              </a:lnSpc>
              <a:buNone/>
            </a:pPr>
            <a:r>
              <a:rPr lang="en-US" altLang="zh-CN" sz="2000" dirty="0"/>
              <a:t>1. Cluster Membership</a:t>
            </a:r>
            <a:endParaRPr lang="en-US" altLang="zh-CN" sz="2000" dirty="0"/>
          </a:p>
          <a:p>
            <a:pPr marL="0" indent="0" algn="just">
              <a:lnSpc>
                <a:spcPct val="120000"/>
              </a:lnSpc>
              <a:buNone/>
            </a:pPr>
            <a:r>
              <a:rPr lang="en-US" altLang="zh-CN" sz="2000" dirty="0"/>
              <a:t>2. Controller</a:t>
            </a:r>
            <a:endParaRPr lang="en-US" altLang="zh-CN" sz="2000" dirty="0"/>
          </a:p>
          <a:p>
            <a:pPr marL="0" indent="0" algn="just">
              <a:lnSpc>
                <a:spcPct val="120000"/>
              </a:lnSpc>
              <a:buNone/>
            </a:pPr>
            <a:r>
              <a:rPr lang="en-US" altLang="zh-CN" sz="2000" dirty="0"/>
              <a:t>3. Replication</a:t>
            </a:r>
            <a:endParaRPr lang="en-US" altLang="zh-CN" sz="2000" dirty="0"/>
          </a:p>
          <a:p>
            <a:pPr marL="0" indent="0" algn="just">
              <a:lnSpc>
                <a:spcPct val="120000"/>
              </a:lnSpc>
              <a:buNone/>
            </a:pPr>
            <a:r>
              <a:rPr lang="en-US" altLang="zh-CN" sz="2000" dirty="0"/>
              <a:t>4. Request Processing</a:t>
            </a:r>
            <a:endParaRPr lang="en-US" altLang="zh-CN" sz="2000" dirty="0"/>
          </a:p>
          <a:p>
            <a:pPr marL="0" indent="0" algn="just">
              <a:lnSpc>
                <a:spcPct val="120000"/>
              </a:lnSpc>
              <a:buNone/>
            </a:pPr>
            <a:r>
              <a:rPr lang="en-US" altLang="zh-CN" sz="2000" dirty="0"/>
              <a:t>5. Physical Storage</a:t>
            </a:r>
            <a:endParaRPr lang="en-US" altLang="zh-CN"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File Format-II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70000"/>
          </a:bodyPr>
          <a:p>
            <a:pPr marL="0" indent="0">
              <a:buNone/>
            </a:pPr>
            <a:r>
              <a:rPr lang="zh-CN" altLang="en-US"/>
              <a:t>If the producer is sending compressed messages, all the messages in a single producer batch are compressed together and sent as the “value” of a “wrapper message” . So the broker receives a single message, which it sends to the consumer. But when the consumer decompresses the message value, it will see all the messages that were contained in the batch, with their own timestamps and offsets.</a:t>
            </a:r>
            <a:endParaRPr lang="zh-CN" altLang="en-US"/>
          </a:p>
          <a:p>
            <a:pPr marL="0" indent="0">
              <a:buNone/>
            </a:pPr>
            <a:endParaRPr lang="zh-CN" altLang="en-US"/>
          </a:p>
          <a:p>
            <a:pPr marL="0" indent="0">
              <a:buNone/>
            </a:pPr>
            <a:r>
              <a:rPr lang="zh-CN" altLang="en-US"/>
              <a:t>This means that if you are using compression on the producer (recommended!), sending larger batches means better compression both over the network and on the broker disks. This also means that if we decide to change the message format that consumers use (e.g., add a timestamp to the message), both the wire protocol and the on-disk format need to change, and Kafka brokers need to know how to handle cases</a:t>
            </a:r>
            <a:endParaRPr lang="zh-CN" altLang="en-US"/>
          </a:p>
          <a:p>
            <a:pPr marL="0" indent="0">
              <a:buNone/>
            </a:pPr>
            <a:r>
              <a:rPr lang="zh-CN" altLang="en-US"/>
              <a:t>in which files contain messages of two formats due to upgrades.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File Format-III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a:bodyPr>
          <a:p>
            <a:pPr marL="0" indent="0">
              <a:buNone/>
            </a:pPr>
            <a:endParaRPr lang="zh-CN" altLang="en-US"/>
          </a:p>
        </p:txBody>
      </p:sp>
      <p:pic>
        <p:nvPicPr>
          <p:cNvPr id="5" name="图片 4"/>
          <p:cNvPicPr>
            <a:picLocks noChangeAspect="1"/>
          </p:cNvPicPr>
          <p:nvPr/>
        </p:nvPicPr>
        <p:blipFill>
          <a:blip r:embed="rId3"/>
          <a:stretch>
            <a:fillRect/>
          </a:stretch>
        </p:blipFill>
        <p:spPr>
          <a:xfrm>
            <a:off x="948055" y="1648460"/>
            <a:ext cx="10283190" cy="42011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File Format-IV</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a:bodyPr>
          <a:p>
            <a:pPr marL="0" indent="0">
              <a:buNone/>
            </a:pPr>
            <a:r>
              <a:rPr lang="zh-CN" altLang="en-US"/>
              <a:t>Kafka brokers ship with the DumpLogSegment tool, which allows you to look at a partition segment in the filesystem and examine its contents. It will show you the offset, checksum, magic byte, size, and compression codec for each message. You can run the tool using:</a:t>
            </a:r>
            <a:endParaRPr lang="zh-CN" altLang="en-US"/>
          </a:p>
          <a:p>
            <a:pPr marL="0" indent="0">
              <a:buNone/>
            </a:pPr>
            <a:r>
              <a:rPr lang="zh-CN" altLang="en-US">
                <a:solidFill>
                  <a:srgbClr val="FF0000"/>
                </a:solidFill>
              </a:rPr>
              <a:t>bin/kafka-run-class.sh kafka.tools.DumpLogSegments</a:t>
            </a:r>
            <a:endParaRPr lang="zh-CN" altLang="en-US">
              <a:solidFill>
                <a:srgbClr val="FF0000"/>
              </a:solidFill>
            </a:endParaRPr>
          </a:p>
          <a:p>
            <a:pPr marL="0" indent="0">
              <a:buNone/>
            </a:pPr>
            <a:r>
              <a:rPr lang="zh-CN" altLang="en-US"/>
              <a:t>If you choose the --deep-iteration parameter, it will show you information about messages compressed inside the wrapper messages.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Indexes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70000"/>
          </a:bodyPr>
          <a:p>
            <a:pPr marL="0" indent="0">
              <a:buNone/>
            </a:pPr>
            <a:r>
              <a:rPr lang="zh-CN" altLang="en-US"/>
              <a:t>Kafka allows consumers to start fetching messages from any available offset. This means that if a consumer asks for 1 MB messages starting at offset 100, the broker must be able to quickly locate the message for offset 100 (which can be in any of the segments for the partition) and start reading the messages from that offset on. In order to help brokers quickly locate the message for a given offset, Kafka maintains an index for each partition. The index maps offsets to segment files and positions within the file.</a:t>
            </a:r>
            <a:endParaRPr lang="zh-CN" altLang="en-US"/>
          </a:p>
          <a:p>
            <a:pPr marL="0" indent="0">
              <a:buNone/>
            </a:pPr>
            <a:endParaRPr lang="zh-CN" altLang="en-US"/>
          </a:p>
          <a:p>
            <a:pPr marL="0" indent="0">
              <a:buNone/>
            </a:pPr>
            <a:r>
              <a:rPr lang="zh-CN" altLang="en-US"/>
              <a:t>Indexes are also broken into segments, so we can delete old index entries when the messages are purged. Kafka does not attempt to maintain checksums of the index. If the index becomes corrupted, it will get regenerated from the matching log segment simply by rereading the messages and recording the offsets and locations. It is also completely safe for an administrator to delete index segments if needed—they will be regenerated automatically.</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Compaction</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fontScale="80000"/>
          </a:bodyPr>
          <a:p>
            <a:pPr marL="0" indent="0">
              <a:buNone/>
            </a:pPr>
            <a:r>
              <a:rPr lang="zh-CN" altLang="en-US"/>
              <a:t>Normally, Kafka will store messages for a set amount of time and purge messages older than the retention period. However, imagine a case where you use Kafka to store shipping addresses for your customers. In that case, it makes more sense to store the last address for each customer rather than data for just the last week or year. This way, you don’t have to worry about old addresses and you still retain the address for customers who haven’t moved in a while. Another use case can be an application that uses Kafka to store its current state. Every time the state changes, the application writes the new state into Kafka. When recovering from a crash, the application reads those messages from Kafka to recover its latest state. In this case, it only cares about the latest state before the crash, not all the changes that occurred while it was running.</a:t>
            </a:r>
            <a:endParaRPr lang="zh-CN" altLang="en-US"/>
          </a:p>
          <a:p>
            <a:pPr marL="0" indent="0">
              <a:buNone/>
            </a:pP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Compaction</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a:bodyPr>
          <a:p>
            <a:pPr marL="0" indent="0">
              <a:buNone/>
            </a:pPr>
            <a:endParaRPr lang="zh-CN" altLang="en-US"/>
          </a:p>
          <a:p>
            <a:pPr marL="0" indent="0">
              <a:buNone/>
            </a:pPr>
            <a:endParaRPr lang="zh-CN" altLang="en-US"/>
          </a:p>
        </p:txBody>
      </p:sp>
      <p:pic>
        <p:nvPicPr>
          <p:cNvPr id="5" name="图片 4"/>
          <p:cNvPicPr>
            <a:picLocks noChangeAspect="1"/>
          </p:cNvPicPr>
          <p:nvPr/>
        </p:nvPicPr>
        <p:blipFill>
          <a:blip r:embed="rId3"/>
          <a:stretch>
            <a:fillRect/>
          </a:stretch>
        </p:blipFill>
        <p:spPr>
          <a:xfrm>
            <a:off x="4144010" y="1805305"/>
            <a:ext cx="5562600" cy="4161790"/>
          </a:xfrm>
          <a:prstGeom prst="rect">
            <a:avLst/>
          </a:prstGeom>
        </p:spPr>
      </p:pic>
      <p:sp>
        <p:nvSpPr>
          <p:cNvPr id="6" name="文本框 5"/>
          <p:cNvSpPr txBox="1"/>
          <p:nvPr/>
        </p:nvSpPr>
        <p:spPr>
          <a:xfrm>
            <a:off x="1209040" y="3787775"/>
            <a:ext cx="2540000" cy="368300"/>
          </a:xfrm>
          <a:prstGeom prst="rect">
            <a:avLst/>
          </a:prstGeom>
          <a:noFill/>
        </p:spPr>
        <p:txBody>
          <a:bodyPr wrap="square" rtlCol="0" anchor="t">
            <a:spAutoFit/>
          </a:bodyPr>
          <a:p>
            <a:r>
              <a:rPr lang="zh-CN" altLang="en-US"/>
              <a:t>log.cleaner.enabled</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Deleted Events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239895"/>
          </a:xfrm>
        </p:spPr>
        <p:txBody>
          <a:bodyPr>
            <a:normAutofit/>
          </a:bodyPr>
          <a:p>
            <a:pPr marL="0" indent="0">
              <a:buNone/>
            </a:pPr>
            <a:r>
              <a:rPr lang="zh-CN" altLang="en-US"/>
              <a:t>If we always keep the latest message for each key, what do we do when we really want to delete all messages for a specific key, such as if a user left our service and we are legally obligated to remove all traces of that user from our system?</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Published courses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10000"/>
          </a:bodyPr>
          <a:p>
            <a:pPr algn="just">
              <a:lnSpc>
                <a:spcPct val="120000"/>
              </a:lnSpc>
            </a:pPr>
            <a:r>
              <a:rPr lang="en-US" altLang="zh-CN" sz="2000" dirty="0">
                <a:sym typeface="+mn-ea"/>
              </a:rPr>
              <a:t>Java 8 In Action(40)</a:t>
            </a:r>
            <a:endParaRPr lang="en-US" altLang="zh-CN" sz="2000" dirty="0">
              <a:sym typeface="+mn-ea"/>
            </a:endParaRPr>
          </a:p>
          <a:p>
            <a:pPr algn="just">
              <a:lnSpc>
                <a:spcPct val="120000"/>
              </a:lnSpc>
            </a:pPr>
            <a:r>
              <a:rPr lang="en-US" altLang="zh-CN" sz="2000" dirty="0">
                <a:sym typeface="+mn-ea"/>
              </a:rPr>
              <a:t>Apache Flume In Action(42)</a:t>
            </a:r>
            <a:endParaRPr lang="en-US" altLang="zh-CN" sz="2000" dirty="0">
              <a:sym typeface="+mn-ea"/>
            </a:endParaRPr>
          </a:p>
          <a:p>
            <a:pPr algn="just">
              <a:lnSpc>
                <a:spcPct val="120000"/>
              </a:lnSpc>
            </a:pPr>
            <a:r>
              <a:rPr lang="en-US" altLang="zh-CN" sz="2000" dirty="0">
                <a:sym typeface="+mn-ea"/>
              </a:rPr>
              <a:t>Apache Sqoop(10)</a:t>
            </a:r>
            <a:endParaRPr lang="en-US" altLang="zh-CN" sz="2000" dirty="0">
              <a:sym typeface="+mn-ea"/>
            </a:endParaRPr>
          </a:p>
          <a:p>
            <a:pPr algn="just">
              <a:lnSpc>
                <a:spcPct val="120000"/>
              </a:lnSpc>
            </a:pPr>
            <a:r>
              <a:rPr lang="en-US" altLang="zh-CN" sz="2000" dirty="0">
                <a:sym typeface="+mn-ea"/>
              </a:rPr>
              <a:t>PowerMock</a:t>
            </a:r>
            <a:endParaRPr lang="en-US" altLang="zh-CN" sz="2000" dirty="0">
              <a:sym typeface="+mn-ea"/>
            </a:endParaRPr>
          </a:p>
          <a:p>
            <a:pPr algn="just">
              <a:lnSpc>
                <a:spcPct val="120000"/>
              </a:lnSpc>
            </a:pPr>
            <a:r>
              <a:rPr lang="en-US" altLang="zh-CN" sz="2000" dirty="0">
                <a:sym typeface="+mn-ea"/>
              </a:rPr>
              <a:t>Concordion</a:t>
            </a:r>
            <a:endParaRPr lang="en-US" altLang="zh-CN" sz="2000" dirty="0">
              <a:sym typeface="+mn-ea"/>
            </a:endParaRPr>
          </a:p>
          <a:p>
            <a:pPr algn="just">
              <a:lnSpc>
                <a:spcPct val="120000"/>
              </a:lnSpc>
            </a:pPr>
            <a:r>
              <a:rPr lang="en-US" altLang="zh-CN" sz="2000" dirty="0">
                <a:sym typeface="+mn-ea"/>
              </a:rPr>
              <a:t>Concurrency Programming Season I</a:t>
            </a:r>
            <a:endParaRPr lang="en-US" altLang="zh-CN" sz="2000" dirty="0">
              <a:sym typeface="+mn-ea"/>
            </a:endParaRPr>
          </a:p>
          <a:p>
            <a:pPr algn="just">
              <a:lnSpc>
                <a:spcPct val="120000"/>
              </a:lnSpc>
            </a:pPr>
            <a:r>
              <a:rPr lang="en-US" altLang="zh-CN" sz="2000" dirty="0">
                <a:sym typeface="+mn-ea"/>
              </a:rPr>
              <a:t>Concurrency Programming Season II</a:t>
            </a:r>
            <a:endParaRPr lang="en-US" altLang="zh-CN" sz="2000" dirty="0">
              <a:sym typeface="+mn-ea"/>
            </a:endParaRPr>
          </a:p>
          <a:p>
            <a:pPr algn="just">
              <a:lnSpc>
                <a:spcPct val="120000"/>
              </a:lnSpc>
            </a:pPr>
            <a:r>
              <a:rPr lang="en-US" altLang="zh-CN" sz="2000" dirty="0">
                <a:sym typeface="+mn-ea"/>
              </a:rPr>
              <a:t>Concurrency Programming Season III</a:t>
            </a:r>
            <a:endParaRPr lang="en-US" altLang="zh-CN" sz="2000" dirty="0">
              <a:sym typeface="+mn-ea"/>
            </a:endParaRPr>
          </a:p>
          <a:p>
            <a:pPr algn="just">
              <a:lnSpc>
                <a:spcPct val="120000"/>
              </a:lnSpc>
            </a:pPr>
            <a:r>
              <a:rPr lang="en-US" altLang="zh-CN" sz="2000" dirty="0">
                <a:sym typeface="+mn-ea"/>
              </a:rPr>
              <a:t>Google Guava</a:t>
            </a:r>
            <a:endParaRPr lang="en-US" altLang="zh-CN" sz="2000" dirty="0">
              <a:sym typeface="+mn-ea"/>
            </a:endParaRPr>
          </a:p>
          <a:p>
            <a:pPr algn="just">
              <a:lnSpc>
                <a:spcPct val="120000"/>
              </a:lnSpc>
            </a:pPr>
            <a:r>
              <a:rPr lang="en-US" altLang="zh-CN" sz="2000" dirty="0">
                <a:sym typeface="+mn-ea"/>
              </a:rPr>
              <a:t>Mockito</a:t>
            </a:r>
            <a:endParaRPr lang="en-US" altLang="zh-CN" sz="2000" dirty="0">
              <a:sym typeface="+mn-ea"/>
            </a:endParaRPr>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smtClean="0"/>
              <a:t>THANK YOU</a:t>
            </a:r>
            <a:endParaRPr lang="en-US" altLang="zh-CN" smtClean="0"/>
          </a:p>
        </p:txBody>
      </p:sp>
      <p:sp>
        <p:nvSpPr>
          <p:cNvPr id="3" name="文本占位符 2"/>
          <p:cNvSpPr>
            <a:spLocks noGrp="1"/>
          </p:cNvSpPr>
          <p:nvPr>
            <p:ph type="body" sz="quarter" idx="13"/>
            <p:custDataLst>
              <p:tags r:id="rId2"/>
            </p:custDataLst>
          </p:nvPr>
        </p:nvSpPr>
        <p:spPr/>
        <p:txBody>
          <a:bodyPr/>
          <a:p>
            <a:r>
              <a:rPr lang="en-US" altLang="zh-CN" smtClean="0"/>
              <a:t>Power By Alex Wang</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Objective</a:t>
            </a:r>
            <a:endParaRPr lang="en-US" altLang="zh-CN" dirty="0">
              <a:solidFill>
                <a:schemeClr val="tx1"/>
              </a:solidFill>
            </a:endParaRPr>
          </a:p>
        </p:txBody>
      </p:sp>
      <p:sp>
        <p:nvSpPr>
          <p:cNvPr id="5" name="内容占位符 4"/>
          <p:cNvSpPr>
            <a:spLocks noGrp="1"/>
          </p:cNvSpPr>
          <p:nvPr>
            <p:ph idx="1"/>
            <p:custDataLst>
              <p:tags r:id="rId2"/>
            </p:custDataLst>
          </p:nvPr>
        </p:nvSpPr>
        <p:spPr>
          <a:xfrm>
            <a:off x="1082675" y="1986280"/>
            <a:ext cx="9869170" cy="3510915"/>
          </a:xfrm>
        </p:spPr>
        <p:txBody>
          <a:bodyPr>
            <a:normAutofit/>
          </a:bodyPr>
          <a:p>
            <a:pPr marL="0" indent="0" algn="just">
              <a:lnSpc>
                <a:spcPct val="120000"/>
              </a:lnSpc>
              <a:buNone/>
            </a:pPr>
            <a:r>
              <a:rPr lang="zh-CN" altLang="en-US" sz="2000" dirty="0"/>
              <a:t>in this </a:t>
            </a:r>
            <a:r>
              <a:rPr lang="en-US" altLang="zh-CN" sz="2000" dirty="0"/>
              <a:t>lesson </a:t>
            </a:r>
            <a:r>
              <a:rPr lang="zh-CN" altLang="en-US" sz="2000" dirty="0"/>
              <a:t>we focus on three topics that are especially relevant to Kafka practitioners:</a:t>
            </a:r>
            <a:endParaRPr lang="zh-CN" altLang="en-US" sz="2000" dirty="0"/>
          </a:p>
          <a:p>
            <a:pPr marL="0" indent="0" algn="just">
              <a:lnSpc>
                <a:spcPct val="120000"/>
              </a:lnSpc>
              <a:buNone/>
            </a:pPr>
            <a:r>
              <a:rPr lang="zh-CN" altLang="en-US" sz="2000" dirty="0"/>
              <a:t>• How Kafka replication works</a:t>
            </a:r>
            <a:endParaRPr lang="zh-CN" altLang="en-US" sz="2000" dirty="0"/>
          </a:p>
          <a:p>
            <a:pPr marL="0" indent="0" algn="just">
              <a:lnSpc>
                <a:spcPct val="120000"/>
              </a:lnSpc>
              <a:buNone/>
            </a:pPr>
            <a:r>
              <a:rPr lang="zh-CN" altLang="en-US" sz="2000" dirty="0"/>
              <a:t>• How Kafka handles requests from producers and consumers</a:t>
            </a:r>
            <a:endParaRPr lang="zh-CN" altLang="en-US" sz="2000" dirty="0"/>
          </a:p>
          <a:p>
            <a:pPr marL="0" indent="0" algn="just">
              <a:lnSpc>
                <a:spcPct val="120000"/>
              </a:lnSpc>
              <a:buNone/>
            </a:pPr>
            <a:r>
              <a:rPr lang="zh-CN" altLang="en-US" sz="2000" dirty="0"/>
              <a:t>• How Kafka handles storage such as file format and indexes</a:t>
            </a: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Cluster Membership-I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3864610"/>
          </a:xfrm>
        </p:spPr>
        <p:txBody>
          <a:bodyPr>
            <a:normAutofit lnSpcReduction="20000"/>
          </a:bodyPr>
          <a:p>
            <a:pPr marL="0" indent="0">
              <a:buNone/>
            </a:pPr>
            <a:r>
              <a:rPr lang="zh-CN" altLang="en-US" sz="2000"/>
              <a:t>Kafka uses Apache Zookeeper to maintain the list of brokers that are currently members of a cluster. Every broker has a unique identifier that is either set in the broker configuration file or automatically generated. Every time a broker process starts, it registers itself with its ID in Zookeeper by creating an ephemeral node. Different Kafka components subscribe to the /brokers/ids path in Zookeeper where brokers are registered so they get notified when brokers are added or removed.</a:t>
            </a:r>
            <a:endParaRPr lang="zh-CN" altLang="en-US" sz="2000"/>
          </a:p>
          <a:p>
            <a:pPr marL="0" indent="0">
              <a:buNone/>
            </a:pPr>
            <a:endParaRPr lang="zh-CN" altLang="en-US" sz="2000"/>
          </a:p>
          <a:p>
            <a:pPr marL="0" indent="0">
              <a:buNone/>
            </a:pPr>
            <a:r>
              <a:rPr lang="zh-CN" altLang="en-US" sz="2000"/>
              <a:t>If you try to start another broker with the same ID, you will get an error—the new broker will try to register, but fail because we already have a Zookeeper node for the same broker ID.</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Cluster Membership-II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3864610"/>
          </a:xfrm>
        </p:spPr>
        <p:txBody>
          <a:bodyPr>
            <a:normAutofit fontScale="90000"/>
          </a:bodyPr>
          <a:p>
            <a:pPr marL="0" indent="0">
              <a:buNone/>
            </a:pPr>
            <a:r>
              <a:rPr lang="zh-CN" altLang="en-US" sz="2000"/>
              <a:t>When a broker loses connectivity to Zookeeper (usually as a result of the broker stopping, but this can also happen as a result of network partition or a long garbage collection pause), the ephemeral node that the broker created when starting will be automatically removed from Zookeeper. Kafka components that are watching the list of brokers will be notified that the broker is gone.</a:t>
            </a:r>
            <a:endParaRPr lang="zh-CN" altLang="en-US" sz="2000"/>
          </a:p>
          <a:p>
            <a:pPr marL="0" indent="0">
              <a:buNone/>
            </a:pPr>
            <a:endParaRPr lang="zh-CN" altLang="en-US" sz="2000"/>
          </a:p>
          <a:p>
            <a:pPr marL="0" indent="0">
              <a:buNone/>
            </a:pPr>
            <a:r>
              <a:rPr lang="zh-CN" altLang="en-US" sz="2000"/>
              <a:t>Even though the node representing the broker is gone when the broker is stopped, the broker ID still exists in other data structures. For example, the list of replicas of each topic  contains the broker IDs for the replica. This way, if you completely lose a broker and start a brand new broker with the ID of the old one, it will immediately join the cluster in place of the missing broker with the same partitions and topics assigned to it.</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Cluster Controller-I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fontScale="90000"/>
          </a:bodyPr>
          <a:p>
            <a:pPr marL="0" indent="0">
              <a:buNone/>
            </a:pPr>
            <a:r>
              <a:rPr lang="zh-CN" altLang="en-US" sz="2000"/>
              <a:t>The controller is one of the Kafka brokers that, in addition to the usual broker functionality, is responsible for electing partition leaders </a:t>
            </a:r>
            <a:r>
              <a:rPr lang="en-US" altLang="zh-CN" sz="2000"/>
              <a:t>,</a:t>
            </a:r>
            <a:r>
              <a:rPr lang="zh-CN" altLang="en-US" sz="2000"/>
              <a:t> The first broker that starts in the cluster becomes the controller by creating an ephemeral node in ZooKeeper called /controller. When other brokers start, they also try to create this node, but receive a “node already exists” exception, which causes them to “realize” that the controller node already exists and that the cluster already has a controller. The brokers create a Zookeeper watch on the controller node so they get notified of changes to this node. This way, we guarantee that the cluster will only have one controller at a time.</a:t>
            </a:r>
            <a:endParaRPr lang="zh-CN" altLang="en-US" sz="2000"/>
          </a:p>
          <a:p>
            <a:pPr marL="0" indent="0">
              <a:buNone/>
            </a:pPr>
            <a:endParaRPr lang="zh-CN" altLang="en-US" sz="2000"/>
          </a:p>
          <a:p>
            <a:pPr marL="0" indent="0">
              <a:buNone/>
            </a:pPr>
            <a:r>
              <a:rPr lang="zh-CN" altLang="en-US" sz="2000"/>
              <a:t>Each time a controller is elected, it receives a new, higher controller epoch number through a Zookeeper conditional increment operation. The brokers know the current controller epoch and if they receive a message from a controller with an older number, they know to ignore it.</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Cluster Controller-II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fontScale="90000"/>
          </a:bodyPr>
          <a:p>
            <a:pPr marL="0" indent="0">
              <a:buNone/>
            </a:pPr>
            <a:r>
              <a:rPr sz="2000"/>
              <a:t>When the controller notices that a broker left the cluster (by watching the relevant Zookeeper path), it knows that all the partitions that had a leader on that broker will need a new leader. It goes over all the partitions that need a new leader, determines who the new leader should be (simply the next replica in the replica list of that partition), and sends a request to all the brokers that contain either the new leaders or the existing followers for those partitions. The request contains information on the new leader and the followers for the partitions. Each new leader knows that it needs to start serving producer and consumer requests from clients while the followers know that they need to start replicating messages from the new leader.</a:t>
            </a:r>
            <a:endParaRPr sz="2000"/>
          </a:p>
          <a:p>
            <a:pPr marL="0" indent="0">
              <a:buNone/>
            </a:pPr>
            <a:endParaRPr lang="zh-CN" altLang="en-US" sz="2000"/>
          </a:p>
          <a:p>
            <a:pPr marL="0" indent="0">
              <a:buNone/>
            </a:pPr>
            <a:r>
              <a:rPr lang="zh-CN" altLang="en-US" sz="2000"/>
              <a:t>When the controller notices that a broker joined the cluster, it uses the broker ID to check if there are replicas that exist on this broker. If there are, the controller notifies both new and existing brokers of the change, and the replicas on the new broker start replicating messages from the existing leaders.</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Replication-I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3632200"/>
          </a:xfrm>
        </p:spPr>
        <p:txBody>
          <a:bodyPr>
            <a:normAutofit/>
          </a:bodyPr>
          <a:p>
            <a:pPr marL="0" indent="0">
              <a:buNone/>
            </a:pPr>
            <a:r>
              <a:rPr sz="2000"/>
              <a:t>Replication is at the heart of Kafka’s architecture. The very first sentence in Kafka’s documentation describes it as “a distributed, partitioned, replicated commit log service.” Replication is critical because it is the way Kafka guarantees availability and durability when individual nodes inevitably fail.</a:t>
            </a:r>
            <a:endParaRPr sz="2000"/>
          </a:p>
          <a:p>
            <a:pPr marL="0" indent="0">
              <a:buNone/>
            </a:pPr>
            <a:endParaRPr lang="zh-CN" altLang="en-US" sz="2000"/>
          </a:p>
          <a:p>
            <a:pPr marL="0" indent="0">
              <a:buNone/>
            </a:pPr>
            <a:r>
              <a:rPr lang="zh-CN" altLang="en-US" sz="2000"/>
              <a:t>data in Kafka is organized by topics. Each topic is partitioned, and each partition can have multiple replicas. Those replicas are stored on brokers, and each broker typically stores hundreds or even thousands of replicas belonging to different topics and partitions.</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4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5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xml><?xml version="1.0" encoding="utf-8"?>
<p:tagLst xmlns:p="http://schemas.openxmlformats.org/presentationml/2006/main">
  <p:tag name="KSO_WM_TEMPLATE_CATEGORY" val="custom"/>
  <p:tag name="KSO_WM_TEMPLATE_INDEX" val="20181591"/>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SLIDE_ID" val="custom20181591_1"/>
  <p:tag name="KSO_WM_SLIDE_INDEX" val="1"/>
  <p:tag name="KSO_WM_TEMPLATE_SUBCATEGORY" val="combine"/>
  <p:tag name="KSO_WM_TEMPLATE_THUMBS_INDEX" val="1、3、4、5、11、12、18、20"/>
</p:tagLst>
</file>

<file path=ppt/tags/tag6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7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7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7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8.xml><?xml version="1.0" encoding="utf-8"?>
<p:tagLst xmlns:p="http://schemas.openxmlformats.org/presentationml/2006/main">
  <p:tag name="KSO_WM_TEMPLATE_CATEGORY" val="custom"/>
  <p:tag name="KSO_WM_TEMPLATE_INDEX" val="20181591"/>
  <p:tag name="KSO_WM_TAG_VERSION" val="1.0"/>
  <p:tag name="KSO_WM_SLIDE_ID" val="custom20182843_1"/>
  <p:tag name="KSO_WM_SLIDE_INDEX" val="1"/>
  <p:tag name="KSO_WM_SLIDE_ITEM_CNT" val="3"/>
  <p:tag name="KSO_WM_SLIDE_LAYOUT" val="a_b_f"/>
  <p:tag name="KSO_WM_SLIDE_LAYOUT_CNT" val="1_1_1"/>
  <p:tag name="KSO_WM_SLIDE_TYPE" val="title"/>
  <p:tag name="KSO_WM_BEAUTIFY_FLAG" val="#wm#"/>
  <p:tag name="KSO_WM_TEMPLATE_THUMBS_INDEX" val="1、9、12、14、15、16、19"/>
</p:tagLst>
</file>

<file path=ppt/tags/tag8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8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82.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ags/tag83.xml><?xml version="1.0" encoding="utf-8"?>
<p:tagLst xmlns:p="http://schemas.openxmlformats.org/presentationml/2006/main">
  <p:tag name="KSO_WM_TAG_VERSION" val="1.0"/>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20*b*1"/>
</p:tagLst>
</file>

<file path=ppt/tags/tag84.xml><?xml version="1.0" encoding="utf-8"?>
<p:tagLst xmlns:p="http://schemas.openxmlformats.org/presentationml/2006/main">
  <p:tag name="KSO_WM_TEMPLATE_CATEGORY" val="custom"/>
  <p:tag name="KSO_WM_TEMPLATE_INDEX" val="20181591"/>
  <p:tag name="KSO_WM_TAG_VERSION" val="1.0"/>
  <p:tag name="KSO_WM_SLIDE_ID" val="custom20181591_20"/>
  <p:tag name="KSO_WM_SLIDE_INDEX" val="20"/>
  <p:tag name="KSO_WM_SLIDE_ITEM_CNT" val="2"/>
  <p:tag name="KSO_WM_SLIDE_LAYOUT" val="a_b"/>
  <p:tag name="KSO_WM_SLIDE_LAYOUT_CNT" val="1_1"/>
  <p:tag name="KSO_WM_SLIDE_TYPE" val="endPage"/>
  <p:tag name="KSO_WM_BEAUTIFY_FLAG" val="#wm#"/>
  <p:tag name="KSO_WM_COMBINE_RELATE_SLIDE_ID" val="background20180932_8"/>
  <p:tag name="KSO_WM_TEMPLATE_SUBCATEGORY" val="combine"/>
</p:tagLst>
</file>

<file path=ppt/tags/tag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22234</Words>
  <Application>WPS 演示</Application>
  <PresentationFormat>宽屏</PresentationFormat>
  <Paragraphs>305</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宋体</vt:lpstr>
      <vt:lpstr>Wingdings</vt:lpstr>
      <vt:lpstr>Calibri</vt:lpstr>
      <vt:lpstr>微软雅黑</vt:lpstr>
      <vt:lpstr>黑体</vt:lpstr>
      <vt:lpstr>Arial Unicode MS</vt:lpstr>
      <vt:lpstr>1_自定义设计方案</vt:lpstr>
      <vt:lpstr>Apache Kafka Guide</vt:lpstr>
      <vt:lpstr>Lesson 5: Kafka Internals</vt:lpstr>
      <vt:lpstr>Agenda</vt:lpstr>
      <vt:lpstr>Objective</vt:lpstr>
      <vt:lpstr>Cluster Membership-I</vt:lpstr>
      <vt:lpstr>Cluster Membership-II</vt:lpstr>
      <vt:lpstr>Cluster Controller-I</vt:lpstr>
      <vt:lpstr>Cluster Controller-II</vt:lpstr>
      <vt:lpstr>Replication-I</vt:lpstr>
      <vt:lpstr>Replication-II</vt:lpstr>
      <vt:lpstr>Replication-III</vt:lpstr>
      <vt:lpstr>Request Processing-I</vt:lpstr>
      <vt:lpstr>Request Processing-II</vt:lpstr>
      <vt:lpstr>Request Processing-II</vt:lpstr>
      <vt:lpstr>Request Processing-III</vt:lpstr>
      <vt:lpstr>Request Processing-IV</vt:lpstr>
      <vt:lpstr>Request Processing-V</vt:lpstr>
      <vt:lpstr>Produce Requests</vt:lpstr>
      <vt:lpstr>Produce Requests-III</vt:lpstr>
      <vt:lpstr>Produce Requests-II</vt:lpstr>
      <vt:lpstr>Fetch Requests-I</vt:lpstr>
      <vt:lpstr>Fetch Requests-II</vt:lpstr>
      <vt:lpstr>Fetch Requests-III</vt:lpstr>
      <vt:lpstr>Produce Requests-III</vt:lpstr>
      <vt:lpstr>Produce Requests-III</vt:lpstr>
      <vt:lpstr>Produce Requests-III</vt:lpstr>
      <vt:lpstr>Partition Allocation</vt:lpstr>
      <vt:lpstr>File Management-I</vt:lpstr>
      <vt:lpstr>File Management-I</vt:lpstr>
      <vt:lpstr>File Format-I</vt:lpstr>
      <vt:lpstr>File Format-I</vt:lpstr>
      <vt:lpstr>File Format-III</vt:lpstr>
      <vt:lpstr>File Format-III</vt:lpstr>
      <vt:lpstr>Indexes</vt:lpstr>
      <vt:lpstr>Compaction</vt:lpstr>
      <vt:lpstr>Compaction</vt:lpstr>
      <vt:lpstr>Published courses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心蓝</cp:lastModifiedBy>
  <cp:revision>225</cp:revision>
  <dcterms:created xsi:type="dcterms:W3CDTF">2018-02-04T13:40:00Z</dcterms:created>
  <dcterms:modified xsi:type="dcterms:W3CDTF">2018-02-21T15:36:44Z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