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68" r:id="rId4"/>
    <p:sldId id="257" r:id="rId5"/>
    <p:sldId id="258" r:id="rId6"/>
    <p:sldId id="259" r:id="rId7"/>
    <p:sldId id="280" r:id="rId8"/>
    <p:sldId id="281" r:id="rId9"/>
    <p:sldId id="260" r:id="rId10"/>
    <p:sldId id="282" r:id="rId11"/>
    <p:sldId id="295" r:id="rId12"/>
    <p:sldId id="291" r:id="rId13"/>
    <p:sldId id="293" r:id="rId14"/>
    <p:sldId id="294" r:id="rId15"/>
    <p:sldId id="296" r:id="rId16"/>
    <p:sldId id="297" r:id="rId17"/>
    <p:sldId id="325" r:id="rId18"/>
    <p:sldId id="298" r:id="rId19"/>
    <p:sldId id="299" r:id="rId20"/>
    <p:sldId id="302" r:id="rId21"/>
    <p:sldId id="303" r:id="rId22"/>
    <p:sldId id="301" r:id="rId23"/>
    <p:sldId id="304" r:id="rId24"/>
    <p:sldId id="262" r:id="rId25"/>
    <p:sldId id="317" r:id="rId26"/>
    <p:sldId id="316" r:id="rId27"/>
    <p:sldId id="263" r:id="rId28"/>
    <p:sldId id="305" r:id="rId29"/>
    <p:sldId id="311" r:id="rId30"/>
    <p:sldId id="312" r:id="rId31"/>
    <p:sldId id="314" r:id="rId32"/>
    <p:sldId id="266"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p:scale>
          <a:sx n="75" d="100"/>
          <a:sy n="75" d="100"/>
        </p:scale>
        <p:origin x="-498" y="-72"/>
      </p:cViewPr>
      <p:guideLst>
        <p:guide orient="horz" pos="2031"/>
        <p:guide pos="38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94420E8-F754-4D80-B13A-BB3C6D89F36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A654ED7A-02D6-4F7F-BD57-B15729FCAD5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5AC8E2D-8AD4-4313-8DC5-E1457A7D524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14B98D-4464-475F-8B5D-DDCC7B8FB79C}"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1C2D8D-5BB2-4742-BBE6-E66C4E60D53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448F8E-CA61-4AEF-9CF8-56FC78B39F1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21681B-5235-4C77-A486-59B83A10C79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3AD56C-911E-40DC-8DBD-C1BE2917342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2E6A0E3-9552-4CC8-AF1F-147120B5B81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2F1780-4218-4E2F-83DD-809B3D4642E5}"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614FD347-C5EA-4C06-8770-F67BA741417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296D00-4045-43F4-B8A4-F5E362E2384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2D4F682-8D1E-4611-8B25-6F91E4A2009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D05D4C4-5617-4EB8-9900-0F069A05FCC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DBA482-F615-45F8-8AB4-7D9E6FFFC51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AC7BF11-D7B1-4D3D-80BC-FDB848EB4DD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7E19B77-0EAC-43F9-A076-7B339CC2B70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7608AB2-095F-4442-B5B3-1158FC17DAE5}"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E3A405B-2453-4EBC-952B-3DAFCF0F2EB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AF89B0C-67B8-4A24-AB4E-678D638EFB2C}"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C1F67F0-D89F-4E42-A79F-CCE8D955123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E442C38-F133-4034-A839-D6A586D3966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58C5FC3-927A-4B83-8EE0-1C1645055C1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79D7B0C-D934-4E5A-BE69-CFD86CF6B07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2A269E6-7990-473E-B136-1AAF85FF306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F05857C-CF05-48EF-8124-8BEE6D5E453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oleObject" Target="../embeddings/oleObject4.bin"/><Relationship Id="rId2" Type="http://schemas.openxmlformats.org/officeDocument/2006/relationships/image" Target="../media/image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83945" y="2494190"/>
            <a:ext cx="9804400" cy="1014730"/>
          </a:xfrm>
          <a:prstGeom prst="rect">
            <a:avLst/>
          </a:prstGeom>
          <a:noFill/>
        </p:spPr>
        <p:txBody>
          <a:bodyPr wrap="square">
            <a:spAutoFit/>
          </a:bodyPr>
          <a:lstStyle/>
          <a:p>
            <a:pPr algn="ctr" fontAlgn="auto">
              <a:spcBef>
                <a:spcPts val="0"/>
              </a:spcBef>
              <a:spcAft>
                <a:spcPts val="0"/>
              </a:spcAft>
              <a:defRPr/>
            </a:pPr>
            <a:r>
              <a:rPr lang="zh-CN"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自动化入域软件原理分享</a:t>
            </a:r>
            <a:endParaRPr lang="en-US" altLang="zh-CN"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endParaRPr>
          </a:p>
        </p:txBody>
      </p:sp>
      <p:sp>
        <p:nvSpPr>
          <p:cNvPr id="14339" name="文本框 5"/>
          <p:cNvSpPr txBox="1">
            <a:spLocks noChangeArrowheads="1"/>
          </p:cNvSpPr>
          <p:nvPr/>
        </p:nvSpPr>
        <p:spPr bwMode="auto">
          <a:xfrm>
            <a:off x="8297228" y="4977130"/>
            <a:ext cx="3441700" cy="398780"/>
          </a:xfrm>
          <a:prstGeom prst="rect">
            <a:avLst/>
          </a:prstGeom>
          <a:noFill/>
          <a:ln w="9525">
            <a:noFill/>
            <a:miter lim="800000"/>
          </a:ln>
        </p:spPr>
        <p:txBody>
          <a:bodyPr>
            <a:spAutoFit/>
          </a:bodyPr>
          <a:lstStyle/>
          <a:p>
            <a:pPr algn="ctr"/>
            <a:r>
              <a:rPr lang="zh-CN" altLang="en-US" sz="2000" b="1">
                <a:solidFill>
                  <a:schemeClr val="bg1"/>
                </a:solidFill>
                <a:latin typeface="Roboto Th"/>
                <a:cs typeface="Roboto Th"/>
              </a:rPr>
              <a:t>网络组</a:t>
            </a:r>
            <a:endParaRPr lang="en-US" sz="2000" b="1">
              <a:solidFill>
                <a:schemeClr val="bg1"/>
              </a:solidFill>
              <a:latin typeface="Roboto Th"/>
              <a:ea typeface="GulimChe" panose="020B0609000101010101" pitchFamily="49" charset="-127"/>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09395" y="2414905"/>
            <a:ext cx="9172575" cy="219075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192020" y="2519045"/>
            <a:ext cx="7807960" cy="1938020"/>
          </a:xfrm>
          <a:prstGeom prst="rect">
            <a:avLst/>
          </a:prstGeom>
          <a:noFill/>
          <a:ln w="9525">
            <a:noFill/>
            <a:miter lim="800000"/>
          </a:ln>
        </p:spPr>
        <p:txBody>
          <a:bodyPr wrap="square">
            <a:spAutoFit/>
          </a:bodyPr>
          <a:lstStyle/>
          <a:p>
            <a:pPr algn="ctr"/>
            <a:r>
              <a:rPr lang="zh-CN" sz="4000">
                <a:solidFill>
                  <a:schemeClr val="bg1"/>
                </a:solidFill>
                <a:latin typeface="Roboto Th"/>
                <a:cs typeface="Roboto Th"/>
              </a:rPr>
              <a:t>下面以代码形式说明。</a:t>
            </a:r>
            <a:endParaRPr lang="zh-CN" sz="4000">
              <a:solidFill>
                <a:schemeClr val="bg1"/>
              </a:solidFill>
              <a:latin typeface="Roboto Th"/>
              <a:cs typeface="Roboto Th"/>
            </a:endParaRPr>
          </a:p>
          <a:p>
            <a:pPr algn="ctr"/>
            <a:r>
              <a:rPr lang="zh-CN" sz="4000">
                <a:solidFill>
                  <a:schemeClr val="bg1"/>
                </a:solidFill>
                <a:latin typeface="Roboto Th"/>
                <a:cs typeface="Roboto Th"/>
              </a:rPr>
              <a:t>需要些编程基础。</a:t>
            </a:r>
            <a:endParaRPr lang="zh-CN" sz="4000">
              <a:solidFill>
                <a:schemeClr val="bg1"/>
              </a:solidFill>
              <a:latin typeface="Roboto Th"/>
              <a:cs typeface="Roboto Th"/>
            </a:endParaRPr>
          </a:p>
          <a:p>
            <a:pPr algn="ctr"/>
            <a:r>
              <a:rPr lang="zh-CN" altLang="en-US" sz="4000">
                <a:solidFill>
                  <a:schemeClr val="bg1"/>
                </a:solidFill>
                <a:latin typeface="Roboto Th"/>
                <a:cs typeface="Roboto Th"/>
              </a:rPr>
              <a:t>详细</a:t>
            </a:r>
            <a:r>
              <a:rPr lang="en-US" altLang="zh-CN" sz="4000">
                <a:solidFill>
                  <a:schemeClr val="bg1"/>
                </a:solidFill>
                <a:latin typeface="Roboto Th"/>
                <a:cs typeface="Roboto Th"/>
              </a:rPr>
              <a:t>API</a:t>
            </a:r>
            <a:r>
              <a:rPr lang="zh-CN" altLang="en-US" sz="4000">
                <a:solidFill>
                  <a:schemeClr val="bg1"/>
                </a:solidFill>
                <a:latin typeface="Roboto Th"/>
                <a:cs typeface="Roboto Th"/>
              </a:rPr>
              <a:t>请后续查阅微软</a:t>
            </a:r>
            <a:r>
              <a:rPr lang="en-US" altLang="zh-CN" sz="4000">
                <a:solidFill>
                  <a:schemeClr val="bg1"/>
                </a:solidFill>
                <a:latin typeface="Roboto Th"/>
                <a:cs typeface="Roboto Th"/>
              </a:rPr>
              <a:t>MSDN</a:t>
            </a:r>
            <a:r>
              <a:rPr lang="zh-CN" altLang="en-US" sz="4000">
                <a:solidFill>
                  <a:schemeClr val="bg1"/>
                </a:solidFill>
                <a:latin typeface="Roboto Th"/>
                <a:cs typeface="Roboto Th"/>
              </a:rPr>
              <a:t>。</a:t>
            </a:r>
            <a:endParaRPr lang="zh-CN" altLang="en-US" sz="4000">
              <a:solidFill>
                <a:schemeClr val="bg1"/>
              </a:solidFill>
              <a:latin typeface="Roboto Th"/>
              <a:cs typeface="Roboto Th"/>
            </a:endParaRPr>
          </a:p>
        </p:txBody>
      </p:sp>
      <p:sp>
        <p:nvSpPr>
          <p:cNvPr id="17416" name="文本框 24"/>
          <p:cNvSpPr txBox="1">
            <a:spLocks noChangeArrowheads="1"/>
          </p:cNvSpPr>
          <p:nvPr/>
        </p:nvSpPr>
        <p:spPr bwMode="auto">
          <a:xfrm>
            <a:off x="6686550" y="5986780"/>
            <a:ext cx="4104005" cy="245110"/>
          </a:xfrm>
          <a:prstGeom prst="rect">
            <a:avLst/>
          </a:prstGeom>
          <a:noFill/>
          <a:ln w="9525">
            <a:noFill/>
            <a:miter lim="800000"/>
          </a:ln>
        </p:spPr>
        <p:txBody>
          <a:bodyPr wrap="square">
            <a:spAutoFit/>
          </a:bodyPr>
          <a:p>
            <a:pPr algn="l"/>
            <a:r>
              <a:rPr 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rPr>
              <a:t>具体参考资料：https://msdn.microsoft.com/library</a:t>
            </a:r>
            <a:endParaRPr 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608580" y="975995"/>
            <a:ext cx="7284720" cy="706755"/>
          </a:xfrm>
          <a:prstGeom prst="rect">
            <a:avLst/>
          </a:prstGeom>
          <a:noFill/>
          <a:ln w="9525">
            <a:noFill/>
            <a:miter lim="800000"/>
          </a:ln>
        </p:spPr>
        <p:txBody>
          <a:bodyPr wrap="square">
            <a:spAutoFit/>
          </a:bodyPr>
          <a:lstStyle/>
          <a:p>
            <a:pPr algn="ctr"/>
            <a:r>
              <a:rPr lang="zh-CN" sz="4000">
                <a:solidFill>
                  <a:schemeClr val="bg1"/>
                </a:solidFill>
                <a:latin typeface="Roboto Th"/>
                <a:cs typeface="Roboto Th"/>
              </a:rPr>
              <a:t>本程序运用到</a:t>
            </a:r>
            <a:r>
              <a:rPr lang="en-US" altLang="zh-CN" sz="4000">
                <a:solidFill>
                  <a:schemeClr val="bg1"/>
                </a:solidFill>
                <a:latin typeface="Roboto Th"/>
                <a:cs typeface="Roboto Th"/>
              </a:rPr>
              <a:t>LDAP</a:t>
            </a:r>
            <a:r>
              <a:rPr lang="zh-CN" sz="4000">
                <a:solidFill>
                  <a:schemeClr val="bg1"/>
                </a:solidFill>
                <a:latin typeface="Roboto Th"/>
                <a:cs typeface="Roboto Th"/>
              </a:rPr>
              <a:t>代码地方</a:t>
            </a:r>
            <a:endParaRPr lang="zh-CN" sz="4000">
              <a:solidFill>
                <a:schemeClr val="bg1"/>
              </a:solidFill>
              <a:latin typeface="Roboto Th"/>
              <a:cs typeface="Roboto Th"/>
            </a:endParaRPr>
          </a:p>
        </p:txBody>
      </p:sp>
      <p:graphicFrame>
        <p:nvGraphicFramePr>
          <p:cNvPr id="3" name="对象 2"/>
          <p:cNvGraphicFramePr/>
          <p:nvPr/>
        </p:nvGraphicFramePr>
        <p:xfrm>
          <a:off x="495935" y="2988310"/>
          <a:ext cx="11200130" cy="2027555"/>
        </p:xfrm>
        <a:graphic>
          <a:graphicData uri="http://schemas.openxmlformats.org/presentationml/2006/ole">
            <mc:AlternateContent xmlns:mc="http://schemas.openxmlformats.org/markup-compatibility/2006">
              <mc:Choice xmlns:v="urn:schemas-microsoft-com:vml" Requires="v">
                <p:oleObj spid="_x0000_s5" name="" r:id="rId1" imgW="17081500" imgH="3124200" progId="Visio.Drawing.15">
                  <p:embed/>
                </p:oleObj>
              </mc:Choice>
              <mc:Fallback>
                <p:oleObj name="" r:id="rId1" imgW="17081500" imgH="3124200" progId="Visio.Drawing.15">
                  <p:embed/>
                  <p:pic>
                    <p:nvPicPr>
                      <p:cNvPr id="0" name="图片 4"/>
                      <p:cNvPicPr/>
                      <p:nvPr/>
                    </p:nvPicPr>
                    <p:blipFill>
                      <a:blip r:embed="rId2"/>
                      <a:stretch>
                        <a:fillRect/>
                      </a:stretch>
                    </p:blipFill>
                    <p:spPr>
                      <a:xfrm>
                        <a:off x="495935" y="2988310"/>
                        <a:ext cx="11200130" cy="20275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508250" y="975995"/>
            <a:ext cx="7175500" cy="706755"/>
          </a:xfrm>
          <a:prstGeom prst="rect">
            <a:avLst/>
          </a:prstGeom>
          <a:noFill/>
          <a:ln w="9525">
            <a:noFill/>
            <a:miter lim="800000"/>
          </a:ln>
        </p:spPr>
        <p:txBody>
          <a:bodyPr wrap="square">
            <a:spAutoFit/>
          </a:bodyPr>
          <a:lstStyle/>
          <a:p>
            <a:pPr algn="ctr"/>
            <a:r>
              <a:rPr lang="zh-CN" altLang="en-US" sz="4000">
                <a:solidFill>
                  <a:schemeClr val="bg1"/>
                </a:solidFill>
                <a:latin typeface="Roboto Th"/>
                <a:cs typeface="Roboto Th"/>
              </a:rPr>
              <a:t>运用</a:t>
            </a:r>
            <a:r>
              <a:rPr lang="en-US" altLang="zh-CN" sz="4000">
                <a:solidFill>
                  <a:schemeClr val="bg1"/>
                </a:solidFill>
                <a:latin typeface="Roboto Th"/>
                <a:cs typeface="Roboto Th"/>
              </a:rPr>
              <a:t>WinNT</a:t>
            </a:r>
            <a:r>
              <a:rPr lang="zh-CN" altLang="en-US" sz="4000">
                <a:solidFill>
                  <a:schemeClr val="bg1"/>
                </a:solidFill>
                <a:latin typeface="Roboto Th"/>
                <a:cs typeface="Roboto Th"/>
              </a:rPr>
              <a:t>协议新建</a:t>
            </a:r>
            <a:r>
              <a:rPr lang="en-US" altLang="zh-CN" sz="4000">
                <a:solidFill>
                  <a:schemeClr val="bg1"/>
                </a:solidFill>
                <a:latin typeface="Roboto Th"/>
                <a:cs typeface="Roboto Th"/>
              </a:rPr>
              <a:t>Jo</a:t>
            </a:r>
            <a:r>
              <a:rPr lang="zh-CN" altLang="en-US" sz="4000">
                <a:solidFill>
                  <a:schemeClr val="bg1"/>
                </a:solidFill>
                <a:latin typeface="Roboto Th"/>
                <a:cs typeface="Roboto Th"/>
              </a:rPr>
              <a:t>用户</a:t>
            </a:r>
            <a:endParaRPr lang="zh-CN" sz="4000">
              <a:solidFill>
                <a:schemeClr val="bg1"/>
              </a:solidFill>
              <a:latin typeface="Roboto Th"/>
              <a:cs typeface="Roboto Th"/>
            </a:endParaRPr>
          </a:p>
        </p:txBody>
      </p:sp>
      <p:graphicFrame>
        <p:nvGraphicFramePr>
          <p:cNvPr id="6" name="对象 5"/>
          <p:cNvGraphicFramePr/>
          <p:nvPr/>
        </p:nvGraphicFramePr>
        <p:xfrm>
          <a:off x="776605" y="2665095"/>
          <a:ext cx="6405880" cy="1925955"/>
        </p:xfrm>
        <a:graphic>
          <a:graphicData uri="http://schemas.openxmlformats.org/presentationml/2006/ole">
            <mc:AlternateContent xmlns:mc="http://schemas.openxmlformats.org/markup-compatibility/2006">
              <mc:Choice xmlns:v="urn:schemas-microsoft-com:vml" Requires="v">
                <p:oleObj spid="_x0000_s7" name="" r:id="rId1" imgW="8572500" imgH="2603500" progId="Visio.Drawing.15">
                  <p:embed/>
                </p:oleObj>
              </mc:Choice>
              <mc:Fallback>
                <p:oleObj name="" r:id="rId1" imgW="8572500" imgH="2603500" progId="Visio.Drawing.15">
                  <p:embed/>
                  <p:pic>
                    <p:nvPicPr>
                      <p:cNvPr id="0" name="图片 6"/>
                      <p:cNvPicPr/>
                      <p:nvPr/>
                    </p:nvPicPr>
                    <p:blipFill>
                      <a:blip r:embed="rId2"/>
                      <a:stretch>
                        <a:fillRect/>
                      </a:stretch>
                    </p:blipFill>
                    <p:spPr>
                      <a:xfrm>
                        <a:off x="776605" y="2665095"/>
                        <a:ext cx="6405880" cy="1925955"/>
                      </a:xfrm>
                      <a:prstGeom prst="rect">
                        <a:avLst/>
                      </a:prstGeom>
                    </p:spPr>
                  </p:pic>
                </p:oleObj>
              </mc:Fallback>
            </mc:AlternateContent>
          </a:graphicData>
        </a:graphic>
      </p:graphicFrame>
      <p:sp>
        <p:nvSpPr>
          <p:cNvPr id="70" name="文本框 8"/>
          <p:cNvSpPr txBox="1">
            <a:spLocks noChangeArrowheads="1"/>
          </p:cNvSpPr>
          <p:nvPr/>
        </p:nvSpPr>
        <p:spPr bwMode="auto">
          <a:xfrm>
            <a:off x="8007350" y="6200775"/>
            <a:ext cx="3016250" cy="368300"/>
          </a:xfrm>
          <a:prstGeom prst="rect">
            <a:avLst/>
          </a:prstGeom>
          <a:noFill/>
          <a:ln w="9525">
            <a:noFill/>
            <a:miter lim="800000"/>
          </a:ln>
        </p:spPr>
        <p:txBody>
          <a:bodyPr wrap="square">
            <a:spAutoFit/>
          </a:bodyPr>
          <a:p>
            <a:pPr algn="ctr"/>
            <a:r>
              <a:rPr lang="zh-CN" altLang="en-US" b="1">
                <a:solidFill>
                  <a:schemeClr val="bg1"/>
                </a:solidFill>
                <a:latin typeface="Roboto Th"/>
              </a:rPr>
              <a:t>例图：新建用户界面化</a:t>
            </a:r>
            <a:endParaRPr lang="en-US" b="1">
              <a:solidFill>
                <a:schemeClr val="bg1"/>
              </a:solidFill>
              <a:latin typeface="Roboto Th"/>
            </a:endParaRPr>
          </a:p>
        </p:txBody>
      </p:sp>
      <p:pic>
        <p:nvPicPr>
          <p:cNvPr id="15" name="图片 14"/>
          <p:cNvPicPr>
            <a:picLocks noChangeAspect="1"/>
          </p:cNvPicPr>
          <p:nvPr/>
        </p:nvPicPr>
        <p:blipFill>
          <a:blip r:embed="rId3"/>
          <a:stretch>
            <a:fillRect/>
          </a:stretch>
        </p:blipFill>
        <p:spPr>
          <a:xfrm>
            <a:off x="893445" y="2166620"/>
            <a:ext cx="5504815" cy="200025"/>
          </a:xfrm>
          <a:prstGeom prst="rect">
            <a:avLst/>
          </a:prstGeom>
        </p:spPr>
      </p:pic>
      <p:pic>
        <p:nvPicPr>
          <p:cNvPr id="16" name="图片 15"/>
          <p:cNvPicPr>
            <a:picLocks noChangeAspect="1"/>
          </p:cNvPicPr>
          <p:nvPr/>
        </p:nvPicPr>
        <p:blipFill>
          <a:blip r:embed="rId4"/>
          <a:stretch>
            <a:fillRect/>
          </a:stretch>
        </p:blipFill>
        <p:spPr>
          <a:xfrm>
            <a:off x="893445" y="5353050"/>
            <a:ext cx="5504815" cy="847725"/>
          </a:xfrm>
          <a:prstGeom prst="rect">
            <a:avLst/>
          </a:prstGeom>
        </p:spPr>
      </p:pic>
      <p:pic>
        <p:nvPicPr>
          <p:cNvPr id="17" name="图片 16"/>
          <p:cNvPicPr>
            <a:picLocks noChangeAspect="1"/>
          </p:cNvPicPr>
          <p:nvPr/>
        </p:nvPicPr>
        <p:blipFill>
          <a:blip r:embed="rId5"/>
          <a:stretch>
            <a:fillRect/>
          </a:stretch>
        </p:blipFill>
        <p:spPr>
          <a:xfrm>
            <a:off x="7453630" y="2166620"/>
            <a:ext cx="4123690" cy="3952240"/>
          </a:xfrm>
          <a:prstGeom prst="rect">
            <a:avLst/>
          </a:prstGeom>
        </p:spPr>
      </p:pic>
      <p:cxnSp>
        <p:nvCxnSpPr>
          <p:cNvPr id="18" name="直接箭头连接符 17"/>
          <p:cNvCxnSpPr/>
          <p:nvPr/>
        </p:nvCxnSpPr>
        <p:spPr>
          <a:xfrm flipV="1">
            <a:off x="3786505" y="4719320"/>
            <a:ext cx="4152900" cy="1095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912495" y="5690870"/>
            <a:ext cx="2845435" cy="19050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文本框 8"/>
          <p:cNvSpPr txBox="1">
            <a:spLocks noChangeArrowheads="1"/>
          </p:cNvSpPr>
          <p:nvPr/>
        </p:nvSpPr>
        <p:spPr bwMode="auto">
          <a:xfrm>
            <a:off x="1294130" y="4796155"/>
            <a:ext cx="3016250" cy="368300"/>
          </a:xfrm>
          <a:prstGeom prst="rect">
            <a:avLst/>
          </a:prstGeom>
          <a:noFill/>
          <a:ln w="9525">
            <a:noFill/>
            <a:miter lim="800000"/>
          </a:ln>
        </p:spPr>
        <p:txBody>
          <a:bodyPr wrap="square">
            <a:spAutoFit/>
          </a:bodyPr>
          <a:p>
            <a:pPr algn="ctr"/>
            <a:r>
              <a:rPr lang="zh-CN" altLang="en-US" b="1">
                <a:solidFill>
                  <a:schemeClr val="bg1"/>
                </a:solidFill>
                <a:latin typeface="Roboto Th"/>
              </a:rPr>
              <a:t>例图：用户界面化结构</a:t>
            </a:r>
            <a:endParaRPr lang="en-US" b="1">
              <a:solidFill>
                <a:schemeClr val="bg1"/>
              </a:solidFill>
              <a:latin typeface="Roboto Th"/>
            </a:endParaRPr>
          </a:p>
        </p:txBody>
      </p:sp>
      <p:sp>
        <p:nvSpPr>
          <p:cNvPr id="21" name="圆角矩形 20"/>
          <p:cNvSpPr/>
          <p:nvPr/>
        </p:nvSpPr>
        <p:spPr>
          <a:xfrm>
            <a:off x="934720" y="5855970"/>
            <a:ext cx="1407160" cy="19050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2" name="直接箭头连接符 21"/>
          <p:cNvCxnSpPr>
            <a:stCxn id="21" idx="3"/>
          </p:cNvCxnSpPr>
          <p:nvPr/>
        </p:nvCxnSpPr>
        <p:spPr>
          <a:xfrm flipV="1">
            <a:off x="2341880" y="5652770"/>
            <a:ext cx="7473950" cy="298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430145" y="975995"/>
            <a:ext cx="7331710" cy="706755"/>
          </a:xfrm>
          <a:prstGeom prst="rect">
            <a:avLst/>
          </a:prstGeom>
          <a:noFill/>
          <a:ln w="9525">
            <a:noFill/>
            <a:miter lim="800000"/>
          </a:ln>
        </p:spPr>
        <p:txBody>
          <a:bodyPr wrap="square">
            <a:spAutoFit/>
          </a:bodyPr>
          <a:lstStyle/>
          <a:p>
            <a:pPr algn="ctr"/>
            <a:r>
              <a:rPr lang="zh-CN" sz="4000">
                <a:solidFill>
                  <a:schemeClr val="bg1"/>
                </a:solidFill>
                <a:latin typeface="Roboto Th"/>
                <a:ea typeface="Roboto Th"/>
                <a:cs typeface="Roboto Th"/>
                <a:sym typeface="+mn-ea"/>
              </a:rPr>
              <a:t>新建用户其他属性对应</a:t>
            </a:r>
            <a:r>
              <a:rPr lang="en-US" altLang="zh-CN" sz="4000">
                <a:solidFill>
                  <a:schemeClr val="bg1"/>
                </a:solidFill>
                <a:latin typeface="Roboto Th"/>
                <a:ea typeface="Roboto Th"/>
                <a:cs typeface="Roboto Th"/>
                <a:sym typeface="+mn-ea"/>
              </a:rPr>
              <a:t>C#</a:t>
            </a:r>
            <a:r>
              <a:rPr lang="zh-CN" altLang="en-US" sz="4000">
                <a:solidFill>
                  <a:schemeClr val="bg1"/>
                </a:solidFill>
                <a:latin typeface="Roboto Th"/>
                <a:cs typeface="Roboto Th"/>
                <a:sym typeface="+mn-ea"/>
              </a:rPr>
              <a:t>代码</a:t>
            </a:r>
            <a:endParaRPr lang="zh-CN" sz="4000">
              <a:solidFill>
                <a:schemeClr val="bg1"/>
              </a:solidFill>
              <a:latin typeface="Roboto Th"/>
              <a:cs typeface="Roboto Th"/>
            </a:endParaRPr>
          </a:p>
        </p:txBody>
      </p:sp>
      <p:pic>
        <p:nvPicPr>
          <p:cNvPr id="17" name="图片 16"/>
          <p:cNvPicPr>
            <a:picLocks noChangeAspect="1"/>
          </p:cNvPicPr>
          <p:nvPr/>
        </p:nvPicPr>
        <p:blipFill>
          <a:blip r:embed="rId1"/>
          <a:stretch>
            <a:fillRect/>
          </a:stretch>
        </p:blipFill>
        <p:spPr>
          <a:xfrm>
            <a:off x="662305" y="2054860"/>
            <a:ext cx="4123690" cy="3952240"/>
          </a:xfrm>
          <a:prstGeom prst="rect">
            <a:avLst/>
          </a:prstGeom>
        </p:spPr>
      </p:pic>
      <p:pic>
        <p:nvPicPr>
          <p:cNvPr id="3" name="图片 2"/>
          <p:cNvPicPr>
            <a:picLocks noChangeAspect="1"/>
          </p:cNvPicPr>
          <p:nvPr/>
        </p:nvPicPr>
        <p:blipFill>
          <a:blip r:embed="rId2"/>
          <a:srcRect b="15957"/>
          <a:stretch>
            <a:fillRect/>
          </a:stretch>
        </p:blipFill>
        <p:spPr>
          <a:xfrm>
            <a:off x="5610225" y="2781300"/>
            <a:ext cx="5752465" cy="1504950"/>
          </a:xfrm>
          <a:prstGeom prst="rect">
            <a:avLst/>
          </a:prstGeom>
        </p:spPr>
      </p:pic>
      <p:sp>
        <p:nvSpPr>
          <p:cNvPr id="70" name="文本框 8"/>
          <p:cNvSpPr txBox="1">
            <a:spLocks noChangeArrowheads="1"/>
          </p:cNvSpPr>
          <p:nvPr/>
        </p:nvSpPr>
        <p:spPr bwMode="auto">
          <a:xfrm>
            <a:off x="1351280" y="6120130"/>
            <a:ext cx="3016250" cy="368300"/>
          </a:xfrm>
          <a:prstGeom prst="rect">
            <a:avLst/>
          </a:prstGeom>
          <a:noFill/>
          <a:ln w="9525">
            <a:noFill/>
            <a:miter lim="800000"/>
          </a:ln>
        </p:spPr>
        <p:txBody>
          <a:bodyPr wrap="square">
            <a:spAutoFit/>
          </a:bodyPr>
          <a:p>
            <a:pPr algn="ctr"/>
            <a:r>
              <a:rPr lang="zh-CN" altLang="en-US" b="1">
                <a:solidFill>
                  <a:schemeClr val="bg1"/>
                </a:solidFill>
                <a:latin typeface="Roboto Th"/>
              </a:rPr>
              <a:t>例图：用户界面化结构</a:t>
            </a:r>
            <a:endParaRPr lang="en-US" b="1">
              <a:solidFill>
                <a:schemeClr val="bg1"/>
              </a:solidFill>
              <a:latin typeface="Roboto Th"/>
            </a:endParaRPr>
          </a:p>
        </p:txBody>
      </p:sp>
      <p:cxnSp>
        <p:nvCxnSpPr>
          <p:cNvPr id="5" name="直接箭头连接符 4"/>
          <p:cNvCxnSpPr/>
          <p:nvPr/>
        </p:nvCxnSpPr>
        <p:spPr>
          <a:xfrm flipH="1">
            <a:off x="2843530" y="3928745"/>
            <a:ext cx="288607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195830" y="4147820"/>
            <a:ext cx="3429000" cy="523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529455" y="3357245"/>
            <a:ext cx="1095375" cy="333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 idx="1"/>
          </p:cNvCxnSpPr>
          <p:nvPr/>
        </p:nvCxnSpPr>
        <p:spPr>
          <a:xfrm flipH="1">
            <a:off x="4577080" y="3533775"/>
            <a:ext cx="1033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4577080" y="2985770"/>
            <a:ext cx="1095375" cy="209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4605655" y="2814320"/>
            <a:ext cx="1057275"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1528445" y="1899285"/>
            <a:ext cx="9135110" cy="2270760"/>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3027045" y="975995"/>
            <a:ext cx="6351905" cy="706755"/>
          </a:xfrm>
          <a:prstGeom prst="rect">
            <a:avLst/>
          </a:prstGeom>
          <a:noFill/>
          <a:ln w="9525">
            <a:noFill/>
            <a:miter lim="800000"/>
          </a:ln>
        </p:spPr>
        <p:txBody>
          <a:bodyPr wrap="square">
            <a:spAutoFit/>
          </a:bodyPr>
          <a:lstStyle/>
          <a:p>
            <a:pPr algn="ctr"/>
            <a:r>
              <a:rPr lang="en-US" sz="4000">
                <a:solidFill>
                  <a:schemeClr val="bg1"/>
                </a:solidFill>
                <a:latin typeface="Roboto Th"/>
                <a:ea typeface="Roboto Th"/>
                <a:cs typeface="Roboto Th"/>
                <a:sym typeface="+mn-ea"/>
              </a:rPr>
              <a:t>SID</a:t>
            </a:r>
            <a:r>
              <a:rPr lang="zh-CN" altLang="en-US" sz="4000">
                <a:solidFill>
                  <a:schemeClr val="bg1"/>
                </a:solidFill>
                <a:latin typeface="Roboto Th"/>
                <a:cs typeface="Roboto Th"/>
                <a:sym typeface="+mn-ea"/>
              </a:rPr>
              <a:t>介绍</a:t>
            </a:r>
            <a:endParaRPr lang="zh-CN" altLang="en-US" sz="4000">
              <a:solidFill>
                <a:schemeClr val="bg1"/>
              </a:solidFill>
              <a:latin typeface="Roboto Th"/>
              <a:cs typeface="Roboto Th"/>
              <a:sym typeface="+mn-ea"/>
            </a:endParaRPr>
          </a:p>
        </p:txBody>
      </p:sp>
      <p:sp>
        <p:nvSpPr>
          <p:cNvPr id="19463" name="文本框 11"/>
          <p:cNvSpPr txBox="1">
            <a:spLocks noChangeArrowheads="1"/>
          </p:cNvSpPr>
          <p:nvPr/>
        </p:nvSpPr>
        <p:spPr bwMode="auto">
          <a:xfrm>
            <a:off x="2329815" y="1966595"/>
            <a:ext cx="7716520" cy="2061210"/>
          </a:xfrm>
          <a:prstGeom prst="rect">
            <a:avLst/>
          </a:prstGeom>
          <a:noFill/>
          <a:ln w="9525">
            <a:noFill/>
            <a:miter lim="800000"/>
          </a:ln>
        </p:spPr>
        <p:txBody>
          <a:bodyPr wrap="square">
            <a:spAutoFit/>
          </a:bodyPr>
          <a:p>
            <a:pPr algn="l"/>
            <a:r>
              <a:rPr lang="en-US" altLang="zh-CN" sz="1600">
                <a:solidFill>
                  <a:schemeClr val="bg1"/>
                </a:solidFill>
                <a:latin typeface="Roboto Th"/>
                <a:ea typeface="Roboto Th"/>
                <a:cs typeface="Roboto Th"/>
              </a:rPr>
              <a:t>SID是安全标识符</a:t>
            </a:r>
            <a:r>
              <a:rPr lang="zh-CN" altLang="en-US" sz="1600">
                <a:solidFill>
                  <a:schemeClr val="bg1"/>
                </a:solidFill>
                <a:latin typeface="Roboto Th"/>
                <a:cs typeface="Roboto Th"/>
              </a:rPr>
              <a:t>：</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    计算机使用 SID 来跟踪每个帐户： 如果重命名管理员帐户，计算机仍然知道哪个帐户是管理员帐户。 这是因为 SID 不同于名称，它永远不会更改。例如，您可以重命名计算机上的 Administrator帐户，并且仍将该帐户用作管理员，这是因为 Windows 真正关心的并不是名称是什么；Windows 仍然知道该帐户是 Administrator 帐户，因为无论帐户名称如何变化，SID 保持不变。</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    在通常的情况下SID是唯一的，他由计算机名、当前时间、当前用户态线程的CPU耗费时间的总和三个参数决定以保证它的唯一性。</a:t>
            </a:r>
            <a:endParaRPr lang="en-US" altLang="zh-CN" sz="1600">
              <a:solidFill>
                <a:schemeClr val="bg1"/>
              </a:solidFill>
              <a:latin typeface="Roboto Th"/>
              <a:ea typeface="Roboto Th"/>
              <a:cs typeface="Roboto Th"/>
            </a:endParaRPr>
          </a:p>
        </p:txBody>
      </p:sp>
      <p:sp>
        <p:nvSpPr>
          <p:cNvPr id="5" name="六边形 4"/>
          <p:cNvSpPr/>
          <p:nvPr/>
        </p:nvSpPr>
        <p:spPr>
          <a:xfrm>
            <a:off x="1528445" y="4244340"/>
            <a:ext cx="9135110" cy="1490345"/>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6" name="文本框 11"/>
          <p:cNvSpPr txBox="1">
            <a:spLocks noChangeArrowheads="1"/>
          </p:cNvSpPr>
          <p:nvPr/>
        </p:nvSpPr>
        <p:spPr bwMode="auto">
          <a:xfrm>
            <a:off x="2329815" y="4330700"/>
            <a:ext cx="7716520" cy="1322070"/>
          </a:xfrm>
          <a:prstGeom prst="rect">
            <a:avLst/>
          </a:prstGeom>
          <a:noFill/>
          <a:ln w="9525">
            <a:noFill/>
            <a:miter lim="800000"/>
          </a:ln>
        </p:spPr>
        <p:txBody>
          <a:bodyPr wrap="square">
            <a:spAutoFit/>
          </a:bodyPr>
          <a:p>
            <a:pPr algn="l"/>
            <a:r>
              <a:rPr lang="en-US" sz="1600">
                <a:solidFill>
                  <a:schemeClr val="bg1"/>
                </a:solidFill>
                <a:latin typeface="Roboto Th"/>
                <a:cs typeface="Roboto Th"/>
                <a:sym typeface="+mn-ea"/>
              </a:rPr>
              <a:t>SI</a:t>
            </a:r>
            <a:r>
              <a:rPr sz="1600">
                <a:solidFill>
                  <a:schemeClr val="bg1"/>
                </a:solidFill>
                <a:latin typeface="Roboto Th"/>
                <a:cs typeface="Roboto Th"/>
                <a:sym typeface="+mn-ea"/>
              </a:rPr>
              <a:t>D 的格式为</a:t>
            </a:r>
            <a:r>
              <a:rPr lang="zh-CN" sz="1600">
                <a:solidFill>
                  <a:schemeClr val="bg1"/>
                </a:solidFill>
                <a:latin typeface="Roboto Th"/>
                <a:cs typeface="Roboto Th"/>
                <a:sym typeface="+mn-ea"/>
              </a:rPr>
              <a:t>例如</a:t>
            </a:r>
            <a:r>
              <a:rPr sz="1600">
                <a:solidFill>
                  <a:schemeClr val="bg1"/>
                </a:solidFill>
                <a:latin typeface="Roboto Th"/>
                <a:cs typeface="Roboto Th"/>
                <a:sym typeface="+mn-ea"/>
              </a:rPr>
              <a:t>：S-</a:t>
            </a:r>
            <a:r>
              <a:rPr lang="en-US" sz="1600">
                <a:solidFill>
                  <a:schemeClr val="bg1"/>
                </a:solidFill>
                <a:latin typeface="Roboto Th"/>
                <a:cs typeface="Roboto Th"/>
                <a:sym typeface="+mn-ea"/>
              </a:rPr>
              <a:t>X</a:t>
            </a:r>
            <a:r>
              <a:rPr sz="1600">
                <a:solidFill>
                  <a:schemeClr val="bg1"/>
                </a:solidFill>
                <a:latin typeface="Roboto Th"/>
                <a:cs typeface="Roboto Th"/>
                <a:sym typeface="+mn-ea"/>
              </a:rPr>
              <a:t>-</a:t>
            </a:r>
            <a:r>
              <a:rPr lang="en-US" sz="1600">
                <a:solidFill>
                  <a:schemeClr val="bg1"/>
                </a:solidFill>
                <a:latin typeface="Roboto Th"/>
                <a:cs typeface="Roboto Th"/>
                <a:sym typeface="+mn-ea"/>
              </a:rPr>
              <a:t>X</a:t>
            </a:r>
            <a:r>
              <a:rPr sz="1600">
                <a:solidFill>
                  <a:schemeClr val="bg1"/>
                </a:solidFill>
                <a:latin typeface="Roboto Th"/>
                <a:cs typeface="Roboto Th"/>
                <a:sym typeface="+mn-ea"/>
              </a:rPr>
              <a:t>-</a:t>
            </a:r>
            <a:r>
              <a:rPr lang="en-US" sz="1600">
                <a:solidFill>
                  <a:schemeClr val="bg1"/>
                </a:solidFill>
                <a:latin typeface="Roboto Th"/>
                <a:cs typeface="Roboto Th"/>
                <a:sym typeface="+mn-ea"/>
              </a:rPr>
              <a:t>XX</a:t>
            </a:r>
            <a:r>
              <a:rPr sz="1600">
                <a:solidFill>
                  <a:schemeClr val="bg1"/>
                </a:solidFill>
                <a:latin typeface="Roboto Th"/>
                <a:cs typeface="Roboto Th"/>
                <a:sym typeface="+mn-ea"/>
              </a:rPr>
              <a:t>-</a:t>
            </a:r>
            <a:r>
              <a:rPr lang="en-US" sz="1600">
                <a:solidFill>
                  <a:schemeClr val="bg1"/>
                </a:solidFill>
                <a:latin typeface="Roboto Th"/>
                <a:cs typeface="Roboto Th"/>
                <a:sym typeface="+mn-ea"/>
              </a:rPr>
              <a:t>XXXXXXXXX</a:t>
            </a:r>
            <a:r>
              <a:rPr sz="1600">
                <a:solidFill>
                  <a:schemeClr val="bg1"/>
                </a:solidFill>
                <a:latin typeface="Roboto Th"/>
                <a:cs typeface="Roboto Th"/>
                <a:sym typeface="+mn-ea"/>
              </a:rPr>
              <a:t>-</a:t>
            </a:r>
            <a:r>
              <a:rPr lang="en-US" sz="1600">
                <a:solidFill>
                  <a:schemeClr val="bg1"/>
                </a:solidFill>
                <a:latin typeface="Roboto Th"/>
                <a:cs typeface="Roboto Th"/>
                <a:sym typeface="+mn-ea"/>
              </a:rPr>
              <a:t>XXXXXXXXX</a:t>
            </a:r>
            <a:r>
              <a:rPr sz="1600">
                <a:solidFill>
                  <a:schemeClr val="bg1"/>
                </a:solidFill>
                <a:latin typeface="Roboto Th"/>
                <a:cs typeface="Roboto Th"/>
                <a:sym typeface="+mn-ea"/>
              </a:rPr>
              <a:t>-</a:t>
            </a:r>
            <a:r>
              <a:rPr lang="en-US" sz="1600">
                <a:solidFill>
                  <a:schemeClr val="bg1"/>
                </a:solidFill>
                <a:latin typeface="Roboto Th"/>
                <a:cs typeface="Roboto Th"/>
                <a:sym typeface="+mn-ea"/>
              </a:rPr>
              <a:t>XXXXXXXXX</a:t>
            </a:r>
            <a:r>
              <a:rPr sz="1600">
                <a:solidFill>
                  <a:schemeClr val="bg1"/>
                </a:solidFill>
                <a:latin typeface="Roboto Th"/>
                <a:cs typeface="Roboto Th"/>
                <a:sym typeface="+mn-ea"/>
              </a:rPr>
              <a:t>-</a:t>
            </a:r>
            <a:r>
              <a:rPr lang="en-US" sz="1600">
                <a:solidFill>
                  <a:schemeClr val="bg1"/>
                </a:solidFill>
                <a:latin typeface="Roboto Th"/>
                <a:cs typeface="Roboto Th"/>
                <a:sym typeface="+mn-ea"/>
              </a:rPr>
              <a:t>XXX</a:t>
            </a:r>
            <a:r>
              <a:rPr sz="1600">
                <a:solidFill>
                  <a:schemeClr val="bg1"/>
                </a:solidFill>
                <a:latin typeface="Roboto Th"/>
                <a:cs typeface="Roboto Th"/>
                <a:sym typeface="+mn-ea"/>
              </a:rPr>
              <a:t> 。</a:t>
            </a:r>
            <a:endParaRPr sz="1600">
              <a:solidFill>
                <a:schemeClr val="bg1"/>
              </a:solidFill>
              <a:latin typeface="Roboto Th"/>
              <a:cs typeface="Roboto Th"/>
              <a:sym typeface="+mn-ea"/>
            </a:endParaRPr>
          </a:p>
          <a:p>
            <a:pPr algn="l"/>
            <a:r>
              <a:rPr lang="en-US" altLang="zh-CN" sz="1600">
                <a:solidFill>
                  <a:schemeClr val="bg1"/>
                </a:solidFill>
                <a:latin typeface="Roboto Th"/>
                <a:ea typeface="Roboto Th"/>
                <a:cs typeface="Roboto Th"/>
              </a:rPr>
              <a:t>Administrator</a:t>
            </a:r>
            <a:r>
              <a:rPr lang="zh-CN" altLang="en-US" sz="1600">
                <a:solidFill>
                  <a:schemeClr val="bg1"/>
                </a:solidFill>
                <a:latin typeface="Roboto Th"/>
                <a:cs typeface="Roboto Th"/>
              </a:rPr>
              <a:t>的</a:t>
            </a:r>
            <a:r>
              <a:rPr lang="en-US" altLang="zh-CN" sz="1600">
                <a:solidFill>
                  <a:schemeClr val="bg1"/>
                </a:solidFill>
                <a:latin typeface="Roboto Th"/>
                <a:cs typeface="Roboto Th"/>
              </a:rPr>
              <a:t>SID</a:t>
            </a:r>
            <a:r>
              <a:rPr lang="zh-CN" altLang="en-US" sz="1600">
                <a:solidFill>
                  <a:schemeClr val="bg1"/>
                </a:solidFill>
                <a:latin typeface="Roboto Th"/>
                <a:cs typeface="Roboto Th"/>
              </a:rPr>
              <a:t>例如：S-1-5-21-310440588-250036847-5803 89505-500</a:t>
            </a:r>
            <a:endParaRPr lang="zh-CN" altLang="en-US" sz="1600">
              <a:solidFill>
                <a:schemeClr val="bg1"/>
              </a:solidFill>
              <a:latin typeface="Roboto Th"/>
              <a:cs typeface="Roboto Th"/>
            </a:endParaRPr>
          </a:p>
          <a:p>
            <a:pPr algn="l"/>
            <a:r>
              <a:rPr lang="zh-CN" altLang="en-US" sz="1600">
                <a:solidFill>
                  <a:schemeClr val="bg1"/>
                </a:solidFill>
                <a:latin typeface="Roboto Th"/>
                <a:cs typeface="Roboto Th"/>
              </a:rPr>
              <a:t>计算机当中</a:t>
            </a:r>
            <a:r>
              <a:rPr lang="en-US" altLang="zh-CN" sz="1600">
                <a:solidFill>
                  <a:schemeClr val="bg1"/>
                </a:solidFill>
                <a:latin typeface="Roboto Th"/>
                <a:cs typeface="Roboto Th"/>
              </a:rPr>
              <a:t>SID</a:t>
            </a:r>
            <a:r>
              <a:rPr lang="zh-CN" altLang="en-US" sz="1600">
                <a:solidFill>
                  <a:schemeClr val="bg1"/>
                </a:solidFill>
                <a:latin typeface="Roboto Th"/>
                <a:cs typeface="Roboto Th"/>
              </a:rPr>
              <a:t>一般是十六进制的形式存储的。</a:t>
            </a:r>
            <a:endParaRPr lang="zh-CN" altLang="en-US" sz="1600">
              <a:solidFill>
                <a:schemeClr val="bg1"/>
              </a:solidFill>
              <a:latin typeface="Roboto Th"/>
              <a:cs typeface="Roboto Th"/>
            </a:endParaRPr>
          </a:p>
        </p:txBody>
      </p:sp>
      <p:sp>
        <p:nvSpPr>
          <p:cNvPr id="8" name="六边形 7"/>
          <p:cNvSpPr/>
          <p:nvPr/>
        </p:nvSpPr>
        <p:spPr>
          <a:xfrm>
            <a:off x="1560830" y="5873115"/>
            <a:ext cx="9135110" cy="766445"/>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1" name="文本框 11"/>
          <p:cNvSpPr txBox="1">
            <a:spLocks noChangeArrowheads="1"/>
          </p:cNvSpPr>
          <p:nvPr/>
        </p:nvSpPr>
        <p:spPr bwMode="auto">
          <a:xfrm>
            <a:off x="2314575" y="5959475"/>
            <a:ext cx="7982585" cy="583565"/>
          </a:xfrm>
          <a:prstGeom prst="rect">
            <a:avLst/>
          </a:prstGeom>
          <a:noFill/>
          <a:ln w="9525">
            <a:noFill/>
            <a:miter lim="800000"/>
          </a:ln>
        </p:spPr>
        <p:txBody>
          <a:bodyPr wrap="square">
            <a:spAutoFit/>
          </a:bodyPr>
          <a:p>
            <a:pPr algn="l"/>
            <a:r>
              <a:rPr lang="zh-CN" altLang="en-US" sz="1600">
                <a:solidFill>
                  <a:schemeClr val="bg1"/>
                </a:solidFill>
                <a:latin typeface="Roboto Th"/>
                <a:cs typeface="Roboto Th"/>
              </a:rPr>
              <a:t>注册表中一般存在</a:t>
            </a:r>
            <a:r>
              <a:rPr lang="en-US" altLang="zh-CN" sz="1600">
                <a:solidFill>
                  <a:schemeClr val="bg1"/>
                </a:solidFill>
                <a:latin typeface="Roboto Th"/>
                <a:cs typeface="Roboto Th"/>
              </a:rPr>
              <a:t>“</a:t>
            </a:r>
            <a:r>
              <a:rPr lang="zh-CN" altLang="en-US" sz="1600">
                <a:solidFill>
                  <a:schemeClr val="bg1"/>
                </a:solidFill>
                <a:latin typeface="Roboto Th"/>
                <a:cs typeface="Roboto Th"/>
              </a:rPr>
              <a:t>HKEY_LOCAL_MACHINE\SOFTWARE\Microsoft\Windows NT\CurrentVersion\ProfileList</a:t>
            </a:r>
            <a:r>
              <a:rPr lang="en-US" altLang="zh-CN" sz="1600">
                <a:solidFill>
                  <a:schemeClr val="bg1"/>
                </a:solidFill>
                <a:latin typeface="Roboto Th"/>
                <a:cs typeface="Roboto Th"/>
                <a:sym typeface="+mn-ea"/>
              </a:rPr>
              <a:t>”</a:t>
            </a:r>
            <a:r>
              <a:rPr lang="zh-CN" altLang="en-US" sz="1600">
                <a:solidFill>
                  <a:schemeClr val="bg1"/>
                </a:solidFill>
                <a:latin typeface="Roboto Th"/>
                <a:cs typeface="Roboto Th"/>
              </a:rPr>
              <a:t>路径下，对应里面有许多系统需要用到的键值。</a:t>
            </a:r>
            <a:endParaRPr lang="zh-CN" altLang="en-US" sz="1600">
              <a:solidFill>
                <a:schemeClr val="bg1"/>
              </a:solidFill>
              <a:latin typeface="Roboto Th"/>
              <a:cs typeface="Roboto Th"/>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1294130" y="2234565"/>
            <a:ext cx="9135110" cy="1784985"/>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891790" y="975995"/>
            <a:ext cx="6351905" cy="706755"/>
          </a:xfrm>
          <a:prstGeom prst="rect">
            <a:avLst/>
          </a:prstGeom>
          <a:noFill/>
          <a:ln w="9525">
            <a:noFill/>
            <a:miter lim="800000"/>
          </a:ln>
        </p:spPr>
        <p:txBody>
          <a:bodyPr wrap="square">
            <a:spAutoFit/>
          </a:bodyPr>
          <a:lstStyle/>
          <a:p>
            <a:pPr algn="ctr"/>
            <a:r>
              <a:rPr lang="en-US" sz="4000">
                <a:solidFill>
                  <a:schemeClr val="bg1"/>
                </a:solidFill>
                <a:latin typeface="Roboto Th"/>
                <a:ea typeface="Roboto Th"/>
                <a:cs typeface="Roboto Th"/>
                <a:sym typeface="+mn-ea"/>
              </a:rPr>
              <a:t>GUID</a:t>
            </a:r>
            <a:r>
              <a:rPr lang="zh-CN" altLang="en-US" sz="4000">
                <a:solidFill>
                  <a:schemeClr val="bg1"/>
                </a:solidFill>
                <a:latin typeface="Roboto Th"/>
                <a:cs typeface="Roboto Th"/>
                <a:sym typeface="+mn-ea"/>
              </a:rPr>
              <a:t>介绍</a:t>
            </a:r>
            <a:endParaRPr lang="zh-CN" altLang="en-US" sz="4000">
              <a:solidFill>
                <a:schemeClr val="bg1"/>
              </a:solidFill>
              <a:latin typeface="Roboto Th"/>
              <a:cs typeface="Roboto Th"/>
              <a:sym typeface="+mn-ea"/>
            </a:endParaRPr>
          </a:p>
        </p:txBody>
      </p:sp>
      <p:sp>
        <p:nvSpPr>
          <p:cNvPr id="19463" name="文本框 11"/>
          <p:cNvSpPr txBox="1">
            <a:spLocks noChangeArrowheads="1"/>
          </p:cNvSpPr>
          <p:nvPr/>
        </p:nvSpPr>
        <p:spPr bwMode="auto">
          <a:xfrm>
            <a:off x="2085975" y="2320925"/>
            <a:ext cx="7716520" cy="1568450"/>
          </a:xfrm>
          <a:prstGeom prst="rect">
            <a:avLst/>
          </a:prstGeom>
          <a:noFill/>
          <a:ln w="9525">
            <a:noFill/>
            <a:miter lim="800000"/>
          </a:ln>
        </p:spPr>
        <p:txBody>
          <a:bodyPr wrap="square">
            <a:spAutoFit/>
          </a:bodyPr>
          <a:p>
            <a:pPr algn="l"/>
            <a:r>
              <a:rPr lang="en-US" sz="1600">
                <a:solidFill>
                  <a:schemeClr val="bg1"/>
                </a:solidFill>
                <a:latin typeface="Roboto Th"/>
                <a:cs typeface="Roboto Th"/>
              </a:rPr>
              <a:t>GUID</a:t>
            </a:r>
            <a:r>
              <a:rPr sz="1600">
                <a:solidFill>
                  <a:schemeClr val="bg1"/>
                </a:solidFill>
                <a:latin typeface="Roboto Th"/>
                <a:cs typeface="Roboto Th"/>
              </a:rPr>
              <a:t>全局唯一标识符</a:t>
            </a:r>
            <a:endParaRPr sz="1600">
              <a:solidFill>
                <a:schemeClr val="bg1"/>
              </a:solidFill>
              <a:latin typeface="Roboto Th"/>
              <a:cs typeface="Roboto Th"/>
            </a:endParaRPr>
          </a:p>
          <a:p>
            <a:pPr algn="l"/>
            <a:r>
              <a:rPr sz="1600">
                <a:solidFill>
                  <a:schemeClr val="bg1"/>
                </a:solidFill>
                <a:latin typeface="Roboto Th"/>
                <a:cs typeface="Roboto Th"/>
              </a:rPr>
              <a:t>    是一种由算法生成的二进制长度为128位的数字标识符。GUID主要用于在拥有多个节点、多台计算机的网络或系统中。在理想情况下，任何计算机和计算机集群都不会生成两个相同的GUID。所以随机生成两个相同GUID的可能性非常小，但并不为0。用于生成GUID的算法通常都加入了非随机的参数（如时间），以保证这种重复的情况不会发生。</a:t>
            </a:r>
            <a:endParaRPr sz="1600">
              <a:solidFill>
                <a:schemeClr val="bg1"/>
              </a:solidFill>
              <a:latin typeface="Roboto Th"/>
              <a:cs typeface="Roboto Th"/>
            </a:endParaRPr>
          </a:p>
        </p:txBody>
      </p:sp>
      <p:sp>
        <p:nvSpPr>
          <p:cNvPr id="5" name="六边形 4"/>
          <p:cNvSpPr/>
          <p:nvPr/>
        </p:nvSpPr>
        <p:spPr>
          <a:xfrm>
            <a:off x="1294130" y="4168140"/>
            <a:ext cx="9135110" cy="1042670"/>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6" name="文本框 11"/>
          <p:cNvSpPr txBox="1">
            <a:spLocks noChangeArrowheads="1"/>
          </p:cNvSpPr>
          <p:nvPr/>
        </p:nvSpPr>
        <p:spPr bwMode="auto">
          <a:xfrm>
            <a:off x="2085975" y="4254500"/>
            <a:ext cx="7716520" cy="829945"/>
          </a:xfrm>
          <a:prstGeom prst="rect">
            <a:avLst/>
          </a:prstGeom>
          <a:noFill/>
          <a:ln w="9525">
            <a:noFill/>
            <a:miter lim="800000"/>
          </a:ln>
        </p:spPr>
        <p:txBody>
          <a:bodyPr wrap="square">
            <a:spAutoFit/>
          </a:bodyPr>
          <a:p>
            <a:pPr algn="l"/>
            <a:r>
              <a:rPr sz="1600">
                <a:solidFill>
                  <a:schemeClr val="bg1"/>
                </a:solidFill>
                <a:latin typeface="Roboto Th"/>
                <a:cs typeface="Roboto Th"/>
              </a:rPr>
              <a:t>GUID 的格式为“xxxxxxxx-xxxx-xxxx-xxxx-xxxxxxxxxxxx”，其中每个 x 是 0-9 或 a-f 范围内的一个4位十六进制数。例如：6F9619FF-8B86-D011-B42D-00C04FC964FF 即为有效的 GUID 值。</a:t>
            </a:r>
            <a:endParaRPr sz="1600">
              <a:solidFill>
                <a:schemeClr val="bg1"/>
              </a:solidFill>
              <a:latin typeface="Roboto Th"/>
              <a:cs typeface="Roboto Th"/>
            </a:endParaRPr>
          </a:p>
        </p:txBody>
      </p:sp>
      <p:sp>
        <p:nvSpPr>
          <p:cNvPr id="8" name="六边形 7"/>
          <p:cNvSpPr/>
          <p:nvPr/>
        </p:nvSpPr>
        <p:spPr>
          <a:xfrm>
            <a:off x="1294130" y="5368290"/>
            <a:ext cx="9135110" cy="766445"/>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1" name="文本框 11"/>
          <p:cNvSpPr txBox="1">
            <a:spLocks noChangeArrowheads="1"/>
          </p:cNvSpPr>
          <p:nvPr/>
        </p:nvSpPr>
        <p:spPr bwMode="auto">
          <a:xfrm>
            <a:off x="2047875" y="5454650"/>
            <a:ext cx="7982585" cy="583565"/>
          </a:xfrm>
          <a:prstGeom prst="rect">
            <a:avLst/>
          </a:prstGeom>
          <a:noFill/>
          <a:ln w="9525">
            <a:noFill/>
            <a:miter lim="800000"/>
          </a:ln>
        </p:spPr>
        <p:txBody>
          <a:bodyPr wrap="square">
            <a:spAutoFit/>
          </a:bodyPr>
          <a:p>
            <a:pPr algn="l"/>
            <a:r>
              <a:rPr lang="zh-CN" altLang="en-US" sz="1600">
                <a:solidFill>
                  <a:schemeClr val="bg1"/>
                </a:solidFill>
                <a:latin typeface="Roboto Th"/>
                <a:cs typeface="Roboto Th"/>
              </a:rPr>
              <a:t>注册表中一般存在</a:t>
            </a:r>
            <a:r>
              <a:rPr lang="en-US" altLang="zh-CN" sz="1600">
                <a:solidFill>
                  <a:schemeClr val="bg1"/>
                </a:solidFill>
                <a:latin typeface="Roboto Th"/>
                <a:cs typeface="Roboto Th"/>
              </a:rPr>
              <a:t>“</a:t>
            </a:r>
            <a:r>
              <a:rPr lang="zh-CN" altLang="en-US" sz="1600">
                <a:solidFill>
                  <a:schemeClr val="bg1"/>
                </a:solidFill>
                <a:latin typeface="Roboto Th"/>
                <a:cs typeface="Roboto Th"/>
              </a:rPr>
              <a:t>HKEY_LOCAL_MACHINE\SOFTWARE\Microsoft\Windows NT\CurrentVersion\ProfileGuid</a:t>
            </a:r>
            <a:r>
              <a:rPr lang="en-US" altLang="zh-CN" sz="1600">
                <a:solidFill>
                  <a:schemeClr val="bg1"/>
                </a:solidFill>
                <a:latin typeface="Roboto Th"/>
                <a:cs typeface="Roboto Th"/>
                <a:sym typeface="+mn-ea"/>
              </a:rPr>
              <a:t>”</a:t>
            </a:r>
            <a:r>
              <a:rPr lang="zh-CN" altLang="en-US" sz="1600">
                <a:solidFill>
                  <a:schemeClr val="bg1"/>
                </a:solidFill>
                <a:latin typeface="Roboto Th"/>
                <a:cs typeface="Roboto Th"/>
              </a:rPr>
              <a:t>路径下，对应里面有有</a:t>
            </a:r>
            <a:r>
              <a:rPr lang="en-US" altLang="zh-CN" sz="1600">
                <a:solidFill>
                  <a:schemeClr val="bg1"/>
                </a:solidFill>
                <a:latin typeface="Roboto Th"/>
                <a:cs typeface="Roboto Th"/>
              </a:rPr>
              <a:t>SID</a:t>
            </a:r>
            <a:r>
              <a:rPr lang="zh-CN" altLang="en-US" sz="1600">
                <a:solidFill>
                  <a:schemeClr val="bg1"/>
                </a:solidFill>
                <a:latin typeface="Roboto Th"/>
                <a:cs typeface="Roboto Th"/>
              </a:rPr>
              <a:t>的键值。</a:t>
            </a:r>
            <a:endParaRPr lang="zh-CN" altLang="en-US" sz="1600">
              <a:solidFill>
                <a:schemeClr val="bg1"/>
              </a:solidFill>
              <a:latin typeface="Roboto Th"/>
              <a:cs typeface="Roboto Th"/>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2" name="文本框 4"/>
          <p:cNvSpPr txBox="1">
            <a:spLocks noChangeArrowheads="1"/>
          </p:cNvSpPr>
          <p:nvPr/>
        </p:nvSpPr>
        <p:spPr bwMode="auto">
          <a:xfrm>
            <a:off x="3570288" y="1004888"/>
            <a:ext cx="4992687" cy="706755"/>
          </a:xfrm>
          <a:prstGeom prst="rect">
            <a:avLst/>
          </a:prstGeom>
          <a:noFill/>
          <a:ln w="9525">
            <a:noFill/>
            <a:miter lim="800000"/>
          </a:ln>
        </p:spPr>
        <p:txBody>
          <a:bodyPr>
            <a:spAutoFit/>
          </a:bodyPr>
          <a:lstStyle/>
          <a:p>
            <a:pPr algn="ctr"/>
            <a:r>
              <a:rPr lang="en-US" sz="4000">
                <a:solidFill>
                  <a:schemeClr val="bg1"/>
                </a:solidFill>
                <a:latin typeface="Roboto Th"/>
                <a:ea typeface="GulimChe" panose="020B0609000101010101" pitchFamily="49" charset="-127"/>
              </a:rPr>
              <a:t>WMI</a:t>
            </a:r>
            <a:r>
              <a:rPr lang="zh-CN" altLang="en-US" sz="4000">
                <a:solidFill>
                  <a:schemeClr val="bg1"/>
                </a:solidFill>
                <a:latin typeface="Roboto Th"/>
              </a:rPr>
              <a:t>介绍</a:t>
            </a:r>
            <a:endParaRPr lang="zh-CN" altLang="en-US" sz="4000">
              <a:solidFill>
                <a:schemeClr val="bg1"/>
              </a:solidFill>
              <a:latin typeface="Roboto Th"/>
            </a:endParaRPr>
          </a:p>
        </p:txBody>
      </p:sp>
      <p:sp>
        <p:nvSpPr>
          <p:cNvPr id="2" name="椭圆 1"/>
          <p:cNvSpPr/>
          <p:nvPr/>
        </p:nvSpPr>
        <p:spPr>
          <a:xfrm>
            <a:off x="4569460" y="2712720"/>
            <a:ext cx="3296920" cy="177927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a:off x="8286750" y="2859405"/>
            <a:ext cx="2240915" cy="21005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a:off x="1536065" y="2504440"/>
            <a:ext cx="2810510" cy="281051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7" name="文本框 8"/>
          <p:cNvSpPr txBox="1">
            <a:spLocks noChangeArrowheads="1"/>
          </p:cNvSpPr>
          <p:nvPr/>
        </p:nvSpPr>
        <p:spPr bwMode="auto">
          <a:xfrm>
            <a:off x="1930400" y="3018155"/>
            <a:ext cx="1972945" cy="1814830"/>
          </a:xfrm>
          <a:prstGeom prst="rect">
            <a:avLst/>
          </a:prstGeom>
          <a:noFill/>
          <a:ln w="9525">
            <a:noFill/>
            <a:miter lim="800000"/>
          </a:ln>
        </p:spPr>
        <p:txBody>
          <a:bodyPr wrap="square">
            <a:spAutoFit/>
          </a:bodyPr>
          <a:lstStyle/>
          <a:p>
            <a:pPr algn="l"/>
            <a:r>
              <a:rPr lang="en-US" altLang="zh-CN" sz="1400">
                <a:solidFill>
                  <a:schemeClr val="bg1"/>
                </a:solidFill>
                <a:latin typeface="Roboto Th"/>
                <a:ea typeface="Roboto Th"/>
                <a:cs typeface="Roboto Th"/>
              </a:rPr>
              <a:t>WMI:它的功能主要是：访问本地主机的一些信息和服务，可以管理</a:t>
            </a:r>
            <a:r>
              <a:rPr lang="zh-CN" altLang="en-US" sz="1400">
                <a:solidFill>
                  <a:schemeClr val="bg1"/>
                </a:solidFill>
                <a:latin typeface="Roboto Th"/>
                <a:cs typeface="Roboto Th"/>
              </a:rPr>
              <a:t>本地或</a:t>
            </a:r>
            <a:r>
              <a:rPr lang="en-US" altLang="zh-CN" sz="1400">
                <a:solidFill>
                  <a:schemeClr val="bg1"/>
                </a:solidFill>
                <a:latin typeface="Roboto Th"/>
                <a:ea typeface="Roboto Th"/>
                <a:cs typeface="Roboto Th"/>
              </a:rPr>
              <a:t>远程计算机（当然你必须要拥有足够的权限），比如：重启，关机，关闭进程，创建进程等。 </a:t>
            </a:r>
            <a:endParaRPr lang="en-US" altLang="zh-CN" sz="1400">
              <a:solidFill>
                <a:schemeClr val="bg1"/>
              </a:solidFill>
              <a:latin typeface="Roboto Th"/>
              <a:ea typeface="Roboto Th"/>
              <a:cs typeface="Roboto Th"/>
            </a:endParaRPr>
          </a:p>
        </p:txBody>
      </p:sp>
      <p:sp>
        <p:nvSpPr>
          <p:cNvPr id="20488" name="文本框 9"/>
          <p:cNvSpPr txBox="1">
            <a:spLocks noChangeArrowheads="1"/>
          </p:cNvSpPr>
          <p:nvPr/>
        </p:nvSpPr>
        <p:spPr bwMode="auto">
          <a:xfrm>
            <a:off x="8435975" y="3298190"/>
            <a:ext cx="2025650" cy="1168400"/>
          </a:xfrm>
          <a:prstGeom prst="rect">
            <a:avLst/>
          </a:prstGeom>
          <a:noFill/>
          <a:ln w="9525">
            <a:noFill/>
            <a:miter lim="800000"/>
          </a:ln>
        </p:spPr>
        <p:txBody>
          <a:bodyPr wrap="square">
            <a:spAutoFit/>
          </a:bodyPr>
          <a:lstStyle/>
          <a:p>
            <a:pPr algn="l"/>
            <a:r>
              <a:rPr lang="zh-CN" sz="1400">
                <a:solidFill>
                  <a:schemeClr val="bg1"/>
                </a:solidFill>
                <a:latin typeface="Roboto Th"/>
                <a:ea typeface="Roboto Th"/>
                <a:cs typeface="Roboto Th"/>
              </a:rPr>
              <a:t>具体</a:t>
            </a:r>
            <a:r>
              <a:rPr lang="en-US" altLang="zh-CN" sz="1400">
                <a:solidFill>
                  <a:schemeClr val="bg1"/>
                </a:solidFill>
                <a:latin typeface="Roboto Th"/>
                <a:ea typeface="Roboto Th"/>
                <a:cs typeface="Roboto Th"/>
              </a:rPr>
              <a:t>WMIC</a:t>
            </a:r>
            <a:r>
              <a:rPr lang="zh-CN" altLang="en-US" sz="1400">
                <a:solidFill>
                  <a:schemeClr val="bg1"/>
                </a:solidFill>
                <a:latin typeface="Roboto Th"/>
                <a:cs typeface="Roboto Th"/>
              </a:rPr>
              <a:t>请查看：</a:t>
            </a:r>
            <a:endParaRPr lang="zh-CN" altLang="en-US" sz="1400">
              <a:solidFill>
                <a:schemeClr val="bg1"/>
              </a:solidFill>
              <a:latin typeface="Roboto Th"/>
              <a:cs typeface="Roboto Th"/>
            </a:endParaRPr>
          </a:p>
          <a:p>
            <a:pPr algn="l"/>
            <a:r>
              <a:rPr lang="zh-CN" altLang="en-US" sz="1400">
                <a:solidFill>
                  <a:schemeClr val="bg1"/>
                </a:solidFill>
                <a:latin typeface="Roboto Th"/>
                <a:cs typeface="Roboto Th"/>
              </a:rPr>
              <a:t>https://www.cnblogs.com/archoncap/p/5400769.html</a:t>
            </a:r>
            <a:endParaRPr lang="zh-CN" altLang="en-US" sz="1400">
              <a:solidFill>
                <a:schemeClr val="bg1"/>
              </a:solidFill>
              <a:latin typeface="Roboto Th"/>
              <a:cs typeface="Roboto Th"/>
            </a:endParaRPr>
          </a:p>
          <a:p>
            <a:pPr algn="l"/>
            <a:r>
              <a:rPr lang="zh-CN" altLang="en-US" sz="1400">
                <a:solidFill>
                  <a:schemeClr val="bg1"/>
                </a:solidFill>
                <a:latin typeface="Roboto Th"/>
                <a:cs typeface="Roboto Th"/>
              </a:rPr>
              <a:t>有详细介绍和使用方法。</a:t>
            </a:r>
            <a:endParaRPr lang="zh-CN" altLang="en-US" sz="1400">
              <a:solidFill>
                <a:schemeClr val="bg1"/>
              </a:solidFill>
              <a:latin typeface="Roboto Th"/>
              <a:cs typeface="Roboto Th"/>
            </a:endParaRPr>
          </a:p>
        </p:txBody>
      </p:sp>
      <p:sp>
        <p:nvSpPr>
          <p:cNvPr id="3" name="文本框 8"/>
          <p:cNvSpPr txBox="1">
            <a:spLocks noChangeArrowheads="1"/>
          </p:cNvSpPr>
          <p:nvPr/>
        </p:nvSpPr>
        <p:spPr bwMode="auto">
          <a:xfrm>
            <a:off x="4980940" y="3018155"/>
            <a:ext cx="2620645" cy="1168400"/>
          </a:xfrm>
          <a:prstGeom prst="rect">
            <a:avLst/>
          </a:prstGeom>
          <a:noFill/>
          <a:ln w="9525">
            <a:noFill/>
            <a:miter lim="800000"/>
          </a:ln>
        </p:spPr>
        <p:txBody>
          <a:bodyPr wrap="square">
            <a:spAutoFit/>
          </a:bodyPr>
          <a:p>
            <a:pPr algn="l"/>
            <a:r>
              <a:rPr lang="zh-CN" altLang="en-US" sz="1400">
                <a:solidFill>
                  <a:schemeClr val="bg1"/>
                </a:solidFill>
                <a:latin typeface="Roboto Th"/>
                <a:cs typeface="Roboto Th"/>
              </a:rPr>
              <a:t>本程序用到的</a:t>
            </a:r>
            <a:r>
              <a:rPr lang="en-US" altLang="zh-CN" sz="1400">
                <a:solidFill>
                  <a:schemeClr val="bg1"/>
                </a:solidFill>
                <a:latin typeface="Roboto Th"/>
                <a:cs typeface="Roboto Th"/>
              </a:rPr>
              <a:t>WMI</a:t>
            </a:r>
            <a:r>
              <a:rPr lang="zh-CN" altLang="en-US" sz="1400">
                <a:solidFill>
                  <a:schemeClr val="bg1"/>
                </a:solidFill>
                <a:latin typeface="Roboto Th"/>
                <a:cs typeface="Roboto Th"/>
              </a:rPr>
              <a:t>方法：</a:t>
            </a:r>
            <a:endParaRPr lang="zh-CN" altLang="en-US" sz="1400">
              <a:solidFill>
                <a:schemeClr val="bg1"/>
              </a:solidFill>
              <a:latin typeface="Roboto Th"/>
              <a:cs typeface="Roboto Th"/>
            </a:endParaRPr>
          </a:p>
          <a:p>
            <a:pPr algn="l"/>
            <a:r>
              <a:rPr lang="zh-CN" altLang="en-US" sz="1400">
                <a:solidFill>
                  <a:schemeClr val="bg1"/>
                </a:solidFill>
                <a:latin typeface="Roboto Th"/>
                <a:cs typeface="Roboto Th"/>
              </a:rPr>
              <a:t>加域或修改</a:t>
            </a:r>
            <a:r>
              <a:rPr lang="zh-CN" altLang="en-US" sz="1400">
                <a:solidFill>
                  <a:schemeClr val="bg1"/>
                </a:solidFill>
                <a:latin typeface="Roboto Th"/>
                <a:cs typeface="Roboto Th"/>
                <a:sym typeface="+mn-ea"/>
              </a:rPr>
              <a:t>计算机</a:t>
            </a:r>
            <a:r>
              <a:rPr lang="zh-CN" altLang="en-US" sz="1400">
                <a:solidFill>
                  <a:schemeClr val="bg1"/>
                </a:solidFill>
                <a:latin typeface="Roboto Th"/>
                <a:cs typeface="Roboto Th"/>
              </a:rPr>
              <a:t>组：JoinDomainOrWorkgroup </a:t>
            </a:r>
            <a:endParaRPr lang="zh-CN" altLang="en-US" sz="1400">
              <a:solidFill>
                <a:schemeClr val="bg1"/>
              </a:solidFill>
              <a:latin typeface="Roboto Th"/>
              <a:cs typeface="Roboto Th"/>
            </a:endParaRPr>
          </a:p>
          <a:p>
            <a:pPr algn="l"/>
            <a:r>
              <a:rPr lang="zh-CN" altLang="en-US" sz="1400">
                <a:solidFill>
                  <a:schemeClr val="bg1"/>
                </a:solidFill>
                <a:latin typeface="Roboto Th"/>
                <a:cs typeface="Roboto Th"/>
              </a:rPr>
              <a:t>改计算机名：</a:t>
            </a:r>
            <a:endParaRPr lang="zh-CN" altLang="en-US" sz="1400">
              <a:solidFill>
                <a:schemeClr val="bg1"/>
              </a:solidFill>
              <a:latin typeface="Roboto Th"/>
              <a:cs typeface="Roboto Th"/>
            </a:endParaRPr>
          </a:p>
          <a:p>
            <a:pPr algn="l"/>
            <a:r>
              <a:rPr lang="zh-CN" altLang="en-US" sz="1400">
                <a:solidFill>
                  <a:schemeClr val="bg1"/>
                </a:solidFill>
                <a:latin typeface="Roboto Th"/>
                <a:cs typeface="Roboto Th"/>
              </a:rPr>
              <a:t>rename</a:t>
            </a:r>
            <a:endParaRPr lang="zh-CN" altLang="en-US" sz="1400">
              <a:solidFill>
                <a:schemeClr val="bg1"/>
              </a:solidFill>
              <a:latin typeface="Roboto Th"/>
              <a:cs typeface="Roboto Th"/>
            </a:endParaRPr>
          </a:p>
        </p:txBody>
      </p:sp>
      <p:pic>
        <p:nvPicPr>
          <p:cNvPr id="5" name="图片 4"/>
          <p:cNvPicPr>
            <a:picLocks noChangeAspect="1"/>
          </p:cNvPicPr>
          <p:nvPr/>
        </p:nvPicPr>
        <p:blipFill>
          <a:blip r:embed="rId1"/>
          <a:stretch>
            <a:fillRect/>
          </a:stretch>
        </p:blipFill>
        <p:spPr>
          <a:xfrm>
            <a:off x="939165" y="5469255"/>
            <a:ext cx="10556875" cy="354965"/>
          </a:xfrm>
          <a:prstGeom prst="rect">
            <a:avLst/>
          </a:prstGeom>
        </p:spPr>
      </p:pic>
      <p:sp>
        <p:nvSpPr>
          <p:cNvPr id="70" name="文本框 8"/>
          <p:cNvSpPr txBox="1">
            <a:spLocks noChangeArrowheads="1"/>
          </p:cNvSpPr>
          <p:nvPr/>
        </p:nvSpPr>
        <p:spPr bwMode="auto">
          <a:xfrm>
            <a:off x="3570605" y="5967730"/>
            <a:ext cx="4383405" cy="368300"/>
          </a:xfrm>
          <a:prstGeom prst="rect">
            <a:avLst/>
          </a:prstGeom>
          <a:noFill/>
          <a:ln w="9525">
            <a:noFill/>
            <a:miter lim="800000"/>
          </a:ln>
        </p:spPr>
        <p:txBody>
          <a:bodyPr wrap="square">
            <a:spAutoFit/>
          </a:bodyPr>
          <a:p>
            <a:pPr algn="ctr"/>
            <a:r>
              <a:rPr lang="zh-CN" altLang="en-US" b="1">
                <a:solidFill>
                  <a:schemeClr val="bg1"/>
                </a:solidFill>
                <a:latin typeface="Roboto Th"/>
              </a:rPr>
              <a:t>例图：</a:t>
            </a:r>
            <a:r>
              <a:rPr lang="en-US" altLang="zh-CN" b="1">
                <a:solidFill>
                  <a:schemeClr val="bg1"/>
                </a:solidFill>
                <a:latin typeface="Roboto Th"/>
              </a:rPr>
              <a:t>CMD</a:t>
            </a:r>
            <a:r>
              <a:rPr lang="zh-CN" altLang="en-US" b="1">
                <a:solidFill>
                  <a:schemeClr val="bg1"/>
                </a:solidFill>
                <a:latin typeface="Roboto Th"/>
              </a:rPr>
              <a:t>下运行</a:t>
            </a:r>
            <a:r>
              <a:rPr lang="en-US" altLang="zh-CN" b="1">
                <a:solidFill>
                  <a:schemeClr val="bg1"/>
                </a:solidFill>
                <a:latin typeface="Roboto Th"/>
              </a:rPr>
              <a:t>WMIC</a:t>
            </a:r>
            <a:r>
              <a:rPr lang="zh-CN" altLang="en-US" b="1">
                <a:solidFill>
                  <a:schemeClr val="bg1"/>
                </a:solidFill>
                <a:latin typeface="Roboto Th"/>
              </a:rPr>
              <a:t>的方法</a:t>
            </a:r>
            <a:endParaRPr lang="zh-CN" altLang="en-US" b="1">
              <a:solidFill>
                <a:schemeClr val="bg1"/>
              </a:solidFill>
              <a:latin typeface="Roboto Th"/>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09395" y="2681605"/>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192020" y="2785745"/>
            <a:ext cx="7807960" cy="706755"/>
          </a:xfrm>
          <a:prstGeom prst="rect">
            <a:avLst/>
          </a:prstGeom>
          <a:noFill/>
          <a:ln w="9525">
            <a:noFill/>
            <a:miter lim="800000"/>
          </a:ln>
        </p:spPr>
        <p:txBody>
          <a:bodyPr wrap="square">
            <a:spAutoFit/>
          </a:bodyPr>
          <a:lstStyle/>
          <a:p>
            <a:pPr algn="ctr"/>
            <a:r>
              <a:rPr lang="zh-CN" sz="4000">
                <a:solidFill>
                  <a:schemeClr val="bg1"/>
                </a:solidFill>
                <a:latin typeface="Roboto Th"/>
                <a:cs typeface="Roboto Th"/>
              </a:rPr>
              <a:t>基本名词介绍完毕</a:t>
            </a:r>
            <a:endParaRPr lang="zh-CN" sz="4000">
              <a:solidFill>
                <a:schemeClr val="bg1"/>
              </a:solidFill>
              <a:latin typeface="Roboto Th"/>
              <a:cs typeface="Roboto Th"/>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1281" y="3075335"/>
            <a:ext cx="3738880" cy="706755"/>
          </a:xfrm>
          <a:prstGeom prst="rect">
            <a:avLst/>
          </a:prstGeom>
          <a:ln>
            <a:solidFill>
              <a:schemeClr val="bg1">
                <a:alpha val="36000"/>
              </a:schemeClr>
            </a:solidFill>
          </a:ln>
        </p:spPr>
        <p:txBody>
          <a:bodyPr wrap="none">
            <a:spAutoFit/>
          </a:bodyPr>
          <a:lstStyle/>
          <a:p>
            <a:pPr algn="ctr"/>
            <a:r>
              <a:rPr lang="zh-CN" altLang="en-US" sz="4000">
                <a:solidFill>
                  <a:schemeClr val="bg1"/>
                </a:solidFill>
                <a:latin typeface="Roboto Th"/>
                <a:sym typeface="+mn-ea"/>
              </a:rPr>
              <a:t>注册表相关介绍</a:t>
            </a:r>
            <a:endParaRPr lang="zh-CN" sz="4000" b="1" dirty="0">
              <a:solidFill>
                <a:schemeClr val="bg1"/>
              </a:solidFill>
              <a:latin typeface="Roboto Th" pitchFamily="2" charset="0"/>
              <a:ea typeface="Roboto Th" pitchFamily="2" charset="0"/>
            </a:endParaRPr>
          </a:p>
        </p:txBody>
      </p:sp>
      <p:grpSp>
        <p:nvGrpSpPr>
          <p:cNvPr id="15362" name="组合 16"/>
          <p:cNvGrpSpPr/>
          <p:nvPr/>
        </p:nvGrpSpPr>
        <p:grpSpPr bwMode="auto">
          <a:xfrm>
            <a:off x="5559425" y="2623820"/>
            <a:ext cx="4425950" cy="521970"/>
            <a:chOff x="6342744" y="2265624"/>
            <a:chExt cx="4426856" cy="521317"/>
          </a:xfrm>
        </p:grpSpPr>
        <p:sp>
          <p:nvSpPr>
            <p:cNvPr id="5" name="六边形 4"/>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6691086" y="2265624"/>
              <a:ext cx="4078514" cy="521317"/>
            </a:xfrm>
            <a:prstGeom prst="rect">
              <a:avLst/>
            </a:prstGeom>
            <a:noFill/>
          </p:spPr>
          <p:txBody>
            <a:bodyPr>
              <a:spAutoFit/>
            </a:bodyPr>
            <a:lstStyle/>
            <a:p>
              <a:pPr algn="ctr" fontAlgn="auto">
                <a:spcBef>
                  <a:spcPts val="0"/>
                </a:spcBef>
                <a:spcAft>
                  <a:spcPts val="0"/>
                </a:spcAft>
                <a:defRPr/>
              </a:pPr>
              <a:r>
                <a:rPr lang="zh-CN" altLang="en-US" sz="2800" dirty="0">
                  <a:solidFill>
                    <a:schemeClr val="bg1"/>
                  </a:solidFill>
                  <a:latin typeface="Roboto Th" pitchFamily="2" charset="0"/>
                </a:rPr>
                <a:t>开机自动登陆的用户</a:t>
              </a:r>
              <a:endParaRPr lang="zh-CN" altLang="en-US" sz="2800" dirty="0">
                <a:solidFill>
                  <a:schemeClr val="bg1"/>
                </a:solidFill>
                <a:latin typeface="Roboto Th" pitchFamily="2" charset="0"/>
              </a:endParaRPr>
            </a:p>
          </p:txBody>
        </p:sp>
      </p:grpSp>
      <p:grpSp>
        <p:nvGrpSpPr>
          <p:cNvPr id="15363" name="组合 17"/>
          <p:cNvGrpSpPr/>
          <p:nvPr/>
        </p:nvGrpSpPr>
        <p:grpSpPr bwMode="auto">
          <a:xfrm>
            <a:off x="5559425" y="3648075"/>
            <a:ext cx="4425950" cy="521970"/>
            <a:chOff x="6342744" y="2265624"/>
            <a:chExt cx="4426856" cy="523539"/>
          </a:xfrm>
        </p:grpSpPr>
        <p:sp>
          <p:nvSpPr>
            <p:cNvPr id="19" name="六边形 18"/>
            <p:cNvSpPr/>
            <p:nvPr/>
          </p:nvSpPr>
          <p:spPr>
            <a:xfrm>
              <a:off x="6342744" y="2346731"/>
              <a:ext cx="347734" cy="300574"/>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文本框 19"/>
            <p:cNvSpPr txBox="1"/>
            <p:nvPr/>
          </p:nvSpPr>
          <p:spPr>
            <a:xfrm>
              <a:off x="6691086" y="2265624"/>
              <a:ext cx="4078514" cy="523539"/>
            </a:xfrm>
            <a:prstGeom prst="rect">
              <a:avLst/>
            </a:prstGeom>
            <a:noFill/>
          </p:spPr>
          <p:txBody>
            <a:bodyPr>
              <a:spAutoFit/>
            </a:bodyPr>
            <a:lstStyle/>
            <a:p>
              <a:pPr algn="ctr" fontAlgn="auto">
                <a:spcBef>
                  <a:spcPts val="0"/>
                </a:spcBef>
                <a:spcAft>
                  <a:spcPts val="0"/>
                </a:spcAft>
                <a:defRPr/>
              </a:pPr>
              <a:r>
                <a:rPr lang="zh-CN" altLang="en-US" sz="2800" dirty="0">
                  <a:solidFill>
                    <a:schemeClr val="bg1"/>
                  </a:solidFill>
                  <a:latin typeface="Roboto Th" pitchFamily="2" charset="0"/>
                </a:rPr>
                <a:t>最后登陆的用户显示</a:t>
              </a:r>
              <a:endParaRPr lang="zh-CN" altLang="en-US" sz="2800" dirty="0">
                <a:solidFill>
                  <a:schemeClr val="bg1"/>
                </a:solidFill>
                <a:latin typeface="Roboto Th" pitchFamily="2" charset="0"/>
              </a:endParaRPr>
            </a:p>
          </p:txBody>
        </p:sp>
      </p:grpSp>
      <p:grpSp>
        <p:nvGrpSpPr>
          <p:cNvPr id="15364" name="组合 20"/>
          <p:cNvGrpSpPr/>
          <p:nvPr/>
        </p:nvGrpSpPr>
        <p:grpSpPr bwMode="auto">
          <a:xfrm>
            <a:off x="5559425" y="4672330"/>
            <a:ext cx="4425950" cy="521970"/>
            <a:chOff x="6342744" y="2265624"/>
            <a:chExt cx="4426856" cy="521952"/>
          </a:xfrm>
        </p:grpSpPr>
        <p:sp>
          <p:nvSpPr>
            <p:cNvPr id="22" name="六边形 21"/>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p:nvPr/>
          </p:nvSpPr>
          <p:spPr>
            <a:xfrm>
              <a:off x="6691086" y="2265624"/>
              <a:ext cx="4078514" cy="521952"/>
            </a:xfrm>
            <a:prstGeom prst="rect">
              <a:avLst/>
            </a:prstGeom>
            <a:noFill/>
          </p:spPr>
          <p:txBody>
            <a:bodyPr>
              <a:spAutoFit/>
            </a:bodyPr>
            <a:lstStyle/>
            <a:p>
              <a:pPr algn="ctr" fontAlgn="auto">
                <a:spcBef>
                  <a:spcPts val="0"/>
                </a:spcBef>
                <a:spcAft>
                  <a:spcPts val="0"/>
                </a:spcAft>
                <a:defRPr/>
              </a:pPr>
              <a:r>
                <a:rPr lang="zh-CN" altLang="en-US" sz="2800" dirty="0">
                  <a:solidFill>
                    <a:schemeClr val="bg1"/>
                  </a:solidFill>
                  <a:latin typeface="Roboto Th" pitchFamily="2" charset="0"/>
                </a:rPr>
                <a:t>用户大部分配置文件</a:t>
              </a:r>
              <a:endParaRPr lang="zh-CN" altLang="en-US" sz="2800" dirty="0">
                <a:solidFill>
                  <a:schemeClr val="bg1"/>
                </a:solidFill>
                <a:latin typeface="Roboto Th" pitchFamily="2" charset="0"/>
              </a:endParaRPr>
            </a:p>
          </p:txBody>
        </p:sp>
      </p:grpSp>
      <p:grpSp>
        <p:nvGrpSpPr>
          <p:cNvPr id="2" name="组合 16"/>
          <p:cNvGrpSpPr/>
          <p:nvPr/>
        </p:nvGrpSpPr>
        <p:grpSpPr bwMode="auto">
          <a:xfrm>
            <a:off x="5559425" y="575310"/>
            <a:ext cx="4425950" cy="521970"/>
            <a:chOff x="6342744" y="2265624"/>
            <a:chExt cx="4426856" cy="521317"/>
          </a:xfrm>
        </p:grpSpPr>
        <p:sp>
          <p:nvSpPr>
            <p:cNvPr id="3" name="六边形 2"/>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7" name="文本框 6"/>
            <p:cNvSpPr txBox="1"/>
            <p:nvPr/>
          </p:nvSpPr>
          <p:spPr>
            <a:xfrm>
              <a:off x="6691086" y="2265624"/>
              <a:ext cx="4078514" cy="521317"/>
            </a:xfrm>
            <a:prstGeom prst="rect">
              <a:avLst/>
            </a:prstGeom>
            <a:noFill/>
          </p:spPr>
          <p:txBody>
            <a:bodyPr>
              <a:spAutoFit/>
            </a:bodyPr>
            <a:p>
              <a:pPr algn="ctr"/>
              <a:r>
                <a:rPr lang="zh-CN" sz="2800">
                  <a:solidFill>
                    <a:schemeClr val="bg1"/>
                  </a:solidFill>
                  <a:latin typeface="Roboto Th"/>
                  <a:ea typeface="Roboto Th"/>
                  <a:cs typeface="Roboto Th"/>
                  <a:sym typeface="+mn-ea"/>
                </a:rPr>
                <a:t>注册表根表介绍</a:t>
              </a:r>
              <a:endParaRPr lang="zh-CN" altLang="en-US" sz="2800" dirty="0">
                <a:solidFill>
                  <a:schemeClr val="bg1"/>
                </a:solidFill>
                <a:latin typeface="Roboto Th" pitchFamily="2" charset="0"/>
              </a:endParaRPr>
            </a:p>
          </p:txBody>
        </p:sp>
      </p:grpSp>
      <p:grpSp>
        <p:nvGrpSpPr>
          <p:cNvPr id="8" name="组合 16"/>
          <p:cNvGrpSpPr/>
          <p:nvPr/>
        </p:nvGrpSpPr>
        <p:grpSpPr bwMode="auto">
          <a:xfrm>
            <a:off x="5559425" y="1599565"/>
            <a:ext cx="4425950" cy="521970"/>
            <a:chOff x="6342744" y="2265624"/>
            <a:chExt cx="4426856" cy="521317"/>
          </a:xfrm>
        </p:grpSpPr>
        <p:sp>
          <p:nvSpPr>
            <p:cNvPr id="9" name="六边形 8"/>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0" name="文本框 9"/>
            <p:cNvSpPr txBox="1"/>
            <p:nvPr/>
          </p:nvSpPr>
          <p:spPr>
            <a:xfrm>
              <a:off x="6691086" y="2265624"/>
              <a:ext cx="4078514" cy="521317"/>
            </a:xfrm>
            <a:prstGeom prst="rect">
              <a:avLst/>
            </a:prstGeom>
            <a:noFill/>
          </p:spPr>
          <p:txBody>
            <a:bodyPr>
              <a:spAutoFit/>
            </a:bodyPr>
            <a:p>
              <a:pPr algn="ctr"/>
              <a:r>
                <a:rPr lang="zh-CN" sz="2800">
                  <a:solidFill>
                    <a:schemeClr val="bg1"/>
                  </a:solidFill>
                  <a:latin typeface="Roboto Th"/>
                  <a:ea typeface="Roboto Th"/>
                  <a:cs typeface="Roboto Th"/>
                  <a:sym typeface="+mn-ea"/>
                </a:rPr>
                <a:t>注册表中对应值的类型</a:t>
              </a:r>
              <a:endParaRPr lang="zh-CN" altLang="en-US" sz="2800" dirty="0">
                <a:solidFill>
                  <a:schemeClr val="bg1"/>
                </a:solidFill>
                <a:latin typeface="Roboto Th" pitchFamily="2" charset="0"/>
              </a:endParaRPr>
            </a:p>
          </p:txBody>
        </p:sp>
      </p:grpSp>
      <p:grpSp>
        <p:nvGrpSpPr>
          <p:cNvPr id="12" name="组合 20"/>
          <p:cNvGrpSpPr/>
          <p:nvPr/>
        </p:nvGrpSpPr>
        <p:grpSpPr bwMode="auto">
          <a:xfrm>
            <a:off x="5559425" y="5696585"/>
            <a:ext cx="4425950" cy="521970"/>
            <a:chOff x="6342744" y="2265624"/>
            <a:chExt cx="4426856" cy="521952"/>
          </a:xfrm>
        </p:grpSpPr>
        <p:sp>
          <p:nvSpPr>
            <p:cNvPr id="13" name="六边形 12"/>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4" name="文本框 13"/>
            <p:cNvSpPr txBox="1"/>
            <p:nvPr/>
          </p:nvSpPr>
          <p:spPr>
            <a:xfrm>
              <a:off x="6691086" y="2265624"/>
              <a:ext cx="4078514" cy="521952"/>
            </a:xfrm>
            <a:prstGeom prst="rect">
              <a:avLst/>
            </a:prstGeom>
            <a:noFill/>
          </p:spPr>
          <p:txBody>
            <a:bodyPr>
              <a:spAutoFit/>
            </a:bodyPr>
            <a:p>
              <a:pPr algn="ctr" fontAlgn="auto">
                <a:spcBef>
                  <a:spcPts val="0"/>
                </a:spcBef>
                <a:spcAft>
                  <a:spcPts val="0"/>
                </a:spcAft>
                <a:defRPr/>
              </a:pPr>
              <a:r>
                <a:rPr lang="zh-CN" altLang="en-US" sz="2800" dirty="0">
                  <a:solidFill>
                    <a:schemeClr val="bg1"/>
                  </a:solidFill>
                  <a:latin typeface="Roboto Th" pitchFamily="2" charset="0"/>
                </a:rPr>
                <a:t>系统</a:t>
              </a:r>
              <a:r>
                <a:rPr lang="en-US" altLang="zh-CN" sz="2800" dirty="0">
                  <a:solidFill>
                    <a:schemeClr val="bg1"/>
                  </a:solidFill>
                  <a:latin typeface="Roboto Th" pitchFamily="2" charset="0"/>
                </a:rPr>
                <a:t>UAC</a:t>
              </a:r>
              <a:r>
                <a:rPr lang="zh-CN" altLang="en-US" sz="2800" dirty="0">
                  <a:solidFill>
                    <a:schemeClr val="bg1"/>
                  </a:solidFill>
                  <a:latin typeface="Roboto Th" pitchFamily="2" charset="0"/>
                </a:rPr>
                <a:t>问题</a:t>
              </a:r>
              <a:endParaRPr lang="zh-CN" altLang="en-US" sz="2800" dirty="0">
                <a:solidFill>
                  <a:schemeClr val="bg1"/>
                </a:solidFill>
                <a:latin typeface="Roboto Th" pitchFamily="2" charset="0"/>
              </a:endParaRPr>
            </a:p>
          </p:txBody>
        </p: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802630" y="5128895"/>
            <a:ext cx="4226560" cy="1195705"/>
          </a:xfrm>
          <a:prstGeom prst="roundRect">
            <a:avLst/>
          </a:prstGeom>
          <a:solidFill>
            <a:schemeClr val="tx1">
              <a:alpha val="39000"/>
            </a:schemeClr>
          </a:solid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4" name="圆角矩形 3"/>
          <p:cNvSpPr/>
          <p:nvPr/>
        </p:nvSpPr>
        <p:spPr>
          <a:xfrm>
            <a:off x="1481138" y="55149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0" name="文本框 4"/>
          <p:cNvSpPr txBox="1">
            <a:spLocks noChangeArrowheads="1"/>
          </p:cNvSpPr>
          <p:nvPr/>
        </p:nvSpPr>
        <p:spPr bwMode="auto">
          <a:xfrm>
            <a:off x="3570288" y="684848"/>
            <a:ext cx="4992687" cy="706755"/>
          </a:xfrm>
          <a:prstGeom prst="rect">
            <a:avLst/>
          </a:prstGeom>
          <a:noFill/>
          <a:ln w="9525">
            <a:noFill/>
            <a:miter lim="800000"/>
          </a:ln>
        </p:spPr>
        <p:txBody>
          <a:bodyPr>
            <a:spAutoFit/>
          </a:bodyPr>
          <a:lstStyle/>
          <a:p>
            <a:pPr algn="ctr"/>
            <a:r>
              <a:rPr lang="zh-CN" sz="4000">
                <a:solidFill>
                  <a:schemeClr val="bg1"/>
                </a:solidFill>
                <a:latin typeface="Roboto Th"/>
                <a:ea typeface="Roboto Th"/>
                <a:cs typeface="Roboto Th"/>
              </a:rPr>
              <a:t>注册表根表介绍</a:t>
            </a:r>
            <a:endParaRPr lang="zh-CN" sz="4000">
              <a:solidFill>
                <a:schemeClr val="bg1"/>
              </a:solidFill>
              <a:latin typeface="Roboto Th"/>
              <a:ea typeface="GulimChe" panose="020B0609000101010101" pitchFamily="49" charset="-127"/>
            </a:endParaRPr>
          </a:p>
        </p:txBody>
      </p:sp>
      <p:sp>
        <p:nvSpPr>
          <p:cNvPr id="5" name="文本框 4"/>
          <p:cNvSpPr txBox="1"/>
          <p:nvPr/>
        </p:nvSpPr>
        <p:spPr>
          <a:xfrm>
            <a:off x="729615" y="1570990"/>
            <a:ext cx="10292715" cy="3784600"/>
          </a:xfrm>
          <a:prstGeom prst="rect">
            <a:avLst/>
          </a:prstGeom>
          <a:noFill/>
        </p:spPr>
        <p:txBody>
          <a:bodyPr wrap="square" rtlCol="0" anchor="t">
            <a:spAutoFit/>
          </a:bodyPr>
          <a:p>
            <a:r>
              <a:rPr lang="zh-CN" altLang="en-US" sz="1600">
                <a:solidFill>
                  <a:schemeClr val="bg1"/>
                </a:solidFill>
              </a:rPr>
              <a:t>1.HKEY_CLASSES_ROOT </a:t>
            </a:r>
            <a:endParaRPr lang="zh-CN" altLang="en-US" sz="1600">
              <a:solidFill>
                <a:schemeClr val="bg1"/>
              </a:solidFill>
            </a:endParaRPr>
          </a:p>
          <a:p>
            <a:r>
              <a:rPr lang="zh-CN" altLang="en-US" sz="1600">
                <a:solidFill>
                  <a:schemeClr val="bg1"/>
                </a:solidFill>
              </a:rPr>
              <a:t>    管理文件系统。根据在Windows中安装的应用程序的扩展名,该根键指明其文件类型的名称，相应打开该文件所要调用的程序等等信息。 </a:t>
            </a:r>
            <a:endParaRPr lang="zh-CN" altLang="en-US" sz="1600">
              <a:solidFill>
                <a:schemeClr val="bg1"/>
              </a:solidFill>
            </a:endParaRPr>
          </a:p>
          <a:p>
            <a:r>
              <a:rPr lang="zh-CN" altLang="en-US" sz="1600">
                <a:solidFill>
                  <a:schemeClr val="bg1"/>
                </a:solidFill>
              </a:rPr>
              <a:t>2.HKEY_CURRENT_USER </a:t>
            </a:r>
            <a:endParaRPr lang="zh-CN" altLang="en-US" sz="1600">
              <a:solidFill>
                <a:schemeClr val="bg1"/>
              </a:solidFill>
            </a:endParaRPr>
          </a:p>
          <a:p>
            <a:r>
              <a:rPr lang="zh-CN" altLang="en-US" sz="1600">
                <a:solidFill>
                  <a:schemeClr val="bg1"/>
                </a:solidFill>
              </a:rPr>
              <a:t>    管理系统当前的用户信息。在这个根键中保存了本地计算机中存放的当前登录的用户信息,包括用户登录用户名和暂存的密码。 </a:t>
            </a:r>
            <a:endParaRPr lang="zh-CN" altLang="en-US" sz="1600">
              <a:solidFill>
                <a:schemeClr val="bg1"/>
              </a:solidFill>
            </a:endParaRPr>
          </a:p>
          <a:p>
            <a:r>
              <a:rPr lang="zh-CN" altLang="en-US" sz="1600">
                <a:solidFill>
                  <a:schemeClr val="bg1"/>
                </a:solidFill>
              </a:rPr>
              <a:t>3.HKEY_LOCAL_MACHINE </a:t>
            </a:r>
            <a:endParaRPr lang="zh-CN" altLang="en-US" sz="1600">
              <a:solidFill>
                <a:schemeClr val="bg1"/>
              </a:solidFill>
            </a:endParaRPr>
          </a:p>
          <a:p>
            <a:r>
              <a:rPr lang="zh-CN" altLang="en-US" sz="1600">
                <a:solidFill>
                  <a:schemeClr val="bg1"/>
                </a:solidFill>
              </a:rPr>
              <a:t>    管理当前系统硬件配置。在这个根键中保存了本地计算机硬件配置数据。也是系</a:t>
            </a:r>
            <a:endParaRPr lang="zh-CN" altLang="en-US" sz="1600">
              <a:solidFill>
                <a:schemeClr val="bg1"/>
              </a:solidFill>
            </a:endParaRPr>
          </a:p>
          <a:p>
            <a:r>
              <a:rPr lang="zh-CN" altLang="en-US" sz="1600">
                <a:solidFill>
                  <a:schemeClr val="bg1"/>
                </a:solidFill>
              </a:rPr>
              <a:t>统运行程序配置的加载根值。</a:t>
            </a:r>
            <a:endParaRPr lang="zh-CN" altLang="en-US" sz="1600">
              <a:solidFill>
                <a:schemeClr val="bg1"/>
              </a:solidFill>
            </a:endParaRPr>
          </a:p>
          <a:p>
            <a:r>
              <a:rPr lang="zh-CN" altLang="en-US" sz="1600">
                <a:solidFill>
                  <a:schemeClr val="bg1"/>
                </a:solidFill>
              </a:rPr>
              <a:t>4.HKEY_USERS </a:t>
            </a:r>
            <a:endParaRPr lang="zh-CN" altLang="en-US" sz="1600">
              <a:solidFill>
                <a:schemeClr val="bg1"/>
              </a:solidFill>
            </a:endParaRPr>
          </a:p>
          <a:p>
            <a:r>
              <a:rPr lang="zh-CN" altLang="en-US" sz="1600">
                <a:solidFill>
                  <a:schemeClr val="bg1"/>
                </a:solidFill>
              </a:rPr>
              <a:t>    管理系统的用户信息。在这个根键中保存了存放在本地计算机口令列表中的用户</a:t>
            </a:r>
            <a:endParaRPr lang="zh-CN" altLang="en-US" sz="1600">
              <a:solidFill>
                <a:schemeClr val="bg1"/>
              </a:solidFill>
            </a:endParaRPr>
          </a:p>
          <a:p>
            <a:r>
              <a:rPr lang="zh-CN" altLang="en-US" sz="1600">
                <a:solidFill>
                  <a:schemeClr val="bg1"/>
                </a:solidFill>
              </a:rPr>
              <a:t>标识和密码列表。同时每个用户的预配置信息都存储在HKEY_USERS根键中。 </a:t>
            </a:r>
            <a:endParaRPr lang="zh-CN" altLang="en-US" sz="1600">
              <a:solidFill>
                <a:schemeClr val="bg1"/>
              </a:solidFill>
            </a:endParaRPr>
          </a:p>
          <a:p>
            <a:r>
              <a:rPr lang="zh-CN" altLang="en-US" sz="1600">
                <a:solidFill>
                  <a:schemeClr val="bg1"/>
                </a:solidFill>
              </a:rPr>
              <a:t>5.HKEY_CURRENT_CONFIG </a:t>
            </a:r>
            <a:endParaRPr lang="zh-CN" altLang="en-US" sz="1600">
              <a:solidFill>
                <a:schemeClr val="bg1"/>
              </a:solidFill>
            </a:endParaRPr>
          </a:p>
          <a:p>
            <a:r>
              <a:rPr lang="zh-CN" altLang="en-US" sz="1600">
                <a:solidFill>
                  <a:schemeClr val="bg1"/>
                </a:solidFill>
              </a:rPr>
              <a:t>    管理当前用户的系统配置。在这个根键中保存着定义当前用户桌面配置(如显示器等等)的数据,该用户使用过的文档列表（MRU）。</a:t>
            </a:r>
            <a:endParaRPr lang="zh-CN" altLang="en-US" sz="1600">
              <a:solidFill>
                <a:schemeClr val="bg1"/>
              </a:solidFill>
            </a:endParaRPr>
          </a:p>
        </p:txBody>
      </p:sp>
      <p:pic>
        <p:nvPicPr>
          <p:cNvPr id="6" name="图片 5"/>
          <p:cNvPicPr>
            <a:picLocks noChangeAspect="1"/>
          </p:cNvPicPr>
          <p:nvPr/>
        </p:nvPicPr>
        <p:blipFill>
          <a:blip r:embed="rId1"/>
          <a:stretch>
            <a:fillRect/>
          </a:stretch>
        </p:blipFill>
        <p:spPr>
          <a:xfrm>
            <a:off x="8291830" y="2956560"/>
            <a:ext cx="2486025" cy="1771650"/>
          </a:xfrm>
          <a:prstGeom prst="rect">
            <a:avLst/>
          </a:prstGeom>
        </p:spPr>
      </p:pic>
      <p:sp>
        <p:nvSpPr>
          <p:cNvPr id="2" name="文本框 1"/>
          <p:cNvSpPr txBox="1"/>
          <p:nvPr/>
        </p:nvSpPr>
        <p:spPr>
          <a:xfrm>
            <a:off x="5965825" y="5166995"/>
            <a:ext cx="4037330" cy="1106805"/>
          </a:xfrm>
          <a:prstGeom prst="rect">
            <a:avLst/>
          </a:prstGeom>
          <a:noFill/>
        </p:spPr>
        <p:txBody>
          <a:bodyPr wrap="square" rtlCol="0" anchor="t">
            <a:spAutoFit/>
          </a:bodyPr>
          <a:p>
            <a:r>
              <a:rPr lang="en-US" altLang="zh-CN" sz="1100">
                <a:solidFill>
                  <a:schemeClr val="bg1"/>
                </a:solidFill>
                <a:sym typeface="+mn-ea"/>
              </a:rPr>
              <a:t>C#</a:t>
            </a:r>
            <a:r>
              <a:rPr lang="zh-CN" altLang="en-US" sz="1100">
                <a:solidFill>
                  <a:schemeClr val="bg1"/>
                </a:solidFill>
                <a:sym typeface="+mn-ea"/>
              </a:rPr>
              <a:t>对应代码：</a:t>
            </a:r>
            <a:endParaRPr lang="zh-CN" altLang="en-US" sz="1100">
              <a:solidFill>
                <a:schemeClr val="bg1"/>
              </a:solidFill>
            </a:endParaRPr>
          </a:p>
          <a:p>
            <a:r>
              <a:rPr lang="zh-CN" altLang="en-US" sz="1100">
                <a:solidFill>
                  <a:schemeClr val="bg1"/>
                </a:solidFill>
                <a:sym typeface="+mn-ea"/>
              </a:rPr>
              <a:t>HKEY_CLASSES_ROOT               Registry.ClassesRoot</a:t>
            </a:r>
            <a:endParaRPr lang="zh-CN" altLang="en-US" sz="1100">
              <a:solidFill>
                <a:schemeClr val="bg1"/>
              </a:solidFill>
              <a:sym typeface="+mn-ea"/>
            </a:endParaRPr>
          </a:p>
          <a:p>
            <a:r>
              <a:rPr lang="zh-CN" altLang="en-US" sz="1100">
                <a:solidFill>
                  <a:schemeClr val="bg1"/>
                </a:solidFill>
                <a:sym typeface="+mn-ea"/>
              </a:rPr>
              <a:t>HKEY_CURRENT_USER               Registry.CurrentUser</a:t>
            </a:r>
            <a:endParaRPr lang="zh-CN" altLang="en-US" sz="1100">
              <a:solidFill>
                <a:schemeClr val="bg1"/>
              </a:solidFill>
              <a:sym typeface="+mn-ea"/>
            </a:endParaRPr>
          </a:p>
          <a:p>
            <a:r>
              <a:rPr lang="zh-CN" altLang="en-US" sz="1100">
                <a:solidFill>
                  <a:schemeClr val="bg1"/>
                </a:solidFill>
                <a:sym typeface="+mn-ea"/>
              </a:rPr>
              <a:t>HKEY_LOCAL_MACHINE              Registry.LocalMachine</a:t>
            </a:r>
            <a:endParaRPr lang="zh-CN" altLang="en-US" sz="1100">
              <a:solidFill>
                <a:schemeClr val="bg1"/>
              </a:solidFill>
              <a:sym typeface="+mn-ea"/>
            </a:endParaRPr>
          </a:p>
          <a:p>
            <a:r>
              <a:rPr lang="zh-CN" altLang="en-US" sz="1100">
                <a:solidFill>
                  <a:schemeClr val="bg1"/>
                </a:solidFill>
                <a:sym typeface="+mn-ea"/>
              </a:rPr>
              <a:t>HKEY_USERS                                Registry.Users</a:t>
            </a:r>
            <a:endParaRPr lang="zh-CN" altLang="en-US" sz="1100">
              <a:solidFill>
                <a:schemeClr val="bg1"/>
              </a:solidFill>
              <a:sym typeface="+mn-ea"/>
            </a:endParaRPr>
          </a:p>
          <a:p>
            <a:r>
              <a:rPr lang="zh-CN" altLang="en-US" sz="1100">
                <a:solidFill>
                  <a:schemeClr val="bg1"/>
                </a:solidFill>
                <a:sym typeface="+mn-ea"/>
              </a:rPr>
              <a:t>HKEY_CURRENT_CONFIG           Registry</a:t>
            </a:r>
            <a:r>
              <a:rPr lang="en-US" altLang="zh-CN" sz="1100">
                <a:solidFill>
                  <a:schemeClr val="bg1"/>
                </a:solidFill>
                <a:sym typeface="+mn-ea"/>
              </a:rPr>
              <a:t>.</a:t>
            </a:r>
            <a:r>
              <a:rPr lang="zh-CN" altLang="en-US" sz="1100">
                <a:solidFill>
                  <a:schemeClr val="bg1"/>
                </a:solidFill>
                <a:sym typeface="+mn-ea"/>
              </a:rPr>
              <a:t>CurrentConfig</a:t>
            </a:r>
            <a:endParaRPr lang="zh-CN" altLang="en-US" sz="1100">
              <a:solidFill>
                <a:schemeClr val="bg1"/>
              </a:solidFill>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1011" y="3053110"/>
            <a:ext cx="3246120" cy="706755"/>
          </a:xfrm>
          <a:prstGeom prst="rect">
            <a:avLst/>
          </a:prstGeom>
          <a:ln>
            <a:solidFill>
              <a:schemeClr val="bg1">
                <a:alpha val="36000"/>
              </a:schemeClr>
            </a:solidFill>
          </a:ln>
        </p:spPr>
        <p:txBody>
          <a:bodyPr wrap="none">
            <a:spAutoFit/>
          </a:bodyPr>
          <a:lstStyle/>
          <a:p>
            <a:pPr algn="ctr" fontAlgn="auto">
              <a:spcBef>
                <a:spcPts val="0"/>
              </a:spcBef>
              <a:spcAft>
                <a:spcPts val="0"/>
              </a:spcAft>
              <a:defRPr/>
            </a:pPr>
            <a:r>
              <a:rPr lang="zh-CN" sz="4000" b="1" dirty="0">
                <a:solidFill>
                  <a:schemeClr val="bg1"/>
                </a:solidFill>
                <a:latin typeface="Roboto Th" pitchFamily="2" charset="0"/>
                <a:ea typeface="Roboto Th" pitchFamily="2" charset="0"/>
              </a:rPr>
              <a:t>基础名词解释</a:t>
            </a:r>
            <a:endParaRPr lang="zh-CN" sz="4000" b="1" dirty="0">
              <a:solidFill>
                <a:schemeClr val="bg1"/>
              </a:solidFill>
              <a:latin typeface="Roboto Th" pitchFamily="2" charset="0"/>
              <a:ea typeface="Roboto Th" pitchFamily="2" charset="0"/>
            </a:endParaRPr>
          </a:p>
        </p:txBody>
      </p:sp>
      <p:grpSp>
        <p:nvGrpSpPr>
          <p:cNvPr id="15362" name="组合 16"/>
          <p:cNvGrpSpPr/>
          <p:nvPr/>
        </p:nvGrpSpPr>
        <p:grpSpPr bwMode="auto">
          <a:xfrm>
            <a:off x="5559425" y="474345"/>
            <a:ext cx="4425950" cy="521970"/>
            <a:chOff x="6342744" y="2265624"/>
            <a:chExt cx="4426856" cy="521317"/>
          </a:xfrm>
        </p:grpSpPr>
        <p:sp>
          <p:nvSpPr>
            <p:cNvPr id="5" name="六边形 4"/>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6691086" y="2265624"/>
              <a:ext cx="4078514" cy="521317"/>
            </a:xfrm>
            <a:prstGeom prst="rect">
              <a:avLst/>
            </a:prstGeom>
            <a:noFill/>
          </p:spPr>
          <p:txBody>
            <a:bodyPr>
              <a:spAutoFit/>
            </a:bodyPr>
            <a:lstStyle/>
            <a:p>
              <a:pPr algn="ctr" fontAlgn="auto">
                <a:spcBef>
                  <a:spcPts val="0"/>
                </a:spcBef>
                <a:spcAft>
                  <a:spcPts val="0"/>
                </a:spcAft>
                <a:defRPr/>
              </a:pPr>
              <a:r>
                <a:rPr lang="en-US" sz="2800" dirty="0">
                  <a:solidFill>
                    <a:schemeClr val="bg1"/>
                  </a:solidFill>
                  <a:latin typeface="Roboto Th" pitchFamily="2" charset="0"/>
                  <a:ea typeface="Roboto Th" pitchFamily="2" charset="0"/>
                </a:rPr>
                <a:t>C#</a:t>
              </a:r>
              <a:endParaRPr lang="en-US" sz="2800" dirty="0">
                <a:solidFill>
                  <a:schemeClr val="bg1"/>
                </a:solidFill>
                <a:latin typeface="Roboto Th" pitchFamily="2" charset="0"/>
                <a:ea typeface="Roboto Th" pitchFamily="2" charset="0"/>
              </a:endParaRPr>
            </a:p>
          </p:txBody>
        </p:sp>
      </p:grpSp>
      <p:grpSp>
        <p:nvGrpSpPr>
          <p:cNvPr id="15363" name="组合 17"/>
          <p:cNvGrpSpPr/>
          <p:nvPr/>
        </p:nvGrpSpPr>
        <p:grpSpPr bwMode="auto">
          <a:xfrm>
            <a:off x="5559425" y="1395095"/>
            <a:ext cx="4425950" cy="521970"/>
            <a:chOff x="6342744" y="2265624"/>
            <a:chExt cx="4426856" cy="523539"/>
          </a:xfrm>
        </p:grpSpPr>
        <p:sp>
          <p:nvSpPr>
            <p:cNvPr id="19" name="六边形 18"/>
            <p:cNvSpPr/>
            <p:nvPr/>
          </p:nvSpPr>
          <p:spPr>
            <a:xfrm>
              <a:off x="6342744" y="2346731"/>
              <a:ext cx="347734" cy="300574"/>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文本框 19"/>
            <p:cNvSpPr txBox="1"/>
            <p:nvPr/>
          </p:nvSpPr>
          <p:spPr>
            <a:xfrm>
              <a:off x="6691086" y="2265624"/>
              <a:ext cx="4078514" cy="523539"/>
            </a:xfrm>
            <a:prstGeom prst="rect">
              <a:avLst/>
            </a:prstGeom>
            <a:noFill/>
          </p:spPr>
          <p:txBody>
            <a:bodyPr>
              <a:spAutoFit/>
            </a:bodyPr>
            <a:lstStyle/>
            <a:p>
              <a:pPr algn="ctr" fontAlgn="auto">
                <a:spcBef>
                  <a:spcPts val="0"/>
                </a:spcBef>
                <a:spcAft>
                  <a:spcPts val="0"/>
                </a:spcAft>
                <a:defRPr/>
              </a:pPr>
              <a:r>
                <a:rPr lang="en-US" sz="2800" dirty="0">
                  <a:solidFill>
                    <a:schemeClr val="bg1"/>
                  </a:solidFill>
                  <a:latin typeface="Roboto Th" pitchFamily="2" charset="0"/>
                  <a:ea typeface="GulimChe" panose="020B0609000101010101" pitchFamily="49" charset="-127"/>
                </a:rPr>
                <a:t>XAML</a:t>
              </a:r>
              <a:endParaRPr lang="en-US" sz="2800" dirty="0">
                <a:solidFill>
                  <a:schemeClr val="bg1"/>
                </a:solidFill>
                <a:latin typeface="Roboto Th" pitchFamily="2" charset="0"/>
                <a:ea typeface="GulimChe" panose="020B0609000101010101" pitchFamily="49" charset="-127"/>
              </a:endParaRPr>
            </a:p>
          </p:txBody>
        </p:sp>
      </p:grpSp>
      <p:grpSp>
        <p:nvGrpSpPr>
          <p:cNvPr id="15364" name="组合 20"/>
          <p:cNvGrpSpPr/>
          <p:nvPr/>
        </p:nvGrpSpPr>
        <p:grpSpPr bwMode="auto">
          <a:xfrm>
            <a:off x="5559425" y="2315845"/>
            <a:ext cx="4425950" cy="521970"/>
            <a:chOff x="6342744" y="2265624"/>
            <a:chExt cx="4426856" cy="521952"/>
          </a:xfrm>
        </p:grpSpPr>
        <p:sp>
          <p:nvSpPr>
            <p:cNvPr id="22" name="六边形 21"/>
            <p:cNvSpPr/>
            <p:nvPr/>
          </p:nvSpPr>
          <p:spPr>
            <a:xfrm>
              <a:off x="6342744" y="2346486"/>
              <a:ext cx="347734" cy="29966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文本框 22"/>
            <p:cNvSpPr txBox="1"/>
            <p:nvPr/>
          </p:nvSpPr>
          <p:spPr>
            <a:xfrm>
              <a:off x="6691086" y="2265624"/>
              <a:ext cx="4078514" cy="521952"/>
            </a:xfrm>
            <a:prstGeom prst="rect">
              <a:avLst/>
            </a:prstGeom>
            <a:noFill/>
          </p:spPr>
          <p:txBody>
            <a:bodyPr>
              <a:spAutoFit/>
            </a:bodyPr>
            <a:lstStyle/>
            <a:p>
              <a:pPr algn="ctr" fontAlgn="auto">
                <a:spcBef>
                  <a:spcPts val="0"/>
                </a:spcBef>
                <a:spcAft>
                  <a:spcPts val="0"/>
                </a:spcAft>
                <a:defRPr/>
              </a:pPr>
              <a:r>
                <a:rPr lang="en-US" sz="2800" dirty="0">
                  <a:solidFill>
                    <a:schemeClr val="bg1"/>
                  </a:solidFill>
                  <a:latin typeface="Roboto Th" pitchFamily="2" charset="0"/>
                  <a:ea typeface="Roboto Th" pitchFamily="2" charset="0"/>
                </a:rPr>
                <a:t>LDAP</a:t>
              </a:r>
              <a:endParaRPr lang="en-US" sz="2800" dirty="0">
                <a:solidFill>
                  <a:schemeClr val="bg1"/>
                </a:solidFill>
                <a:latin typeface="Roboto Th" pitchFamily="2" charset="0"/>
                <a:ea typeface="Roboto Th" pitchFamily="2" charset="0"/>
              </a:endParaRPr>
            </a:p>
          </p:txBody>
        </p:sp>
      </p:grpSp>
      <p:grpSp>
        <p:nvGrpSpPr>
          <p:cNvPr id="15365" name="组合 23"/>
          <p:cNvGrpSpPr/>
          <p:nvPr/>
        </p:nvGrpSpPr>
        <p:grpSpPr bwMode="auto">
          <a:xfrm>
            <a:off x="5559425" y="3236595"/>
            <a:ext cx="4425950" cy="520700"/>
            <a:chOff x="6342744" y="2265624"/>
            <a:chExt cx="4426856" cy="522901"/>
          </a:xfrm>
        </p:grpSpPr>
        <p:sp>
          <p:nvSpPr>
            <p:cNvPr id="25" name="六边形 24"/>
            <p:cNvSpPr/>
            <p:nvPr/>
          </p:nvSpPr>
          <p:spPr>
            <a:xfrm>
              <a:off x="6342744" y="2346731"/>
              <a:ext cx="347734" cy="30057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文本框 25"/>
            <p:cNvSpPr txBox="1"/>
            <p:nvPr/>
          </p:nvSpPr>
          <p:spPr>
            <a:xfrm>
              <a:off x="6691086" y="2265624"/>
              <a:ext cx="4078514" cy="522901"/>
            </a:xfrm>
            <a:prstGeom prst="rect">
              <a:avLst/>
            </a:prstGeom>
            <a:noFill/>
          </p:spPr>
          <p:txBody>
            <a:bodyPr>
              <a:spAutoFit/>
            </a:bodyPr>
            <a:lstStyle/>
            <a:p>
              <a:pPr algn="ctr" fontAlgn="auto">
                <a:spcBef>
                  <a:spcPts val="0"/>
                </a:spcBef>
                <a:spcAft>
                  <a:spcPts val="0"/>
                </a:spcAft>
                <a:defRPr/>
              </a:pPr>
              <a:r>
                <a:rPr lang="en-US" sz="2800" dirty="0">
                  <a:solidFill>
                    <a:schemeClr val="bg1"/>
                  </a:solidFill>
                  <a:latin typeface="Roboto Th" pitchFamily="2" charset="0"/>
                  <a:ea typeface="GulimChe" panose="020B0609000101010101" pitchFamily="49" charset="-127"/>
                </a:rPr>
                <a:t>WinNT</a:t>
              </a:r>
              <a:endParaRPr lang="en-US" sz="2800" dirty="0">
                <a:solidFill>
                  <a:schemeClr val="bg1"/>
                </a:solidFill>
                <a:latin typeface="Roboto Th" pitchFamily="2" charset="0"/>
                <a:ea typeface="GulimChe" panose="020B0609000101010101" pitchFamily="49" charset="-127"/>
              </a:endParaRPr>
            </a:p>
          </p:txBody>
        </p:sp>
      </p:grpSp>
      <p:grpSp>
        <p:nvGrpSpPr>
          <p:cNvPr id="16" name="组合 23"/>
          <p:cNvGrpSpPr/>
          <p:nvPr/>
        </p:nvGrpSpPr>
        <p:grpSpPr bwMode="auto">
          <a:xfrm>
            <a:off x="5559425" y="4156075"/>
            <a:ext cx="4425950" cy="521970"/>
            <a:chOff x="6342744" y="2265624"/>
            <a:chExt cx="4426856" cy="523538"/>
          </a:xfrm>
        </p:grpSpPr>
        <p:sp>
          <p:nvSpPr>
            <p:cNvPr id="17" name="六边形 16"/>
            <p:cNvSpPr/>
            <p:nvPr/>
          </p:nvSpPr>
          <p:spPr>
            <a:xfrm>
              <a:off x="6342744" y="2346731"/>
              <a:ext cx="347734" cy="30057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8" name="文本框 17"/>
            <p:cNvSpPr txBox="1"/>
            <p:nvPr/>
          </p:nvSpPr>
          <p:spPr>
            <a:xfrm>
              <a:off x="6691086" y="2265624"/>
              <a:ext cx="4078514" cy="523538"/>
            </a:xfrm>
            <a:prstGeom prst="rect">
              <a:avLst/>
            </a:prstGeom>
            <a:noFill/>
          </p:spPr>
          <p:txBody>
            <a:bodyPr>
              <a:spAutoFit/>
            </a:bodyPr>
            <a:p>
              <a:pPr algn="ctr" fontAlgn="auto">
                <a:spcBef>
                  <a:spcPts val="0"/>
                </a:spcBef>
                <a:spcAft>
                  <a:spcPts val="0"/>
                </a:spcAft>
                <a:defRPr/>
              </a:pPr>
              <a:r>
                <a:rPr lang="en-US" sz="2800" dirty="0">
                  <a:solidFill>
                    <a:schemeClr val="bg1"/>
                  </a:solidFill>
                  <a:latin typeface="Roboto Th" pitchFamily="2" charset="0"/>
                  <a:ea typeface="GulimChe" panose="020B0609000101010101" pitchFamily="49" charset="-127"/>
                </a:rPr>
                <a:t>SID</a:t>
              </a:r>
              <a:endParaRPr lang="en-US" sz="2800" dirty="0">
                <a:solidFill>
                  <a:schemeClr val="bg1"/>
                </a:solidFill>
                <a:latin typeface="Roboto Th" pitchFamily="2" charset="0"/>
                <a:ea typeface="GulimChe" panose="020B0609000101010101" pitchFamily="49" charset="-127"/>
              </a:endParaRPr>
            </a:p>
          </p:txBody>
        </p:sp>
      </p:grpSp>
      <p:grpSp>
        <p:nvGrpSpPr>
          <p:cNvPr id="21" name="组合 23"/>
          <p:cNvGrpSpPr/>
          <p:nvPr/>
        </p:nvGrpSpPr>
        <p:grpSpPr bwMode="auto">
          <a:xfrm>
            <a:off x="5559425" y="5076825"/>
            <a:ext cx="4425950" cy="521970"/>
            <a:chOff x="6342744" y="2265624"/>
            <a:chExt cx="4426856" cy="523538"/>
          </a:xfrm>
        </p:grpSpPr>
        <p:sp>
          <p:nvSpPr>
            <p:cNvPr id="24" name="六边形 23"/>
            <p:cNvSpPr/>
            <p:nvPr/>
          </p:nvSpPr>
          <p:spPr>
            <a:xfrm>
              <a:off x="6342744" y="2346731"/>
              <a:ext cx="347734" cy="30057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7" name="文本框 26"/>
            <p:cNvSpPr txBox="1"/>
            <p:nvPr/>
          </p:nvSpPr>
          <p:spPr>
            <a:xfrm>
              <a:off x="6691086" y="2265624"/>
              <a:ext cx="4078514" cy="523538"/>
            </a:xfrm>
            <a:prstGeom prst="rect">
              <a:avLst/>
            </a:prstGeom>
            <a:noFill/>
          </p:spPr>
          <p:txBody>
            <a:bodyPr>
              <a:spAutoFit/>
            </a:bodyPr>
            <a:p>
              <a:pPr algn="ctr" fontAlgn="auto">
                <a:spcBef>
                  <a:spcPts val="0"/>
                </a:spcBef>
                <a:spcAft>
                  <a:spcPts val="0"/>
                </a:spcAft>
                <a:defRPr/>
              </a:pPr>
              <a:r>
                <a:rPr lang="en-US" sz="2800" dirty="0">
                  <a:solidFill>
                    <a:schemeClr val="bg1"/>
                  </a:solidFill>
                  <a:latin typeface="Roboto Th" pitchFamily="2" charset="0"/>
                  <a:ea typeface="GulimChe" panose="020B0609000101010101" pitchFamily="49" charset="-127"/>
                </a:rPr>
                <a:t>GUID</a:t>
              </a:r>
              <a:endParaRPr lang="en-US" sz="2800" dirty="0">
                <a:solidFill>
                  <a:schemeClr val="bg1"/>
                </a:solidFill>
                <a:latin typeface="Roboto Th" pitchFamily="2" charset="0"/>
                <a:ea typeface="GulimChe" panose="020B0609000101010101" pitchFamily="49" charset="-127"/>
              </a:endParaRPr>
            </a:p>
          </p:txBody>
        </p:sp>
      </p:grpSp>
      <p:grpSp>
        <p:nvGrpSpPr>
          <p:cNvPr id="2" name="组合 23"/>
          <p:cNvGrpSpPr/>
          <p:nvPr/>
        </p:nvGrpSpPr>
        <p:grpSpPr bwMode="auto">
          <a:xfrm>
            <a:off x="5559425" y="5997575"/>
            <a:ext cx="4425950" cy="521970"/>
            <a:chOff x="6342744" y="2265624"/>
            <a:chExt cx="4426856" cy="523538"/>
          </a:xfrm>
        </p:grpSpPr>
        <p:sp>
          <p:nvSpPr>
            <p:cNvPr id="3" name="六边形 2"/>
            <p:cNvSpPr/>
            <p:nvPr/>
          </p:nvSpPr>
          <p:spPr>
            <a:xfrm>
              <a:off x="6342744" y="2346731"/>
              <a:ext cx="347734" cy="300572"/>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7" name="文本框 6"/>
            <p:cNvSpPr txBox="1"/>
            <p:nvPr/>
          </p:nvSpPr>
          <p:spPr>
            <a:xfrm>
              <a:off x="6691086" y="2265624"/>
              <a:ext cx="4078514" cy="523538"/>
            </a:xfrm>
            <a:prstGeom prst="rect">
              <a:avLst/>
            </a:prstGeom>
            <a:noFill/>
          </p:spPr>
          <p:txBody>
            <a:bodyPr>
              <a:spAutoFit/>
            </a:bodyPr>
            <a:p>
              <a:pPr algn="ctr" fontAlgn="auto">
                <a:spcBef>
                  <a:spcPts val="0"/>
                </a:spcBef>
                <a:spcAft>
                  <a:spcPts val="0"/>
                </a:spcAft>
                <a:defRPr/>
              </a:pPr>
              <a:r>
                <a:rPr lang="en-US" sz="2800" dirty="0">
                  <a:solidFill>
                    <a:schemeClr val="bg1"/>
                  </a:solidFill>
                  <a:latin typeface="Roboto Th" pitchFamily="2" charset="0"/>
                  <a:ea typeface="GulimChe" panose="020B0609000101010101" pitchFamily="49" charset="-127"/>
                </a:rPr>
                <a:t>WMI</a:t>
              </a:r>
              <a:endParaRPr lang="en-US" sz="2800" dirty="0">
                <a:solidFill>
                  <a:schemeClr val="bg1"/>
                </a:solidFill>
                <a:latin typeface="Roboto Th" pitchFamily="2" charset="0"/>
                <a:ea typeface="GulimChe" panose="020B0609000101010101" pitchFamily="49" charset="-127"/>
              </a:endParaRPr>
            </a:p>
          </p:txBody>
        </p:sp>
      </p:gr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0" name="文本框 4"/>
          <p:cNvSpPr txBox="1">
            <a:spLocks noChangeArrowheads="1"/>
          </p:cNvSpPr>
          <p:nvPr/>
        </p:nvSpPr>
        <p:spPr bwMode="auto">
          <a:xfrm>
            <a:off x="3124200" y="975995"/>
            <a:ext cx="5944235" cy="706755"/>
          </a:xfrm>
          <a:prstGeom prst="rect">
            <a:avLst/>
          </a:prstGeom>
          <a:noFill/>
          <a:ln w="9525">
            <a:noFill/>
            <a:miter lim="800000"/>
          </a:ln>
        </p:spPr>
        <p:txBody>
          <a:bodyPr wrap="square">
            <a:spAutoFit/>
          </a:bodyPr>
          <a:lstStyle/>
          <a:p>
            <a:pPr algn="ctr"/>
            <a:r>
              <a:rPr lang="zh-CN" sz="4000">
                <a:solidFill>
                  <a:schemeClr val="bg1"/>
                </a:solidFill>
                <a:latin typeface="Roboto Th"/>
                <a:ea typeface="Roboto Th"/>
                <a:cs typeface="Roboto Th"/>
              </a:rPr>
              <a:t>注册表中对应值的类型</a:t>
            </a:r>
            <a:endParaRPr lang="en-US" altLang="zh-CN" sz="4000">
              <a:solidFill>
                <a:schemeClr val="bg1"/>
              </a:solidFill>
              <a:latin typeface="Roboto Th"/>
              <a:ea typeface="Roboto Th"/>
              <a:cs typeface="Roboto Th"/>
            </a:endParaRPr>
          </a:p>
        </p:txBody>
      </p:sp>
      <p:sp>
        <p:nvSpPr>
          <p:cNvPr id="5" name="文本框 4"/>
          <p:cNvSpPr txBox="1"/>
          <p:nvPr/>
        </p:nvSpPr>
        <p:spPr>
          <a:xfrm>
            <a:off x="748665" y="2334260"/>
            <a:ext cx="6207125" cy="3538220"/>
          </a:xfrm>
          <a:prstGeom prst="rect">
            <a:avLst/>
          </a:prstGeom>
          <a:noFill/>
        </p:spPr>
        <p:txBody>
          <a:bodyPr wrap="square" rtlCol="0" anchor="t">
            <a:spAutoFit/>
          </a:bodyPr>
          <a:p>
            <a:r>
              <a:rPr lang="zh-CN" altLang="en-US" sz="1600">
                <a:solidFill>
                  <a:schemeClr val="bg1"/>
                </a:solidFill>
              </a:rPr>
              <a:t>REG_SZ：字符串：文本字符串</a:t>
            </a:r>
            <a:endParaRPr lang="zh-CN" altLang="en-US" sz="1600">
              <a:solidFill>
                <a:schemeClr val="bg1"/>
              </a:solidFill>
            </a:endParaRPr>
          </a:p>
          <a:p>
            <a:r>
              <a:rPr lang="zh-CN" altLang="en-US" sz="1600">
                <a:solidFill>
                  <a:schemeClr val="bg1"/>
                </a:solidFill>
              </a:rPr>
              <a:t>REG_MULTI_SZ：多字符串值：含有多个文本值的字符串</a:t>
            </a:r>
            <a:endParaRPr lang="zh-CN" altLang="en-US" sz="1600">
              <a:solidFill>
                <a:schemeClr val="bg1"/>
              </a:solidFill>
            </a:endParaRPr>
          </a:p>
          <a:p>
            <a:r>
              <a:rPr lang="zh-CN" altLang="en-US" sz="1600">
                <a:solidFill>
                  <a:schemeClr val="bg1"/>
                </a:solidFill>
              </a:rPr>
              <a:t>REG_BINARY：二进制数：二进制值，以十六进制显示，</a:t>
            </a:r>
            <a:endParaRPr lang="zh-CN" altLang="en-US" sz="1600">
              <a:solidFill>
                <a:schemeClr val="bg1"/>
              </a:solidFill>
            </a:endParaRPr>
          </a:p>
          <a:p>
            <a:r>
              <a:rPr lang="zh-CN" altLang="en-US" sz="1600">
                <a:solidFill>
                  <a:schemeClr val="bg1"/>
                </a:solidFill>
              </a:rPr>
              <a:t>REG_DWORD：双字值；一个32位的二进制值，显示为8位的十六进制值。</a:t>
            </a:r>
            <a:endParaRPr lang="zh-CN" altLang="en-US" sz="1600">
              <a:solidFill>
                <a:schemeClr val="bg1"/>
              </a:solidFill>
            </a:endParaRPr>
          </a:p>
          <a:p>
            <a:endParaRPr lang="zh-CN" altLang="en-US" sz="1600">
              <a:solidFill>
                <a:schemeClr val="bg1"/>
              </a:solidFill>
            </a:endParaRPr>
          </a:p>
          <a:p>
            <a:endParaRPr lang="zh-CN" altLang="en-US" sz="1600">
              <a:solidFill>
                <a:schemeClr val="bg1"/>
              </a:solidFill>
            </a:endParaRPr>
          </a:p>
          <a:p>
            <a:endParaRPr lang="zh-CN" altLang="en-US" sz="1600">
              <a:solidFill>
                <a:schemeClr val="bg1"/>
              </a:solidFill>
            </a:endParaRPr>
          </a:p>
          <a:p>
            <a:endParaRPr lang="zh-CN" altLang="en-US" sz="1600">
              <a:solidFill>
                <a:schemeClr val="bg1"/>
              </a:solidFill>
            </a:endParaRPr>
          </a:p>
          <a:p>
            <a:r>
              <a:rPr lang="en-US" altLang="zh-CN" sz="1600">
                <a:solidFill>
                  <a:schemeClr val="bg1"/>
                </a:solidFill>
              </a:rPr>
              <a:t>C#</a:t>
            </a:r>
            <a:r>
              <a:rPr lang="zh-CN" altLang="en-US" sz="1600">
                <a:solidFill>
                  <a:schemeClr val="bg1"/>
                </a:solidFill>
              </a:rPr>
              <a:t>对应代码类型</a:t>
            </a:r>
            <a:endParaRPr lang="zh-CN" altLang="en-US" sz="1600">
              <a:solidFill>
                <a:schemeClr val="bg1"/>
              </a:solidFill>
            </a:endParaRPr>
          </a:p>
          <a:p>
            <a:r>
              <a:rPr lang="zh-CN" altLang="en-US" sz="1600">
                <a:solidFill>
                  <a:schemeClr val="bg1"/>
                </a:solidFill>
                <a:sym typeface="+mn-ea"/>
              </a:rPr>
              <a:t>REG_SZ                         </a:t>
            </a:r>
            <a:r>
              <a:rPr lang="zh-CN" altLang="en-US" sz="1600">
                <a:solidFill>
                  <a:schemeClr val="bg1"/>
                </a:solidFill>
              </a:rPr>
              <a:t>RegistryValueKind</a:t>
            </a:r>
            <a:r>
              <a:rPr lang="en-US" altLang="zh-CN" sz="1600">
                <a:solidFill>
                  <a:schemeClr val="bg1"/>
                </a:solidFill>
              </a:rPr>
              <a:t>.String</a:t>
            </a:r>
            <a:endParaRPr lang="en-US" altLang="zh-CN" sz="1600">
              <a:solidFill>
                <a:schemeClr val="bg1"/>
              </a:solidFill>
            </a:endParaRPr>
          </a:p>
          <a:p>
            <a:r>
              <a:rPr lang="zh-CN" altLang="en-US" sz="1600">
                <a:solidFill>
                  <a:schemeClr val="bg1"/>
                </a:solidFill>
                <a:sym typeface="+mn-ea"/>
              </a:rPr>
              <a:t>REG_MULTI_SZ            RegistryValueKind</a:t>
            </a:r>
            <a:r>
              <a:rPr lang="en-US" altLang="zh-CN" sz="1600">
                <a:solidFill>
                  <a:schemeClr val="bg1"/>
                </a:solidFill>
                <a:sym typeface="+mn-ea"/>
              </a:rPr>
              <a:t>.ExpandString</a:t>
            </a:r>
            <a:endParaRPr lang="en-US" altLang="zh-CN" sz="1600">
              <a:solidFill>
                <a:schemeClr val="bg1"/>
              </a:solidFill>
              <a:sym typeface="+mn-ea"/>
            </a:endParaRPr>
          </a:p>
          <a:p>
            <a:r>
              <a:rPr lang="zh-CN" altLang="en-US" sz="1600">
                <a:solidFill>
                  <a:schemeClr val="bg1"/>
                </a:solidFill>
                <a:sym typeface="+mn-ea"/>
              </a:rPr>
              <a:t>REG_BINARY                RegistryValueKind</a:t>
            </a:r>
            <a:r>
              <a:rPr lang="en-US" altLang="zh-CN" sz="1600">
                <a:solidFill>
                  <a:schemeClr val="bg1"/>
                </a:solidFill>
                <a:sym typeface="+mn-ea"/>
              </a:rPr>
              <a:t>.Binary</a:t>
            </a:r>
            <a:endParaRPr lang="en-US" altLang="zh-CN" sz="1600">
              <a:solidFill>
                <a:schemeClr val="bg1"/>
              </a:solidFill>
              <a:sym typeface="+mn-ea"/>
            </a:endParaRPr>
          </a:p>
          <a:p>
            <a:r>
              <a:rPr lang="zh-CN" altLang="en-US" sz="1600">
                <a:solidFill>
                  <a:schemeClr val="bg1"/>
                </a:solidFill>
                <a:sym typeface="+mn-ea"/>
              </a:rPr>
              <a:t>REG_DWORD               RegistryValueKind</a:t>
            </a:r>
            <a:r>
              <a:rPr lang="en-US" altLang="zh-CN" sz="1600">
                <a:solidFill>
                  <a:schemeClr val="bg1"/>
                </a:solidFill>
                <a:sym typeface="+mn-ea"/>
              </a:rPr>
              <a:t>.</a:t>
            </a:r>
            <a:r>
              <a:rPr lang="zh-CN" altLang="en-US" sz="1600">
                <a:solidFill>
                  <a:schemeClr val="bg1"/>
                </a:solidFill>
                <a:sym typeface="+mn-ea"/>
              </a:rPr>
              <a:t>DWord</a:t>
            </a:r>
            <a:endParaRPr lang="zh-CN" altLang="en-US" sz="1600">
              <a:solidFill>
                <a:schemeClr val="bg1"/>
              </a:solidFill>
              <a:sym typeface="+mn-ea"/>
            </a:endParaRPr>
          </a:p>
        </p:txBody>
      </p:sp>
      <p:pic>
        <p:nvPicPr>
          <p:cNvPr id="7" name="图片 6"/>
          <p:cNvPicPr>
            <a:picLocks noChangeAspect="1"/>
          </p:cNvPicPr>
          <p:nvPr/>
        </p:nvPicPr>
        <p:blipFill>
          <a:blip r:embed="rId1"/>
          <a:srcRect l="5688" t="12554" r="4503" b="6061"/>
          <a:stretch>
            <a:fillRect/>
          </a:stretch>
        </p:blipFill>
        <p:spPr>
          <a:xfrm>
            <a:off x="7816215" y="2103755"/>
            <a:ext cx="3609340" cy="1790700"/>
          </a:xfrm>
          <a:prstGeom prst="rect">
            <a:avLst/>
          </a:prstGeom>
        </p:spPr>
      </p:pic>
      <p:pic>
        <p:nvPicPr>
          <p:cNvPr id="8" name="图片 7"/>
          <p:cNvPicPr>
            <a:picLocks noChangeAspect="1"/>
          </p:cNvPicPr>
          <p:nvPr/>
        </p:nvPicPr>
        <p:blipFill>
          <a:blip r:embed="rId2"/>
          <a:stretch>
            <a:fillRect/>
          </a:stretch>
        </p:blipFill>
        <p:spPr>
          <a:xfrm>
            <a:off x="7063740" y="4418965"/>
            <a:ext cx="4904740" cy="1352550"/>
          </a:xfrm>
          <a:prstGeom prst="rect">
            <a:avLst/>
          </a:prstGeom>
        </p:spPr>
      </p:pic>
      <p:sp>
        <p:nvSpPr>
          <p:cNvPr id="70" name="文本框 8"/>
          <p:cNvSpPr txBox="1">
            <a:spLocks noChangeArrowheads="1"/>
          </p:cNvSpPr>
          <p:nvPr/>
        </p:nvSpPr>
        <p:spPr bwMode="auto">
          <a:xfrm>
            <a:off x="8046085" y="5872480"/>
            <a:ext cx="3016250" cy="368300"/>
          </a:xfrm>
          <a:prstGeom prst="rect">
            <a:avLst/>
          </a:prstGeom>
          <a:noFill/>
          <a:ln w="9525">
            <a:noFill/>
            <a:miter lim="800000"/>
          </a:ln>
        </p:spPr>
        <p:txBody>
          <a:bodyPr wrap="square">
            <a:spAutoFit/>
          </a:bodyPr>
          <a:p>
            <a:pPr algn="ctr"/>
            <a:r>
              <a:rPr lang="zh-CN" altLang="en-US" b="1">
                <a:solidFill>
                  <a:schemeClr val="bg1"/>
                </a:solidFill>
                <a:latin typeface="Roboto Th"/>
              </a:rPr>
              <a:t>例图：</a:t>
            </a:r>
            <a:r>
              <a:rPr lang="en-US" altLang="zh-CN" b="1">
                <a:solidFill>
                  <a:schemeClr val="bg1"/>
                </a:solidFill>
                <a:latin typeface="Roboto Th"/>
              </a:rPr>
              <a:t>regedit</a:t>
            </a:r>
            <a:r>
              <a:rPr lang="zh-CN" altLang="en-US" b="1">
                <a:solidFill>
                  <a:schemeClr val="bg1"/>
                </a:solidFill>
                <a:latin typeface="Roboto Th"/>
              </a:rPr>
              <a:t>界面化形式</a:t>
            </a:r>
            <a:endParaRPr lang="en-US" b="1">
              <a:solidFill>
                <a:schemeClr val="bg1"/>
              </a:solidFill>
              <a:latin typeface="Roboto Th"/>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06" name="文本框 4"/>
          <p:cNvSpPr txBox="1">
            <a:spLocks noChangeArrowheads="1"/>
          </p:cNvSpPr>
          <p:nvPr/>
        </p:nvSpPr>
        <p:spPr bwMode="auto">
          <a:xfrm>
            <a:off x="1997710" y="975995"/>
            <a:ext cx="7896860" cy="706755"/>
          </a:xfrm>
          <a:prstGeom prst="rect">
            <a:avLst/>
          </a:prstGeom>
          <a:noFill/>
          <a:ln w="9525">
            <a:noFill/>
            <a:miter lim="800000"/>
          </a:ln>
        </p:spPr>
        <p:txBody>
          <a:bodyPr wrap="square">
            <a:spAutoFit/>
          </a:bodyPr>
          <a:lstStyle/>
          <a:p>
            <a:pPr algn="ctr" fontAlgn="auto">
              <a:spcBef>
                <a:spcPts val="0"/>
              </a:spcBef>
              <a:spcAft>
                <a:spcPts val="0"/>
              </a:spcAft>
              <a:defRPr/>
            </a:pPr>
            <a:r>
              <a:rPr lang="zh-CN" altLang="en-US" sz="4000" dirty="0">
                <a:solidFill>
                  <a:schemeClr val="bg1"/>
                </a:solidFill>
                <a:latin typeface="Roboto Th" pitchFamily="2" charset="0"/>
                <a:sym typeface="+mn-ea"/>
              </a:rPr>
              <a:t>开机自动登陆的用户</a:t>
            </a:r>
            <a:endParaRPr lang="zh-CN" altLang="en-US" sz="4000">
              <a:solidFill>
                <a:schemeClr val="bg1"/>
              </a:solidFill>
              <a:latin typeface="Roboto Th"/>
            </a:endParaRPr>
          </a:p>
        </p:txBody>
      </p:sp>
      <p:sp>
        <p:nvSpPr>
          <p:cNvPr id="6" name="圆角矩形 5"/>
          <p:cNvSpPr/>
          <p:nvPr/>
        </p:nvSpPr>
        <p:spPr>
          <a:xfrm>
            <a:off x="652780" y="2098675"/>
            <a:ext cx="10668000" cy="4383405"/>
          </a:xfrm>
          <a:prstGeom prst="roundRect">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1125855" y="2309495"/>
            <a:ext cx="10102215" cy="368300"/>
          </a:xfrm>
          <a:prstGeom prst="rect">
            <a:avLst/>
          </a:prstGeom>
          <a:noFill/>
        </p:spPr>
        <p:txBody>
          <a:bodyPr wrap="square" rtlCol="0" anchor="t">
            <a:spAutoFit/>
          </a:bodyPr>
          <a:p>
            <a:r>
              <a:rPr lang="zh-CN" altLang="en-US">
                <a:solidFill>
                  <a:schemeClr val="bg1"/>
                </a:solidFill>
              </a:rPr>
              <a:t>路径：HKEY_LOCAL_MACHINE\SOFTWARE\Microsoft\Windows NT\CurrentVersion\Winlogon</a:t>
            </a:r>
            <a:endParaRPr lang="zh-CN" altLang="en-US">
              <a:solidFill>
                <a:schemeClr val="bg1"/>
              </a:solidFill>
            </a:endParaRPr>
          </a:p>
        </p:txBody>
      </p:sp>
      <p:graphicFrame>
        <p:nvGraphicFramePr>
          <p:cNvPr id="15" name="表格 14"/>
          <p:cNvGraphicFramePr/>
          <p:nvPr/>
        </p:nvGraphicFramePr>
        <p:xfrm>
          <a:off x="1249680" y="2776220"/>
          <a:ext cx="9428480" cy="3479800"/>
        </p:xfrm>
        <a:graphic>
          <a:graphicData uri="http://schemas.openxmlformats.org/drawingml/2006/table">
            <a:tbl>
              <a:tblPr firstRow="1" bandRow="1">
                <a:tableStyleId>{5C22544A-7EE6-4342-B048-85BDC9FD1C3A}</a:tableStyleId>
              </a:tblPr>
              <a:tblGrid>
                <a:gridCol w="4714240"/>
                <a:gridCol w="4714240"/>
              </a:tblGrid>
              <a:tr h="869950">
                <a:tc>
                  <a:txBody>
                    <a:bodyPr/>
                    <a:p>
                      <a:pPr algn="ctr">
                        <a:buNone/>
                      </a:pPr>
                      <a:r>
                        <a:rPr lang="zh-CN" altLang="en-US"/>
                        <a:t>注册表值名称</a:t>
                      </a:r>
                      <a:r>
                        <a:rPr lang="en-US" altLang="zh-CN"/>
                        <a:t>-</a:t>
                      </a:r>
                      <a:r>
                        <a:rPr lang="zh-CN" altLang="en-US"/>
                        <a:t>类型</a:t>
                      </a:r>
                      <a:r>
                        <a:rPr lang="en-US" altLang="zh-CN"/>
                        <a:t>-</a:t>
                      </a:r>
                      <a:r>
                        <a:rPr lang="zh-CN" altLang="en-US"/>
                        <a:t>数据</a:t>
                      </a:r>
                      <a:endParaRPr lang="zh-CN" altLang="en-US"/>
                    </a:p>
                  </a:txBody>
                  <a:tcPr anchor="ctr" anchorCtr="0"/>
                </a:tc>
                <a:tc>
                  <a:txBody>
                    <a:bodyPr/>
                    <a:p>
                      <a:pPr algn="ctr">
                        <a:buNone/>
                      </a:pPr>
                      <a:r>
                        <a:rPr lang="zh-CN" altLang="en-US"/>
                        <a:t>作用</a:t>
                      </a:r>
                      <a:endParaRPr lang="zh-CN" altLang="en-US"/>
                    </a:p>
                  </a:txBody>
                  <a:tcPr anchor="ctr" anchorCtr="0"/>
                </a:tc>
              </a:tr>
              <a:tr h="869950">
                <a:tc>
                  <a:txBody>
                    <a:bodyPr/>
                    <a:p>
                      <a:pPr algn="ctr">
                        <a:buNone/>
                      </a:pPr>
                      <a:endParaRPr lang="zh-CN" altLang="en-US"/>
                    </a:p>
                  </a:txBody>
                  <a:tcPr anchor="ctr" anchorCtr="0"/>
                </a:tc>
                <a:tc>
                  <a:txBody>
                    <a:bodyPr/>
                    <a:p>
                      <a:pPr algn="ctr">
                        <a:buNone/>
                      </a:pPr>
                      <a:r>
                        <a:rPr lang="zh-CN" altLang="en-US"/>
                        <a:t>是否自动登陆，默认为</a:t>
                      </a:r>
                      <a:r>
                        <a:rPr lang="en-US" altLang="zh-CN"/>
                        <a:t>0</a:t>
                      </a:r>
                      <a:r>
                        <a:rPr lang="zh-CN" altLang="en-US"/>
                        <a:t>（不自动登陆）</a:t>
                      </a:r>
                      <a:endParaRPr lang="zh-CN" altLang="en-US"/>
                    </a:p>
                  </a:txBody>
                  <a:tcPr anchor="ctr" anchorCtr="0"/>
                </a:tc>
              </a:tr>
              <a:tr h="869950">
                <a:tc>
                  <a:txBody>
                    <a:bodyPr/>
                    <a:p>
                      <a:pPr algn="ctr">
                        <a:buNone/>
                      </a:pPr>
                      <a:endParaRPr lang="zh-CN" altLang="en-US"/>
                    </a:p>
                  </a:txBody>
                  <a:tcPr anchor="ctr" anchorCtr="0"/>
                </a:tc>
                <a:tc>
                  <a:txBody>
                    <a:bodyPr/>
                    <a:p>
                      <a:pPr algn="ctr">
                        <a:buNone/>
                      </a:pPr>
                      <a:r>
                        <a:rPr lang="zh-CN" altLang="en-US"/>
                        <a:t>对自动登陆的域名</a:t>
                      </a:r>
                      <a:endParaRPr lang="zh-CN" altLang="en-US"/>
                    </a:p>
                    <a:p>
                      <a:pPr algn="ctr">
                        <a:buNone/>
                      </a:pPr>
                      <a:r>
                        <a:rPr lang="zh-CN" altLang="en-US" sz="1800">
                          <a:sym typeface="+mn-ea"/>
                        </a:rPr>
                        <a:t>默认开机自动登陆的账户</a:t>
                      </a:r>
                      <a:endParaRPr lang="zh-CN" altLang="en-US"/>
                    </a:p>
                  </a:txBody>
                  <a:tcPr anchor="ctr" anchorCtr="0"/>
                </a:tc>
              </a:tr>
              <a:tr h="869950">
                <a:tc>
                  <a:txBody>
                    <a:bodyPr/>
                    <a:p>
                      <a:pPr algn="ctr">
                        <a:buNone/>
                      </a:pPr>
                      <a:endParaRPr lang="zh-CN" altLang="en-US"/>
                    </a:p>
                  </a:txBody>
                  <a:tcPr anchor="ctr" anchorCtr="0"/>
                </a:tc>
                <a:tc>
                  <a:txBody>
                    <a:bodyPr/>
                    <a:p>
                      <a:pPr algn="ctr">
                        <a:buNone/>
                      </a:pPr>
                      <a:r>
                        <a:rPr lang="zh-CN" altLang="en-US"/>
                        <a:t>开机加载的进程，默认</a:t>
                      </a:r>
                      <a:r>
                        <a:rPr lang="en-US" altLang="zh-CN"/>
                        <a:t>explorer.exe</a:t>
                      </a:r>
                      <a:endParaRPr lang="en-US" altLang="zh-CN"/>
                    </a:p>
                  </a:txBody>
                  <a:tcPr anchor="ctr" anchorCtr="0"/>
                </a:tc>
              </a:tr>
            </a:tbl>
          </a:graphicData>
        </a:graphic>
      </p:graphicFrame>
      <p:pic>
        <p:nvPicPr>
          <p:cNvPr id="7" name="图片 6"/>
          <p:cNvPicPr>
            <a:picLocks noChangeAspect="1"/>
          </p:cNvPicPr>
          <p:nvPr/>
        </p:nvPicPr>
        <p:blipFill>
          <a:blip r:embed="rId1"/>
          <a:stretch>
            <a:fillRect/>
          </a:stretch>
        </p:blipFill>
        <p:spPr>
          <a:xfrm>
            <a:off x="1319530" y="3860165"/>
            <a:ext cx="4523740" cy="257175"/>
          </a:xfrm>
          <a:prstGeom prst="rect">
            <a:avLst/>
          </a:prstGeom>
        </p:spPr>
      </p:pic>
      <p:pic>
        <p:nvPicPr>
          <p:cNvPr id="8" name="图片 7"/>
          <p:cNvPicPr>
            <a:picLocks noChangeAspect="1"/>
          </p:cNvPicPr>
          <p:nvPr/>
        </p:nvPicPr>
        <p:blipFill>
          <a:blip r:embed="rId2"/>
          <a:stretch>
            <a:fillRect/>
          </a:stretch>
        </p:blipFill>
        <p:spPr>
          <a:xfrm>
            <a:off x="1552893" y="4678045"/>
            <a:ext cx="4057015" cy="428625"/>
          </a:xfrm>
          <a:prstGeom prst="rect">
            <a:avLst/>
          </a:prstGeom>
        </p:spPr>
      </p:pic>
      <p:pic>
        <p:nvPicPr>
          <p:cNvPr id="11" name="图片 10"/>
          <p:cNvPicPr>
            <a:picLocks noChangeAspect="1"/>
          </p:cNvPicPr>
          <p:nvPr/>
        </p:nvPicPr>
        <p:blipFill>
          <a:blip r:embed="rId3"/>
          <a:stretch>
            <a:fillRect/>
          </a:stretch>
        </p:blipFill>
        <p:spPr>
          <a:xfrm>
            <a:off x="1481455" y="5676900"/>
            <a:ext cx="4199890" cy="228600"/>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06" name="文本框 4"/>
          <p:cNvSpPr txBox="1">
            <a:spLocks noChangeArrowheads="1"/>
          </p:cNvSpPr>
          <p:nvPr/>
        </p:nvSpPr>
        <p:spPr bwMode="auto">
          <a:xfrm>
            <a:off x="1997710" y="975995"/>
            <a:ext cx="7896860" cy="706755"/>
          </a:xfrm>
          <a:prstGeom prst="rect">
            <a:avLst/>
          </a:prstGeom>
          <a:noFill/>
          <a:ln w="9525">
            <a:noFill/>
            <a:miter lim="800000"/>
          </a:ln>
        </p:spPr>
        <p:txBody>
          <a:bodyPr wrap="square">
            <a:spAutoFit/>
          </a:bodyPr>
          <a:lstStyle/>
          <a:p>
            <a:pPr algn="ctr" fontAlgn="auto">
              <a:spcBef>
                <a:spcPts val="0"/>
              </a:spcBef>
              <a:spcAft>
                <a:spcPts val="0"/>
              </a:spcAft>
              <a:defRPr/>
            </a:pPr>
            <a:r>
              <a:rPr lang="zh-CN" altLang="en-US" sz="4000" dirty="0">
                <a:solidFill>
                  <a:schemeClr val="bg1"/>
                </a:solidFill>
                <a:latin typeface="Roboto Th" pitchFamily="2" charset="0"/>
                <a:sym typeface="+mn-ea"/>
              </a:rPr>
              <a:t>最后登陆的用户显示</a:t>
            </a:r>
            <a:endParaRPr lang="en-US" altLang="zh-CN" sz="4000" dirty="0">
              <a:solidFill>
                <a:schemeClr val="bg1"/>
              </a:solidFill>
              <a:latin typeface="Roboto Th" pitchFamily="2" charset="0"/>
              <a:sym typeface="+mn-ea"/>
            </a:endParaRPr>
          </a:p>
        </p:txBody>
      </p:sp>
      <p:sp>
        <p:nvSpPr>
          <p:cNvPr id="6" name="圆角矩形 5"/>
          <p:cNvSpPr/>
          <p:nvPr/>
        </p:nvSpPr>
        <p:spPr>
          <a:xfrm>
            <a:off x="652780" y="2098675"/>
            <a:ext cx="10668000" cy="4383405"/>
          </a:xfrm>
          <a:prstGeom prst="roundRect">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1125855" y="2309495"/>
            <a:ext cx="9902825" cy="337185"/>
          </a:xfrm>
          <a:prstGeom prst="rect">
            <a:avLst/>
          </a:prstGeom>
          <a:noFill/>
        </p:spPr>
        <p:txBody>
          <a:bodyPr wrap="square" rtlCol="0" anchor="t">
            <a:spAutoFit/>
          </a:bodyPr>
          <a:p>
            <a:r>
              <a:rPr lang="zh-CN" altLang="en-US" sz="1600">
                <a:solidFill>
                  <a:schemeClr val="bg1"/>
                </a:solidFill>
              </a:rPr>
              <a:t>路径：HKEY_LOCAL_MACHINE\SOFTWARE\Microsoft\Windows\CurrentVersion\Authentication\LogonUI</a:t>
            </a:r>
            <a:endParaRPr lang="zh-CN" altLang="en-US" sz="1600">
              <a:solidFill>
                <a:schemeClr val="bg1"/>
              </a:solidFill>
            </a:endParaRPr>
          </a:p>
        </p:txBody>
      </p:sp>
      <p:pic>
        <p:nvPicPr>
          <p:cNvPr id="2" name="图片 1"/>
          <p:cNvPicPr>
            <a:picLocks noChangeAspect="1"/>
          </p:cNvPicPr>
          <p:nvPr/>
        </p:nvPicPr>
        <p:blipFill>
          <a:blip r:embed="rId1"/>
          <a:stretch>
            <a:fillRect/>
          </a:stretch>
        </p:blipFill>
        <p:spPr>
          <a:xfrm>
            <a:off x="1209675" y="4965700"/>
            <a:ext cx="4819015" cy="457200"/>
          </a:xfrm>
          <a:prstGeom prst="rect">
            <a:avLst/>
          </a:prstGeom>
        </p:spPr>
      </p:pic>
      <p:sp>
        <p:nvSpPr>
          <p:cNvPr id="3" name="文本框 2"/>
          <p:cNvSpPr txBox="1"/>
          <p:nvPr/>
        </p:nvSpPr>
        <p:spPr>
          <a:xfrm>
            <a:off x="978535" y="5564505"/>
            <a:ext cx="9836785" cy="829945"/>
          </a:xfrm>
          <a:prstGeom prst="rect">
            <a:avLst/>
          </a:prstGeom>
          <a:noFill/>
        </p:spPr>
        <p:txBody>
          <a:bodyPr wrap="square" rtlCol="0" anchor="t">
            <a:spAutoFit/>
          </a:bodyPr>
          <a:p>
            <a:r>
              <a:rPr lang="zh-CN" altLang="en-US" sz="1600">
                <a:solidFill>
                  <a:schemeClr val="bg1"/>
                </a:solidFill>
              </a:rPr>
              <a:t>这两键值控制着开机显示登陆的用户，不代表真正登陆的用户，仅仅作为</a:t>
            </a:r>
            <a:r>
              <a:rPr lang="en-US" altLang="zh-CN" sz="1600">
                <a:solidFill>
                  <a:schemeClr val="bg1"/>
                </a:solidFill>
              </a:rPr>
              <a:t>UI</a:t>
            </a:r>
            <a:r>
              <a:rPr lang="zh-CN" altLang="en-US" sz="1600">
                <a:solidFill>
                  <a:schemeClr val="bg1"/>
                </a:solidFill>
              </a:rPr>
              <a:t>而已。</a:t>
            </a:r>
            <a:endParaRPr lang="zh-CN" altLang="en-US" sz="1600">
              <a:solidFill>
                <a:schemeClr val="bg1"/>
              </a:solidFill>
            </a:endParaRPr>
          </a:p>
          <a:p>
            <a:r>
              <a:rPr lang="en-US" altLang="zh-CN" sz="1600">
                <a:solidFill>
                  <a:schemeClr val="bg1"/>
                </a:solidFill>
              </a:rPr>
              <a:t>WIN10</a:t>
            </a:r>
            <a:r>
              <a:rPr lang="zh-CN" altLang="en-US" sz="1600">
                <a:solidFill>
                  <a:schemeClr val="bg1"/>
                </a:solidFill>
              </a:rPr>
              <a:t>系统下，还有值控制着用户名字显示，这里本程序直接删除了，</a:t>
            </a:r>
            <a:r>
              <a:rPr lang="zh-CN" altLang="en-US" sz="1600">
                <a:solidFill>
                  <a:schemeClr val="bg1"/>
                </a:solidFill>
                <a:sym typeface="+mn-ea"/>
              </a:rPr>
              <a:t>个人感觉无任何意义</a:t>
            </a:r>
            <a:r>
              <a:rPr lang="en-US" altLang="zh-CN" sz="1600">
                <a:solidFill>
                  <a:schemeClr val="bg1"/>
                </a:solidFill>
                <a:sym typeface="+mn-ea"/>
              </a:rPr>
              <a:t>,</a:t>
            </a:r>
            <a:r>
              <a:rPr lang="zh-CN" altLang="en-US" sz="1600">
                <a:solidFill>
                  <a:schemeClr val="bg1"/>
                </a:solidFill>
              </a:rPr>
              <a:t>后续登陆进去会自动生成。</a:t>
            </a:r>
            <a:endParaRPr lang="en-US" altLang="zh-CN" sz="1600">
              <a:solidFill>
                <a:schemeClr val="bg1"/>
              </a:solidFill>
            </a:endParaRPr>
          </a:p>
        </p:txBody>
      </p:sp>
      <p:pic>
        <p:nvPicPr>
          <p:cNvPr id="7" name="图片 6"/>
          <p:cNvPicPr>
            <a:picLocks noChangeAspect="1"/>
          </p:cNvPicPr>
          <p:nvPr/>
        </p:nvPicPr>
        <p:blipFill>
          <a:blip r:embed="rId2"/>
          <a:stretch>
            <a:fillRect/>
          </a:stretch>
        </p:blipFill>
        <p:spPr>
          <a:xfrm>
            <a:off x="1415415" y="2722880"/>
            <a:ext cx="2028825" cy="2047875"/>
          </a:xfrm>
          <a:prstGeom prst="rect">
            <a:avLst/>
          </a:prstGeo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06" name="文本框 4"/>
          <p:cNvSpPr txBox="1">
            <a:spLocks noChangeArrowheads="1"/>
          </p:cNvSpPr>
          <p:nvPr/>
        </p:nvSpPr>
        <p:spPr bwMode="auto">
          <a:xfrm>
            <a:off x="1997710" y="975995"/>
            <a:ext cx="7896860" cy="706755"/>
          </a:xfrm>
          <a:prstGeom prst="rect">
            <a:avLst/>
          </a:prstGeom>
          <a:noFill/>
          <a:ln w="9525">
            <a:noFill/>
            <a:miter lim="800000"/>
          </a:ln>
        </p:spPr>
        <p:txBody>
          <a:bodyPr wrap="square">
            <a:spAutoFit/>
          </a:bodyPr>
          <a:lstStyle/>
          <a:p>
            <a:pPr algn="ctr"/>
            <a:r>
              <a:rPr lang="zh-CN" altLang="en-US" sz="4000">
                <a:solidFill>
                  <a:schemeClr val="bg1"/>
                </a:solidFill>
                <a:latin typeface="Roboto Th"/>
                <a:cs typeface="Roboto Th"/>
                <a:sym typeface="+mn-ea"/>
              </a:rPr>
              <a:t>用户大部分配置路径</a:t>
            </a:r>
            <a:endParaRPr lang="zh-CN" altLang="en-US" sz="4000">
              <a:solidFill>
                <a:schemeClr val="bg1"/>
              </a:solidFill>
              <a:latin typeface="Roboto Th"/>
            </a:endParaRPr>
          </a:p>
        </p:txBody>
      </p:sp>
      <p:sp>
        <p:nvSpPr>
          <p:cNvPr id="6" name="圆角矩形 5"/>
          <p:cNvSpPr/>
          <p:nvPr/>
        </p:nvSpPr>
        <p:spPr>
          <a:xfrm>
            <a:off x="652780" y="1965960"/>
            <a:ext cx="10668000" cy="4516120"/>
          </a:xfrm>
          <a:prstGeom prst="roundRect">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 name="图片 2"/>
          <p:cNvPicPr>
            <a:picLocks noChangeAspect="1"/>
          </p:cNvPicPr>
          <p:nvPr/>
        </p:nvPicPr>
        <p:blipFill>
          <a:blip r:embed="rId1"/>
          <a:srcRect t="11982" b="7373"/>
          <a:stretch>
            <a:fillRect/>
          </a:stretch>
        </p:blipFill>
        <p:spPr>
          <a:xfrm>
            <a:off x="3709035" y="2432050"/>
            <a:ext cx="4209415" cy="1666875"/>
          </a:xfrm>
          <a:prstGeom prst="rect">
            <a:avLst/>
          </a:prstGeom>
        </p:spPr>
      </p:pic>
      <p:pic>
        <p:nvPicPr>
          <p:cNvPr id="10" name="图片 9"/>
          <p:cNvPicPr>
            <a:picLocks noChangeAspect="1"/>
          </p:cNvPicPr>
          <p:nvPr/>
        </p:nvPicPr>
        <p:blipFill>
          <a:blip r:embed="rId2"/>
          <a:srcRect b="7570"/>
          <a:stretch>
            <a:fillRect/>
          </a:stretch>
        </p:blipFill>
        <p:spPr>
          <a:xfrm>
            <a:off x="1713865" y="4196080"/>
            <a:ext cx="8180705" cy="2209800"/>
          </a:xfrm>
          <a:prstGeom prst="rect">
            <a:avLst/>
          </a:prstGeom>
        </p:spPr>
      </p:pic>
      <p:sp>
        <p:nvSpPr>
          <p:cNvPr id="9" name="圆角矩形 8"/>
          <p:cNvSpPr/>
          <p:nvPr/>
        </p:nvSpPr>
        <p:spPr>
          <a:xfrm>
            <a:off x="1732280" y="5013960"/>
            <a:ext cx="4591050" cy="1816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116330" y="2099945"/>
            <a:ext cx="10102215" cy="368300"/>
          </a:xfrm>
          <a:prstGeom prst="rect">
            <a:avLst/>
          </a:prstGeom>
          <a:noFill/>
        </p:spPr>
        <p:txBody>
          <a:bodyPr wrap="square" rtlCol="0" anchor="t">
            <a:spAutoFit/>
          </a:bodyPr>
          <a:p>
            <a:r>
              <a:rPr lang="zh-CN" altLang="en-US">
                <a:solidFill>
                  <a:schemeClr val="bg1"/>
                </a:solidFill>
              </a:rPr>
              <a:t>路径：HKEY_LOCAL_MACHINE\SOFTWARE\Microsoft\Windows NT\CurrentVersion\ProfileList</a:t>
            </a:r>
            <a:endParaRPr lang="zh-CN" altLang="en-US">
              <a:solidFill>
                <a:schemeClr val="bg1"/>
              </a:solidFill>
            </a:endParaRPr>
          </a:p>
        </p:txBody>
      </p:sp>
      <p:cxnSp>
        <p:nvCxnSpPr>
          <p:cNvPr id="8" name="直接箭头连接符 7"/>
          <p:cNvCxnSpPr/>
          <p:nvPr/>
        </p:nvCxnSpPr>
        <p:spPr>
          <a:xfrm flipH="1">
            <a:off x="6447155" y="4919345"/>
            <a:ext cx="1295400" cy="200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761605" y="4719320"/>
            <a:ext cx="1783080" cy="368300"/>
          </a:xfrm>
          <a:prstGeom prst="rect">
            <a:avLst/>
          </a:prstGeom>
          <a:noFill/>
        </p:spPr>
        <p:txBody>
          <a:bodyPr wrap="none" rtlCol="0">
            <a:spAutoFit/>
          </a:bodyPr>
          <a:p>
            <a:r>
              <a:rPr lang="zh-CN" altLang="en-US"/>
              <a:t>配置文件路径值</a:t>
            </a:r>
            <a:endParaRPr lang="zh-CN" altLang="en-US"/>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06" name="文本框 4"/>
          <p:cNvSpPr txBox="1">
            <a:spLocks noChangeArrowheads="1"/>
          </p:cNvSpPr>
          <p:nvPr/>
        </p:nvSpPr>
        <p:spPr bwMode="auto">
          <a:xfrm>
            <a:off x="1997710" y="975995"/>
            <a:ext cx="7896860" cy="706755"/>
          </a:xfrm>
          <a:prstGeom prst="rect">
            <a:avLst/>
          </a:prstGeom>
          <a:noFill/>
          <a:ln w="9525">
            <a:noFill/>
            <a:miter lim="800000"/>
          </a:ln>
        </p:spPr>
        <p:txBody>
          <a:bodyPr wrap="square">
            <a:spAutoFit/>
          </a:bodyPr>
          <a:lstStyle/>
          <a:p>
            <a:pPr algn="ctr"/>
            <a:r>
              <a:rPr lang="en-US" altLang="zh-CN" sz="4000">
                <a:solidFill>
                  <a:schemeClr val="bg1"/>
                </a:solidFill>
                <a:latin typeface="Roboto Th"/>
                <a:cs typeface="Roboto Th"/>
                <a:sym typeface="+mn-ea"/>
              </a:rPr>
              <a:t>UAC</a:t>
            </a:r>
            <a:r>
              <a:rPr lang="zh-CN" altLang="en-US" sz="4000">
                <a:solidFill>
                  <a:schemeClr val="bg1"/>
                </a:solidFill>
                <a:latin typeface="Roboto Th"/>
                <a:cs typeface="Roboto Th"/>
                <a:sym typeface="+mn-ea"/>
              </a:rPr>
              <a:t>介绍</a:t>
            </a:r>
            <a:endParaRPr lang="zh-CN" altLang="en-US" sz="4000">
              <a:solidFill>
                <a:schemeClr val="bg1"/>
              </a:solidFill>
              <a:latin typeface="Roboto Th"/>
              <a:cs typeface="Roboto Th"/>
              <a:sym typeface="+mn-ea"/>
            </a:endParaRPr>
          </a:p>
        </p:txBody>
      </p:sp>
      <p:sp>
        <p:nvSpPr>
          <p:cNvPr id="6" name="圆角矩形 5"/>
          <p:cNvSpPr/>
          <p:nvPr/>
        </p:nvSpPr>
        <p:spPr>
          <a:xfrm>
            <a:off x="652780" y="1965960"/>
            <a:ext cx="10668000" cy="4516120"/>
          </a:xfrm>
          <a:prstGeom prst="roundRect">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框 2"/>
          <p:cNvSpPr txBox="1"/>
          <p:nvPr/>
        </p:nvSpPr>
        <p:spPr>
          <a:xfrm>
            <a:off x="1162685" y="2181860"/>
            <a:ext cx="9491345" cy="1198880"/>
          </a:xfrm>
          <a:prstGeom prst="rect">
            <a:avLst/>
          </a:prstGeom>
          <a:noFill/>
        </p:spPr>
        <p:txBody>
          <a:bodyPr wrap="square" rtlCol="0" anchor="t">
            <a:spAutoFit/>
          </a:bodyPr>
          <a:p>
            <a:r>
              <a:rPr lang="zh-CN" altLang="en-US">
                <a:solidFill>
                  <a:schemeClr val="bg1"/>
                </a:solidFill>
                <a:uFillTx/>
              </a:rPr>
              <a:t>UAC(用户帐户控制)是微软为提高系统安全而在Windows Vista中引入的新技术，它要求用户在执行可能会影响计算机运行的操作或执行更改影响其他用户的设置的操作之前，提供权限或管理员密码。通过在这些操作启动前对其进行验证，UAC 可以帮助防止恶意软件和间谍软件在未经许可的情况下在计算机上进行安装或对计算机进行更改。</a:t>
            </a:r>
            <a:endParaRPr lang="zh-CN" altLang="en-US">
              <a:solidFill>
                <a:schemeClr val="bg1"/>
              </a:solidFill>
              <a:uFillTx/>
            </a:endParaRPr>
          </a:p>
        </p:txBody>
      </p:sp>
      <p:pic>
        <p:nvPicPr>
          <p:cNvPr id="9" name="图片 8"/>
          <p:cNvPicPr>
            <a:picLocks noChangeAspect="1"/>
          </p:cNvPicPr>
          <p:nvPr/>
        </p:nvPicPr>
        <p:blipFill>
          <a:blip r:embed="rId1"/>
          <a:srcRect l="3423" t="27240" r="7322" b="7510"/>
          <a:stretch>
            <a:fillRect/>
          </a:stretch>
        </p:blipFill>
        <p:spPr>
          <a:xfrm>
            <a:off x="4067175" y="3731895"/>
            <a:ext cx="3041015" cy="1624330"/>
          </a:xfrm>
          <a:prstGeom prst="rect">
            <a:avLst/>
          </a:prstGeom>
        </p:spPr>
      </p:pic>
      <p:pic>
        <p:nvPicPr>
          <p:cNvPr id="10" name="图片 9"/>
          <p:cNvPicPr>
            <a:picLocks noChangeAspect="1"/>
          </p:cNvPicPr>
          <p:nvPr/>
        </p:nvPicPr>
        <p:blipFill>
          <a:blip r:embed="rId2"/>
          <a:stretch>
            <a:fillRect/>
          </a:stretch>
        </p:blipFill>
        <p:spPr>
          <a:xfrm>
            <a:off x="7169150" y="3380740"/>
            <a:ext cx="3754755" cy="2602230"/>
          </a:xfrm>
          <a:prstGeom prst="rect">
            <a:avLst/>
          </a:prstGeom>
        </p:spPr>
      </p:pic>
      <p:sp>
        <p:nvSpPr>
          <p:cNvPr id="11" name="圆角矩形 10"/>
          <p:cNvSpPr/>
          <p:nvPr/>
        </p:nvSpPr>
        <p:spPr>
          <a:xfrm>
            <a:off x="1162685" y="3718560"/>
            <a:ext cx="2768600" cy="2036445"/>
          </a:xfrm>
          <a:prstGeom prst="roundRect">
            <a:avLst/>
          </a:prstGeom>
          <a:solidFill>
            <a:schemeClr val="tx1">
              <a:alpha val="39000"/>
            </a:schemeClr>
          </a:solid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6" name="文本框 15"/>
          <p:cNvSpPr txBox="1"/>
          <p:nvPr/>
        </p:nvSpPr>
        <p:spPr>
          <a:xfrm>
            <a:off x="1325880" y="3779520"/>
            <a:ext cx="2430780" cy="1953260"/>
          </a:xfrm>
          <a:prstGeom prst="rect">
            <a:avLst/>
          </a:prstGeom>
          <a:noFill/>
        </p:spPr>
        <p:txBody>
          <a:bodyPr wrap="square" rtlCol="0" anchor="t">
            <a:spAutoFit/>
          </a:bodyPr>
          <a:p>
            <a:r>
              <a:rPr lang="zh-CN" sz="1100">
                <a:solidFill>
                  <a:schemeClr val="bg1"/>
                </a:solidFill>
                <a:sym typeface="+mn-ea"/>
              </a:rPr>
              <a:t>为啥要关闭</a:t>
            </a:r>
            <a:r>
              <a:rPr lang="en-US" altLang="zh-CN" sz="1100">
                <a:solidFill>
                  <a:schemeClr val="bg1"/>
                </a:solidFill>
                <a:sym typeface="+mn-ea"/>
              </a:rPr>
              <a:t>UAC</a:t>
            </a:r>
            <a:r>
              <a:rPr lang="zh-CN" altLang="en-US" sz="1100">
                <a:solidFill>
                  <a:schemeClr val="bg1"/>
                </a:solidFill>
                <a:sym typeface="+mn-ea"/>
              </a:rPr>
              <a:t>？</a:t>
            </a:r>
            <a:endParaRPr lang="zh-CN" altLang="en-US" sz="1100">
              <a:solidFill>
                <a:schemeClr val="bg1"/>
              </a:solidFill>
              <a:sym typeface="+mn-ea"/>
            </a:endParaRPr>
          </a:p>
          <a:p>
            <a:r>
              <a:rPr lang="zh-CN" altLang="en-US" sz="1100">
                <a:solidFill>
                  <a:schemeClr val="bg1"/>
                </a:solidFill>
                <a:sym typeface="+mn-ea"/>
              </a:rPr>
              <a:t>答：本程序需要管理员权限且要开机自动运行，</a:t>
            </a:r>
            <a:r>
              <a:rPr lang="en-US" altLang="zh-CN" sz="1100">
                <a:solidFill>
                  <a:schemeClr val="bg1"/>
                </a:solidFill>
                <a:sym typeface="+mn-ea"/>
              </a:rPr>
              <a:t>UAC</a:t>
            </a:r>
            <a:r>
              <a:rPr lang="zh-CN" altLang="en-US" sz="1100">
                <a:solidFill>
                  <a:schemeClr val="bg1"/>
                </a:solidFill>
                <a:sym typeface="+mn-ea"/>
              </a:rPr>
              <a:t>默认会提示是否运行执行而弹出通知，然而通知则需要</a:t>
            </a:r>
            <a:r>
              <a:rPr lang="en-US" altLang="zh-CN" sz="1100">
                <a:solidFill>
                  <a:schemeClr val="bg1"/>
                </a:solidFill>
                <a:sym typeface="+mn-ea"/>
              </a:rPr>
              <a:t>explorer.exe</a:t>
            </a:r>
            <a:r>
              <a:rPr lang="zh-CN" altLang="en-US" sz="1100">
                <a:solidFill>
                  <a:schemeClr val="bg1"/>
                </a:solidFill>
                <a:sym typeface="+mn-ea"/>
              </a:rPr>
              <a:t>进程提供一个对话界面程序手动点击同意，本程序才能执行，要不然阻拦无法运行。</a:t>
            </a:r>
            <a:endParaRPr lang="zh-CN" altLang="en-US" sz="1100">
              <a:solidFill>
                <a:schemeClr val="bg1"/>
              </a:solidFill>
              <a:sym typeface="+mn-ea"/>
            </a:endParaRPr>
          </a:p>
          <a:p>
            <a:r>
              <a:rPr lang="zh-CN" altLang="en-US" sz="1100">
                <a:solidFill>
                  <a:schemeClr val="bg1"/>
                </a:solidFill>
                <a:sym typeface="+mn-ea"/>
              </a:rPr>
              <a:t>因本程序的方式是抢占了注册表开机加载项</a:t>
            </a:r>
            <a:r>
              <a:rPr lang="en-US" altLang="zh-CN" sz="1100">
                <a:solidFill>
                  <a:schemeClr val="bg1"/>
                </a:solidFill>
                <a:sym typeface="+mn-ea"/>
              </a:rPr>
              <a:t>explorer.exe</a:t>
            </a:r>
            <a:r>
              <a:rPr lang="zh-CN" altLang="en-US" sz="1100">
                <a:solidFill>
                  <a:schemeClr val="bg1"/>
                </a:solidFill>
                <a:sym typeface="+mn-ea"/>
              </a:rPr>
              <a:t>进程，所以导致</a:t>
            </a:r>
            <a:r>
              <a:rPr lang="en-US" altLang="zh-CN" sz="1100">
                <a:solidFill>
                  <a:schemeClr val="bg1"/>
                </a:solidFill>
                <a:sym typeface="+mn-ea"/>
              </a:rPr>
              <a:t>UAC</a:t>
            </a:r>
            <a:r>
              <a:rPr lang="zh-CN" altLang="en-US" sz="1100">
                <a:solidFill>
                  <a:schemeClr val="bg1"/>
                </a:solidFill>
                <a:sym typeface="+mn-ea"/>
              </a:rPr>
              <a:t>提示无法出现，本程序干脆就直接关闭了这个没任何作用的</a:t>
            </a:r>
            <a:r>
              <a:rPr lang="en-US" altLang="zh-CN" sz="1100">
                <a:solidFill>
                  <a:schemeClr val="bg1"/>
                </a:solidFill>
                <a:sym typeface="+mn-ea"/>
              </a:rPr>
              <a:t>UAC</a:t>
            </a:r>
            <a:r>
              <a:rPr lang="zh-CN" altLang="en-US" sz="1100">
                <a:solidFill>
                  <a:schemeClr val="bg1"/>
                </a:solidFill>
                <a:sym typeface="+mn-ea"/>
              </a:rPr>
              <a:t>。</a:t>
            </a:r>
            <a:endParaRPr lang="zh-CN" altLang="en-US" sz="1100">
              <a:solidFill>
                <a:schemeClr val="bg1"/>
              </a:solidFill>
              <a:sym typeface="+mn-ea"/>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8409305" y="3103880"/>
            <a:ext cx="1820545" cy="469265"/>
          </a:xfrm>
          <a:prstGeom prst="roundRect">
            <a:avLst/>
          </a:prstGeom>
          <a:solidFill>
            <a:schemeClr val="tx1">
              <a:alpha val="39000"/>
            </a:schemeClr>
          </a:solid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06" name="文本框 4"/>
          <p:cNvSpPr txBox="1">
            <a:spLocks noChangeArrowheads="1"/>
          </p:cNvSpPr>
          <p:nvPr/>
        </p:nvSpPr>
        <p:spPr bwMode="auto">
          <a:xfrm>
            <a:off x="1997710" y="975995"/>
            <a:ext cx="7896860" cy="706755"/>
          </a:xfrm>
          <a:prstGeom prst="rect">
            <a:avLst/>
          </a:prstGeom>
          <a:noFill/>
          <a:ln w="9525">
            <a:noFill/>
            <a:miter lim="800000"/>
          </a:ln>
        </p:spPr>
        <p:txBody>
          <a:bodyPr wrap="square">
            <a:spAutoFit/>
          </a:bodyPr>
          <a:lstStyle/>
          <a:p>
            <a:pPr algn="ctr"/>
            <a:r>
              <a:rPr lang="zh-CN" altLang="en-US" sz="4000">
                <a:solidFill>
                  <a:schemeClr val="bg1"/>
                </a:solidFill>
                <a:latin typeface="Roboto Th"/>
                <a:cs typeface="Roboto Th"/>
                <a:sym typeface="+mn-ea"/>
              </a:rPr>
              <a:t>系统</a:t>
            </a:r>
            <a:r>
              <a:rPr lang="en-US" altLang="zh-CN" sz="4000">
                <a:solidFill>
                  <a:schemeClr val="bg1"/>
                </a:solidFill>
                <a:latin typeface="Roboto Th"/>
                <a:cs typeface="Roboto Th"/>
                <a:sym typeface="+mn-ea"/>
              </a:rPr>
              <a:t>UAC</a:t>
            </a:r>
            <a:r>
              <a:rPr lang="zh-CN" altLang="en-US" sz="4000">
                <a:solidFill>
                  <a:schemeClr val="bg1"/>
                </a:solidFill>
                <a:latin typeface="Roboto Th"/>
                <a:cs typeface="Roboto Th"/>
                <a:sym typeface="+mn-ea"/>
              </a:rPr>
              <a:t>如何通过注册表关闭</a:t>
            </a:r>
            <a:endParaRPr lang="zh-CN" altLang="en-US" sz="4000">
              <a:solidFill>
                <a:schemeClr val="bg1"/>
              </a:solidFill>
              <a:latin typeface="Roboto Th"/>
              <a:cs typeface="Roboto Th"/>
              <a:sym typeface="+mn-ea"/>
            </a:endParaRPr>
          </a:p>
        </p:txBody>
      </p:sp>
      <p:sp>
        <p:nvSpPr>
          <p:cNvPr id="6" name="圆角矩形 5"/>
          <p:cNvSpPr/>
          <p:nvPr/>
        </p:nvSpPr>
        <p:spPr>
          <a:xfrm>
            <a:off x="652780" y="1965960"/>
            <a:ext cx="10668000" cy="4516120"/>
          </a:xfrm>
          <a:prstGeom prst="roundRect">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p:nvPr/>
        </p:nvSpPr>
        <p:spPr>
          <a:xfrm>
            <a:off x="1009015" y="2185670"/>
            <a:ext cx="10728325" cy="368300"/>
          </a:xfrm>
          <a:prstGeom prst="rect">
            <a:avLst/>
          </a:prstGeom>
          <a:noFill/>
        </p:spPr>
        <p:txBody>
          <a:bodyPr wrap="square" rtlCol="0" anchor="t">
            <a:spAutoFit/>
          </a:bodyPr>
          <a:p>
            <a:r>
              <a:rPr lang="zh-CN" altLang="en-US">
                <a:solidFill>
                  <a:schemeClr val="bg1"/>
                </a:solidFill>
              </a:rPr>
              <a:t>路径：HKEY_LOCAL_MACHINE\SOFTWARE\Microsoft\Windows\CurrentVersion\Policies\System</a:t>
            </a:r>
            <a:endParaRPr lang="zh-CN" altLang="en-US">
              <a:solidFill>
                <a:schemeClr val="bg1"/>
              </a:solidFill>
            </a:endParaRPr>
          </a:p>
        </p:txBody>
      </p:sp>
      <p:pic>
        <p:nvPicPr>
          <p:cNvPr id="2" name="图片 1"/>
          <p:cNvPicPr>
            <a:picLocks noChangeAspect="1"/>
          </p:cNvPicPr>
          <p:nvPr/>
        </p:nvPicPr>
        <p:blipFill>
          <a:blip r:embed="rId1"/>
          <a:srcRect b="10223"/>
          <a:stretch>
            <a:fillRect/>
          </a:stretch>
        </p:blipFill>
        <p:spPr>
          <a:xfrm>
            <a:off x="3227705" y="2531745"/>
            <a:ext cx="4459605" cy="3546475"/>
          </a:xfrm>
          <a:prstGeom prst="rect">
            <a:avLst/>
          </a:prstGeom>
        </p:spPr>
      </p:pic>
      <p:pic>
        <p:nvPicPr>
          <p:cNvPr id="5" name="图片 4"/>
          <p:cNvPicPr>
            <a:picLocks noChangeAspect="1"/>
          </p:cNvPicPr>
          <p:nvPr/>
        </p:nvPicPr>
        <p:blipFill>
          <a:blip r:embed="rId2"/>
          <a:stretch>
            <a:fillRect/>
          </a:stretch>
        </p:blipFill>
        <p:spPr>
          <a:xfrm>
            <a:off x="1009015" y="2742565"/>
            <a:ext cx="1943100" cy="1800225"/>
          </a:xfrm>
          <a:prstGeom prst="rect">
            <a:avLst/>
          </a:prstGeom>
        </p:spPr>
      </p:pic>
      <p:sp>
        <p:nvSpPr>
          <p:cNvPr id="12" name="圆角矩形 11"/>
          <p:cNvSpPr/>
          <p:nvPr/>
        </p:nvSpPr>
        <p:spPr>
          <a:xfrm>
            <a:off x="3395980" y="3729990"/>
            <a:ext cx="3635375" cy="1816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flipH="1">
            <a:off x="7106285" y="3542665"/>
            <a:ext cx="1295400" cy="200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511540" y="3159125"/>
            <a:ext cx="1579880" cy="368300"/>
          </a:xfrm>
          <a:prstGeom prst="rect">
            <a:avLst/>
          </a:prstGeom>
          <a:noFill/>
        </p:spPr>
        <p:txBody>
          <a:bodyPr wrap="none" rtlCol="0">
            <a:spAutoFit/>
          </a:bodyPr>
          <a:p>
            <a:r>
              <a:rPr lang="zh-CN" altLang="en-US">
                <a:solidFill>
                  <a:schemeClr val="bg1"/>
                </a:solidFill>
              </a:rPr>
              <a:t>系统</a:t>
            </a:r>
            <a:r>
              <a:rPr lang="en-US" altLang="zh-CN">
                <a:solidFill>
                  <a:schemeClr val="bg1"/>
                </a:solidFill>
              </a:rPr>
              <a:t>UAC</a:t>
            </a:r>
            <a:r>
              <a:rPr lang="zh-CN" altLang="en-US">
                <a:solidFill>
                  <a:schemeClr val="bg1"/>
                </a:solidFill>
              </a:rPr>
              <a:t>开关</a:t>
            </a:r>
            <a:endParaRPr lang="zh-CN" altLang="en-US">
              <a:solidFill>
                <a:schemeClr val="bg1"/>
              </a:solidFil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09078" y="2805113"/>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0" name="文本框 4"/>
          <p:cNvSpPr txBox="1">
            <a:spLocks noChangeArrowheads="1"/>
          </p:cNvSpPr>
          <p:nvPr/>
        </p:nvSpPr>
        <p:spPr bwMode="auto">
          <a:xfrm>
            <a:off x="2626995" y="2909570"/>
            <a:ext cx="6706235" cy="706755"/>
          </a:xfrm>
          <a:prstGeom prst="rect">
            <a:avLst/>
          </a:prstGeom>
          <a:noFill/>
          <a:ln w="9525">
            <a:noFill/>
            <a:miter lim="800000"/>
          </a:ln>
        </p:spPr>
        <p:txBody>
          <a:bodyPr wrap="square">
            <a:spAutoFit/>
          </a:bodyPr>
          <a:lstStyle/>
          <a:p>
            <a:pPr algn="ctr"/>
            <a:r>
              <a:rPr lang="zh-CN" sz="4000">
                <a:solidFill>
                  <a:schemeClr val="bg1"/>
                </a:solidFill>
                <a:latin typeface="Roboto Th"/>
                <a:ea typeface="GulimChe" panose="020B0609000101010101" pitchFamily="49" charset="-127"/>
              </a:rPr>
              <a:t>注册表操作介绍完毕</a:t>
            </a:r>
            <a:endParaRPr lang="zh-CN" sz="4000">
              <a:solidFill>
                <a:schemeClr val="bg1"/>
              </a:solidFill>
              <a:latin typeface="Roboto Th"/>
              <a:ea typeface="GulimChe" panose="020B0609000101010101" pitchFamily="49" charset="-127"/>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09395" y="2538730"/>
            <a:ext cx="9172575" cy="94234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0" name="文本框 4"/>
          <p:cNvSpPr txBox="1">
            <a:spLocks noChangeArrowheads="1"/>
          </p:cNvSpPr>
          <p:nvPr/>
        </p:nvSpPr>
        <p:spPr bwMode="auto">
          <a:xfrm>
            <a:off x="2636520" y="2656205"/>
            <a:ext cx="6706235" cy="706755"/>
          </a:xfrm>
          <a:prstGeom prst="rect">
            <a:avLst/>
          </a:prstGeom>
          <a:noFill/>
          <a:ln w="9525">
            <a:noFill/>
            <a:miter lim="800000"/>
          </a:ln>
        </p:spPr>
        <p:txBody>
          <a:bodyPr wrap="square">
            <a:spAutoFit/>
          </a:bodyPr>
          <a:lstStyle/>
          <a:p>
            <a:pPr algn="ctr"/>
            <a:r>
              <a:rPr lang="zh-CN" altLang="en-US" sz="4000">
                <a:solidFill>
                  <a:schemeClr val="bg1"/>
                </a:solidFill>
                <a:latin typeface="Roboto Th"/>
              </a:rPr>
              <a:t>安装版源代码说明</a:t>
            </a:r>
            <a:endParaRPr lang="zh-CN" altLang="en-US" sz="4000">
              <a:solidFill>
                <a:schemeClr val="bg1"/>
              </a:solidFill>
              <a:latin typeface="Roboto Th"/>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55623" y="3075335"/>
            <a:ext cx="3992245" cy="706755"/>
          </a:xfrm>
          <a:prstGeom prst="rect">
            <a:avLst/>
          </a:prstGeom>
          <a:ln>
            <a:solidFill>
              <a:schemeClr val="bg1">
                <a:alpha val="36000"/>
              </a:schemeClr>
            </a:solidFill>
          </a:ln>
        </p:spPr>
        <p:txBody>
          <a:bodyPr wrap="none">
            <a:spAutoFit/>
          </a:bodyPr>
          <a:p>
            <a:pPr algn="ctr"/>
            <a:r>
              <a:rPr lang="en-US" altLang="zh-CN" sz="4000">
                <a:solidFill>
                  <a:schemeClr val="bg1"/>
                </a:solidFill>
                <a:latin typeface="Roboto Th"/>
                <a:cs typeface="Roboto Th"/>
                <a:sym typeface="+mn-ea"/>
              </a:rPr>
              <a:t>setup.exe</a:t>
            </a:r>
            <a:r>
              <a:rPr lang="zh-CN" altLang="en-US" sz="4000">
                <a:solidFill>
                  <a:schemeClr val="bg1"/>
                </a:solidFill>
                <a:latin typeface="Roboto Th"/>
                <a:cs typeface="Roboto Th"/>
                <a:sym typeface="+mn-ea"/>
              </a:rPr>
              <a:t>逻辑图</a:t>
            </a:r>
            <a:endParaRPr lang="zh-CN" sz="4000" b="1" dirty="0">
              <a:solidFill>
                <a:schemeClr val="bg1"/>
              </a:solidFill>
              <a:latin typeface="Roboto Th" pitchFamily="2" charset="0"/>
              <a:ea typeface="Roboto Th" pitchFamily="2" charset="0"/>
            </a:endParaRPr>
          </a:p>
        </p:txBody>
      </p:sp>
      <p:pic>
        <p:nvPicPr>
          <p:cNvPr id="2" name="图片 1" descr="setup"/>
          <p:cNvPicPr>
            <a:picLocks noChangeAspect="1"/>
          </p:cNvPicPr>
          <p:nvPr/>
        </p:nvPicPr>
        <p:blipFill>
          <a:blip r:embed="rId1"/>
          <a:srcRect l="23492" t="8598" r="22100" b="16218"/>
          <a:stretch>
            <a:fillRect/>
          </a:stretch>
        </p:blipFill>
        <p:spPr>
          <a:xfrm>
            <a:off x="7279005" y="232410"/>
            <a:ext cx="3273425" cy="6393180"/>
          </a:xfrm>
          <a:prstGeom prst="rect">
            <a:avLst/>
          </a:prstGeo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93338" y="1057305"/>
            <a:ext cx="5528945" cy="706755"/>
          </a:xfrm>
          <a:prstGeom prst="rect">
            <a:avLst/>
          </a:prstGeom>
          <a:ln>
            <a:solidFill>
              <a:schemeClr val="bg1">
                <a:alpha val="36000"/>
              </a:schemeClr>
            </a:solidFill>
          </a:ln>
        </p:spPr>
        <p:txBody>
          <a:bodyPr wrap="none">
            <a:spAutoFit/>
          </a:bodyPr>
          <a:p>
            <a:pPr algn="ctr"/>
            <a:r>
              <a:rPr lang="en-US" altLang="zh-CN" sz="4000">
                <a:solidFill>
                  <a:schemeClr val="bg1"/>
                </a:solidFill>
                <a:latin typeface="Roboto Th"/>
                <a:cs typeface="Roboto Th"/>
                <a:sym typeface="+mn-ea"/>
              </a:rPr>
              <a:t>JoinDomain.dll</a:t>
            </a:r>
            <a:r>
              <a:rPr lang="zh-CN" altLang="en-US" sz="4000">
                <a:solidFill>
                  <a:schemeClr val="bg1"/>
                </a:solidFill>
                <a:latin typeface="Roboto Th"/>
                <a:cs typeface="Roboto Th"/>
                <a:sym typeface="+mn-ea"/>
              </a:rPr>
              <a:t>逻辑图</a:t>
            </a:r>
            <a:endParaRPr lang="zh-CN" sz="4000" b="1" dirty="0">
              <a:solidFill>
                <a:schemeClr val="bg1"/>
              </a:solidFill>
              <a:latin typeface="Roboto Th" pitchFamily="2" charset="0"/>
              <a:ea typeface="Roboto Th" pitchFamily="2" charset="0"/>
            </a:endParaRPr>
          </a:p>
        </p:txBody>
      </p:sp>
      <p:pic>
        <p:nvPicPr>
          <p:cNvPr id="3" name="图片 2" descr="绘图2"/>
          <p:cNvPicPr>
            <a:picLocks noChangeAspect="1"/>
          </p:cNvPicPr>
          <p:nvPr/>
        </p:nvPicPr>
        <p:blipFill>
          <a:blip r:embed="rId1"/>
          <a:stretch>
            <a:fillRect/>
          </a:stretch>
        </p:blipFill>
        <p:spPr>
          <a:xfrm>
            <a:off x="277495" y="2921000"/>
            <a:ext cx="11636375" cy="236093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86" name="文本框 4"/>
          <p:cNvSpPr txBox="1">
            <a:spLocks noChangeArrowheads="1"/>
          </p:cNvSpPr>
          <p:nvPr/>
        </p:nvSpPr>
        <p:spPr bwMode="auto">
          <a:xfrm>
            <a:off x="3032125" y="975995"/>
            <a:ext cx="6128385" cy="706755"/>
          </a:xfrm>
          <a:prstGeom prst="rect">
            <a:avLst/>
          </a:prstGeom>
          <a:noFill/>
          <a:ln w="9525">
            <a:noFill/>
            <a:miter lim="800000"/>
          </a:ln>
        </p:spPr>
        <p:txBody>
          <a:bodyPr wrap="square">
            <a:spAutoFit/>
          </a:bodyPr>
          <a:lstStyle/>
          <a:p>
            <a:pPr algn="ctr"/>
            <a:r>
              <a:rPr lang="zh-CN" altLang="en-US" sz="4000">
                <a:solidFill>
                  <a:schemeClr val="bg1"/>
                </a:solidFill>
                <a:latin typeface="Roboto Th"/>
              </a:rPr>
              <a:t>逻辑语言</a:t>
            </a:r>
            <a:r>
              <a:rPr lang="en-US" altLang="zh-CN" sz="4000">
                <a:solidFill>
                  <a:schemeClr val="bg1"/>
                </a:solidFill>
                <a:latin typeface="Roboto Th"/>
              </a:rPr>
              <a:t>C#</a:t>
            </a:r>
            <a:r>
              <a:rPr lang="zh-CN" altLang="en-US" sz="4000">
                <a:solidFill>
                  <a:schemeClr val="bg1"/>
                </a:solidFill>
                <a:latin typeface="Roboto Th"/>
              </a:rPr>
              <a:t>与</a:t>
            </a:r>
            <a:r>
              <a:rPr lang="en-US" altLang="zh-CN" sz="4000">
                <a:solidFill>
                  <a:schemeClr val="bg1"/>
                </a:solidFill>
                <a:latin typeface="Roboto Th"/>
              </a:rPr>
              <a:t>.net 4.0</a:t>
            </a:r>
            <a:endParaRPr lang="en-US" altLang="zh-CN" sz="4000">
              <a:solidFill>
                <a:schemeClr val="bg1"/>
              </a:solidFill>
              <a:latin typeface="Roboto Th"/>
            </a:endParaRPr>
          </a:p>
        </p:txBody>
      </p:sp>
      <p:sp>
        <p:nvSpPr>
          <p:cNvPr id="7" name="圆角矩形 6"/>
          <p:cNvSpPr/>
          <p:nvPr/>
        </p:nvSpPr>
        <p:spPr>
          <a:xfrm>
            <a:off x="1889125" y="2619375"/>
            <a:ext cx="2179638" cy="3752396"/>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圆角矩形 7"/>
          <p:cNvSpPr/>
          <p:nvPr/>
        </p:nvSpPr>
        <p:spPr>
          <a:xfrm>
            <a:off x="1889125" y="2619375"/>
            <a:ext cx="2179638" cy="9445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6389" name="组合 8"/>
          <p:cNvGrpSpPr/>
          <p:nvPr/>
        </p:nvGrpSpPr>
        <p:grpSpPr bwMode="auto">
          <a:xfrm>
            <a:off x="4999038" y="2619375"/>
            <a:ext cx="2179637" cy="3781425"/>
            <a:chOff x="1981200" y="2545080"/>
            <a:chExt cx="2179320" cy="3383280"/>
          </a:xfrm>
        </p:grpSpPr>
        <p:sp>
          <p:nvSpPr>
            <p:cNvPr id="10" name="圆角矩形 9"/>
            <p:cNvSpPr/>
            <p:nvPr/>
          </p:nvSpPr>
          <p:spPr>
            <a:xfrm>
              <a:off x="1981200" y="2545080"/>
              <a:ext cx="2179320" cy="338328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圆角矩形 10"/>
            <p:cNvSpPr/>
            <p:nvPr/>
          </p:nvSpPr>
          <p:spPr>
            <a:xfrm>
              <a:off x="1981200" y="2545080"/>
              <a:ext cx="2179320" cy="944652"/>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圆角矩形 12"/>
          <p:cNvSpPr/>
          <p:nvPr/>
        </p:nvSpPr>
        <p:spPr>
          <a:xfrm>
            <a:off x="8107363" y="2619375"/>
            <a:ext cx="2179637" cy="3737882"/>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圆角矩形 13"/>
          <p:cNvSpPr/>
          <p:nvPr/>
        </p:nvSpPr>
        <p:spPr>
          <a:xfrm>
            <a:off x="8107363" y="2619375"/>
            <a:ext cx="2179637" cy="9445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95" name="文本框 17"/>
          <p:cNvSpPr txBox="1">
            <a:spLocks noChangeArrowheads="1"/>
          </p:cNvSpPr>
          <p:nvPr/>
        </p:nvSpPr>
        <p:spPr bwMode="auto">
          <a:xfrm>
            <a:off x="2019300" y="2906713"/>
            <a:ext cx="1920875" cy="368300"/>
          </a:xfrm>
          <a:prstGeom prst="rect">
            <a:avLst/>
          </a:prstGeom>
          <a:noFill/>
          <a:ln w="9525">
            <a:noFill/>
            <a:miter lim="800000"/>
          </a:ln>
        </p:spPr>
        <p:txBody>
          <a:bodyPr>
            <a:spAutoFit/>
          </a:bodyPr>
          <a:lstStyle/>
          <a:p>
            <a:pPr algn="ctr"/>
            <a:r>
              <a:rPr lang="en-US" b="1">
                <a:solidFill>
                  <a:schemeClr val="bg1"/>
                </a:solidFill>
                <a:latin typeface="Roboto Th"/>
                <a:ea typeface="Roboto Th"/>
                <a:cs typeface="Roboto Th"/>
              </a:rPr>
              <a:t>c#</a:t>
            </a:r>
            <a:endParaRPr lang="en-US" b="1">
              <a:solidFill>
                <a:schemeClr val="bg1"/>
              </a:solidFill>
              <a:latin typeface="Roboto Th"/>
            </a:endParaRPr>
          </a:p>
        </p:txBody>
      </p:sp>
      <p:sp>
        <p:nvSpPr>
          <p:cNvPr id="16396" name="文本框 18"/>
          <p:cNvSpPr txBox="1">
            <a:spLocks noChangeArrowheads="1"/>
          </p:cNvSpPr>
          <p:nvPr/>
        </p:nvSpPr>
        <p:spPr bwMode="auto">
          <a:xfrm>
            <a:off x="2024063" y="4138613"/>
            <a:ext cx="1916112" cy="1168400"/>
          </a:xfrm>
          <a:prstGeom prst="rect">
            <a:avLst/>
          </a:prstGeom>
          <a:noFill/>
          <a:ln w="9525">
            <a:noFill/>
            <a:miter lim="800000"/>
          </a:ln>
        </p:spPr>
        <p:txBody>
          <a:bodyPr>
            <a:spAutoFit/>
          </a:bodyPr>
          <a:lstStyle/>
          <a:p>
            <a:pPr algn="ctr"/>
            <a:r>
              <a:rPr lang="en-US" altLang="zh-CN" sz="1400">
                <a:solidFill>
                  <a:schemeClr val="bg1"/>
                </a:solidFill>
                <a:latin typeface="Roboto Th"/>
                <a:ea typeface="Roboto Th"/>
                <a:cs typeface="Roboto Th"/>
              </a:rPr>
              <a:t>C#是微软公司发布的一种面向对象的、运行于.NET Framework之上的高级程序设计语言。</a:t>
            </a:r>
            <a:endParaRPr lang="en-US" altLang="zh-CN" sz="1400">
              <a:solidFill>
                <a:schemeClr val="bg1"/>
              </a:solidFill>
              <a:latin typeface="Roboto Th"/>
              <a:ea typeface="Roboto Th"/>
              <a:cs typeface="Roboto Th"/>
            </a:endParaRPr>
          </a:p>
        </p:txBody>
      </p:sp>
      <p:sp>
        <p:nvSpPr>
          <p:cNvPr id="16397" name="文本框 19"/>
          <p:cNvSpPr txBox="1">
            <a:spLocks noChangeArrowheads="1"/>
          </p:cNvSpPr>
          <p:nvPr/>
        </p:nvSpPr>
        <p:spPr bwMode="auto">
          <a:xfrm>
            <a:off x="5116513" y="2907030"/>
            <a:ext cx="1919287" cy="368300"/>
          </a:xfrm>
          <a:prstGeom prst="rect">
            <a:avLst/>
          </a:prstGeom>
          <a:noFill/>
          <a:ln w="9525">
            <a:noFill/>
            <a:miter lim="800000"/>
          </a:ln>
        </p:spPr>
        <p:txBody>
          <a:bodyPr>
            <a:spAutoFit/>
          </a:bodyPr>
          <a:lstStyle/>
          <a:p>
            <a:pPr algn="ctr"/>
            <a:r>
              <a:rPr lang="en-US" b="1">
                <a:solidFill>
                  <a:schemeClr val="bg1"/>
                </a:solidFill>
                <a:latin typeface="Roboto Th"/>
                <a:ea typeface="Roboto Th"/>
                <a:cs typeface="Roboto Th"/>
              </a:rPr>
              <a:t>.NET 4.0</a:t>
            </a:r>
            <a:endParaRPr lang="en-US" b="1">
              <a:solidFill>
                <a:schemeClr val="bg1"/>
              </a:solidFill>
              <a:latin typeface="Roboto Th"/>
            </a:endParaRPr>
          </a:p>
        </p:txBody>
      </p:sp>
      <p:sp>
        <p:nvSpPr>
          <p:cNvPr id="16398" name="文本框 20"/>
          <p:cNvSpPr txBox="1">
            <a:spLocks noChangeArrowheads="1"/>
          </p:cNvSpPr>
          <p:nvPr/>
        </p:nvSpPr>
        <p:spPr bwMode="auto">
          <a:xfrm>
            <a:off x="5121275" y="4133850"/>
            <a:ext cx="1914525" cy="1814830"/>
          </a:xfrm>
          <a:prstGeom prst="rect">
            <a:avLst/>
          </a:prstGeom>
          <a:noFill/>
          <a:ln w="9525">
            <a:noFill/>
            <a:miter lim="800000"/>
          </a:ln>
        </p:spPr>
        <p:txBody>
          <a:bodyPr>
            <a:spAutoFit/>
          </a:bodyPr>
          <a:lstStyle/>
          <a:p>
            <a:pPr algn="ctr"/>
            <a:r>
              <a:rPr lang="en-US" altLang="zh-CN" sz="1400" dirty="0">
                <a:solidFill>
                  <a:schemeClr val="bg1"/>
                </a:solidFill>
                <a:latin typeface="Roboto Th"/>
                <a:ea typeface="Roboto Th"/>
                <a:cs typeface="Roboto Th"/>
              </a:rPr>
              <a:t>.NET Framework 4 .0 是支持生成和运行下一代应用程序和 XML Web Services 的内部 Windows 组件，很多基于此架构的程序需要它的支持才能够运行。</a:t>
            </a:r>
            <a:endParaRPr lang="en-US" altLang="zh-CN" sz="1400" dirty="0">
              <a:solidFill>
                <a:schemeClr val="bg1"/>
              </a:solidFill>
              <a:latin typeface="Roboto Th"/>
              <a:ea typeface="Roboto Th"/>
              <a:cs typeface="Roboto Th"/>
            </a:endParaRPr>
          </a:p>
        </p:txBody>
      </p:sp>
      <p:sp>
        <p:nvSpPr>
          <p:cNvPr id="16399" name="文本框 21"/>
          <p:cNvSpPr txBox="1">
            <a:spLocks noChangeArrowheads="1"/>
          </p:cNvSpPr>
          <p:nvPr/>
        </p:nvSpPr>
        <p:spPr bwMode="auto">
          <a:xfrm>
            <a:off x="8229600" y="2962910"/>
            <a:ext cx="1920875" cy="368300"/>
          </a:xfrm>
          <a:prstGeom prst="rect">
            <a:avLst/>
          </a:prstGeom>
          <a:noFill/>
          <a:ln w="9525">
            <a:noFill/>
            <a:miter lim="800000"/>
          </a:ln>
        </p:spPr>
        <p:txBody>
          <a:bodyPr>
            <a:spAutoFit/>
          </a:bodyPr>
          <a:lstStyle/>
          <a:p>
            <a:pPr algn="ctr"/>
            <a:r>
              <a:rPr lang="en-US" b="1">
                <a:solidFill>
                  <a:schemeClr val="bg1"/>
                </a:solidFill>
                <a:latin typeface="Roboto Th"/>
                <a:ea typeface="Roboto Th"/>
                <a:cs typeface="Roboto Th"/>
              </a:rPr>
              <a:t>XML</a:t>
            </a:r>
            <a:endParaRPr lang="en-US" b="1">
              <a:solidFill>
                <a:schemeClr val="bg1"/>
              </a:solidFill>
              <a:latin typeface="Roboto Th"/>
            </a:endParaRPr>
          </a:p>
        </p:txBody>
      </p:sp>
      <p:sp>
        <p:nvSpPr>
          <p:cNvPr id="16400" name="文本框 22"/>
          <p:cNvSpPr txBox="1">
            <a:spLocks noChangeArrowheads="1"/>
          </p:cNvSpPr>
          <p:nvPr/>
        </p:nvSpPr>
        <p:spPr bwMode="auto">
          <a:xfrm>
            <a:off x="8234363" y="4133850"/>
            <a:ext cx="1916112" cy="1168400"/>
          </a:xfrm>
          <a:prstGeom prst="rect">
            <a:avLst/>
          </a:prstGeom>
          <a:noFill/>
          <a:ln w="9525">
            <a:noFill/>
            <a:miter lim="800000"/>
          </a:ln>
        </p:spPr>
        <p:txBody>
          <a:bodyPr>
            <a:spAutoFit/>
          </a:bodyPr>
          <a:lstStyle/>
          <a:p>
            <a:pPr algn="ctr"/>
            <a:r>
              <a:rPr lang="en-US" altLang="zh-CN" sz="1400">
                <a:solidFill>
                  <a:schemeClr val="bg1"/>
                </a:solidFill>
                <a:latin typeface="Roboto Th"/>
                <a:ea typeface="Roboto Th"/>
                <a:cs typeface="Roboto Th"/>
              </a:rPr>
              <a:t>可扩展标记语言，标准通用标记语言的子集，是一种用于标记电子文件使其具有结构性的标记语言。</a:t>
            </a:r>
            <a:endParaRPr lang="en-US" altLang="zh-CN" sz="1400">
              <a:solidFill>
                <a:schemeClr val="bg1"/>
              </a:solidFill>
              <a:latin typeface="Roboto Th"/>
              <a:ea typeface="Roboto Th"/>
              <a:cs typeface="Roboto Th"/>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09395" y="742950"/>
            <a:ext cx="9172575" cy="94234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0" name="文本框 4"/>
          <p:cNvSpPr txBox="1">
            <a:spLocks noChangeArrowheads="1"/>
          </p:cNvSpPr>
          <p:nvPr/>
        </p:nvSpPr>
        <p:spPr bwMode="auto">
          <a:xfrm>
            <a:off x="2636520" y="860425"/>
            <a:ext cx="6706235" cy="706755"/>
          </a:xfrm>
          <a:prstGeom prst="rect">
            <a:avLst/>
          </a:prstGeom>
          <a:noFill/>
          <a:ln w="9525">
            <a:noFill/>
            <a:miter lim="800000"/>
          </a:ln>
        </p:spPr>
        <p:txBody>
          <a:bodyPr wrap="square">
            <a:spAutoFit/>
          </a:bodyPr>
          <a:lstStyle/>
          <a:p>
            <a:pPr algn="ctr"/>
            <a:r>
              <a:rPr lang="zh-CN" altLang="en-US" sz="4000">
                <a:solidFill>
                  <a:schemeClr val="bg1"/>
                </a:solidFill>
                <a:latin typeface="Roboto Th"/>
              </a:rPr>
              <a:t>现已知</a:t>
            </a:r>
            <a:r>
              <a:rPr lang="en-US" altLang="zh-CN" sz="4000">
                <a:solidFill>
                  <a:schemeClr val="bg1"/>
                </a:solidFill>
                <a:latin typeface="Roboto Th"/>
              </a:rPr>
              <a:t>BUG</a:t>
            </a:r>
            <a:endParaRPr lang="en-US" altLang="zh-CN" sz="4000">
              <a:solidFill>
                <a:schemeClr val="bg1"/>
              </a:solidFill>
              <a:latin typeface="Roboto Th"/>
            </a:endParaRPr>
          </a:p>
        </p:txBody>
      </p:sp>
      <p:sp>
        <p:nvSpPr>
          <p:cNvPr id="2" name="剪去对角的矩形 1"/>
          <p:cNvSpPr/>
          <p:nvPr/>
        </p:nvSpPr>
        <p:spPr>
          <a:xfrm>
            <a:off x="1861820" y="1844040"/>
            <a:ext cx="8256270" cy="439420"/>
          </a:xfrm>
          <a:prstGeom prst="snip2Diag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fontAlgn="auto">
              <a:spcBef>
                <a:spcPts val="0"/>
              </a:spcBef>
              <a:spcAft>
                <a:spcPts val="0"/>
              </a:spcAft>
              <a:defRPr/>
            </a:pPr>
            <a:r>
              <a:rPr lang="en-US" sz="1600">
                <a:solidFill>
                  <a:schemeClr val="bg1"/>
                </a:solidFill>
                <a:latin typeface="+mn-ea"/>
                <a:cs typeface="Roboto Th"/>
                <a:sym typeface="+mn-ea"/>
              </a:rPr>
              <a:t>1</a:t>
            </a:r>
            <a:r>
              <a:rPr lang="zh-CN" altLang="en-US" sz="1600">
                <a:solidFill>
                  <a:schemeClr val="bg1"/>
                </a:solidFill>
                <a:latin typeface="+mn-ea"/>
                <a:cs typeface="Roboto Th"/>
                <a:sym typeface="+mn-ea"/>
              </a:rPr>
              <a:t>、入域成功后手动退域，无法安装，</a:t>
            </a:r>
            <a:r>
              <a:rPr lang="en-US" altLang="zh-CN" sz="1600">
                <a:solidFill>
                  <a:schemeClr val="bg1"/>
                </a:solidFill>
                <a:latin typeface="+mn-ea"/>
                <a:cs typeface="Roboto Th"/>
                <a:sym typeface="+mn-ea"/>
              </a:rPr>
              <a:t>setup.exe</a:t>
            </a:r>
            <a:r>
              <a:rPr lang="zh-CN" altLang="en-US" sz="1600">
                <a:solidFill>
                  <a:schemeClr val="bg1"/>
                </a:solidFill>
                <a:latin typeface="+mn-ea"/>
                <a:cs typeface="Roboto Th"/>
                <a:sym typeface="+mn-ea"/>
              </a:rPr>
              <a:t>会停止工作。（已解决，未测试）</a:t>
            </a:r>
            <a:endParaRPr lang="zh-CN" altLang="en-US" sz="1600">
              <a:latin typeface="+mn-ea"/>
            </a:endParaRPr>
          </a:p>
        </p:txBody>
      </p:sp>
      <p:sp>
        <p:nvSpPr>
          <p:cNvPr id="11" name="剪去对角的矩形 10"/>
          <p:cNvSpPr/>
          <p:nvPr/>
        </p:nvSpPr>
        <p:spPr>
          <a:xfrm>
            <a:off x="1861820" y="2502535"/>
            <a:ext cx="8256270" cy="538480"/>
          </a:xfrm>
          <a:prstGeom prst="snip2Diag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a:r>
              <a:rPr lang="en-US" altLang="zh-CN" sz="1600">
                <a:solidFill>
                  <a:schemeClr val="bg1"/>
                </a:solidFill>
                <a:latin typeface="+mn-ea"/>
                <a:cs typeface="Roboto Th"/>
                <a:sym typeface="+mn-ea"/>
              </a:rPr>
              <a:t>2</a:t>
            </a:r>
            <a:r>
              <a:rPr lang="zh-CN" altLang="en-US" sz="1600">
                <a:solidFill>
                  <a:schemeClr val="bg1"/>
                </a:solidFill>
                <a:latin typeface="+mn-ea"/>
                <a:cs typeface="Roboto Th"/>
                <a:sym typeface="+mn-ea"/>
              </a:rPr>
              <a:t>、</a:t>
            </a:r>
            <a:r>
              <a:rPr lang="en-US" altLang="zh-CN" sz="1600">
                <a:solidFill>
                  <a:schemeClr val="bg1"/>
                </a:solidFill>
                <a:latin typeface="+mn-ea"/>
                <a:cs typeface="Roboto Th"/>
                <a:sym typeface="+mn-ea"/>
              </a:rPr>
              <a:t>WIN10</a:t>
            </a:r>
            <a:r>
              <a:rPr lang="zh-CN" altLang="en-US" sz="1600">
                <a:solidFill>
                  <a:schemeClr val="bg1"/>
                </a:solidFill>
                <a:latin typeface="+mn-ea"/>
                <a:cs typeface="Roboto Th"/>
                <a:sym typeface="+mn-ea"/>
              </a:rPr>
              <a:t>使用本软件，微软小娜、左下角开始菜单、右下角通知菜单点击无反应。</a:t>
            </a:r>
            <a:endParaRPr lang="zh-CN" altLang="en-US" sz="1600">
              <a:solidFill>
                <a:schemeClr val="bg1"/>
              </a:solidFill>
              <a:latin typeface="+mn-ea"/>
              <a:cs typeface="Roboto Th"/>
              <a:sym typeface="+mn-ea"/>
            </a:endParaRPr>
          </a:p>
          <a:p>
            <a:pPr algn="l"/>
            <a:r>
              <a:rPr lang="zh-CN" altLang="en-US" sz="1600">
                <a:latin typeface="+mn-ea"/>
              </a:rPr>
              <a:t>（疑似是</a:t>
            </a:r>
            <a:r>
              <a:rPr lang="en-US" altLang="zh-CN" sz="1600">
                <a:latin typeface="+mn-ea"/>
              </a:rPr>
              <a:t>WIN10 uwp</a:t>
            </a:r>
            <a:r>
              <a:rPr lang="zh-CN" altLang="en-US" sz="1600">
                <a:latin typeface="+mn-ea"/>
              </a:rPr>
              <a:t>应用处于其他地方，直接修改注册表无法加载造成的问题）</a:t>
            </a:r>
            <a:endParaRPr lang="zh-CN" altLang="en-US" sz="1600">
              <a:latin typeface="+mn-ea"/>
            </a:endParaRPr>
          </a:p>
        </p:txBody>
      </p:sp>
      <p:sp>
        <p:nvSpPr>
          <p:cNvPr id="12" name="剪去对角的矩形 11"/>
          <p:cNvSpPr/>
          <p:nvPr/>
        </p:nvSpPr>
        <p:spPr>
          <a:xfrm>
            <a:off x="1861820" y="3191510"/>
            <a:ext cx="8256270" cy="603250"/>
          </a:xfrm>
          <a:prstGeom prst="snip2Diag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a:r>
              <a:rPr lang="en-US" altLang="zh-CN" sz="1600">
                <a:solidFill>
                  <a:schemeClr val="bg1"/>
                </a:solidFill>
                <a:latin typeface="Roboto Th"/>
                <a:cs typeface="Roboto Th"/>
                <a:sym typeface="+mn-ea"/>
              </a:rPr>
              <a:t>3</a:t>
            </a:r>
            <a:r>
              <a:rPr lang="zh-CN" altLang="en-US" sz="1600">
                <a:solidFill>
                  <a:schemeClr val="bg1"/>
                </a:solidFill>
                <a:latin typeface="Roboto Th"/>
                <a:cs typeface="Roboto Th"/>
                <a:sym typeface="+mn-ea"/>
              </a:rPr>
              <a:t>、程序是单线程处理，再执行程序的时候</a:t>
            </a:r>
            <a:r>
              <a:rPr lang="en-US" altLang="zh-CN" sz="1600">
                <a:solidFill>
                  <a:schemeClr val="bg1"/>
                </a:solidFill>
                <a:latin typeface="Roboto Th"/>
                <a:cs typeface="Roboto Th"/>
                <a:sym typeface="+mn-ea"/>
              </a:rPr>
              <a:t>Loading</a:t>
            </a:r>
            <a:r>
              <a:rPr lang="zh-CN" altLang="en-US" sz="1600">
                <a:solidFill>
                  <a:schemeClr val="bg1"/>
                </a:solidFill>
                <a:latin typeface="Roboto Th"/>
                <a:cs typeface="Roboto Th"/>
                <a:sym typeface="+mn-ea"/>
              </a:rPr>
              <a:t>图标卡住无反应。</a:t>
            </a:r>
            <a:r>
              <a:rPr lang="en-US" altLang="zh-CN" sz="1600">
                <a:solidFill>
                  <a:schemeClr val="bg1"/>
                </a:solidFill>
                <a:latin typeface="Roboto Th"/>
                <a:cs typeface="Roboto Th"/>
                <a:sym typeface="+mn-ea"/>
              </a:rPr>
              <a:t>(</a:t>
            </a:r>
            <a:r>
              <a:rPr lang="zh-CN" altLang="zh-CN" sz="1600">
                <a:solidFill>
                  <a:schemeClr val="bg1"/>
                </a:solidFill>
                <a:latin typeface="Roboto Th"/>
                <a:cs typeface="Roboto Th"/>
                <a:sym typeface="+mn-ea"/>
              </a:rPr>
              <a:t>已经多线程，删除部分无效动画）</a:t>
            </a:r>
            <a:endParaRPr lang="zh-CN" altLang="zh-CN" sz="1600">
              <a:solidFill>
                <a:schemeClr val="bg1"/>
              </a:solidFill>
              <a:latin typeface="Roboto Th"/>
              <a:cs typeface="Roboto Th"/>
              <a:sym typeface="+mn-ea"/>
            </a:endParaRPr>
          </a:p>
        </p:txBody>
      </p:sp>
      <p:sp>
        <p:nvSpPr>
          <p:cNvPr id="13" name="剪去对角的矩形 12"/>
          <p:cNvSpPr/>
          <p:nvPr/>
        </p:nvSpPr>
        <p:spPr>
          <a:xfrm>
            <a:off x="1861820" y="3933825"/>
            <a:ext cx="8256270" cy="439420"/>
          </a:xfrm>
          <a:prstGeom prst="snip2Diag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a:r>
              <a:rPr lang="en-US" altLang="zh-CN" sz="1600">
                <a:solidFill>
                  <a:schemeClr val="bg1"/>
                </a:solidFill>
                <a:latin typeface="+mn-ea"/>
                <a:cs typeface="Roboto Th"/>
                <a:sym typeface="+mn-ea"/>
              </a:rPr>
              <a:t>4</a:t>
            </a:r>
            <a:r>
              <a:rPr lang="zh-CN" altLang="en-US" sz="1600">
                <a:solidFill>
                  <a:schemeClr val="bg1"/>
                </a:solidFill>
                <a:latin typeface="+mn-ea"/>
                <a:cs typeface="Roboto Th"/>
                <a:sym typeface="+mn-ea"/>
              </a:rPr>
              <a:t>、</a:t>
            </a:r>
            <a:r>
              <a:rPr lang="en-US" altLang="zh-CN" sz="1600">
                <a:solidFill>
                  <a:schemeClr val="bg1"/>
                </a:solidFill>
                <a:latin typeface="+mn-ea"/>
                <a:cs typeface="Roboto Th"/>
                <a:sym typeface="+mn-ea"/>
              </a:rPr>
              <a:t>GHO</a:t>
            </a:r>
            <a:r>
              <a:rPr lang="zh-CN" altLang="en-US" sz="1600">
                <a:solidFill>
                  <a:schemeClr val="bg1"/>
                </a:solidFill>
                <a:latin typeface="+mn-ea"/>
                <a:cs typeface="Roboto Th"/>
                <a:sym typeface="+mn-ea"/>
              </a:rPr>
              <a:t>版驱动兼容问题。（进行当中）</a:t>
            </a:r>
            <a:endParaRPr lang="zh-CN" altLang="en-US" sz="1600">
              <a:latin typeface="+mn-ea"/>
            </a:endParaRPr>
          </a:p>
        </p:txBody>
      </p:sp>
      <p:sp>
        <p:nvSpPr>
          <p:cNvPr id="3" name="剪去对角的矩形 2"/>
          <p:cNvSpPr/>
          <p:nvPr/>
        </p:nvSpPr>
        <p:spPr>
          <a:xfrm>
            <a:off x="1861820" y="4531360"/>
            <a:ext cx="8256270" cy="579120"/>
          </a:xfrm>
          <a:prstGeom prst="snip2Diag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a:r>
              <a:rPr lang="en-US" altLang="zh-CN" sz="1600">
                <a:solidFill>
                  <a:schemeClr val="bg1"/>
                </a:solidFill>
                <a:latin typeface="+mn-ea"/>
                <a:cs typeface="Roboto Th"/>
                <a:sym typeface="+mn-ea"/>
              </a:rPr>
              <a:t>5</a:t>
            </a:r>
            <a:r>
              <a:rPr lang="zh-CN" altLang="en-US" sz="1600">
                <a:solidFill>
                  <a:schemeClr val="bg1"/>
                </a:solidFill>
                <a:latin typeface="+mn-ea"/>
                <a:cs typeface="Roboto Th"/>
                <a:sym typeface="+mn-ea"/>
              </a:rPr>
              <a:t>、</a:t>
            </a:r>
            <a:r>
              <a:rPr lang="en-US" altLang="zh-CN" sz="1600">
                <a:solidFill>
                  <a:schemeClr val="bg1"/>
                </a:solidFill>
                <a:latin typeface="+mn-ea"/>
                <a:cs typeface="Roboto Th"/>
                <a:sym typeface="+mn-ea"/>
              </a:rPr>
              <a:t>UAC</a:t>
            </a:r>
            <a:r>
              <a:rPr lang="zh-CN" altLang="en-US" sz="1600">
                <a:solidFill>
                  <a:schemeClr val="bg1"/>
                </a:solidFill>
                <a:latin typeface="+mn-ea"/>
                <a:cs typeface="Roboto Th"/>
                <a:sym typeface="+mn-ea"/>
              </a:rPr>
              <a:t>从注册表关闭后，重启不加载</a:t>
            </a:r>
            <a:r>
              <a:rPr lang="en-US" altLang="zh-CN" sz="1600">
                <a:solidFill>
                  <a:schemeClr val="bg1"/>
                </a:solidFill>
                <a:latin typeface="+mn-ea"/>
                <a:cs typeface="Roboto Th"/>
                <a:sym typeface="+mn-ea"/>
              </a:rPr>
              <a:t>Win7 Aero</a:t>
            </a:r>
            <a:r>
              <a:rPr lang="zh-CN" altLang="en-US" sz="1600">
                <a:solidFill>
                  <a:schemeClr val="bg1"/>
                </a:solidFill>
                <a:latin typeface="+mn-ea"/>
                <a:cs typeface="Roboto Th"/>
                <a:sym typeface="+mn-ea"/>
              </a:rPr>
              <a:t>主题问题。（</a:t>
            </a:r>
            <a:r>
              <a:rPr lang="en-US" altLang="zh-CN" sz="1600">
                <a:solidFill>
                  <a:schemeClr val="bg1"/>
                </a:solidFill>
                <a:latin typeface="+mn-ea"/>
                <a:cs typeface="Roboto Th"/>
                <a:sym typeface="+mn-ea"/>
              </a:rPr>
              <a:t>explorer.exe</a:t>
            </a:r>
            <a:r>
              <a:rPr lang="zh-CN" altLang="en-US" sz="1600">
                <a:solidFill>
                  <a:schemeClr val="bg1"/>
                </a:solidFill>
                <a:latin typeface="+mn-ea"/>
                <a:cs typeface="Roboto Th"/>
                <a:sym typeface="+mn-ea"/>
              </a:rPr>
              <a:t>程序被占用导致，未有好的解决办法）</a:t>
            </a:r>
            <a:endParaRPr lang="zh-CN" altLang="en-US" sz="1600">
              <a:latin typeface="+mn-ea"/>
            </a:endParaRPr>
          </a:p>
        </p:txBody>
      </p:sp>
      <p:sp>
        <p:nvSpPr>
          <p:cNvPr id="5" name="剪去对角的矩形 4"/>
          <p:cNvSpPr/>
          <p:nvPr/>
        </p:nvSpPr>
        <p:spPr>
          <a:xfrm>
            <a:off x="1861820" y="5327015"/>
            <a:ext cx="8256270" cy="439420"/>
          </a:xfrm>
          <a:prstGeom prst="snip2Diag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a:r>
              <a:rPr lang="en-US" altLang="zh-CN" sz="1600">
                <a:solidFill>
                  <a:schemeClr val="bg1"/>
                </a:solidFill>
                <a:latin typeface="+mn-ea"/>
                <a:cs typeface="Roboto Th"/>
                <a:sym typeface="+mn-ea"/>
              </a:rPr>
              <a:t>6</a:t>
            </a:r>
            <a:r>
              <a:rPr lang="zh-CN" altLang="en-US" sz="1600">
                <a:solidFill>
                  <a:schemeClr val="bg1"/>
                </a:solidFill>
                <a:latin typeface="+mn-ea"/>
                <a:cs typeface="Roboto Th"/>
                <a:sym typeface="+mn-ea"/>
              </a:rPr>
              <a:t>、</a:t>
            </a:r>
            <a:r>
              <a:rPr lang="zh-CN" sz="1600">
                <a:solidFill>
                  <a:schemeClr val="bg1"/>
                </a:solidFill>
                <a:latin typeface="+mn-ea"/>
                <a:cs typeface="Roboto Th"/>
                <a:sym typeface="+mn-ea"/>
              </a:rPr>
              <a:t>楼层无法判断用户输入是否正确</a:t>
            </a:r>
            <a:r>
              <a:rPr lang="zh-CN" altLang="en-US" sz="1600">
                <a:solidFill>
                  <a:schemeClr val="bg1"/>
                </a:solidFill>
                <a:latin typeface="+mn-ea"/>
                <a:cs typeface="Roboto Th"/>
                <a:sym typeface="+mn-ea"/>
              </a:rPr>
              <a:t>。（取消楼层选择，已完成）</a:t>
            </a:r>
            <a:endParaRPr lang="zh-CN" altLang="en-US" sz="1600">
              <a:latin typeface="+mn-ea"/>
            </a:endParaRPr>
          </a:p>
        </p:txBody>
      </p:sp>
      <p:sp>
        <p:nvSpPr>
          <p:cNvPr id="6" name="剪去对角的矩形 5"/>
          <p:cNvSpPr/>
          <p:nvPr/>
        </p:nvSpPr>
        <p:spPr>
          <a:xfrm>
            <a:off x="1861820" y="6023610"/>
            <a:ext cx="8256270" cy="439420"/>
          </a:xfrm>
          <a:prstGeom prst="snip2Diag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l"/>
            <a:r>
              <a:rPr lang="en-US" altLang="zh-CN" sz="1600">
                <a:solidFill>
                  <a:schemeClr val="bg1"/>
                </a:solidFill>
                <a:latin typeface="+mn-ea"/>
                <a:cs typeface="Roboto Th"/>
                <a:sym typeface="+mn-ea"/>
              </a:rPr>
              <a:t>7</a:t>
            </a:r>
            <a:r>
              <a:rPr lang="zh-CN" altLang="en-US" sz="1600">
                <a:solidFill>
                  <a:schemeClr val="bg1"/>
                </a:solidFill>
                <a:latin typeface="+mn-ea"/>
                <a:cs typeface="Roboto Th"/>
                <a:sym typeface="+mn-ea"/>
              </a:rPr>
              <a:t>、软件只能兼容分辨率</a:t>
            </a:r>
            <a:r>
              <a:rPr lang="en-US" altLang="zh-CN" sz="1600">
                <a:solidFill>
                  <a:schemeClr val="bg1"/>
                </a:solidFill>
                <a:latin typeface="+mn-ea"/>
                <a:cs typeface="Roboto Th"/>
                <a:sym typeface="+mn-ea"/>
              </a:rPr>
              <a:t>1920X1080</a:t>
            </a:r>
            <a:r>
              <a:rPr lang="zh-CN" altLang="en-US" sz="1600">
                <a:solidFill>
                  <a:schemeClr val="bg1"/>
                </a:solidFill>
                <a:latin typeface="+mn-ea"/>
                <a:cs typeface="Roboto Th"/>
                <a:sym typeface="+mn-ea"/>
              </a:rPr>
              <a:t>的屏幕。（已解决）</a:t>
            </a:r>
            <a:endParaRPr lang="zh-CN" altLang="en-US" sz="1600">
              <a:solidFill>
                <a:schemeClr val="bg1"/>
              </a:solidFill>
              <a:latin typeface="+mn-ea"/>
              <a:cs typeface="Roboto Th"/>
              <a:sym typeface="+mn-ea"/>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组合 5"/>
          <p:cNvGrpSpPr/>
          <p:nvPr/>
        </p:nvGrpSpPr>
        <p:grpSpPr bwMode="auto">
          <a:xfrm>
            <a:off x="3171825" y="1736725"/>
            <a:ext cx="6140450" cy="2617788"/>
            <a:chOff x="3171393" y="1736045"/>
            <a:chExt cx="6140925" cy="2618071"/>
          </a:xfrm>
        </p:grpSpPr>
        <p:sp>
          <p:nvSpPr>
            <p:cNvPr id="25604" name="文本框 6"/>
            <p:cNvSpPr txBox="1">
              <a:spLocks noChangeArrowheads="1"/>
            </p:cNvSpPr>
            <p:nvPr/>
          </p:nvSpPr>
          <p:spPr bwMode="auto">
            <a:xfrm>
              <a:off x="3171393" y="3246120"/>
              <a:ext cx="4968240" cy="1107996"/>
            </a:xfrm>
            <a:prstGeom prst="rect">
              <a:avLst/>
            </a:prstGeom>
            <a:noFill/>
            <a:ln w="9525">
              <a:noFill/>
              <a:miter lim="800000"/>
            </a:ln>
          </p:spPr>
          <p:txBody>
            <a:bodyPr>
              <a:spAutoFit/>
            </a:bodyPr>
            <a:lstStyle/>
            <a:p>
              <a:pPr algn="ctr"/>
              <a:r>
                <a:rPr lang="en-US" altLang="zh-CN" sz="6600">
                  <a:solidFill>
                    <a:schemeClr val="bg1"/>
                  </a:solidFill>
                  <a:latin typeface="Roboto Th"/>
                  <a:ea typeface="Roboto Th"/>
                  <a:cs typeface="Roboto Th"/>
                </a:rPr>
                <a:t>THANKS</a:t>
              </a:r>
              <a:endParaRPr lang="zh-CN" altLang="en-US" sz="6600">
                <a:solidFill>
                  <a:schemeClr val="bg1"/>
                </a:solidFill>
                <a:latin typeface="Roboto Th"/>
                <a:ea typeface="微软雅黑" panose="020B0503020204020204" charset="-122"/>
              </a:endParaRPr>
            </a:p>
          </p:txBody>
        </p:sp>
        <p:sp>
          <p:nvSpPr>
            <p:cNvPr id="25605" name="Freeform 5"/>
            <p:cNvSpPr/>
            <p:nvPr/>
          </p:nvSpPr>
          <p:spPr bwMode="auto">
            <a:xfrm>
              <a:off x="7245393" y="1736045"/>
              <a:ext cx="2066925" cy="1820863"/>
            </a:xfrm>
            <a:custGeom>
              <a:avLst/>
              <a:gdLst>
                <a:gd name="T0" fmla="*/ 1033463 w 56"/>
                <a:gd name="T1" fmla="*/ 1635061 h 49"/>
                <a:gd name="T2" fmla="*/ 664369 w 56"/>
                <a:gd name="T3" fmla="*/ 1560740 h 49"/>
                <a:gd name="T4" fmla="*/ 147638 w 56"/>
                <a:gd name="T5" fmla="*/ 1820863 h 49"/>
                <a:gd name="T6" fmla="*/ 258366 w 56"/>
                <a:gd name="T7" fmla="*/ 1374938 h 49"/>
                <a:gd name="T8" fmla="*/ 0 w 56"/>
                <a:gd name="T9" fmla="*/ 817530 h 49"/>
                <a:gd name="T10" fmla="*/ 1033463 w 56"/>
                <a:gd name="T11" fmla="*/ 0 h 49"/>
                <a:gd name="T12" fmla="*/ 2066925 w 56"/>
                <a:gd name="T13" fmla="*/ 817530 h 49"/>
                <a:gd name="T14" fmla="*/ 1033463 w 56"/>
                <a:gd name="T15" fmla="*/ 1635061 h 49"/>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49"/>
                <a:gd name="T26" fmla="*/ 56 w 56"/>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49">
                  <a:moveTo>
                    <a:pt x="28" y="44"/>
                  </a:moveTo>
                  <a:cubicBezTo>
                    <a:pt x="24" y="44"/>
                    <a:pt x="21" y="43"/>
                    <a:pt x="18" y="42"/>
                  </a:cubicBezTo>
                  <a:cubicBezTo>
                    <a:pt x="14" y="45"/>
                    <a:pt x="9" y="49"/>
                    <a:pt x="4" y="49"/>
                  </a:cubicBezTo>
                  <a:cubicBezTo>
                    <a:pt x="6" y="46"/>
                    <a:pt x="7" y="41"/>
                    <a:pt x="7" y="37"/>
                  </a:cubicBezTo>
                  <a:cubicBezTo>
                    <a:pt x="3" y="33"/>
                    <a:pt x="0" y="28"/>
                    <a:pt x="0" y="22"/>
                  </a:cubicBezTo>
                  <a:cubicBezTo>
                    <a:pt x="0" y="10"/>
                    <a:pt x="13" y="0"/>
                    <a:pt x="28" y="0"/>
                  </a:cubicBezTo>
                  <a:cubicBezTo>
                    <a:pt x="43" y="0"/>
                    <a:pt x="56" y="10"/>
                    <a:pt x="56" y="22"/>
                  </a:cubicBezTo>
                  <a:cubicBezTo>
                    <a:pt x="56" y="34"/>
                    <a:pt x="43" y="44"/>
                    <a:pt x="28" y="44"/>
                  </a:cubicBezTo>
                  <a:close/>
                </a:path>
              </a:pathLst>
            </a:custGeom>
            <a:noFill/>
            <a:ln w="9525">
              <a:solidFill>
                <a:schemeClr val="bg1">
                  <a:alpha val="36078"/>
                </a:schemeClr>
              </a:solidFill>
              <a:round/>
            </a:ln>
          </p:spPr>
          <p:txBody>
            <a:bodyPr/>
            <a:lstStyle/>
            <a:p>
              <a:endParaRPr lang="zh-CN" altLang="en-US"/>
            </a:p>
          </p:txBody>
        </p:sp>
        <p:sp>
          <p:nvSpPr>
            <p:cNvPr id="25606" name="文本框 8"/>
            <p:cNvSpPr txBox="1">
              <a:spLocks noChangeArrowheads="1"/>
            </p:cNvSpPr>
            <p:nvPr/>
          </p:nvSpPr>
          <p:spPr bwMode="auto">
            <a:xfrm>
              <a:off x="7245393" y="2292533"/>
              <a:ext cx="1946434" cy="398823"/>
            </a:xfrm>
            <a:prstGeom prst="rect">
              <a:avLst/>
            </a:prstGeom>
            <a:noFill/>
            <a:ln w="9525">
              <a:noFill/>
              <a:miter lim="800000"/>
            </a:ln>
          </p:spPr>
          <p:txBody>
            <a:bodyPr wrap="square">
              <a:spAutoFit/>
            </a:bodyPr>
            <a:lstStyle/>
            <a:p>
              <a:pPr algn="ctr"/>
              <a:r>
                <a:rPr lang="en-US" sz="2000" dirty="0" smtClean="0">
                  <a:solidFill>
                    <a:schemeClr val="bg1"/>
                  </a:solidFill>
                  <a:latin typeface="Roboto Th"/>
                  <a:ea typeface="Roboto Th"/>
                  <a:cs typeface="Roboto Th"/>
                </a:rPr>
                <a:t>BY:WWJ</a:t>
              </a:r>
              <a:endParaRPr lang="zh-CN" altLang="en-US" sz="2000" dirty="0" smtClean="0">
                <a:solidFill>
                  <a:schemeClr val="bg1"/>
                </a:solidFill>
                <a:latin typeface="Roboto Th"/>
                <a:cs typeface="Roboto Th"/>
              </a:endParaRPr>
            </a:p>
          </p:txBody>
        </p:sp>
      </p:grpSp>
      <p:sp>
        <p:nvSpPr>
          <p:cNvPr id="10" name="矩形 9"/>
          <p:cNvSpPr/>
          <p:nvPr/>
        </p:nvSpPr>
        <p:spPr>
          <a:xfrm>
            <a:off x="3557588" y="4354513"/>
            <a:ext cx="4195762" cy="4603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410" name="文本框 4"/>
          <p:cNvSpPr txBox="1">
            <a:spLocks noChangeArrowheads="1"/>
          </p:cNvSpPr>
          <p:nvPr/>
        </p:nvSpPr>
        <p:spPr bwMode="auto">
          <a:xfrm>
            <a:off x="3570288" y="1004888"/>
            <a:ext cx="4992687" cy="706755"/>
          </a:xfrm>
          <a:prstGeom prst="rect">
            <a:avLst/>
          </a:prstGeom>
          <a:noFill/>
          <a:ln w="9525">
            <a:noFill/>
            <a:miter lim="800000"/>
          </a:ln>
        </p:spPr>
        <p:txBody>
          <a:bodyPr>
            <a:spAutoFit/>
          </a:bodyPr>
          <a:lstStyle/>
          <a:p>
            <a:pPr algn="ctr"/>
            <a:r>
              <a:rPr lang="zh-CN" altLang="en-US" sz="4000">
                <a:solidFill>
                  <a:schemeClr val="bg1"/>
                </a:solidFill>
                <a:latin typeface="Roboto Th"/>
              </a:rPr>
              <a:t>界面的编写</a:t>
            </a:r>
            <a:endParaRPr lang="zh-CN" altLang="en-US" sz="4000">
              <a:solidFill>
                <a:schemeClr val="bg1"/>
              </a:solidFill>
              <a:latin typeface="Roboto Th"/>
            </a:endParaRPr>
          </a:p>
        </p:txBody>
      </p:sp>
      <p:grpSp>
        <p:nvGrpSpPr>
          <p:cNvPr id="17411" name="组合 21"/>
          <p:cNvGrpSpPr/>
          <p:nvPr/>
        </p:nvGrpSpPr>
        <p:grpSpPr bwMode="auto">
          <a:xfrm>
            <a:off x="3364548" y="2465705"/>
            <a:ext cx="1920875" cy="1630363"/>
            <a:chOff x="1777687" y="2504594"/>
            <a:chExt cx="1920240" cy="1630445"/>
          </a:xfrm>
        </p:grpSpPr>
        <p:grpSp>
          <p:nvGrpSpPr>
            <p:cNvPr id="17425" name="组合 10"/>
            <p:cNvGrpSpPr/>
            <p:nvPr/>
          </p:nvGrpSpPr>
          <p:grpSpPr bwMode="auto">
            <a:xfrm>
              <a:off x="1792149" y="2504594"/>
              <a:ext cx="1891317" cy="1630445"/>
              <a:chOff x="1408177" y="1698082"/>
              <a:chExt cx="1431102" cy="1233708"/>
            </a:xfrm>
          </p:grpSpPr>
          <p:sp>
            <p:nvSpPr>
              <p:cNvPr id="18" name="六边形 17"/>
              <p:cNvSpPr/>
              <p:nvPr/>
            </p:nvSpPr>
            <p:spPr>
              <a:xfrm>
                <a:off x="1538930" y="1779769"/>
                <a:ext cx="1169595" cy="1007869"/>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六边形 18"/>
              <p:cNvSpPr/>
              <p:nvPr/>
            </p:nvSpPr>
            <p:spPr>
              <a:xfrm>
                <a:off x="1408041"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426" name="文本框 7"/>
            <p:cNvSpPr txBox="1">
              <a:spLocks noChangeArrowheads="1"/>
            </p:cNvSpPr>
            <p:nvPr/>
          </p:nvSpPr>
          <p:spPr bwMode="auto">
            <a:xfrm>
              <a:off x="1777687" y="3129316"/>
              <a:ext cx="1920240" cy="368319"/>
            </a:xfrm>
            <a:prstGeom prst="rect">
              <a:avLst/>
            </a:prstGeom>
            <a:noFill/>
            <a:ln w="9525">
              <a:noFill/>
              <a:miter lim="800000"/>
            </a:ln>
          </p:spPr>
          <p:txBody>
            <a:bodyPr>
              <a:spAutoFit/>
            </a:bodyPr>
            <a:lstStyle/>
            <a:p>
              <a:pPr algn="ctr"/>
              <a:r>
                <a:rPr lang="en-US" b="1">
                  <a:solidFill>
                    <a:schemeClr val="bg1"/>
                  </a:solidFill>
                  <a:latin typeface="Roboto Th"/>
                  <a:ea typeface="Roboto Th"/>
                  <a:cs typeface="Roboto Th"/>
                </a:rPr>
                <a:t>WPF</a:t>
              </a:r>
              <a:endParaRPr lang="en-US" b="1">
                <a:solidFill>
                  <a:schemeClr val="bg1"/>
                </a:solidFill>
                <a:latin typeface="Roboto Th"/>
              </a:endParaRPr>
            </a:p>
          </p:txBody>
        </p:sp>
      </p:grpSp>
      <p:grpSp>
        <p:nvGrpSpPr>
          <p:cNvPr id="17413" name="组合 19"/>
          <p:cNvGrpSpPr/>
          <p:nvPr/>
        </p:nvGrpSpPr>
        <p:grpSpPr bwMode="auto">
          <a:xfrm>
            <a:off x="7158038" y="2500630"/>
            <a:ext cx="1920875" cy="1630363"/>
            <a:chOff x="4336451" y="4068481"/>
            <a:chExt cx="1920240" cy="1630445"/>
          </a:xfrm>
        </p:grpSpPr>
        <p:grpSp>
          <p:nvGrpSpPr>
            <p:cNvPr id="17417" name="组合 12"/>
            <p:cNvGrpSpPr/>
            <p:nvPr/>
          </p:nvGrpSpPr>
          <p:grpSpPr bwMode="auto">
            <a:xfrm>
              <a:off x="4336451" y="4068481"/>
              <a:ext cx="1891317" cy="1630445"/>
              <a:chOff x="1408177" y="1698082"/>
              <a:chExt cx="1431102" cy="1233708"/>
            </a:xfrm>
          </p:grpSpPr>
          <p:sp>
            <p:nvSpPr>
              <p:cNvPr id="14" name="六边形 13"/>
              <p:cNvSpPr/>
              <p:nvPr/>
            </p:nvSpPr>
            <p:spPr>
              <a:xfrm>
                <a:off x="1539066" y="1779769"/>
                <a:ext cx="1169595" cy="1007869"/>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六边形 14"/>
              <p:cNvSpPr/>
              <p:nvPr/>
            </p:nvSpPr>
            <p:spPr>
              <a:xfrm>
                <a:off x="1408177"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418" name="文本框 9"/>
            <p:cNvSpPr txBox="1">
              <a:spLocks noChangeArrowheads="1"/>
            </p:cNvSpPr>
            <p:nvPr/>
          </p:nvSpPr>
          <p:spPr bwMode="auto">
            <a:xfrm>
              <a:off x="4336451" y="4745452"/>
              <a:ext cx="1920240" cy="368319"/>
            </a:xfrm>
            <a:prstGeom prst="rect">
              <a:avLst/>
            </a:prstGeom>
            <a:noFill/>
            <a:ln w="9525">
              <a:noFill/>
              <a:miter lim="800000"/>
            </a:ln>
          </p:spPr>
          <p:txBody>
            <a:bodyPr>
              <a:spAutoFit/>
            </a:bodyPr>
            <a:lstStyle/>
            <a:p>
              <a:pPr algn="ctr"/>
              <a:r>
                <a:rPr lang="en-US" b="1">
                  <a:solidFill>
                    <a:schemeClr val="bg1"/>
                  </a:solidFill>
                  <a:latin typeface="Roboto Th"/>
                  <a:ea typeface="Roboto Th"/>
                  <a:cs typeface="Roboto Th"/>
                </a:rPr>
                <a:t>XAML</a:t>
              </a:r>
              <a:endParaRPr lang="en-US" b="1">
                <a:solidFill>
                  <a:schemeClr val="bg1"/>
                </a:solidFill>
                <a:latin typeface="Roboto Th"/>
              </a:endParaRPr>
            </a:p>
          </p:txBody>
        </p:sp>
      </p:grpSp>
      <p:sp>
        <p:nvSpPr>
          <p:cNvPr id="17414" name="文本框 22"/>
          <p:cNvSpPr txBox="1">
            <a:spLocks noChangeArrowheads="1"/>
          </p:cNvSpPr>
          <p:nvPr/>
        </p:nvSpPr>
        <p:spPr bwMode="auto">
          <a:xfrm>
            <a:off x="3355023" y="4204018"/>
            <a:ext cx="1916112" cy="2245360"/>
          </a:xfrm>
          <a:prstGeom prst="rect">
            <a:avLst/>
          </a:prstGeom>
          <a:noFill/>
          <a:ln w="9525">
            <a:noFill/>
            <a:miter lim="800000"/>
          </a:ln>
        </p:spPr>
        <p:txBody>
          <a:bodyPr>
            <a:spAutoFit/>
          </a:bodyPr>
          <a:lstStyle/>
          <a:p>
            <a:pPr algn="ctr"/>
            <a:r>
              <a:rPr lang="en-US" altLang="zh-CN" sz="1400">
                <a:solidFill>
                  <a:schemeClr val="bg1"/>
                </a:solidFill>
                <a:latin typeface="Roboto Th"/>
                <a:ea typeface="Roboto Th"/>
                <a:cs typeface="Roboto Th"/>
              </a:rPr>
              <a:t>是微软推出的基于Windows 的用户界面框架</a:t>
            </a:r>
            <a:r>
              <a:rPr lang="zh-CN" altLang="en-US" sz="1400">
                <a:solidFill>
                  <a:schemeClr val="bg1"/>
                </a:solidFill>
                <a:latin typeface="Roboto Th"/>
                <a:cs typeface="Roboto Th"/>
              </a:rPr>
              <a:t>，</a:t>
            </a:r>
            <a:r>
              <a:rPr lang="en-US" altLang="zh-CN" sz="1400">
                <a:solidFill>
                  <a:schemeClr val="bg1"/>
                </a:solidFill>
                <a:latin typeface="Roboto Th"/>
                <a:ea typeface="Roboto Th"/>
                <a:cs typeface="Roboto Th"/>
              </a:rPr>
              <a:t>它提供了统一的编程模型、语言和框架，真正做到了分离界面设计人员与开发人员的工作；同时它提供了全新的多媒体交互用户图形界面。</a:t>
            </a:r>
            <a:endParaRPr lang="en-US" altLang="zh-CN" sz="1400">
              <a:solidFill>
                <a:schemeClr val="bg1"/>
              </a:solidFill>
              <a:latin typeface="Roboto Th"/>
              <a:ea typeface="Roboto Th"/>
              <a:cs typeface="Roboto Th"/>
            </a:endParaRPr>
          </a:p>
        </p:txBody>
      </p:sp>
      <p:sp>
        <p:nvSpPr>
          <p:cNvPr id="17415" name="文本框 23"/>
          <p:cNvSpPr txBox="1">
            <a:spLocks noChangeArrowheads="1"/>
          </p:cNvSpPr>
          <p:nvPr/>
        </p:nvSpPr>
        <p:spPr bwMode="auto">
          <a:xfrm>
            <a:off x="7158038" y="4321493"/>
            <a:ext cx="1916112" cy="1383665"/>
          </a:xfrm>
          <a:prstGeom prst="rect">
            <a:avLst/>
          </a:prstGeom>
          <a:noFill/>
          <a:ln w="9525">
            <a:noFill/>
            <a:miter lim="800000"/>
          </a:ln>
        </p:spPr>
        <p:txBody>
          <a:bodyPr>
            <a:spAutoFit/>
          </a:bodyPr>
          <a:lstStyle/>
          <a:p>
            <a:pPr algn="ctr"/>
            <a:r>
              <a:rPr lang="en-US" altLang="zh-CN" sz="1400">
                <a:solidFill>
                  <a:schemeClr val="bg1"/>
                </a:solidFill>
                <a:latin typeface="Roboto Th"/>
                <a:ea typeface="Roboto Th"/>
                <a:cs typeface="Roboto Th"/>
              </a:rPr>
              <a:t>中文名称为可扩展应用程序标记语言，它是微软公司为构建应用程序用户界面而创建的一种新的描述性语言。</a:t>
            </a:r>
            <a:endParaRPr lang="en-US" altLang="zh-CN" sz="1400">
              <a:solidFill>
                <a:schemeClr val="bg1"/>
              </a:solidFill>
              <a:latin typeface="Roboto Th"/>
              <a:ea typeface="Roboto Th"/>
              <a:cs typeface="Roboto Th"/>
            </a:endParaRPr>
          </a:p>
        </p:txBody>
      </p:sp>
      <p:sp>
        <p:nvSpPr>
          <p:cNvPr id="17416" name="文本框 24"/>
          <p:cNvSpPr txBox="1">
            <a:spLocks noChangeArrowheads="1"/>
          </p:cNvSpPr>
          <p:nvPr/>
        </p:nvSpPr>
        <p:spPr bwMode="auto">
          <a:xfrm>
            <a:off x="9757728" y="5588953"/>
            <a:ext cx="1914525" cy="860425"/>
          </a:xfrm>
          <a:prstGeom prst="rect">
            <a:avLst/>
          </a:prstGeom>
          <a:noFill/>
          <a:ln w="9525">
            <a:noFill/>
            <a:miter lim="800000"/>
          </a:ln>
        </p:spPr>
        <p:txBody>
          <a:bodyPr>
            <a:spAutoFit/>
          </a:bodyPr>
          <a:lstStyle/>
          <a:p>
            <a:pPr algn="l"/>
            <a:r>
              <a:rPr 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rPr>
              <a:t>个人选择原因：因以前常用</a:t>
            </a:r>
            <a:r>
              <a:rPr lang="en-US" alt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rPr>
              <a:t>HTML+CSS+JAVASCRIPT</a:t>
            </a:r>
            <a:r>
              <a:rPr lang="zh-CN" altLang="en-US" sz="1000">
                <a:solidFill>
                  <a:schemeClr val="bg1">
                    <a:lumMod val="50000"/>
                  </a:schemeClr>
                </a:solidFill>
                <a:effectLst>
                  <a:outerShdw blurRad="38100" dist="19050" dir="2700000" algn="tl" rotWithShape="0">
                    <a:schemeClr val="dk1">
                      <a:alpha val="40000"/>
                    </a:schemeClr>
                  </a:outerShdw>
                </a:effectLst>
                <a:latin typeface="Roboto Th"/>
                <a:cs typeface="Roboto Th"/>
              </a:rPr>
              <a:t>编写网页界面，对于标记语言有一点基础，学习</a:t>
            </a:r>
            <a:r>
              <a:rPr lang="en-US" altLang="zh-CN" sz="1000">
                <a:solidFill>
                  <a:schemeClr val="bg1">
                    <a:lumMod val="50000"/>
                  </a:schemeClr>
                </a:solidFill>
                <a:effectLst>
                  <a:outerShdw blurRad="38100" dist="19050" dir="2700000" algn="tl" rotWithShape="0">
                    <a:schemeClr val="dk1">
                      <a:alpha val="40000"/>
                    </a:schemeClr>
                  </a:outerShdw>
                </a:effectLst>
                <a:latin typeface="Roboto Th"/>
                <a:cs typeface="Roboto Th"/>
              </a:rPr>
              <a:t>XAML</a:t>
            </a:r>
            <a:r>
              <a:rPr lang="zh-CN" altLang="en-US" sz="1000">
                <a:solidFill>
                  <a:schemeClr val="bg1">
                    <a:lumMod val="50000"/>
                  </a:schemeClr>
                </a:solidFill>
                <a:effectLst>
                  <a:outerShdw blurRad="38100" dist="19050" dir="2700000" algn="tl" rotWithShape="0">
                    <a:schemeClr val="dk1">
                      <a:alpha val="40000"/>
                    </a:schemeClr>
                  </a:outerShdw>
                </a:effectLst>
                <a:latin typeface="Roboto Th"/>
                <a:cs typeface="Roboto Th"/>
              </a:rPr>
              <a:t>更为方便。</a:t>
            </a:r>
            <a:endParaRPr lang="zh-CN" altLang="en-US" sz="1000">
              <a:solidFill>
                <a:schemeClr val="bg1">
                  <a:lumMod val="50000"/>
                </a:schemeClr>
              </a:solidFill>
              <a:effectLst>
                <a:outerShdw blurRad="38100" dist="19050" dir="2700000" algn="tl" rotWithShape="0">
                  <a:schemeClr val="dk1">
                    <a:alpha val="40000"/>
                  </a:schemeClr>
                </a:outerShdw>
              </a:effectLst>
              <a:latin typeface="Roboto Th"/>
              <a:cs typeface="Roboto Th"/>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434" name="文本框 4"/>
          <p:cNvSpPr txBox="1">
            <a:spLocks noChangeArrowheads="1"/>
          </p:cNvSpPr>
          <p:nvPr/>
        </p:nvSpPr>
        <p:spPr bwMode="auto">
          <a:xfrm>
            <a:off x="3555048" y="1004888"/>
            <a:ext cx="4992687" cy="706755"/>
          </a:xfrm>
          <a:prstGeom prst="rect">
            <a:avLst/>
          </a:prstGeom>
          <a:noFill/>
          <a:ln w="9525">
            <a:noFill/>
            <a:miter lim="800000"/>
          </a:ln>
        </p:spPr>
        <p:txBody>
          <a:bodyPr>
            <a:spAutoFit/>
          </a:bodyPr>
          <a:lstStyle/>
          <a:p>
            <a:pPr algn="ctr"/>
            <a:r>
              <a:rPr lang="en-US" altLang="zh-CN" sz="4000">
                <a:solidFill>
                  <a:schemeClr val="bg1"/>
                </a:solidFill>
                <a:latin typeface="Roboto Th"/>
              </a:rPr>
              <a:t>C#</a:t>
            </a:r>
            <a:r>
              <a:rPr lang="zh-CN" altLang="en-US" sz="4000">
                <a:solidFill>
                  <a:schemeClr val="bg1"/>
                </a:solidFill>
                <a:latin typeface="Roboto Th"/>
              </a:rPr>
              <a:t>如何连接域</a:t>
            </a:r>
            <a:endParaRPr lang="zh-CN" altLang="en-US" sz="4000">
              <a:solidFill>
                <a:schemeClr val="bg1"/>
              </a:solidFill>
              <a:latin typeface="Roboto Th"/>
            </a:endParaRPr>
          </a:p>
        </p:txBody>
      </p:sp>
      <p:graphicFrame>
        <p:nvGraphicFramePr>
          <p:cNvPr id="5" name="对象 4"/>
          <p:cNvGraphicFramePr/>
          <p:nvPr/>
        </p:nvGraphicFramePr>
        <p:xfrm>
          <a:off x="1523365" y="2734945"/>
          <a:ext cx="9011285" cy="3077845"/>
        </p:xfrm>
        <a:graphic>
          <a:graphicData uri="http://schemas.openxmlformats.org/presentationml/2006/ole">
            <mc:AlternateContent xmlns:mc="http://schemas.openxmlformats.org/markup-compatibility/2006">
              <mc:Choice xmlns:v="urn:schemas-microsoft-com:vml" Requires="v">
                <p:oleObj spid="_x0000_s6" name="" r:id="rId1" imgW="7797800" imgH="2717800" progId="Visio.Drawing.15">
                  <p:embed/>
                </p:oleObj>
              </mc:Choice>
              <mc:Fallback>
                <p:oleObj name="" r:id="rId1" imgW="7797800" imgH="2717800" progId="Visio.Drawing.15">
                  <p:embed/>
                  <p:pic>
                    <p:nvPicPr>
                      <p:cNvPr id="0" name="图片 5"/>
                      <p:cNvPicPr/>
                      <p:nvPr/>
                    </p:nvPicPr>
                    <p:blipFill>
                      <a:blip r:embed="rId2"/>
                      <a:stretch>
                        <a:fillRect/>
                      </a:stretch>
                    </p:blipFill>
                    <p:spPr>
                      <a:xfrm>
                        <a:off x="1523365" y="2734945"/>
                        <a:ext cx="9011285" cy="3077845"/>
                      </a:xfrm>
                      <a:prstGeom prst="rect">
                        <a:avLst/>
                      </a:prstGeom>
                    </p:spPr>
                  </p:pic>
                </p:oleObj>
              </mc:Fallback>
            </mc:AlternateContent>
          </a:graphicData>
        </a:graphic>
      </p:graphicFrame>
      <p:sp>
        <p:nvSpPr>
          <p:cNvPr id="9" name="文本框 8"/>
          <p:cNvSpPr txBox="1">
            <a:spLocks noChangeArrowheads="1"/>
          </p:cNvSpPr>
          <p:nvPr/>
        </p:nvSpPr>
        <p:spPr bwMode="auto">
          <a:xfrm>
            <a:off x="1555750" y="2249805"/>
            <a:ext cx="2432685" cy="368300"/>
          </a:xfrm>
          <a:prstGeom prst="rect">
            <a:avLst/>
          </a:prstGeom>
          <a:noFill/>
          <a:ln w="9525">
            <a:noFill/>
            <a:miter lim="800000"/>
          </a:ln>
        </p:spPr>
        <p:txBody>
          <a:bodyPr wrap="square">
            <a:spAutoFit/>
          </a:bodyPr>
          <a:p>
            <a:pPr algn="ctr"/>
            <a:r>
              <a:rPr lang="zh-CN" altLang="en-US" b="1">
                <a:solidFill>
                  <a:schemeClr val="bg1"/>
                </a:solidFill>
                <a:latin typeface="Roboto Th"/>
              </a:rPr>
              <a:t>一、简易连接示意图</a:t>
            </a:r>
            <a:endParaRPr lang="zh-CN" altLang="en-US" b="1">
              <a:solidFill>
                <a:schemeClr val="bg1"/>
              </a:solidFill>
              <a:latin typeface="Roboto Th"/>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832485" y="776605"/>
            <a:ext cx="1424305" cy="90551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3" name="椭圆 12"/>
          <p:cNvSpPr/>
          <p:nvPr/>
        </p:nvSpPr>
        <p:spPr>
          <a:xfrm>
            <a:off x="832485" y="2778125"/>
            <a:ext cx="3063875" cy="90551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8436" name="文本框 8"/>
          <p:cNvSpPr txBox="1">
            <a:spLocks noChangeArrowheads="1"/>
          </p:cNvSpPr>
          <p:nvPr/>
        </p:nvSpPr>
        <p:spPr bwMode="auto">
          <a:xfrm>
            <a:off x="717550" y="1045210"/>
            <a:ext cx="1654810" cy="368300"/>
          </a:xfrm>
          <a:prstGeom prst="rect">
            <a:avLst/>
          </a:prstGeom>
          <a:noFill/>
          <a:ln w="9525">
            <a:noFill/>
            <a:miter lim="800000"/>
          </a:ln>
        </p:spPr>
        <p:txBody>
          <a:bodyPr wrap="square">
            <a:spAutoFit/>
          </a:bodyPr>
          <a:lstStyle/>
          <a:p>
            <a:pPr algn="ctr"/>
            <a:r>
              <a:rPr lang="en-US" b="1">
                <a:solidFill>
                  <a:schemeClr val="bg1"/>
                </a:solidFill>
                <a:latin typeface="Roboto Th"/>
              </a:rPr>
              <a:t>1</a:t>
            </a:r>
            <a:r>
              <a:rPr lang="zh-CN" altLang="en-US" b="1">
                <a:solidFill>
                  <a:schemeClr val="bg1"/>
                </a:solidFill>
                <a:latin typeface="Roboto Th"/>
              </a:rPr>
              <a:t>、</a:t>
            </a:r>
            <a:r>
              <a:rPr lang="en-US" b="1">
                <a:solidFill>
                  <a:schemeClr val="bg1"/>
                </a:solidFill>
                <a:latin typeface="Roboto Th"/>
              </a:rPr>
              <a:t>LDAP</a:t>
            </a:r>
            <a:endParaRPr lang="en-US" b="1">
              <a:solidFill>
                <a:schemeClr val="bg1"/>
              </a:solidFill>
              <a:latin typeface="Roboto Th"/>
            </a:endParaRPr>
          </a:p>
        </p:txBody>
      </p:sp>
      <p:sp>
        <p:nvSpPr>
          <p:cNvPr id="5" name="矩形 4"/>
          <p:cNvSpPr/>
          <p:nvPr/>
        </p:nvSpPr>
        <p:spPr>
          <a:xfrm>
            <a:off x="717550" y="1475740"/>
            <a:ext cx="5178425" cy="83947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8441" name="文本框 13"/>
          <p:cNvSpPr txBox="1">
            <a:spLocks noChangeArrowheads="1"/>
          </p:cNvSpPr>
          <p:nvPr/>
        </p:nvSpPr>
        <p:spPr bwMode="auto">
          <a:xfrm>
            <a:off x="814070" y="1617345"/>
            <a:ext cx="4873625" cy="521970"/>
          </a:xfrm>
          <a:prstGeom prst="rect">
            <a:avLst/>
          </a:prstGeom>
          <a:noFill/>
          <a:ln w="9525">
            <a:noFill/>
            <a:miter lim="800000"/>
          </a:ln>
        </p:spPr>
        <p:txBody>
          <a:bodyPr wrap="square">
            <a:spAutoFit/>
          </a:bodyPr>
          <a:lstStyle/>
          <a:p>
            <a:pPr algn="l"/>
            <a:r>
              <a:rPr lang="en-US" altLang="zh-CN" sz="1400">
                <a:solidFill>
                  <a:schemeClr val="bg1"/>
                </a:solidFill>
                <a:latin typeface="Roboto Th"/>
                <a:ea typeface="Roboto Th"/>
                <a:cs typeface="Roboto Th"/>
              </a:rPr>
              <a:t>LDAP是轻量目录访问协议</a:t>
            </a:r>
            <a:r>
              <a:rPr lang="zh-CN" altLang="en-US" sz="1400">
                <a:solidFill>
                  <a:schemeClr val="bg1"/>
                </a:solidFill>
                <a:latin typeface="Roboto Th"/>
                <a:cs typeface="Roboto Th"/>
              </a:rPr>
              <a:t>。</a:t>
            </a:r>
            <a:r>
              <a:rPr lang="en-US" altLang="zh-CN" sz="1400">
                <a:solidFill>
                  <a:schemeClr val="bg1"/>
                </a:solidFill>
                <a:latin typeface="Roboto Th"/>
                <a:ea typeface="Roboto Th"/>
                <a:cs typeface="Roboto Th"/>
              </a:rPr>
              <a:t>LDAP是一个得到关于人或者资源的集中、静态数据的快速方式。</a:t>
            </a:r>
            <a:endParaRPr lang="en-US" altLang="zh-CN" sz="1400">
              <a:solidFill>
                <a:schemeClr val="bg1"/>
              </a:solidFill>
              <a:latin typeface="Roboto Th"/>
              <a:ea typeface="Roboto Th"/>
              <a:cs typeface="Roboto Th"/>
            </a:endParaRPr>
          </a:p>
        </p:txBody>
      </p:sp>
      <p:graphicFrame>
        <p:nvGraphicFramePr>
          <p:cNvPr id="10" name="对象 9"/>
          <p:cNvGraphicFramePr/>
          <p:nvPr/>
        </p:nvGraphicFramePr>
        <p:xfrm>
          <a:off x="6235065" y="1296035"/>
          <a:ext cx="5433695" cy="2668905"/>
        </p:xfrm>
        <a:graphic>
          <a:graphicData uri="http://schemas.openxmlformats.org/presentationml/2006/ole">
            <mc:AlternateContent xmlns:mc="http://schemas.openxmlformats.org/markup-compatibility/2006">
              <mc:Choice xmlns:v="urn:schemas-microsoft-com:vml" Requires="v">
                <p:oleObj spid="_x0000_s11" name="" r:id="rId1" imgW="7277100" imgH="3594100" progId="Visio.Drawing.15">
                  <p:embed/>
                </p:oleObj>
              </mc:Choice>
              <mc:Fallback>
                <p:oleObj name="" r:id="rId1" imgW="7277100" imgH="3594100" progId="Visio.Drawing.15">
                  <p:embed/>
                  <p:pic>
                    <p:nvPicPr>
                      <p:cNvPr id="0" name="图片 10"/>
                      <p:cNvPicPr/>
                      <p:nvPr/>
                    </p:nvPicPr>
                    <p:blipFill>
                      <a:blip r:embed="rId2"/>
                      <a:stretch>
                        <a:fillRect/>
                      </a:stretch>
                    </p:blipFill>
                    <p:spPr>
                      <a:xfrm>
                        <a:off x="6235065" y="1296035"/>
                        <a:ext cx="5433695" cy="2668905"/>
                      </a:xfrm>
                      <a:prstGeom prst="rect">
                        <a:avLst/>
                      </a:prstGeom>
                    </p:spPr>
                  </p:pic>
                </p:oleObj>
              </mc:Fallback>
            </mc:AlternateContent>
          </a:graphicData>
        </a:graphic>
      </p:graphicFrame>
      <p:sp>
        <p:nvSpPr>
          <p:cNvPr id="12" name="文本框 8"/>
          <p:cNvSpPr txBox="1">
            <a:spLocks noChangeArrowheads="1"/>
          </p:cNvSpPr>
          <p:nvPr/>
        </p:nvSpPr>
        <p:spPr bwMode="auto">
          <a:xfrm>
            <a:off x="839470" y="3046730"/>
            <a:ext cx="2898140" cy="368300"/>
          </a:xfrm>
          <a:prstGeom prst="rect">
            <a:avLst/>
          </a:prstGeom>
          <a:noFill/>
          <a:ln w="9525">
            <a:noFill/>
            <a:miter lim="800000"/>
          </a:ln>
        </p:spPr>
        <p:txBody>
          <a:bodyPr wrap="square">
            <a:spAutoFit/>
          </a:bodyPr>
          <a:p>
            <a:pPr algn="ctr"/>
            <a:r>
              <a:rPr lang="en-US" altLang="zh-CN" b="1">
                <a:solidFill>
                  <a:schemeClr val="bg1"/>
                </a:solidFill>
                <a:latin typeface="Roboto Th"/>
              </a:rPr>
              <a:t>2</a:t>
            </a:r>
            <a:r>
              <a:rPr lang="zh-CN" altLang="en-US" b="1">
                <a:solidFill>
                  <a:schemeClr val="bg1"/>
                </a:solidFill>
                <a:latin typeface="Roboto Th"/>
              </a:rPr>
              <a:t>、域中用户信息存储方式</a:t>
            </a:r>
            <a:endParaRPr lang="en-US" b="1">
              <a:solidFill>
                <a:schemeClr val="bg1"/>
              </a:solidFill>
              <a:latin typeface="Roboto Th"/>
            </a:endParaRPr>
          </a:p>
        </p:txBody>
      </p:sp>
      <p:sp>
        <p:nvSpPr>
          <p:cNvPr id="14" name="矩形 13"/>
          <p:cNvSpPr/>
          <p:nvPr/>
        </p:nvSpPr>
        <p:spPr>
          <a:xfrm>
            <a:off x="735965" y="3508375"/>
            <a:ext cx="5178425" cy="17246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5" name="文本框 13"/>
          <p:cNvSpPr txBox="1">
            <a:spLocks noChangeArrowheads="1"/>
          </p:cNvSpPr>
          <p:nvPr/>
        </p:nvSpPr>
        <p:spPr bwMode="auto">
          <a:xfrm>
            <a:off x="832485" y="3649980"/>
            <a:ext cx="4873625" cy="1383665"/>
          </a:xfrm>
          <a:prstGeom prst="rect">
            <a:avLst/>
          </a:prstGeom>
          <a:noFill/>
          <a:ln w="9525">
            <a:noFill/>
            <a:miter lim="800000"/>
          </a:ln>
        </p:spPr>
        <p:txBody>
          <a:bodyPr wrap="square">
            <a:spAutoFit/>
          </a:bodyPr>
          <a:p>
            <a:pPr algn="l"/>
            <a:r>
              <a:rPr lang="en-US" altLang="zh-CN" sz="1400">
                <a:solidFill>
                  <a:schemeClr val="bg1"/>
                </a:solidFill>
                <a:latin typeface="Roboto Th"/>
                <a:ea typeface="Roboto Th"/>
                <a:cs typeface="Roboto Th"/>
              </a:rPr>
              <a:t>假设你要树上的一个苹果（一条记录），你怎么告诉园丁它的位置呢？当然首先要说明是哪一棵树（dc），然后是从树根到那个苹果所经过的所有“分叉”（ou），最后就是这个苹果的名字（uid）。好了！这时我们可以清晰的指明这个苹果的位置了，就是那棵“歪脖树”的东边那个分叉上的靠西边那个分叉的再靠北边的分叉上的半红半绿的……</a:t>
            </a:r>
            <a:endParaRPr lang="en-US" altLang="zh-CN" sz="1400">
              <a:solidFill>
                <a:schemeClr val="bg1"/>
              </a:solidFill>
              <a:latin typeface="Roboto Th"/>
              <a:ea typeface="Roboto Th"/>
              <a:cs typeface="Roboto Th"/>
            </a:endParaRPr>
          </a:p>
        </p:txBody>
      </p:sp>
      <p:sp>
        <p:nvSpPr>
          <p:cNvPr id="17" name="文本框 13"/>
          <p:cNvSpPr txBox="1">
            <a:spLocks noChangeArrowheads="1"/>
          </p:cNvSpPr>
          <p:nvPr/>
        </p:nvSpPr>
        <p:spPr bwMode="auto">
          <a:xfrm>
            <a:off x="6918325" y="5996305"/>
            <a:ext cx="4642485" cy="398780"/>
          </a:xfrm>
          <a:prstGeom prst="rect">
            <a:avLst/>
          </a:prstGeom>
          <a:noFill/>
          <a:ln w="9525">
            <a:noFill/>
            <a:miter lim="800000"/>
          </a:ln>
        </p:spPr>
        <p:txBody>
          <a:bodyPr wrap="square">
            <a:spAutoFit/>
          </a:bodyPr>
          <a:p>
            <a:pPr algn="ctr"/>
            <a:r>
              <a:rPr lang="en-US" altLang="zh-CN" sz="1000">
                <a:solidFill>
                  <a:schemeClr val="bg1">
                    <a:lumMod val="65000"/>
                  </a:schemeClr>
                </a:solidFill>
                <a:latin typeface="Roboto Th"/>
                <a:cs typeface="Roboto Th"/>
              </a:rPr>
              <a:t>LDAP</a:t>
            </a:r>
            <a:r>
              <a:rPr lang="zh-CN" altLang="en-US" sz="1000">
                <a:solidFill>
                  <a:schemeClr val="bg1">
                    <a:lumMod val="65000"/>
                  </a:schemeClr>
                </a:solidFill>
                <a:latin typeface="Roboto Th"/>
                <a:cs typeface="Roboto Th"/>
              </a:rPr>
              <a:t>相关参考资料：https://www.jianshu.com/p/7e4d99f6baaf</a:t>
            </a:r>
            <a:endParaRPr lang="zh-CN" altLang="en-US" sz="1000">
              <a:solidFill>
                <a:schemeClr val="bg1">
                  <a:lumMod val="65000"/>
                </a:schemeClr>
              </a:solidFill>
              <a:latin typeface="Roboto Th"/>
              <a:cs typeface="Roboto Th"/>
            </a:endParaRPr>
          </a:p>
          <a:p>
            <a:pPr algn="ctr"/>
            <a:r>
              <a:rPr lang="zh-CN" altLang="en-US" sz="1000">
                <a:solidFill>
                  <a:schemeClr val="bg1">
                    <a:lumMod val="65000"/>
                  </a:schemeClr>
                </a:solidFill>
                <a:latin typeface="Roboto Th"/>
                <a:cs typeface="Roboto Th"/>
              </a:rPr>
              <a:t>https://www.cnblogs.com/yjd_hycf_space/p/7994597.html</a:t>
            </a:r>
            <a:endParaRPr lang="zh-CN" altLang="en-US" sz="1000">
              <a:solidFill>
                <a:schemeClr val="bg1">
                  <a:lumMod val="65000"/>
                </a:schemeClr>
              </a:solidFill>
              <a:latin typeface="Roboto Th"/>
              <a:cs typeface="Roboto Th"/>
            </a:endParaRPr>
          </a:p>
        </p:txBody>
      </p:sp>
      <p:sp>
        <p:nvSpPr>
          <p:cNvPr id="19" name="矩形 18"/>
          <p:cNvSpPr/>
          <p:nvPr/>
        </p:nvSpPr>
        <p:spPr>
          <a:xfrm>
            <a:off x="6362700" y="4304030"/>
            <a:ext cx="5178425" cy="11023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0" name="文本框 13"/>
          <p:cNvSpPr txBox="1">
            <a:spLocks noChangeArrowheads="1"/>
          </p:cNvSpPr>
          <p:nvPr/>
        </p:nvSpPr>
        <p:spPr bwMode="auto">
          <a:xfrm>
            <a:off x="6459220" y="4377055"/>
            <a:ext cx="4873625" cy="953135"/>
          </a:xfrm>
          <a:prstGeom prst="rect">
            <a:avLst/>
          </a:prstGeom>
          <a:noFill/>
          <a:ln w="9525">
            <a:noFill/>
            <a:miter lim="800000"/>
          </a:ln>
        </p:spPr>
        <p:txBody>
          <a:bodyPr wrap="square">
            <a:spAutoFit/>
          </a:bodyPr>
          <a:p>
            <a:pPr algn="l"/>
            <a:r>
              <a:rPr lang="zh-CN" altLang="en-US" sz="1400">
                <a:solidFill>
                  <a:schemeClr val="bg1"/>
                </a:solidFill>
                <a:latin typeface="Roboto Th"/>
                <a:cs typeface="Roboto Th"/>
              </a:rPr>
              <a:t>以我自己为例：</a:t>
            </a:r>
            <a:endParaRPr lang="en-US" altLang="zh-CN" sz="1400">
              <a:solidFill>
                <a:schemeClr val="bg1"/>
              </a:solidFill>
              <a:latin typeface="Roboto Th"/>
              <a:ea typeface="Roboto Th"/>
              <a:cs typeface="Roboto Th"/>
            </a:endParaRPr>
          </a:p>
          <a:p>
            <a:pPr algn="ctr"/>
            <a:r>
              <a:rPr lang="en-US" altLang="zh-CN" sz="1400">
                <a:solidFill>
                  <a:schemeClr val="bg1"/>
                </a:solidFill>
                <a:latin typeface="Roboto Th"/>
                <a:ea typeface="Roboto Th"/>
                <a:cs typeface="Roboto Th"/>
              </a:rPr>
              <a:t>树（dc=globale,dc=com)</a:t>
            </a:r>
            <a:endParaRPr lang="en-US" altLang="zh-CN" sz="1400">
              <a:solidFill>
                <a:schemeClr val="bg1"/>
              </a:solidFill>
              <a:latin typeface="Roboto Th"/>
              <a:ea typeface="Roboto Th"/>
              <a:cs typeface="Roboto Th"/>
            </a:endParaRPr>
          </a:p>
          <a:p>
            <a:pPr algn="ctr"/>
            <a:r>
              <a:rPr lang="en-US" altLang="zh-CN" sz="1400">
                <a:solidFill>
                  <a:schemeClr val="bg1"/>
                </a:solidFill>
                <a:latin typeface="Roboto Th"/>
                <a:ea typeface="Roboto Th"/>
                <a:cs typeface="Roboto Th"/>
              </a:rPr>
              <a:t>分叉（ou=</a:t>
            </a:r>
            <a:r>
              <a:rPr lang="zh-CN" altLang="en-US" sz="1400">
                <a:solidFill>
                  <a:schemeClr val="bg1"/>
                </a:solidFill>
                <a:latin typeface="Roboto Th"/>
                <a:cs typeface="Roboto Th"/>
              </a:rPr>
              <a:t>现场支持</a:t>
            </a:r>
            <a:r>
              <a:rPr lang="en-US" altLang="zh-CN" sz="1400">
                <a:solidFill>
                  <a:schemeClr val="bg1"/>
                </a:solidFill>
                <a:latin typeface="Roboto Th"/>
                <a:ea typeface="Roboto Th"/>
                <a:cs typeface="Roboto Th"/>
              </a:rPr>
              <a:t>,ou=</a:t>
            </a:r>
            <a:r>
              <a:rPr lang="zh-CN" altLang="en-US" sz="1400">
                <a:solidFill>
                  <a:schemeClr val="bg1"/>
                </a:solidFill>
                <a:latin typeface="Roboto Th"/>
                <a:cs typeface="Roboto Th"/>
              </a:rPr>
              <a:t>桌面小组</a:t>
            </a:r>
            <a:r>
              <a:rPr lang="en-US" altLang="zh-CN" sz="1400">
                <a:solidFill>
                  <a:schemeClr val="bg1"/>
                </a:solidFill>
                <a:latin typeface="Roboto Th"/>
                <a:cs typeface="Roboto Th"/>
              </a:rPr>
              <a:t>.......</a:t>
            </a:r>
            <a:r>
              <a:rPr lang="en-US" altLang="zh-CN" sz="1400">
                <a:solidFill>
                  <a:schemeClr val="bg1"/>
                </a:solidFill>
                <a:latin typeface="Roboto Th"/>
                <a:ea typeface="Roboto Th"/>
                <a:cs typeface="Roboto Th"/>
              </a:rPr>
              <a:t>）</a:t>
            </a:r>
            <a:endParaRPr lang="en-US" altLang="zh-CN" sz="1400">
              <a:solidFill>
                <a:schemeClr val="bg1"/>
              </a:solidFill>
              <a:latin typeface="Roboto Th"/>
              <a:ea typeface="Roboto Th"/>
              <a:cs typeface="Roboto Th"/>
            </a:endParaRPr>
          </a:p>
          <a:p>
            <a:pPr algn="ctr"/>
            <a:r>
              <a:rPr lang="en-US" altLang="zh-CN" sz="1400">
                <a:solidFill>
                  <a:schemeClr val="bg1"/>
                </a:solidFill>
                <a:latin typeface="Roboto Th"/>
                <a:ea typeface="Roboto Th"/>
                <a:cs typeface="Roboto Th"/>
              </a:rPr>
              <a:t>苹果（cn=</a:t>
            </a:r>
            <a:r>
              <a:rPr lang="zh-CN" altLang="en-US" sz="1400">
                <a:solidFill>
                  <a:schemeClr val="bg1"/>
                </a:solidFill>
                <a:latin typeface="Roboto Th"/>
                <a:cs typeface="Roboto Th"/>
              </a:rPr>
              <a:t>汪吴境</a:t>
            </a:r>
            <a:r>
              <a:rPr lang="en-US" altLang="zh-CN" sz="1400">
                <a:solidFill>
                  <a:schemeClr val="bg1"/>
                </a:solidFill>
                <a:latin typeface="Roboto Th"/>
                <a:ea typeface="Roboto Th"/>
                <a:cs typeface="Roboto Th"/>
              </a:rPr>
              <a:t>）</a:t>
            </a:r>
            <a:endParaRPr lang="en-US" altLang="zh-CN" sz="1400">
              <a:solidFill>
                <a:schemeClr val="bg1"/>
              </a:solidFill>
              <a:latin typeface="Roboto Th"/>
              <a:ea typeface="Roboto Th"/>
              <a:cs typeface="Roboto Th"/>
            </a:endParaRPr>
          </a:p>
        </p:txBody>
      </p:sp>
      <p:sp>
        <p:nvSpPr>
          <p:cNvPr id="21" name="文本框 8"/>
          <p:cNvSpPr txBox="1">
            <a:spLocks noChangeArrowheads="1"/>
          </p:cNvSpPr>
          <p:nvPr/>
        </p:nvSpPr>
        <p:spPr bwMode="auto">
          <a:xfrm>
            <a:off x="7429500" y="835025"/>
            <a:ext cx="2898140" cy="368300"/>
          </a:xfrm>
          <a:prstGeom prst="rect">
            <a:avLst/>
          </a:prstGeom>
          <a:noFill/>
          <a:ln w="9525">
            <a:noFill/>
            <a:miter lim="800000"/>
          </a:ln>
        </p:spPr>
        <p:txBody>
          <a:bodyPr wrap="square">
            <a:spAutoFit/>
          </a:bodyPr>
          <a:p>
            <a:pPr algn="ctr"/>
            <a:r>
              <a:rPr lang="zh-CN" altLang="en-US" b="1">
                <a:solidFill>
                  <a:schemeClr val="bg1"/>
                </a:solidFill>
                <a:latin typeface="Roboto Th"/>
              </a:rPr>
              <a:t>例图：树结构</a:t>
            </a:r>
            <a:endParaRPr lang="en-US" b="1">
              <a:solidFill>
                <a:schemeClr val="bg1"/>
              </a:solidFill>
              <a:latin typeface="Roboto Th"/>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933315" y="1741170"/>
            <a:ext cx="181737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DC=globale,DC=com</a:t>
            </a:r>
            <a:endParaRPr lang="en-US" altLang="zh-CN" sz="1200"/>
          </a:p>
        </p:txBody>
      </p:sp>
      <p:sp>
        <p:nvSpPr>
          <p:cNvPr id="24" name="矩形 23"/>
          <p:cNvSpPr/>
          <p:nvPr/>
        </p:nvSpPr>
        <p:spPr>
          <a:xfrm>
            <a:off x="715010" y="2687955"/>
            <a:ext cx="126111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ou=Builtin</a:t>
            </a:r>
            <a:endParaRPr lang="en-US" altLang="zh-CN" sz="1200"/>
          </a:p>
        </p:txBody>
      </p:sp>
      <p:sp>
        <p:nvSpPr>
          <p:cNvPr id="4" name="圆角矩形 3"/>
          <p:cNvSpPr/>
          <p:nvPr/>
        </p:nvSpPr>
        <p:spPr>
          <a:xfrm>
            <a:off x="1481138" y="6429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7410" name="文本框 4"/>
          <p:cNvSpPr txBox="1">
            <a:spLocks noChangeArrowheads="1"/>
          </p:cNvSpPr>
          <p:nvPr/>
        </p:nvSpPr>
        <p:spPr bwMode="auto">
          <a:xfrm>
            <a:off x="3570288" y="776288"/>
            <a:ext cx="4992687" cy="706755"/>
          </a:xfrm>
          <a:prstGeom prst="rect">
            <a:avLst/>
          </a:prstGeom>
          <a:noFill/>
          <a:ln w="9525">
            <a:noFill/>
            <a:miter lim="800000"/>
          </a:ln>
        </p:spPr>
        <p:txBody>
          <a:bodyPr>
            <a:spAutoFit/>
          </a:bodyPr>
          <a:p>
            <a:pPr algn="ctr"/>
            <a:r>
              <a:rPr lang="zh-CN" altLang="en-US" sz="4000">
                <a:solidFill>
                  <a:schemeClr val="bg1"/>
                </a:solidFill>
                <a:latin typeface="Roboto Th"/>
              </a:rPr>
              <a:t>我们公司的结构</a:t>
            </a:r>
            <a:endParaRPr lang="zh-CN" altLang="en-US" sz="4000">
              <a:solidFill>
                <a:schemeClr val="bg1"/>
              </a:solidFill>
              <a:latin typeface="Roboto Th"/>
            </a:endParaRPr>
          </a:p>
        </p:txBody>
      </p:sp>
      <p:sp>
        <p:nvSpPr>
          <p:cNvPr id="9" name="矩形 8"/>
          <p:cNvSpPr/>
          <p:nvPr/>
        </p:nvSpPr>
        <p:spPr>
          <a:xfrm>
            <a:off x="2070100" y="2687955"/>
            <a:ext cx="1355725"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ou=Computers</a:t>
            </a:r>
            <a:endParaRPr lang="en-US" altLang="zh-CN" sz="1200"/>
          </a:p>
        </p:txBody>
      </p:sp>
      <p:sp>
        <p:nvSpPr>
          <p:cNvPr id="16" name="矩形 15"/>
          <p:cNvSpPr/>
          <p:nvPr/>
        </p:nvSpPr>
        <p:spPr>
          <a:xfrm>
            <a:off x="3570605" y="2687955"/>
            <a:ext cx="1768475"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ou=Domain Controllers</a:t>
            </a:r>
            <a:endParaRPr lang="en-US" altLang="zh-CN" sz="1200"/>
          </a:p>
        </p:txBody>
      </p:sp>
      <p:sp>
        <p:nvSpPr>
          <p:cNvPr id="18" name="矩形 17"/>
          <p:cNvSpPr/>
          <p:nvPr/>
        </p:nvSpPr>
        <p:spPr>
          <a:xfrm>
            <a:off x="5448300" y="2687955"/>
            <a:ext cx="2084705"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ou=ForeignSecurityPrincipals</a:t>
            </a:r>
            <a:endParaRPr lang="en-US" altLang="zh-CN" sz="1200"/>
          </a:p>
        </p:txBody>
      </p:sp>
      <p:sp>
        <p:nvSpPr>
          <p:cNvPr id="26" name="矩形 25"/>
          <p:cNvSpPr/>
          <p:nvPr/>
        </p:nvSpPr>
        <p:spPr>
          <a:xfrm>
            <a:off x="7705725" y="268795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ou=globalegrow</a:t>
            </a:r>
            <a:endParaRPr lang="en-US" altLang="zh-CN" sz="1200"/>
          </a:p>
        </p:txBody>
      </p:sp>
      <p:sp>
        <p:nvSpPr>
          <p:cNvPr id="27" name="矩形 26"/>
          <p:cNvSpPr/>
          <p:nvPr/>
        </p:nvSpPr>
        <p:spPr>
          <a:xfrm>
            <a:off x="8966200" y="268795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ou=group</a:t>
            </a:r>
            <a:endParaRPr lang="en-US" altLang="zh-CN" sz="1200"/>
          </a:p>
        </p:txBody>
      </p:sp>
      <p:sp>
        <p:nvSpPr>
          <p:cNvPr id="28" name="矩形 27"/>
          <p:cNvSpPr/>
          <p:nvPr/>
        </p:nvSpPr>
        <p:spPr>
          <a:xfrm>
            <a:off x="10300970" y="268795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zh-CN" sz="1200"/>
              <a:t>省略</a:t>
            </a:r>
            <a:r>
              <a:rPr lang="en-US" altLang="zh-CN" sz="1200"/>
              <a:t>)</a:t>
            </a:r>
            <a:endParaRPr lang="en-US" altLang="zh-CN" sz="1200"/>
          </a:p>
        </p:txBody>
      </p:sp>
      <p:cxnSp>
        <p:nvCxnSpPr>
          <p:cNvPr id="30" name="直接箭头连接符 29"/>
          <p:cNvCxnSpPr>
            <a:stCxn id="23" idx="2"/>
            <a:endCxn id="24" idx="0"/>
          </p:cNvCxnSpPr>
          <p:nvPr/>
        </p:nvCxnSpPr>
        <p:spPr>
          <a:xfrm flipH="1">
            <a:off x="1345565" y="2036445"/>
            <a:ext cx="4496435" cy="65913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2"/>
            <a:endCxn id="9" idx="0"/>
          </p:cNvCxnSpPr>
          <p:nvPr/>
        </p:nvCxnSpPr>
        <p:spPr>
          <a:xfrm flipH="1">
            <a:off x="2748280" y="2036445"/>
            <a:ext cx="3093720"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2"/>
            <a:endCxn id="16" idx="0"/>
          </p:cNvCxnSpPr>
          <p:nvPr/>
        </p:nvCxnSpPr>
        <p:spPr>
          <a:xfrm flipH="1">
            <a:off x="4455160" y="2036445"/>
            <a:ext cx="1386840"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3" idx="2"/>
            <a:endCxn id="18" idx="0"/>
          </p:cNvCxnSpPr>
          <p:nvPr/>
        </p:nvCxnSpPr>
        <p:spPr>
          <a:xfrm>
            <a:off x="5842000" y="2036445"/>
            <a:ext cx="648970"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6" idx="0"/>
          </p:cNvCxnSpPr>
          <p:nvPr/>
        </p:nvCxnSpPr>
        <p:spPr>
          <a:xfrm>
            <a:off x="5873115" y="2054225"/>
            <a:ext cx="2426335" cy="641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7" idx="0"/>
          </p:cNvCxnSpPr>
          <p:nvPr/>
        </p:nvCxnSpPr>
        <p:spPr>
          <a:xfrm>
            <a:off x="5856605" y="2037715"/>
            <a:ext cx="3703320" cy="65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8" idx="0"/>
          </p:cNvCxnSpPr>
          <p:nvPr/>
        </p:nvCxnSpPr>
        <p:spPr>
          <a:xfrm>
            <a:off x="5848350" y="2037715"/>
            <a:ext cx="5046345" cy="65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35930" y="3642995"/>
            <a:ext cx="126111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ou=B2B</a:t>
            </a:r>
            <a:r>
              <a:rPr lang="zh-CN" altLang="en-US" sz="1200"/>
              <a:t>事业部</a:t>
            </a:r>
            <a:endParaRPr lang="zh-CN" altLang="en-US" sz="1200"/>
          </a:p>
        </p:txBody>
      </p:sp>
      <p:graphicFrame>
        <p:nvGraphicFramePr>
          <p:cNvPr id="38" name="对象 37"/>
          <p:cNvGraphicFramePr/>
          <p:nvPr/>
        </p:nvGraphicFramePr>
        <p:xfrm>
          <a:off x="332740" y="3185160"/>
          <a:ext cx="2415540" cy="2864485"/>
        </p:xfrm>
        <a:graphic>
          <a:graphicData uri="http://schemas.openxmlformats.org/presentationml/2006/ole">
            <mc:AlternateContent xmlns:mc="http://schemas.openxmlformats.org/markup-compatibility/2006">
              <mc:Choice xmlns:v="urn:schemas-microsoft-com:vml" Requires="v">
                <p:oleObj spid="_x0000_s39" name="" r:id="rId1" imgW="6362700" imgH="6451600" progId="Visio.Drawing.15">
                  <p:embed/>
                </p:oleObj>
              </mc:Choice>
              <mc:Fallback>
                <p:oleObj name="" r:id="rId1" imgW="6362700" imgH="6451600" progId="Visio.Drawing.15">
                  <p:embed/>
                  <p:pic>
                    <p:nvPicPr>
                      <p:cNvPr id="0" name="图片 38"/>
                      <p:cNvPicPr/>
                      <p:nvPr/>
                    </p:nvPicPr>
                    <p:blipFill>
                      <a:blip r:embed="rId2"/>
                      <a:stretch>
                        <a:fillRect/>
                      </a:stretch>
                    </p:blipFill>
                    <p:spPr>
                      <a:xfrm>
                        <a:off x="332740" y="3185160"/>
                        <a:ext cx="2415540" cy="2864485"/>
                      </a:xfrm>
                      <a:prstGeom prst="rect">
                        <a:avLst/>
                      </a:prstGeom>
                    </p:spPr>
                  </p:pic>
                </p:oleObj>
              </mc:Fallback>
            </mc:AlternateContent>
          </a:graphicData>
        </a:graphic>
      </p:graphicFrame>
      <p:graphicFrame>
        <p:nvGraphicFramePr>
          <p:cNvPr id="40" name="对象 39"/>
          <p:cNvGraphicFramePr/>
          <p:nvPr/>
        </p:nvGraphicFramePr>
        <p:xfrm>
          <a:off x="2884170" y="3181350"/>
          <a:ext cx="2299970" cy="3237865"/>
        </p:xfrm>
        <a:graphic>
          <a:graphicData uri="http://schemas.openxmlformats.org/presentationml/2006/ole">
            <mc:AlternateContent xmlns:mc="http://schemas.openxmlformats.org/markup-compatibility/2006">
              <mc:Choice xmlns:v="urn:schemas-microsoft-com:vml" Requires="v">
                <p:oleObj spid="_x0000_s41" name="" r:id="rId3" imgW="4838700" imgH="6807200" progId="Visio.Drawing.15">
                  <p:embed/>
                </p:oleObj>
              </mc:Choice>
              <mc:Fallback>
                <p:oleObj name="" r:id="rId3" imgW="4838700" imgH="6807200" progId="Visio.Drawing.15">
                  <p:embed/>
                  <p:pic>
                    <p:nvPicPr>
                      <p:cNvPr id="0" name="图片 40"/>
                      <p:cNvPicPr/>
                      <p:nvPr/>
                    </p:nvPicPr>
                    <p:blipFill>
                      <a:blip r:embed="rId4"/>
                      <a:stretch>
                        <a:fillRect/>
                      </a:stretch>
                    </p:blipFill>
                    <p:spPr>
                      <a:xfrm>
                        <a:off x="2884170" y="3181350"/>
                        <a:ext cx="2299970" cy="3237865"/>
                      </a:xfrm>
                      <a:prstGeom prst="rect">
                        <a:avLst/>
                      </a:prstGeom>
                    </p:spPr>
                  </p:pic>
                </p:oleObj>
              </mc:Fallback>
            </mc:AlternateContent>
          </a:graphicData>
        </a:graphic>
      </p:graphicFrame>
      <p:sp>
        <p:nvSpPr>
          <p:cNvPr id="42" name="矩形 41"/>
          <p:cNvSpPr/>
          <p:nvPr/>
        </p:nvSpPr>
        <p:spPr>
          <a:xfrm>
            <a:off x="6928485" y="3642995"/>
            <a:ext cx="1862455"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zh-CN" sz="1200"/>
              <a:t>人力行政管理中心</a:t>
            </a:r>
            <a:endParaRPr lang="zh-CN" altLang="zh-CN" sz="1200"/>
          </a:p>
        </p:txBody>
      </p:sp>
      <p:sp>
        <p:nvSpPr>
          <p:cNvPr id="43" name="矩形 42"/>
          <p:cNvSpPr/>
          <p:nvPr/>
        </p:nvSpPr>
        <p:spPr>
          <a:xfrm>
            <a:off x="9007475" y="3642995"/>
            <a:ext cx="126111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en-US" sz="1200"/>
              <a:t>技术中心</a:t>
            </a:r>
            <a:endParaRPr lang="zh-CN" altLang="en-US" sz="1200"/>
          </a:p>
        </p:txBody>
      </p:sp>
      <p:sp>
        <p:nvSpPr>
          <p:cNvPr id="45" name="矩形 44"/>
          <p:cNvSpPr/>
          <p:nvPr/>
        </p:nvSpPr>
        <p:spPr>
          <a:xfrm>
            <a:off x="10414635" y="364299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zh-CN" sz="1200"/>
              <a:t>省略</a:t>
            </a:r>
            <a:r>
              <a:rPr lang="en-US" altLang="zh-CN" sz="1200"/>
              <a:t>)</a:t>
            </a:r>
            <a:endParaRPr lang="en-US" altLang="zh-CN" sz="1200"/>
          </a:p>
        </p:txBody>
      </p:sp>
      <p:cxnSp>
        <p:nvCxnSpPr>
          <p:cNvPr id="46" name="直接箭头连接符 45"/>
          <p:cNvCxnSpPr>
            <a:stCxn id="26" idx="2"/>
            <a:endCxn id="37" idx="0"/>
          </p:cNvCxnSpPr>
          <p:nvPr/>
        </p:nvCxnSpPr>
        <p:spPr>
          <a:xfrm flipH="1">
            <a:off x="6166485" y="2983230"/>
            <a:ext cx="2132965" cy="667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6" idx="2"/>
            <a:endCxn id="42" idx="0"/>
          </p:cNvCxnSpPr>
          <p:nvPr/>
        </p:nvCxnSpPr>
        <p:spPr>
          <a:xfrm flipH="1">
            <a:off x="7860030" y="2983230"/>
            <a:ext cx="439420" cy="667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6" idx="2"/>
            <a:endCxn id="43" idx="0"/>
          </p:cNvCxnSpPr>
          <p:nvPr/>
        </p:nvCxnSpPr>
        <p:spPr>
          <a:xfrm>
            <a:off x="8299450" y="2983230"/>
            <a:ext cx="1338580" cy="667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5" idx="0"/>
          </p:cNvCxnSpPr>
          <p:nvPr/>
        </p:nvCxnSpPr>
        <p:spPr>
          <a:xfrm>
            <a:off x="8311515" y="2976880"/>
            <a:ext cx="2696845" cy="673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5"/>
          <a:stretch>
            <a:fillRect/>
          </a:stretch>
        </p:blipFill>
        <p:spPr>
          <a:xfrm>
            <a:off x="5379720" y="4229735"/>
            <a:ext cx="1482725" cy="2122170"/>
          </a:xfrm>
          <a:prstGeom prst="rect">
            <a:avLst/>
          </a:prstGeom>
        </p:spPr>
      </p:pic>
      <p:sp>
        <p:nvSpPr>
          <p:cNvPr id="53" name="矩形 52"/>
          <p:cNvSpPr/>
          <p:nvPr/>
        </p:nvSpPr>
        <p:spPr>
          <a:xfrm>
            <a:off x="7403465" y="4285615"/>
            <a:ext cx="126111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en-US" sz="1200"/>
              <a:t>运维部</a:t>
            </a:r>
            <a:endParaRPr lang="zh-CN" altLang="en-US" sz="1200"/>
          </a:p>
        </p:txBody>
      </p:sp>
      <p:sp>
        <p:nvSpPr>
          <p:cNvPr id="54" name="矩形 53"/>
          <p:cNvSpPr/>
          <p:nvPr/>
        </p:nvSpPr>
        <p:spPr>
          <a:xfrm>
            <a:off x="8851900" y="4302125"/>
            <a:ext cx="126111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en-US" sz="1200"/>
              <a:t>云计算组</a:t>
            </a:r>
            <a:endParaRPr lang="zh-CN" altLang="en-US" sz="1200"/>
          </a:p>
        </p:txBody>
      </p:sp>
      <p:sp>
        <p:nvSpPr>
          <p:cNvPr id="55" name="矩形 54"/>
          <p:cNvSpPr/>
          <p:nvPr/>
        </p:nvSpPr>
        <p:spPr>
          <a:xfrm>
            <a:off x="10268585" y="430212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zh-CN" sz="1200"/>
              <a:t>省略</a:t>
            </a:r>
            <a:r>
              <a:rPr lang="en-US" altLang="zh-CN" sz="1200"/>
              <a:t>)</a:t>
            </a:r>
            <a:endParaRPr lang="en-US" altLang="zh-CN" sz="1200"/>
          </a:p>
        </p:txBody>
      </p:sp>
      <p:cxnSp>
        <p:nvCxnSpPr>
          <p:cNvPr id="56" name="直接箭头连接符 55"/>
          <p:cNvCxnSpPr>
            <a:stCxn id="43" idx="2"/>
            <a:endCxn id="53" idx="0"/>
          </p:cNvCxnSpPr>
          <p:nvPr/>
        </p:nvCxnSpPr>
        <p:spPr>
          <a:xfrm flipH="1">
            <a:off x="8034020" y="3938270"/>
            <a:ext cx="1604010" cy="354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54" idx="0"/>
          </p:cNvCxnSpPr>
          <p:nvPr/>
        </p:nvCxnSpPr>
        <p:spPr>
          <a:xfrm flipH="1">
            <a:off x="9482455" y="3948430"/>
            <a:ext cx="154940" cy="361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3" idx="2"/>
            <a:endCxn id="55" idx="0"/>
          </p:cNvCxnSpPr>
          <p:nvPr/>
        </p:nvCxnSpPr>
        <p:spPr>
          <a:xfrm>
            <a:off x="9638030" y="3938270"/>
            <a:ext cx="1224280" cy="37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8851900" y="4958080"/>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ou=.........(</a:t>
            </a:r>
            <a:r>
              <a:rPr lang="zh-CN" altLang="zh-CN" sz="1200"/>
              <a:t>省略</a:t>
            </a:r>
            <a:r>
              <a:rPr lang="en-US" altLang="zh-CN" sz="1200"/>
              <a:t>)</a:t>
            </a:r>
            <a:endParaRPr lang="en-US" altLang="zh-CN" sz="1200"/>
          </a:p>
        </p:txBody>
      </p:sp>
      <p:cxnSp>
        <p:nvCxnSpPr>
          <p:cNvPr id="60" name="直接箭头连接符 59"/>
          <p:cNvCxnSpPr>
            <a:stCxn id="53" idx="2"/>
            <a:endCxn id="59" idx="0"/>
          </p:cNvCxnSpPr>
          <p:nvPr/>
        </p:nvCxnSpPr>
        <p:spPr>
          <a:xfrm>
            <a:off x="8034020" y="4580890"/>
            <a:ext cx="1411605" cy="384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7382510" y="548195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cn=</a:t>
            </a:r>
            <a:r>
              <a:rPr lang="zh-CN" altLang="zh-CN" sz="1200"/>
              <a:t>叶增城</a:t>
            </a:r>
            <a:endParaRPr lang="zh-CN" altLang="zh-CN" sz="1200"/>
          </a:p>
        </p:txBody>
      </p:sp>
      <p:sp>
        <p:nvSpPr>
          <p:cNvPr id="62" name="矩形 61"/>
          <p:cNvSpPr/>
          <p:nvPr/>
        </p:nvSpPr>
        <p:spPr>
          <a:xfrm>
            <a:off x="8768080" y="548195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cn=</a:t>
            </a:r>
            <a:r>
              <a:rPr lang="zh-CN" altLang="en-US" sz="1200"/>
              <a:t>汪吴境</a:t>
            </a:r>
            <a:endParaRPr lang="zh-CN" altLang="en-US" sz="1200"/>
          </a:p>
        </p:txBody>
      </p:sp>
      <p:sp>
        <p:nvSpPr>
          <p:cNvPr id="66" name="矩形 65"/>
          <p:cNvSpPr/>
          <p:nvPr/>
        </p:nvSpPr>
        <p:spPr>
          <a:xfrm>
            <a:off x="10153650" y="5481955"/>
            <a:ext cx="1187450" cy="28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cn=.........(</a:t>
            </a:r>
            <a:r>
              <a:rPr lang="zh-CN" altLang="zh-CN" sz="1200"/>
              <a:t>省略</a:t>
            </a:r>
            <a:r>
              <a:rPr lang="en-US" altLang="zh-CN" sz="1200"/>
              <a:t>)</a:t>
            </a:r>
            <a:endParaRPr lang="en-US" altLang="zh-CN" sz="1200"/>
          </a:p>
        </p:txBody>
      </p:sp>
      <p:cxnSp>
        <p:nvCxnSpPr>
          <p:cNvPr id="67" name="直接箭头连接符 66"/>
          <p:cNvCxnSpPr>
            <a:stCxn id="59" idx="2"/>
            <a:endCxn id="61" idx="0"/>
          </p:cNvCxnSpPr>
          <p:nvPr/>
        </p:nvCxnSpPr>
        <p:spPr>
          <a:xfrm flipH="1">
            <a:off x="7976235" y="5253355"/>
            <a:ext cx="1469390" cy="236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62" idx="0"/>
          </p:cNvCxnSpPr>
          <p:nvPr/>
        </p:nvCxnSpPr>
        <p:spPr>
          <a:xfrm flipH="1">
            <a:off x="9361805" y="5233670"/>
            <a:ext cx="69850" cy="255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9" idx="2"/>
            <a:endCxn id="66" idx="0"/>
          </p:cNvCxnSpPr>
          <p:nvPr/>
        </p:nvCxnSpPr>
        <p:spPr>
          <a:xfrm>
            <a:off x="9445625" y="5253355"/>
            <a:ext cx="1301750" cy="236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文本框 8"/>
          <p:cNvSpPr txBox="1">
            <a:spLocks noChangeArrowheads="1"/>
          </p:cNvSpPr>
          <p:nvPr/>
        </p:nvSpPr>
        <p:spPr bwMode="auto">
          <a:xfrm>
            <a:off x="417830" y="6148705"/>
            <a:ext cx="2330450" cy="368300"/>
          </a:xfrm>
          <a:prstGeom prst="rect">
            <a:avLst/>
          </a:prstGeom>
          <a:noFill/>
          <a:ln w="9525">
            <a:noFill/>
            <a:miter lim="800000"/>
          </a:ln>
        </p:spPr>
        <p:txBody>
          <a:bodyPr wrap="square">
            <a:spAutoFit/>
          </a:bodyPr>
          <a:p>
            <a:pPr algn="ctr"/>
            <a:r>
              <a:rPr lang="zh-CN" altLang="en-US" b="1">
                <a:solidFill>
                  <a:schemeClr val="bg1"/>
                </a:solidFill>
                <a:latin typeface="Roboto Th"/>
              </a:rPr>
              <a:t>例图：界面化结构</a:t>
            </a:r>
            <a:endParaRPr lang="en-US" b="1">
              <a:solidFill>
                <a:schemeClr val="bg1"/>
              </a:solidFill>
              <a:latin typeface="Roboto Th"/>
            </a:endParaRPr>
          </a:p>
        </p:txBody>
      </p:sp>
      <p:sp>
        <p:nvSpPr>
          <p:cNvPr id="17416" name="文本框 24"/>
          <p:cNvSpPr txBox="1">
            <a:spLocks noChangeArrowheads="1"/>
          </p:cNvSpPr>
          <p:nvPr/>
        </p:nvSpPr>
        <p:spPr bwMode="auto">
          <a:xfrm>
            <a:off x="9637078" y="6148388"/>
            <a:ext cx="1914525" cy="245110"/>
          </a:xfrm>
          <a:prstGeom prst="rect">
            <a:avLst/>
          </a:prstGeom>
          <a:noFill/>
          <a:ln w="9525">
            <a:noFill/>
            <a:miter lim="800000"/>
          </a:ln>
        </p:spPr>
        <p:txBody>
          <a:bodyPr>
            <a:spAutoFit/>
          </a:bodyPr>
          <a:p>
            <a:pPr algn="l"/>
            <a:r>
              <a:rPr 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rPr>
              <a:t>具体请询问域控小组各位大神</a:t>
            </a:r>
            <a:endParaRPr lang="zh-CN" sz="1000">
              <a:solidFill>
                <a:schemeClr val="bg1">
                  <a:lumMod val="50000"/>
                </a:schemeClr>
              </a:solidFill>
              <a:effectLst>
                <a:outerShdw blurRad="38100" dist="19050" dir="2700000" algn="tl" rotWithShape="0">
                  <a:schemeClr val="dk1">
                    <a:alpha val="40000"/>
                  </a:schemeClr>
                </a:outerShdw>
              </a:effectLst>
              <a:latin typeface="Roboto Th"/>
              <a:cs typeface="Roboto Th"/>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1481455" y="2062480"/>
            <a:ext cx="8914130" cy="3203575"/>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3027045" y="975995"/>
            <a:ext cx="6351905" cy="706755"/>
          </a:xfrm>
          <a:prstGeom prst="rect">
            <a:avLst/>
          </a:prstGeom>
          <a:noFill/>
          <a:ln w="9525">
            <a:noFill/>
            <a:miter lim="800000"/>
          </a:ln>
        </p:spPr>
        <p:txBody>
          <a:bodyPr wrap="square">
            <a:spAutoFit/>
          </a:bodyPr>
          <a:lstStyle/>
          <a:p>
            <a:pPr algn="ctr"/>
            <a:r>
              <a:rPr lang="en-US" sz="4000">
                <a:solidFill>
                  <a:schemeClr val="bg1"/>
                </a:solidFill>
                <a:latin typeface="Roboto Th"/>
                <a:ea typeface="Roboto Th"/>
                <a:cs typeface="Roboto Th"/>
              </a:rPr>
              <a:t>LDAP</a:t>
            </a:r>
            <a:r>
              <a:rPr lang="zh-CN" altLang="en-US" sz="4000">
                <a:solidFill>
                  <a:schemeClr val="bg1"/>
                </a:solidFill>
                <a:latin typeface="Roboto Th"/>
                <a:cs typeface="Roboto Th"/>
              </a:rPr>
              <a:t>属性（Attribute）</a:t>
            </a:r>
            <a:endParaRPr lang="zh-CN" altLang="en-US" sz="4000">
              <a:solidFill>
                <a:schemeClr val="bg1"/>
              </a:solidFill>
              <a:latin typeface="Roboto Th"/>
              <a:cs typeface="Roboto Th"/>
            </a:endParaRPr>
          </a:p>
        </p:txBody>
      </p:sp>
      <p:sp>
        <p:nvSpPr>
          <p:cNvPr id="19463" name="文本框 11"/>
          <p:cNvSpPr txBox="1">
            <a:spLocks noChangeArrowheads="1"/>
          </p:cNvSpPr>
          <p:nvPr/>
        </p:nvSpPr>
        <p:spPr bwMode="auto">
          <a:xfrm>
            <a:off x="2324100" y="2387600"/>
            <a:ext cx="7259320" cy="2553335"/>
          </a:xfrm>
          <a:prstGeom prst="rect">
            <a:avLst/>
          </a:prstGeom>
          <a:noFill/>
          <a:ln w="9525">
            <a:noFill/>
            <a:miter lim="800000"/>
          </a:ln>
        </p:spPr>
        <p:txBody>
          <a:bodyPr wrap="square">
            <a:spAutoFit/>
          </a:bodyPr>
          <a:lstStyle/>
          <a:p>
            <a:pPr algn="l"/>
            <a:r>
              <a:rPr lang="en-US" altLang="zh-CN" sz="1600">
                <a:solidFill>
                  <a:schemeClr val="bg1"/>
                </a:solidFill>
                <a:latin typeface="Roboto Th"/>
                <a:ea typeface="Roboto Th"/>
                <a:cs typeface="Roboto Th"/>
              </a:rPr>
              <a:t>属性（Attribute）类似于程序设计中的变量，可以被赋值。在OpenLDAP中声明了许多常用的Attribute（用户也可自己定义Attribute）。常见的Attribute含义如下：</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o– organization（组织-公司）</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ou – organization unit（组织单元/部门）</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c - countryName（国家）</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dc - domainComponent（域名组件）</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sn – suer name（真实名称）</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cn - common name（常用名称）</a:t>
            </a:r>
            <a:endParaRPr lang="en-US" altLang="zh-CN" sz="1600">
              <a:solidFill>
                <a:schemeClr val="bg1"/>
              </a:solidFill>
              <a:latin typeface="Roboto Th"/>
              <a:ea typeface="Roboto Th"/>
              <a:cs typeface="Roboto Th"/>
            </a:endParaRPr>
          </a:p>
          <a:p>
            <a:pPr algn="l"/>
            <a:r>
              <a:rPr lang="en-US" altLang="zh-CN" sz="1600">
                <a:solidFill>
                  <a:schemeClr val="bg1"/>
                </a:solidFill>
                <a:latin typeface="Roboto Th"/>
                <a:ea typeface="Roboto Th"/>
                <a:cs typeface="Roboto Th"/>
              </a:rPr>
              <a:t>dn - distinguished name（专有名称）</a:t>
            </a:r>
            <a:endParaRPr lang="en-US" altLang="zh-CN" sz="1600">
              <a:solidFill>
                <a:schemeClr val="bg1"/>
              </a:solidFill>
              <a:latin typeface="Roboto Th"/>
              <a:ea typeface="Roboto Th"/>
              <a:cs typeface="Roboto Th"/>
            </a:endParaRPr>
          </a:p>
        </p:txBody>
      </p:sp>
      <p:graphicFrame>
        <p:nvGraphicFramePr>
          <p:cNvPr id="3" name="对象 2"/>
          <p:cNvGraphicFramePr/>
          <p:nvPr/>
        </p:nvGraphicFramePr>
        <p:xfrm>
          <a:off x="1221740" y="5407025"/>
          <a:ext cx="9173845" cy="403860"/>
        </p:xfrm>
        <a:graphic>
          <a:graphicData uri="http://schemas.openxmlformats.org/presentationml/2006/ole">
            <mc:AlternateContent xmlns:mc="http://schemas.openxmlformats.org/markup-compatibility/2006">
              <mc:Choice xmlns:v="urn:schemas-microsoft-com:vml" Requires="v">
                <p:oleObj spid="_x0000_s5" name="" r:id="rId1" imgW="17983200" imgH="825500" progId="Visio.Drawing.15">
                  <p:embed/>
                </p:oleObj>
              </mc:Choice>
              <mc:Fallback>
                <p:oleObj name="" r:id="rId1" imgW="17983200" imgH="825500" progId="Visio.Drawing.15">
                  <p:embed/>
                  <p:pic>
                    <p:nvPicPr>
                      <p:cNvPr id="0" name="图片 4"/>
                      <p:cNvPicPr/>
                      <p:nvPr/>
                    </p:nvPicPr>
                    <p:blipFill>
                      <a:blip r:embed="rId2"/>
                      <a:stretch>
                        <a:fillRect/>
                      </a:stretch>
                    </p:blipFill>
                    <p:spPr>
                      <a:xfrm>
                        <a:off x="1221740" y="5407025"/>
                        <a:ext cx="9173845" cy="403860"/>
                      </a:xfrm>
                      <a:prstGeom prst="rect">
                        <a:avLst/>
                      </a:prstGeom>
                    </p:spPr>
                  </p:pic>
                </p:oleObj>
              </mc:Fallback>
            </mc:AlternateContent>
          </a:graphicData>
        </a:graphic>
      </p:graphicFrame>
      <p:sp>
        <p:nvSpPr>
          <p:cNvPr id="70" name="文本框 8"/>
          <p:cNvSpPr txBox="1">
            <a:spLocks noChangeArrowheads="1"/>
          </p:cNvSpPr>
          <p:nvPr/>
        </p:nvSpPr>
        <p:spPr bwMode="auto">
          <a:xfrm>
            <a:off x="2375535" y="5942330"/>
            <a:ext cx="7207885" cy="368300"/>
          </a:xfrm>
          <a:prstGeom prst="rect">
            <a:avLst/>
          </a:prstGeom>
          <a:noFill/>
          <a:ln w="9525">
            <a:noFill/>
            <a:miter lim="800000"/>
          </a:ln>
        </p:spPr>
        <p:txBody>
          <a:bodyPr wrap="square">
            <a:spAutoFit/>
          </a:bodyPr>
          <a:p>
            <a:pPr algn="ctr"/>
            <a:r>
              <a:rPr lang="zh-CN" altLang="en-US" b="1">
                <a:solidFill>
                  <a:schemeClr val="bg1"/>
                </a:solidFill>
                <a:latin typeface="Roboto Th"/>
              </a:rPr>
              <a:t>例图：</a:t>
            </a:r>
            <a:r>
              <a:rPr lang="en-US" altLang="zh-CN" b="1">
                <a:solidFill>
                  <a:schemeClr val="bg1"/>
                </a:solidFill>
                <a:latin typeface="Roboto Th"/>
              </a:rPr>
              <a:t>C#</a:t>
            </a:r>
            <a:r>
              <a:rPr lang="zh-CN" altLang="en-US" b="1">
                <a:solidFill>
                  <a:schemeClr val="bg1"/>
                </a:solidFill>
                <a:latin typeface="Roboto Th"/>
              </a:rPr>
              <a:t>中</a:t>
            </a:r>
            <a:r>
              <a:rPr lang="en-US" altLang="zh-CN" b="1">
                <a:solidFill>
                  <a:schemeClr val="bg1"/>
                </a:solidFill>
                <a:latin typeface="Roboto Th"/>
              </a:rPr>
              <a:t>LDAP</a:t>
            </a:r>
            <a:r>
              <a:rPr lang="zh-CN" altLang="en-US" b="1">
                <a:solidFill>
                  <a:schemeClr val="bg1"/>
                </a:solidFill>
                <a:latin typeface="Roboto Th"/>
              </a:rPr>
              <a:t>的语法</a:t>
            </a:r>
            <a:r>
              <a:rPr lang="en-US" altLang="zh-CN" b="1">
                <a:solidFill>
                  <a:schemeClr val="bg1"/>
                </a:solidFill>
                <a:latin typeface="Roboto Th"/>
              </a:rPr>
              <a:t>(</a:t>
            </a:r>
            <a:r>
              <a:rPr lang="zh-CN" altLang="en-US" b="1">
                <a:solidFill>
                  <a:schemeClr val="bg1"/>
                </a:solidFill>
                <a:latin typeface="Roboto Th"/>
              </a:rPr>
              <a:t>从最里节点向外节点冒泡的形式写</a:t>
            </a:r>
            <a:r>
              <a:rPr lang="en-US" altLang="zh-CN" b="1">
                <a:solidFill>
                  <a:schemeClr val="bg1"/>
                </a:solidFill>
                <a:latin typeface="Roboto Th"/>
              </a:rPr>
              <a:t>)</a:t>
            </a:r>
            <a:endParaRPr lang="en-US" altLang="zh-CN" b="1">
              <a:solidFill>
                <a:schemeClr val="bg1"/>
              </a:solidFill>
              <a:latin typeface="Roboto Th"/>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58" name="文本框 4"/>
          <p:cNvSpPr txBox="1">
            <a:spLocks noChangeArrowheads="1"/>
          </p:cNvSpPr>
          <p:nvPr/>
        </p:nvSpPr>
        <p:spPr bwMode="auto">
          <a:xfrm>
            <a:off x="2465070" y="975995"/>
            <a:ext cx="7409180" cy="706755"/>
          </a:xfrm>
          <a:prstGeom prst="rect">
            <a:avLst/>
          </a:prstGeom>
          <a:noFill/>
          <a:ln w="9525">
            <a:noFill/>
            <a:miter lim="800000"/>
          </a:ln>
        </p:spPr>
        <p:txBody>
          <a:bodyPr wrap="square">
            <a:spAutoFit/>
          </a:bodyPr>
          <a:lstStyle/>
          <a:p>
            <a:pPr algn="ctr"/>
            <a:r>
              <a:rPr lang="zh-CN" altLang="en-US" sz="4000">
                <a:solidFill>
                  <a:schemeClr val="bg1"/>
                </a:solidFill>
                <a:latin typeface="Roboto Th"/>
                <a:cs typeface="Roboto Th"/>
                <a:sym typeface="+mn-ea"/>
              </a:rPr>
              <a:t>用户属性在</a:t>
            </a:r>
            <a:r>
              <a:rPr lang="en-US" altLang="zh-CN" sz="4000">
                <a:solidFill>
                  <a:schemeClr val="bg1"/>
                </a:solidFill>
                <a:latin typeface="Roboto Th"/>
                <a:cs typeface="Roboto Th"/>
                <a:sym typeface="+mn-ea"/>
              </a:rPr>
              <a:t>LDAP</a:t>
            </a:r>
            <a:r>
              <a:rPr lang="zh-CN" altLang="en-US" sz="4000">
                <a:solidFill>
                  <a:schemeClr val="bg1"/>
                </a:solidFill>
                <a:latin typeface="Roboto Th"/>
                <a:cs typeface="Roboto Th"/>
                <a:sym typeface="+mn-ea"/>
              </a:rPr>
              <a:t>中对应关系</a:t>
            </a:r>
            <a:endParaRPr lang="zh-CN" altLang="en-US" sz="4000">
              <a:solidFill>
                <a:schemeClr val="bg1"/>
              </a:solidFill>
              <a:latin typeface="Roboto Th"/>
              <a:cs typeface="Roboto Th"/>
              <a:sym typeface="+mn-ea"/>
            </a:endParaRPr>
          </a:p>
        </p:txBody>
      </p:sp>
      <p:pic>
        <p:nvPicPr>
          <p:cNvPr id="6" name="图片 5"/>
          <p:cNvPicPr>
            <a:picLocks noChangeAspect="1"/>
          </p:cNvPicPr>
          <p:nvPr/>
        </p:nvPicPr>
        <p:blipFill>
          <a:blip r:embed="rId1"/>
          <a:stretch>
            <a:fillRect/>
          </a:stretch>
        </p:blipFill>
        <p:spPr>
          <a:xfrm>
            <a:off x="937895" y="1919605"/>
            <a:ext cx="2921000" cy="4199890"/>
          </a:xfrm>
          <a:prstGeom prst="rect">
            <a:avLst/>
          </a:prstGeom>
        </p:spPr>
      </p:pic>
      <p:graphicFrame>
        <p:nvGraphicFramePr>
          <p:cNvPr id="8" name="表格 7"/>
          <p:cNvGraphicFramePr/>
          <p:nvPr/>
        </p:nvGraphicFramePr>
        <p:xfrm>
          <a:off x="4665345" y="2219325"/>
          <a:ext cx="6599555" cy="3829050"/>
        </p:xfrm>
        <a:graphic>
          <a:graphicData uri="http://schemas.openxmlformats.org/drawingml/2006/table">
            <a:tbl>
              <a:tblPr firstRow="1" bandRow="1">
                <a:tableStyleId>{5C22544A-7EE6-4342-B048-85BDC9FD1C3A}</a:tableStyleId>
              </a:tblPr>
              <a:tblGrid>
                <a:gridCol w="2713990"/>
                <a:gridCol w="3885565"/>
              </a:tblGrid>
              <a:tr h="400050">
                <a:tc>
                  <a:txBody>
                    <a:bodyPr/>
                    <a:p>
                      <a:pPr algn="ctr">
                        <a:buNone/>
                      </a:pPr>
                      <a:r>
                        <a:rPr lang="zh-CN" altLang="en-US"/>
                        <a:t>界面显示名称</a:t>
                      </a:r>
                      <a:endParaRPr lang="zh-CN" altLang="en-US"/>
                    </a:p>
                  </a:txBody>
                  <a:tcPr anchor="ctr" anchorCtr="0"/>
                </a:tc>
                <a:tc>
                  <a:txBody>
                    <a:bodyPr/>
                    <a:p>
                      <a:pPr algn="ctr">
                        <a:buNone/>
                      </a:pPr>
                      <a:r>
                        <a:rPr lang="en-US" altLang="zh-CN"/>
                        <a:t>LDAP</a:t>
                      </a:r>
                      <a:r>
                        <a:rPr lang="zh-CN" altLang="en-US"/>
                        <a:t>属性名称</a:t>
                      </a:r>
                      <a:endParaRPr lang="zh-CN" altLang="en-US"/>
                    </a:p>
                  </a:txBody>
                  <a:tcPr anchor="ctr" anchorCtr="0"/>
                </a:tc>
              </a:tr>
              <a:tr h="381000">
                <a:tc>
                  <a:txBody>
                    <a:bodyPr/>
                    <a:p>
                      <a:pPr algn="ctr">
                        <a:buNone/>
                      </a:pPr>
                      <a:r>
                        <a:rPr lang="zh-CN" altLang="en-US"/>
                        <a:t>姓</a:t>
                      </a:r>
                      <a:endParaRPr lang="zh-CN" altLang="en-US"/>
                    </a:p>
                  </a:txBody>
                  <a:tcPr anchor="ctr" anchorCtr="0"/>
                </a:tc>
                <a:tc>
                  <a:txBody>
                    <a:bodyPr/>
                    <a:p>
                      <a:pPr algn="ctr">
                        <a:buNone/>
                      </a:pPr>
                      <a:r>
                        <a:rPr lang="en-US" altLang="zh-CN"/>
                        <a:t>Sn</a:t>
                      </a:r>
                      <a:endParaRPr lang="en-US" altLang="zh-CN"/>
                    </a:p>
                  </a:txBody>
                  <a:tcPr anchor="ctr" anchorCtr="0"/>
                </a:tc>
              </a:tr>
              <a:tr h="381000">
                <a:tc>
                  <a:txBody>
                    <a:bodyPr/>
                    <a:p>
                      <a:pPr algn="ctr">
                        <a:buNone/>
                      </a:pPr>
                      <a:r>
                        <a:rPr lang="zh-CN" altLang="en-US"/>
                        <a:t>名</a:t>
                      </a:r>
                      <a:endParaRPr lang="zh-CN" altLang="en-US"/>
                    </a:p>
                  </a:txBody>
                  <a:tcPr anchor="ctr" anchorCtr="0"/>
                </a:tc>
                <a:tc>
                  <a:txBody>
                    <a:bodyPr/>
                    <a:p>
                      <a:pPr algn="ctr">
                        <a:buNone/>
                      </a:pPr>
                      <a:r>
                        <a:rPr lang="en-US" altLang="zh-CN"/>
                        <a:t>Givename</a:t>
                      </a:r>
                      <a:endParaRPr lang="en-US" altLang="zh-CN"/>
                    </a:p>
                  </a:txBody>
                  <a:tcPr anchor="ctr" anchorCtr="0"/>
                </a:tc>
              </a:tr>
              <a:tr h="381000">
                <a:tc>
                  <a:txBody>
                    <a:bodyPr/>
                    <a:p>
                      <a:pPr algn="ctr">
                        <a:buNone/>
                      </a:pPr>
                      <a:r>
                        <a:rPr lang="zh-CN" altLang="en-US"/>
                        <a:t>英文编写</a:t>
                      </a:r>
                      <a:endParaRPr lang="zh-CN" altLang="en-US"/>
                    </a:p>
                  </a:txBody>
                  <a:tcPr anchor="ctr" anchorCtr="0"/>
                </a:tc>
                <a:tc>
                  <a:txBody>
                    <a:bodyPr/>
                    <a:p>
                      <a:pPr algn="ctr">
                        <a:buNone/>
                      </a:pPr>
                      <a:r>
                        <a:rPr lang="en-US" altLang="zh-CN"/>
                        <a:t>Initials</a:t>
                      </a:r>
                      <a:endParaRPr lang="en-US" altLang="zh-CN"/>
                    </a:p>
                  </a:txBody>
                  <a:tcPr anchor="ctr" anchorCtr="0"/>
                </a:tc>
              </a:tr>
              <a:tr h="381000">
                <a:tc>
                  <a:txBody>
                    <a:bodyPr/>
                    <a:p>
                      <a:pPr algn="ctr">
                        <a:buNone/>
                      </a:pPr>
                      <a:r>
                        <a:rPr lang="zh-CN" altLang="en-US"/>
                        <a:t>显示名称</a:t>
                      </a:r>
                      <a:endParaRPr lang="zh-CN" altLang="en-US"/>
                    </a:p>
                  </a:txBody>
                  <a:tcPr anchor="ctr" anchorCtr="0"/>
                </a:tc>
                <a:tc>
                  <a:txBody>
                    <a:bodyPr/>
                    <a:p>
                      <a:pPr algn="ctr">
                        <a:buNone/>
                      </a:pPr>
                      <a:r>
                        <a:rPr lang="en-US" altLang="zh-CN"/>
                        <a:t>displayName</a:t>
                      </a:r>
                      <a:endParaRPr lang="en-US" altLang="zh-CN"/>
                    </a:p>
                  </a:txBody>
                  <a:tcPr anchor="ctr" anchorCtr="0"/>
                </a:tc>
              </a:tr>
              <a:tr h="381000">
                <a:tc>
                  <a:txBody>
                    <a:bodyPr/>
                    <a:p>
                      <a:pPr algn="ctr">
                        <a:buNone/>
                      </a:pPr>
                      <a:r>
                        <a:rPr lang="zh-CN" altLang="en-US"/>
                        <a:t>描述</a:t>
                      </a:r>
                      <a:endParaRPr lang="zh-CN" altLang="en-US"/>
                    </a:p>
                  </a:txBody>
                  <a:tcPr anchor="ctr" anchorCtr="0"/>
                </a:tc>
                <a:tc>
                  <a:txBody>
                    <a:bodyPr/>
                    <a:p>
                      <a:pPr algn="ctr">
                        <a:buNone/>
                      </a:pPr>
                      <a:r>
                        <a:rPr lang="zh-CN" altLang="en-US"/>
                        <a:t>Description</a:t>
                      </a:r>
                      <a:endParaRPr lang="zh-CN" altLang="en-US"/>
                    </a:p>
                  </a:txBody>
                  <a:tcPr anchor="ctr" anchorCtr="0"/>
                </a:tc>
              </a:tr>
              <a:tr h="381000">
                <a:tc>
                  <a:txBody>
                    <a:bodyPr/>
                    <a:p>
                      <a:pPr algn="ctr">
                        <a:buNone/>
                      </a:pPr>
                      <a:r>
                        <a:rPr lang="zh-CN" altLang="en-US"/>
                        <a:t>办公室</a:t>
                      </a:r>
                      <a:endParaRPr lang="zh-CN" altLang="en-US"/>
                    </a:p>
                  </a:txBody>
                  <a:tcPr anchor="ctr" anchorCtr="0"/>
                </a:tc>
                <a:tc>
                  <a:txBody>
                    <a:bodyPr/>
                    <a:p>
                      <a:pPr algn="ctr">
                        <a:buNone/>
                      </a:pPr>
                      <a:r>
                        <a:rPr lang="zh-CN" altLang="en-US"/>
                        <a:t>physicalDeliveryOfficeName </a:t>
                      </a:r>
                      <a:endParaRPr lang="zh-CN" altLang="en-US"/>
                    </a:p>
                  </a:txBody>
                  <a:tcPr anchor="ctr" anchorCtr="0"/>
                </a:tc>
              </a:tr>
              <a:tr h="381000">
                <a:tc>
                  <a:txBody>
                    <a:bodyPr/>
                    <a:p>
                      <a:pPr algn="ctr">
                        <a:buNone/>
                      </a:pPr>
                      <a:r>
                        <a:rPr lang="zh-CN" altLang="en-US"/>
                        <a:t>电话号码</a:t>
                      </a:r>
                      <a:endParaRPr lang="zh-CN" altLang="en-US"/>
                    </a:p>
                  </a:txBody>
                  <a:tcPr anchor="ctr" anchorCtr="0"/>
                </a:tc>
                <a:tc>
                  <a:txBody>
                    <a:bodyPr/>
                    <a:p>
                      <a:pPr algn="ctr">
                        <a:buNone/>
                      </a:pPr>
                      <a:r>
                        <a:rPr lang="zh-CN" altLang="en-US"/>
                        <a:t>telephoneNumber</a:t>
                      </a:r>
                      <a:endParaRPr lang="zh-CN" altLang="en-US"/>
                    </a:p>
                  </a:txBody>
                  <a:tcPr anchor="ctr" anchorCtr="0"/>
                </a:tc>
              </a:tr>
              <a:tr h="381000">
                <a:tc>
                  <a:txBody>
                    <a:bodyPr/>
                    <a:p>
                      <a:pPr algn="ctr">
                        <a:buNone/>
                      </a:pPr>
                      <a:r>
                        <a:rPr lang="zh-CN" altLang="en-US"/>
                        <a:t>电子邮件</a:t>
                      </a:r>
                      <a:endParaRPr lang="zh-CN" altLang="en-US"/>
                    </a:p>
                  </a:txBody>
                  <a:tcPr anchor="ctr" anchorCtr="0"/>
                </a:tc>
                <a:tc>
                  <a:txBody>
                    <a:bodyPr/>
                    <a:p>
                      <a:pPr algn="ctr">
                        <a:buNone/>
                      </a:pPr>
                      <a:r>
                        <a:rPr lang="zh-CN" altLang="en-US"/>
                        <a:t>Mail</a:t>
                      </a:r>
                      <a:endParaRPr lang="zh-CN" altLang="en-US"/>
                    </a:p>
                  </a:txBody>
                  <a:tcPr anchor="ctr" anchorCtr="0"/>
                </a:tc>
              </a:tr>
              <a:tr h="381000">
                <a:tc>
                  <a:txBody>
                    <a:bodyPr/>
                    <a:p>
                      <a:pPr algn="ctr">
                        <a:buNone/>
                      </a:pPr>
                      <a:r>
                        <a:rPr lang="zh-CN" altLang="en-US"/>
                        <a:t>网页 </a:t>
                      </a:r>
                      <a:endParaRPr lang="zh-CN" altLang="en-US"/>
                    </a:p>
                  </a:txBody>
                  <a:tcPr anchor="ctr" anchorCtr="0"/>
                </a:tc>
                <a:tc>
                  <a:txBody>
                    <a:bodyPr/>
                    <a:p>
                      <a:pPr algn="ctr">
                        <a:buNone/>
                      </a:pPr>
                      <a:r>
                        <a:rPr lang="zh-CN" altLang="en-US"/>
                        <a:t>wWWHomePage</a:t>
                      </a:r>
                      <a:endParaRPr lang="zh-CN" altLang="en-US"/>
                    </a:p>
                  </a:txBody>
                  <a:tcPr anchor="ctr" anchorCtr="0"/>
                </a:tc>
              </a:tr>
            </a:tbl>
          </a:graphicData>
        </a:graphic>
      </p:graphicFrame>
      <p:sp>
        <p:nvSpPr>
          <p:cNvPr id="70" name="文本框 8"/>
          <p:cNvSpPr txBox="1">
            <a:spLocks noChangeArrowheads="1"/>
          </p:cNvSpPr>
          <p:nvPr/>
        </p:nvSpPr>
        <p:spPr bwMode="auto">
          <a:xfrm>
            <a:off x="1122680" y="6167755"/>
            <a:ext cx="2330450" cy="368300"/>
          </a:xfrm>
          <a:prstGeom prst="rect">
            <a:avLst/>
          </a:prstGeom>
          <a:noFill/>
          <a:ln w="9525">
            <a:noFill/>
            <a:miter lim="800000"/>
          </a:ln>
        </p:spPr>
        <p:txBody>
          <a:bodyPr wrap="square">
            <a:spAutoFit/>
          </a:bodyPr>
          <a:p>
            <a:pPr algn="ctr"/>
            <a:r>
              <a:rPr lang="zh-CN" altLang="en-US" b="1">
                <a:solidFill>
                  <a:schemeClr val="bg1"/>
                </a:solidFill>
                <a:latin typeface="Roboto Th"/>
              </a:rPr>
              <a:t>例图：界面化结构</a:t>
            </a:r>
            <a:endParaRPr lang="en-US" b="1">
              <a:solidFill>
                <a:schemeClr val="bg1"/>
              </a:solidFill>
              <a:latin typeface="Roboto Th"/>
            </a:endParaRPr>
          </a:p>
        </p:txBody>
      </p:sp>
      <p:sp>
        <p:nvSpPr>
          <p:cNvPr id="17416" name="文本框 24"/>
          <p:cNvSpPr txBox="1">
            <a:spLocks noChangeArrowheads="1"/>
          </p:cNvSpPr>
          <p:nvPr/>
        </p:nvSpPr>
        <p:spPr bwMode="auto">
          <a:xfrm>
            <a:off x="6010275" y="6243955"/>
            <a:ext cx="5484495" cy="245110"/>
          </a:xfrm>
          <a:prstGeom prst="rect">
            <a:avLst/>
          </a:prstGeom>
          <a:noFill/>
          <a:ln w="9525">
            <a:noFill/>
            <a:miter lim="800000"/>
          </a:ln>
        </p:spPr>
        <p:txBody>
          <a:bodyPr wrap="square">
            <a:spAutoFit/>
          </a:bodyPr>
          <a:p>
            <a:pPr algn="l"/>
            <a:r>
              <a:rPr 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rPr>
              <a:t>具体参考资料：https://blog.csdn.net/qq_27376871/article/details/52037302</a:t>
            </a:r>
            <a:endParaRPr lang="zh-CN" sz="1000">
              <a:solidFill>
                <a:schemeClr val="bg1">
                  <a:lumMod val="50000"/>
                </a:schemeClr>
              </a:solidFill>
              <a:effectLst>
                <a:outerShdw blurRad="38100" dist="19050" dir="2700000" algn="tl" rotWithShape="0">
                  <a:schemeClr val="dk1">
                    <a:alpha val="40000"/>
                  </a:schemeClr>
                </a:outerShdw>
              </a:effectLst>
              <a:latin typeface="Roboto Th"/>
              <a:ea typeface="Roboto Th"/>
              <a:cs typeface="Roboto Th"/>
            </a:endParaRPr>
          </a:p>
        </p:txBody>
      </p:sp>
      <p:sp>
        <p:nvSpPr>
          <p:cNvPr id="15" name="文本框 13"/>
          <p:cNvSpPr txBox="1">
            <a:spLocks noChangeArrowheads="1"/>
          </p:cNvSpPr>
          <p:nvPr/>
        </p:nvSpPr>
        <p:spPr bwMode="auto">
          <a:xfrm>
            <a:off x="5518785" y="1893570"/>
            <a:ext cx="4873625" cy="306705"/>
          </a:xfrm>
          <a:prstGeom prst="rect">
            <a:avLst/>
          </a:prstGeom>
          <a:noFill/>
          <a:ln w="9525">
            <a:noFill/>
            <a:miter lim="800000"/>
          </a:ln>
        </p:spPr>
        <p:txBody>
          <a:bodyPr wrap="square">
            <a:spAutoFit/>
          </a:bodyPr>
          <a:p>
            <a:pPr algn="l"/>
            <a:r>
              <a:rPr lang="zh-CN" altLang="en-US" sz="1400">
                <a:solidFill>
                  <a:schemeClr val="bg1"/>
                </a:solidFill>
                <a:latin typeface="Roboto Th"/>
                <a:cs typeface="Roboto Th"/>
              </a:rPr>
              <a:t>需要详细了解的请看参考资料，此处只是举例说明下。</a:t>
            </a:r>
            <a:endParaRPr lang="zh-CN" altLang="en-US" sz="1400">
              <a:solidFill>
                <a:schemeClr val="bg1"/>
              </a:solidFill>
              <a:latin typeface="Roboto Th"/>
              <a:cs typeface="Roboto Th"/>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5378</Words>
  <Application>WPS 演示</Application>
  <PresentationFormat>自定义</PresentationFormat>
  <Paragraphs>354</Paragraphs>
  <Slides>31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31</vt:i4>
      </vt:variant>
    </vt:vector>
  </HeadingPairs>
  <TitlesOfParts>
    <vt:vector size="51" baseType="lpstr">
      <vt:lpstr>Arial</vt:lpstr>
      <vt:lpstr>宋体</vt:lpstr>
      <vt:lpstr>Wingdings</vt:lpstr>
      <vt:lpstr>Calibri Light</vt:lpstr>
      <vt:lpstr>华文行楷</vt:lpstr>
      <vt:lpstr>Roboto Th</vt:lpstr>
      <vt:lpstr>GulimChe</vt:lpstr>
      <vt:lpstr>Roboto Th</vt:lpstr>
      <vt:lpstr>Segoe Print</vt:lpstr>
      <vt:lpstr>微软雅黑</vt:lpstr>
      <vt:lpstr>Arial Unicode MS</vt:lpstr>
      <vt:lpstr>Calibri</vt:lpstr>
      <vt:lpstr>Office 主题</vt:lpstr>
      <vt:lpstr>Visio.Drawing.15</vt:lpstr>
      <vt:lpstr>Visio.Drawing.15</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黎石林</dc:creator>
  <cp:lastModifiedBy>环球易购</cp:lastModifiedBy>
  <cp:revision>106</cp:revision>
  <dcterms:created xsi:type="dcterms:W3CDTF">2014-07-22T14:15:00Z</dcterms:created>
  <dcterms:modified xsi:type="dcterms:W3CDTF">2018-09-18T03:28:04Z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