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tags/tag30.xml" ContentType="application/vnd.openxmlformats-officedocument.presentationml.tags+xml"/>
  <Override PartName="/ppt/notesSlides/notesSlide19.xml" ContentType="application/vnd.openxmlformats-officedocument.presentationml.notesSlide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tags/tag34.xml" ContentType="application/vnd.openxmlformats-officedocument.presentationml.tags+xml"/>
  <Override PartName="/ppt/notesSlides/notesSlide2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notesSlides/notesSlide25.xml" ContentType="application/vnd.openxmlformats-officedocument.presentationml.notesSlide+xml"/>
  <Override PartName="/ppt/tags/tag38.xml" ContentType="application/vnd.openxmlformats-officedocument.presentationml.tags+xml"/>
  <Override PartName="/ppt/notesSlides/notesSlide26.xml" ContentType="application/vnd.openxmlformats-officedocument.presentationml.notesSlide+xml"/>
  <Override PartName="/ppt/tags/tag39.xml" ContentType="application/vnd.openxmlformats-officedocument.presentationml.tags+xml"/>
  <Override PartName="/ppt/notesSlides/notesSlide27.xml" ContentType="application/vnd.openxmlformats-officedocument.presentationml.notesSlide+xml"/>
  <Override PartName="/ppt/tags/tag40.xml" ContentType="application/vnd.openxmlformats-officedocument.presentationml.tags+xml"/>
  <Override PartName="/ppt/notesSlides/notesSlide28.xml" ContentType="application/vnd.openxmlformats-officedocument.presentationml.notesSlide+xml"/>
  <Override PartName="/ppt/tags/tag41.xml" ContentType="application/vnd.openxmlformats-officedocument.presentationml.tags+xml"/>
  <Override PartName="/ppt/notesSlides/notesSlide29.xml" ContentType="application/vnd.openxmlformats-officedocument.presentationml.notesSlide+xml"/>
  <Override PartName="/ppt/tags/tag42.xml" ContentType="application/vnd.openxmlformats-officedocument.presentationml.tags+xml"/>
  <Override PartName="/ppt/notesSlides/notesSlide30.xml" ContentType="application/vnd.openxmlformats-officedocument.presentationml.notesSlide+xml"/>
  <Override PartName="/ppt/tags/tag4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6" r:id="rId2"/>
  </p:sldMasterIdLst>
  <p:notesMasterIdLst>
    <p:notesMasterId r:id="rId39"/>
  </p:notesMasterIdLst>
  <p:handoutMasterIdLst>
    <p:handoutMasterId r:id="rId40"/>
  </p:handoutMasterIdLst>
  <p:sldIdLst>
    <p:sldId id="272" r:id="rId3"/>
    <p:sldId id="661" r:id="rId4"/>
    <p:sldId id="405" r:id="rId5"/>
    <p:sldId id="513" r:id="rId6"/>
    <p:sldId id="614" r:id="rId7"/>
    <p:sldId id="463" r:id="rId8"/>
    <p:sldId id="489" r:id="rId9"/>
    <p:sldId id="490" r:id="rId10"/>
    <p:sldId id="491" r:id="rId11"/>
    <p:sldId id="650" r:id="rId12"/>
    <p:sldId id="651" r:id="rId13"/>
    <p:sldId id="652" r:id="rId14"/>
    <p:sldId id="653" r:id="rId15"/>
    <p:sldId id="654" r:id="rId16"/>
    <p:sldId id="655" r:id="rId17"/>
    <p:sldId id="659" r:id="rId18"/>
    <p:sldId id="660" r:id="rId19"/>
    <p:sldId id="656" r:id="rId20"/>
    <p:sldId id="657" r:id="rId21"/>
    <p:sldId id="658" r:id="rId22"/>
    <p:sldId id="453" r:id="rId23"/>
    <p:sldId id="544" r:id="rId24"/>
    <p:sldId id="546" r:id="rId25"/>
    <p:sldId id="543" r:id="rId26"/>
    <p:sldId id="547" r:id="rId27"/>
    <p:sldId id="548" r:id="rId28"/>
    <p:sldId id="553" r:id="rId29"/>
    <p:sldId id="551" r:id="rId30"/>
    <p:sldId id="549" r:id="rId31"/>
    <p:sldId id="662" r:id="rId32"/>
    <p:sldId id="663" r:id="rId33"/>
    <p:sldId id="664" r:id="rId34"/>
    <p:sldId id="665" r:id="rId35"/>
    <p:sldId id="666" r:id="rId36"/>
    <p:sldId id="262" r:id="rId37"/>
    <p:sldId id="667" r:id="rId38"/>
  </p:sldIdLst>
  <p:sldSz cx="9144000" cy="5143500" type="screen16x9"/>
  <p:notesSz cx="6858000" cy="9144000"/>
  <p:custDataLst>
    <p:tags r:id="rId41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9017"/>
    <a:srgbClr val="ED870F"/>
    <a:srgbClr val="FE9802"/>
    <a:srgbClr val="FD6103"/>
    <a:srgbClr val="E7F5F6"/>
    <a:srgbClr val="F8E9E5"/>
    <a:srgbClr val="942E89"/>
    <a:srgbClr val="9F3193"/>
    <a:srgbClr val="722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1644" y="-804"/>
      </p:cViewPr>
      <p:guideLst>
        <p:guide orient="horz" pos="2122"/>
        <p:guide orient="horz" pos="106"/>
        <p:guide orient="horz" pos="810"/>
        <p:guide pos="188"/>
        <p:guide pos="390"/>
        <p:guide pos="4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7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CCA6-6EA6-4EEA-A4EB-59FEDC1331C9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43CB-8CD8-481B-826F-9EA9627E8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3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A43CB-8CD8-481B-826F-9EA9627E8B1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181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0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815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911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727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83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3926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312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619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176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9"/>
            </p:custDataLst>
          </p:nvPr>
        </p:nvSpPr>
        <p:spPr>
          <a:xfrm>
            <a:off x="502412" y="324000"/>
            <a:ext cx="8139178" cy="486000"/>
          </a:xfrm>
          <a:prstGeom prst="rect">
            <a:avLst/>
          </a:prstGeom>
        </p:spPr>
        <p:txBody>
          <a:bodyPr vert="horz" lIns="76200" tIns="28575" rIns="57150" bIns="28575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0"/>
            </p:custDataLst>
          </p:nvPr>
        </p:nvSpPr>
        <p:spPr>
          <a:xfrm>
            <a:off x="502412" y="972000"/>
            <a:ext cx="8139178" cy="3780000"/>
          </a:xfrm>
          <a:prstGeom prst="rect">
            <a:avLst/>
          </a:prstGeom>
        </p:spPr>
        <p:txBody>
          <a:bodyPr vert="horz" lIns="76200" tIns="0" rIns="61913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1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2021/3/26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2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3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4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15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207294" algn="l"/>
        </a:tabLst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2021/3/26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6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gif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0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3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gif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2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3.xml"/><Relationship Id="rId6" Type="http://schemas.openxmlformats.org/officeDocument/2006/relationships/image" Target="../media/image39.gif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7.png"/><Relationship Id="rId9" Type="http://schemas.openxmlformats.org/officeDocument/2006/relationships/image" Target="../media/image4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1.gif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6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5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0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gi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8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5" Type="http://schemas.openxmlformats.org/officeDocument/2006/relationships/image" Target="../media/image64.jp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4" Type="http://schemas.openxmlformats.org/officeDocument/2006/relationships/image" Target="../media/image6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3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4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68.png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8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0.xml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41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2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43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7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gif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476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476" y="2642252"/>
            <a:ext cx="9144476" cy="17145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>
                  <a:alpha val="86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7411" y="3080156"/>
            <a:ext cx="4848225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楷体" panose="02010609060101010101" charset="-122"/>
              </a:rPr>
              <a:t>飞向蓝天的恐龙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4356752"/>
            <a:ext cx="9143524" cy="39991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68580" tIns="34290" rIns="68580" bIns="34290">
            <a:spAutoFit/>
          </a:bodyPr>
          <a:lstStyle/>
          <a:p>
            <a:pPr marL="257175" indent="-257175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1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1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1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1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háo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58730" y="2485073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毫米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02081" y="3477578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毫分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154805" y="600551"/>
            <a:ext cx="3407569" cy="1734026"/>
            <a:chOff x="8724" y="1261"/>
            <a:chExt cx="7155" cy="3641"/>
          </a:xfrm>
        </p:grpSpPr>
        <p:sp>
          <p:nvSpPr>
            <p:cNvPr id="5" name="矩形 4"/>
            <p:cNvSpPr/>
            <p:nvPr/>
          </p:nvSpPr>
          <p:spPr>
            <a:xfrm>
              <a:off x="10654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上下结构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" y="2277"/>
              <a:ext cx="7155" cy="13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" y="3597"/>
              <a:ext cx="3555" cy="1305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57124" y="2492217"/>
            <a:ext cx="2688431" cy="1836896"/>
          </a:xfrm>
          <a:prstGeom prst="rect">
            <a:avLst/>
          </a:prstGeom>
        </p:spPr>
      </p:pic>
      <p:pic>
        <p:nvPicPr>
          <p:cNvPr id="30" name="图片 29" descr="b0edc61bc01b84a6b9e3a17931b2e231b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mò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94796" y="2396966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粉末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48625" y="3356610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周末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580096" y="600552"/>
            <a:ext cx="2557463" cy="1241107"/>
            <a:chOff x="9617" y="1261"/>
            <a:chExt cx="5370" cy="2606"/>
          </a:xfrm>
        </p:grpSpPr>
        <p:sp>
          <p:nvSpPr>
            <p:cNvPr id="5" name="矩形 4"/>
            <p:cNvSpPr/>
            <p:nvPr/>
          </p:nvSpPr>
          <p:spPr>
            <a:xfrm>
              <a:off x="10654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单一结构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17" y="2502"/>
              <a:ext cx="5370" cy="136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15715" y="2238852"/>
            <a:ext cx="2378393" cy="2115979"/>
          </a:xfrm>
          <a:prstGeom prst="rect">
            <a:avLst/>
          </a:prstGeom>
        </p:spPr>
      </p:pic>
      <p:pic>
        <p:nvPicPr>
          <p:cNvPr id="34" name="图片 33" descr="b50f9cc5db71c44b8ac4e4d650f41f86c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miáo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04437" y="2583656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素描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04437" y="3601879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描绘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704" y="2462689"/>
            <a:ext cx="2122170" cy="205597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155281" y="600551"/>
            <a:ext cx="3407569" cy="1711643"/>
            <a:chOff x="8725" y="1261"/>
            <a:chExt cx="7155" cy="3594"/>
          </a:xfrm>
        </p:grpSpPr>
        <p:sp>
          <p:nvSpPr>
            <p:cNvPr id="5" name="矩形 4"/>
            <p:cNvSpPr/>
            <p:nvPr/>
          </p:nvSpPr>
          <p:spPr>
            <a:xfrm>
              <a:off x="10655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5" y="2245"/>
              <a:ext cx="7155" cy="129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5" y="3535"/>
              <a:ext cx="3540" cy="1320"/>
            </a:xfrm>
            <a:prstGeom prst="rect">
              <a:avLst/>
            </a:prstGeom>
          </p:spPr>
        </p:pic>
      </p:grpSp>
      <p:pic>
        <p:nvPicPr>
          <p:cNvPr id="42" name="图片 41" descr="bddca80909c5a4b79b6c9bd77fdf5049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suì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35882" y="2552224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隧道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79234" y="3500914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隧洞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940492" y="600551"/>
            <a:ext cx="3836194" cy="1733550"/>
            <a:chOff x="8274" y="1261"/>
            <a:chExt cx="8055" cy="3640"/>
          </a:xfrm>
        </p:grpSpPr>
        <p:sp>
          <p:nvSpPr>
            <p:cNvPr id="5" name="矩形 4"/>
            <p:cNvSpPr/>
            <p:nvPr/>
          </p:nvSpPr>
          <p:spPr>
            <a:xfrm>
              <a:off x="10654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74" y="2230"/>
              <a:ext cx="8055" cy="133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3" y="3581"/>
              <a:ext cx="2640" cy="12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90" y="3581"/>
              <a:ext cx="2670" cy="1320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0493" y="2552224"/>
            <a:ext cx="2564606" cy="1710214"/>
          </a:xfrm>
          <a:prstGeom prst="rect">
            <a:avLst/>
          </a:prstGeom>
        </p:spPr>
      </p:pic>
      <p:pic>
        <p:nvPicPr>
          <p:cNvPr id="37" name="图片 36" descr="b9516afc3341345ee999a5f986449c4cc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tài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44388" y="2375059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体态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44388" y="3345656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态度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937159" y="600551"/>
            <a:ext cx="3843338" cy="1252538"/>
            <a:chOff x="8267" y="1261"/>
            <a:chExt cx="8070" cy="2630"/>
          </a:xfrm>
        </p:grpSpPr>
        <p:sp>
          <p:nvSpPr>
            <p:cNvPr id="5" name="矩形 4"/>
            <p:cNvSpPr/>
            <p:nvPr/>
          </p:nvSpPr>
          <p:spPr>
            <a:xfrm>
              <a:off x="10655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上下结构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7" y="2571"/>
              <a:ext cx="8070" cy="132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0413" y="2309337"/>
            <a:ext cx="3587115" cy="1822609"/>
          </a:xfrm>
          <a:prstGeom prst="rect">
            <a:avLst/>
          </a:prstGeom>
        </p:spPr>
      </p:pic>
      <p:pic>
        <p:nvPicPr>
          <p:cNvPr id="41" name="图片 40" descr="bcecbdac973ed46588cf2de33d4a8ec9e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dūn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75600" y="2643664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千吨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40119" y="2712244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吨位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48137" y="600551"/>
            <a:ext cx="3400425" cy="1241108"/>
            <a:chOff x="8710" y="1261"/>
            <a:chExt cx="7140" cy="2606"/>
          </a:xfrm>
        </p:grpSpPr>
        <p:sp>
          <p:nvSpPr>
            <p:cNvPr id="5" name="矩形 4"/>
            <p:cNvSpPr/>
            <p:nvPr/>
          </p:nvSpPr>
          <p:spPr>
            <a:xfrm>
              <a:off x="10632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10" y="2547"/>
              <a:ext cx="7140" cy="1320"/>
            </a:xfrm>
            <a:prstGeom prst="rect">
              <a:avLst/>
            </a:prstGeom>
          </p:spPr>
        </p:pic>
      </p:grpSp>
      <p:pic>
        <p:nvPicPr>
          <p:cNvPr id="33" name="图片 32" descr="b21ceaa291b7c4df599776bfbf9740a4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lú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17180" y="2418874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颅骨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16240" y="3466624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头颅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151471" y="600551"/>
            <a:ext cx="3414713" cy="1722120"/>
            <a:chOff x="8717" y="1261"/>
            <a:chExt cx="7170" cy="3616"/>
          </a:xfrm>
        </p:grpSpPr>
        <p:sp>
          <p:nvSpPr>
            <p:cNvPr id="5" name="矩形 4"/>
            <p:cNvSpPr/>
            <p:nvPr/>
          </p:nvSpPr>
          <p:spPr>
            <a:xfrm>
              <a:off x="10654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17" y="2237"/>
              <a:ext cx="7170" cy="13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17" y="3557"/>
              <a:ext cx="3570" cy="132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51472" y="2418874"/>
            <a:ext cx="2021681" cy="1935480"/>
          </a:xfrm>
          <a:prstGeom prst="rect">
            <a:avLst/>
          </a:prstGeom>
        </p:spPr>
      </p:pic>
      <p:pic>
        <p:nvPicPr>
          <p:cNvPr id="35" name="图片 34" descr="b175b84de527e4572bcd665aa98a885db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péng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05390" y="2540318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膨胀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05390" y="3558540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膨大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44779" y="600552"/>
            <a:ext cx="3829050" cy="1730692"/>
            <a:chOff x="8283" y="1261"/>
            <a:chExt cx="8040" cy="3634"/>
          </a:xfrm>
        </p:grpSpPr>
        <p:sp>
          <p:nvSpPr>
            <p:cNvPr id="5" name="矩形 4"/>
            <p:cNvSpPr/>
            <p:nvPr/>
          </p:nvSpPr>
          <p:spPr>
            <a:xfrm>
              <a:off x="10655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83" y="2277"/>
              <a:ext cx="8040" cy="129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83" y="3590"/>
              <a:ext cx="2640" cy="127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69" y="3590"/>
              <a:ext cx="4470" cy="1305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360" y="2541270"/>
            <a:ext cx="2114074" cy="1891189"/>
          </a:xfrm>
          <a:prstGeom prst="rect">
            <a:avLst/>
          </a:prstGeom>
        </p:spPr>
      </p:pic>
      <p:pic>
        <p:nvPicPr>
          <p:cNvPr id="38" name="图片 37" descr="ba0ae0d9389774762a2e1aa9157a170f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zhī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58730" y="2375535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四肢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02081" y="3324225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肢体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944303" y="600551"/>
            <a:ext cx="3829050" cy="1241108"/>
            <a:chOff x="8282" y="1261"/>
            <a:chExt cx="8040" cy="2606"/>
          </a:xfrm>
        </p:grpSpPr>
        <p:sp>
          <p:nvSpPr>
            <p:cNvPr id="5" name="矩形 4"/>
            <p:cNvSpPr/>
            <p:nvPr/>
          </p:nvSpPr>
          <p:spPr>
            <a:xfrm>
              <a:off x="10654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82" y="2547"/>
              <a:ext cx="8040" cy="132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130" y="2246472"/>
            <a:ext cx="2689384" cy="1869281"/>
          </a:xfrm>
          <a:prstGeom prst="rect">
            <a:avLst/>
          </a:prstGeom>
        </p:spPr>
      </p:pic>
      <p:pic>
        <p:nvPicPr>
          <p:cNvPr id="39" name="图片 38" descr="bc4d130f7ffd1434685f5cd70f39379a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yì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16703" y="2495550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机翼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93856" y="3455194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侧翼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22846" y="600551"/>
            <a:ext cx="4271963" cy="1733550"/>
            <a:chOff x="7817" y="1261"/>
            <a:chExt cx="8970" cy="3640"/>
          </a:xfrm>
        </p:grpSpPr>
        <p:sp>
          <p:nvSpPr>
            <p:cNvPr id="5" name="矩形 4"/>
            <p:cNvSpPr/>
            <p:nvPr/>
          </p:nvSpPr>
          <p:spPr>
            <a:xfrm>
              <a:off x="10654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上下结构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7" y="2244"/>
              <a:ext cx="8970" cy="130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7" y="3581"/>
              <a:ext cx="1770" cy="130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17" y="3581"/>
              <a:ext cx="5370" cy="1320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44754" y="2575084"/>
            <a:ext cx="2582704" cy="1571625"/>
          </a:xfrm>
          <a:prstGeom prst="rect">
            <a:avLst/>
          </a:prstGeom>
        </p:spPr>
      </p:pic>
      <p:pic>
        <p:nvPicPr>
          <p:cNvPr id="40" name="图片 39" descr="bc15ec4763fd14e7db954bdba19e4830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18" y="1357312"/>
            <a:ext cx="3924300" cy="2428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60" y="1012011"/>
            <a:ext cx="3219450" cy="34194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pì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9401" y="2669381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精辟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07734" y="2669381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155757" y="600552"/>
            <a:ext cx="3407569" cy="1744504"/>
            <a:chOff x="8726" y="1261"/>
            <a:chExt cx="7155" cy="3663"/>
          </a:xfrm>
        </p:grpSpPr>
        <p:sp>
          <p:nvSpPr>
            <p:cNvPr id="5" name="矩形 4"/>
            <p:cNvSpPr/>
            <p:nvPr/>
          </p:nvSpPr>
          <p:spPr>
            <a:xfrm>
              <a:off x="10655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6" y="2277"/>
              <a:ext cx="7155" cy="130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6" y="3604"/>
              <a:ext cx="3570" cy="13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342" y="3634"/>
              <a:ext cx="1755" cy="129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5263317" y="3610928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辟谣</a:t>
            </a:r>
          </a:p>
        </p:txBody>
      </p:sp>
      <p:pic>
        <p:nvPicPr>
          <p:cNvPr id="32" name="图片 31" descr="b4a026257427711e5b258c8e0eb15ce0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36507" y="1776889"/>
            <a:ext cx="1161098" cy="1161098"/>
            <a:chOff x="4567" y="3731"/>
            <a:chExt cx="2438" cy="2438"/>
          </a:xfrm>
        </p:grpSpPr>
        <p:sp>
          <p:nvSpPr>
            <p:cNvPr id="2" name="椭圆 1"/>
            <p:cNvSpPr/>
            <p:nvPr/>
          </p:nvSpPr>
          <p:spPr>
            <a:xfrm>
              <a:off x="4567" y="3731"/>
              <a:ext cx="2438" cy="2438"/>
            </a:xfrm>
            <a:prstGeom prst="ellipse">
              <a:avLst/>
            </a:prstGeom>
            <a:solidFill>
              <a:srgbClr val="EBD6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4"/>
            <p:cNvSpPr txBox="1"/>
            <p:nvPr/>
          </p:nvSpPr>
          <p:spPr>
            <a:xfrm>
              <a:off x="4763" y="3931"/>
              <a:ext cx="2099" cy="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/>
                <a:t>辟</a:t>
              </a:r>
            </a:p>
          </p:txBody>
        </p:sp>
      </p:grpSp>
      <p:sp>
        <p:nvSpPr>
          <p:cNvPr id="18" name="文本框 6"/>
          <p:cNvSpPr txBox="1"/>
          <p:nvPr/>
        </p:nvSpPr>
        <p:spPr>
          <a:xfrm>
            <a:off x="4293870" y="1343502"/>
            <a:ext cx="3023235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spc="225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pì </a:t>
            </a:r>
            <a:r>
              <a:rPr lang="en-US" altLang="zh-CN" sz="3600" b="1" spc="225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3600" b="1" spc="225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精辟</a:t>
            </a:r>
          </a:p>
        </p:txBody>
      </p:sp>
      <p:sp>
        <p:nvSpPr>
          <p:cNvPr id="22" name="文本框 7"/>
          <p:cNvSpPr txBox="1"/>
          <p:nvPr/>
        </p:nvSpPr>
        <p:spPr>
          <a:xfrm>
            <a:off x="4293870" y="2677478"/>
            <a:ext cx="3023235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600" b="1" spc="225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bì</a:t>
            </a:r>
            <a:r>
              <a:rPr lang="en-US" altLang="zh-CN" sz="3600" b="1" spc="225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zh-CN" altLang="en-US" sz="3600" b="1" spc="225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复辟</a:t>
            </a:r>
          </a:p>
        </p:txBody>
      </p:sp>
      <p:sp>
        <p:nvSpPr>
          <p:cNvPr id="23" name="左大括号 22"/>
          <p:cNvSpPr/>
          <p:nvPr/>
        </p:nvSpPr>
        <p:spPr>
          <a:xfrm>
            <a:off x="3959103" y="1520288"/>
            <a:ext cx="189431" cy="1674000"/>
          </a:xfrm>
          <a:prstGeom prst="leftBrace">
            <a:avLst>
              <a:gd name="adj1" fmla="val 320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8573"/>
            <a:ext cx="2175510" cy="785813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多音字</a:t>
            </a:r>
          </a:p>
        </p:txBody>
      </p:sp>
      <p:pic>
        <p:nvPicPr>
          <p:cNvPr id="26" name="图片 25" descr="图片0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69455" y="3194209"/>
            <a:ext cx="1000125" cy="990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34340" y="328612"/>
            <a:ext cx="1688783" cy="1460183"/>
            <a:chOff x="2273" y="782"/>
            <a:chExt cx="3546" cy="3066"/>
          </a:xfrm>
        </p:grpSpPr>
        <p:pic>
          <p:nvPicPr>
            <p:cNvPr id="8" name="图片 7" descr="5051d9a9ea0a29cf4862d56482b04e4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273" y="782"/>
              <a:ext cx="3546" cy="3066"/>
            </a:xfrm>
            <a:prstGeom prst="rect">
              <a:avLst/>
            </a:prstGeom>
          </p:spPr>
        </p:pic>
        <p:sp>
          <p:nvSpPr>
            <p:cNvPr id="18" name="文本框 6"/>
            <p:cNvSpPr txBox="1"/>
            <p:nvPr/>
          </p:nvSpPr>
          <p:spPr>
            <a:xfrm>
              <a:off x="2695" y="1784"/>
              <a:ext cx="2657" cy="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spc="22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关键词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665738" y="624840"/>
            <a:ext cx="4889801" cy="700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凶猛   笨重   迟钝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38" y="1729264"/>
            <a:ext cx="4352925" cy="3257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656091" y="615315"/>
            <a:ext cx="3831818" cy="700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轻灵  五彩斑斓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32197" y="1520190"/>
            <a:ext cx="4480084" cy="32118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02544" y="844867"/>
            <a:ext cx="6539389" cy="1868329"/>
            <a:chOff x="2735" y="2813"/>
            <a:chExt cx="13731" cy="3923"/>
          </a:xfrm>
        </p:grpSpPr>
        <p:sp>
          <p:nvSpPr>
            <p:cNvPr id="2" name="文本框 1"/>
            <p:cNvSpPr txBox="1"/>
            <p:nvPr/>
          </p:nvSpPr>
          <p:spPr>
            <a:xfrm>
              <a:off x="3629" y="3186"/>
              <a:ext cx="11893" cy="281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在中生代时期，恐龙的</a:t>
              </a:r>
              <a:r>
                <a:rPr lang="zh-CN" altLang="en-US" sz="3000" b="1" dirty="0">
                  <a:solidFill>
                    <a:srgbClr val="00B05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一支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经过</a:t>
              </a:r>
              <a:r>
                <a:rPr lang="zh-CN" altLang="en-US" sz="3000" b="1" dirty="0">
                  <a:solidFill>
                    <a:schemeClr val="accent5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漫长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的演化，最终变成了凌空翱翔的鸟儿。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735" y="2813"/>
              <a:ext cx="13731" cy="3923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15" name="Rectangle 1032"/>
          <p:cNvSpPr/>
          <p:nvPr/>
        </p:nvSpPr>
        <p:spPr>
          <a:xfrm>
            <a:off x="1930718" y="3128486"/>
            <a:ext cx="5259705" cy="437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这个令人惊奇的结论是怎么得出来的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032"/>
          <p:cNvSpPr/>
          <p:nvPr/>
        </p:nvSpPr>
        <p:spPr>
          <a:xfrm>
            <a:off x="1140143" y="534829"/>
            <a:ext cx="6863715" cy="2781776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>
              <a:lnSpc>
                <a:spcPct val="120000"/>
              </a:lnSpc>
            </a:pP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①早在19世纪</a:t>
            </a:r>
            <a:r>
              <a:rPr lang="zh-CN" altLang="en-US"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英国学者赫胥黎就注意到恐龙和鸟类在骨骼结构上有许多</a:t>
            </a:r>
            <a:r>
              <a:rPr sz="2100" b="1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相似之处</a:t>
            </a: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②在研究了大量恐龙和鸟类化石之后</a:t>
            </a:r>
            <a:r>
              <a:rPr lang="zh-CN" altLang="en-US"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科学家们提出，鸟类不仅和恐龙有亲缘关系</a:t>
            </a:r>
            <a:r>
              <a:rPr lang="zh-CN" altLang="en-US"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而且</a:t>
            </a:r>
            <a:r>
              <a:rPr sz="2100" b="1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很可能</a:t>
            </a: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就是</a:t>
            </a:r>
            <a:r>
              <a:rPr lang="zh-CN" altLang="en-US"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</a:t>
            </a: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种小型恐龙的后裔。</a:t>
            </a:r>
          </a:p>
          <a:p>
            <a:pPr>
              <a:lnSpc>
                <a:spcPct val="120000"/>
              </a:lnSpc>
            </a:pP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③20世纪末期</a:t>
            </a:r>
            <a:r>
              <a:rPr lang="zh-CN" altLang="en-US"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我国科学家在辽宁西部</a:t>
            </a:r>
            <a:r>
              <a:rPr sz="2100" b="1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首次</a:t>
            </a: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发现了保存有羽毛的恐龙化石</a:t>
            </a:r>
            <a:r>
              <a:rPr lang="zh-CN" altLang="en-US"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21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顿时使全世界的研究者们欣喜若狂。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47085" y="3459004"/>
            <a:ext cx="4392454" cy="1067753"/>
            <a:chOff x="7028" y="7263"/>
            <a:chExt cx="9223" cy="2242"/>
          </a:xfrm>
        </p:grpSpPr>
        <p:sp>
          <p:nvSpPr>
            <p:cNvPr id="6" name="圆角矩形标注 5"/>
            <p:cNvSpPr/>
            <p:nvPr/>
          </p:nvSpPr>
          <p:spPr>
            <a:xfrm>
              <a:off x="7028" y="7723"/>
              <a:ext cx="5814" cy="1020"/>
            </a:xfrm>
            <a:prstGeom prst="wedgeRoundRectCallout">
              <a:avLst>
                <a:gd name="adj1" fmla="val 60317"/>
                <a:gd name="adj2" fmla="val -8666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你读明白了什么?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6F6F6">
                    <a:alpha val="100000"/>
                  </a:srgbClr>
                </a:clrFrom>
                <a:clrTo>
                  <a:srgbClr val="F6F6F6">
                    <a:alpha val="10000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815" y="7263"/>
              <a:ext cx="2436" cy="2243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032"/>
          <p:cNvSpPr/>
          <p:nvPr/>
        </p:nvSpPr>
        <p:spPr>
          <a:xfrm>
            <a:off x="1277779" y="2225993"/>
            <a:ext cx="6588000" cy="18402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txBody>
          <a:bodyPr wrap="square" lIns="68580" tIns="34290" rIns="68580" bIns="34290" anchor="t">
            <a:spAutoFit/>
          </a:bodyPr>
          <a:lstStyle/>
          <a:p>
            <a:pPr>
              <a:lnSpc>
                <a:spcPct val="120000"/>
              </a:lnSpc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原先科学家们只是提出假设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没有直接的证据，辽西的发现为该假设提供了切实有效的证据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就像“点睛之笔”一样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一下子把古生物学家们描绘的画卷点活了。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6341" y="788194"/>
            <a:ext cx="6731318" cy="4376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sz="2400" b="1" dirty="0">
                <a:solidFill>
                  <a:schemeClr val="accent4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  <a:sym typeface="+mn-ea"/>
              </a:rPr>
              <a:t>给这幅古生物学家们描绘的画卷涂上了点睛之笔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  <a:sym typeface="+mn-ea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496503" y="1373506"/>
            <a:ext cx="4143375" cy="546965"/>
            <a:chOff x="5081" y="2884"/>
            <a:chExt cx="8700" cy="1148"/>
          </a:xfrm>
        </p:grpSpPr>
        <p:sp>
          <p:nvSpPr>
            <p:cNvPr id="7" name="文本框 6"/>
            <p:cNvSpPr txBox="1"/>
            <p:nvPr/>
          </p:nvSpPr>
          <p:spPr>
            <a:xfrm>
              <a:off x="5918" y="3063"/>
              <a:ext cx="7863" cy="96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sz="24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为什么说是“点睛之笔"? </a:t>
              </a:r>
              <a:endParaRPr lang="zh-CN" altLang="en-US" dirty="0"/>
            </a:p>
          </p:txBody>
        </p:sp>
        <p:pic>
          <p:nvPicPr>
            <p:cNvPr id="8" name="图片 7" descr="图片0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081" y="2884"/>
              <a:ext cx="850" cy="110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bldLvl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372077" y="922972"/>
          <a:ext cx="6399372" cy="283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499"/>
                <a:gridCol w="2231708"/>
                <a:gridCol w="2463165"/>
              </a:tblGrid>
              <a:tr h="4048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繁衍情况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1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</a:p>
                  </a:txBody>
                  <a:tcPr marL="68580" marR="68580" marT="34290" marB="34290"/>
                </a:tc>
              </a:tr>
              <a:tr h="81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1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1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1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</a:tr>
              <a:tr h="81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1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1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1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</a:tr>
              <a:tr h="81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1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1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1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3046" y="1542812"/>
            <a:ext cx="1493037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第一种恐龙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69289" y="1542812"/>
            <a:ext cx="2034852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两亿四千万年前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40906" y="1381126"/>
            <a:ext cx="2369344" cy="71485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和狗一般大小，两条后腿粗壮有力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08499" y="2375535"/>
            <a:ext cx="1222129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庞大家族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40197" y="2375535"/>
            <a:ext cx="1493037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数千万年后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47624" y="2375535"/>
            <a:ext cx="1555909" cy="39147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形态各异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05891" y="3007282"/>
            <a:ext cx="1627346" cy="71485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其中一支猎食性恐龙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04742" y="3168967"/>
            <a:ext cx="176394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许许多多年后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730716" y="3168967"/>
            <a:ext cx="1589723" cy="39147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1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向鸟类演化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46" y="3358992"/>
            <a:ext cx="1321118" cy="14692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65960" y="513874"/>
            <a:ext cx="5545455" cy="978694"/>
            <a:chOff x="4128" y="1631"/>
            <a:chExt cx="11644" cy="2055"/>
          </a:xfrm>
        </p:grpSpPr>
        <p:sp>
          <p:nvSpPr>
            <p:cNvPr id="17415" name="Rectangle 1032"/>
            <p:cNvSpPr/>
            <p:nvPr/>
          </p:nvSpPr>
          <p:spPr>
            <a:xfrm>
              <a:off x="4986" y="1631"/>
              <a:ext cx="10786" cy="20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sz="2400" b="1" dirty="0"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用自己的话说一说恐龙飞向蓝天的演化过程。</a:t>
              </a:r>
            </a:p>
          </p:txBody>
        </p:sp>
        <p:pic>
          <p:nvPicPr>
            <p:cNvPr id="7" name="图片 6" descr="图片0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128" y="1746"/>
              <a:ext cx="861" cy="917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978218" y="1548765"/>
            <a:ext cx="7187565" cy="2847023"/>
            <a:chOff x="2054" y="3252"/>
            <a:chExt cx="15092" cy="5978"/>
          </a:xfrm>
        </p:grpSpPr>
        <p:sp>
          <p:nvSpPr>
            <p:cNvPr id="10" name="Rectangle 1032"/>
            <p:cNvSpPr/>
            <p:nvPr/>
          </p:nvSpPr>
          <p:spPr>
            <a:xfrm>
              <a:off x="2395" y="3356"/>
              <a:ext cx="14524" cy="57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sz="2400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写恐龙的演化过程是以时间为顺序的</a:t>
              </a:r>
              <a:r>
                <a:rPr lang="zh-CN" altLang="en-US" sz="2400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，</a:t>
              </a:r>
              <a:r>
                <a:rPr sz="2400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先讲了两亿四千万年前第一种恐龙的大小、形态行走方式</a:t>
              </a:r>
              <a:r>
                <a:rPr lang="zh-CN" altLang="en-US" sz="2400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；</a:t>
              </a:r>
              <a:r>
                <a:rPr sz="2400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接着介绍了经过数千万年之后</a:t>
              </a:r>
              <a:r>
                <a:rPr lang="zh-CN" altLang="en-US" sz="2400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，</a:t>
              </a:r>
              <a:r>
                <a:rPr sz="2400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它的后代繁衍变化、形态各异的情况</a:t>
              </a:r>
              <a:r>
                <a:rPr lang="zh-CN" altLang="en-US" sz="2400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；</a:t>
              </a:r>
              <a:r>
                <a:rPr sz="2400" b="1" dirty="0">
                  <a:solidFill>
                    <a:schemeClr val="accent3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由于它们的体态、外表、生活习性等方面的变化，最终一支猎食性恐龙演化成了天之骄子，飞向了蓝天。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054" y="3252"/>
              <a:ext cx="15092" cy="5978"/>
            </a:xfrm>
            <a:prstGeom prst="roundRect">
              <a:avLst>
                <a:gd name="adj" fmla="val 9718"/>
              </a:avLst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925" y="3758565"/>
            <a:ext cx="1203484" cy="11658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371598" y="1077278"/>
            <a:ext cx="6944266" cy="955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txBody>
          <a:bodyPr wrap="square" lIns="68580" tIns="34290" rIns="68580" bIns="3429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sz="2400" b="1" dirty="0" err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恐龙是如何飞向蓝天的呢？让我们穿越时空隧道，访问中生代的地球，看看这一演化过程吧</a:t>
            </a:r>
            <a:r>
              <a:rPr sz="2400" b="1" dirty="0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965960" y="2511743"/>
            <a:ext cx="5875273" cy="472441"/>
            <a:chOff x="4128" y="1746"/>
            <a:chExt cx="11783" cy="992"/>
          </a:xfrm>
        </p:grpSpPr>
        <p:sp>
          <p:nvSpPr>
            <p:cNvPr id="17415" name="Rectangle 1032"/>
            <p:cNvSpPr/>
            <p:nvPr/>
          </p:nvSpPr>
          <p:spPr>
            <a:xfrm>
              <a:off x="4986" y="1769"/>
              <a:ext cx="10925" cy="9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2400" b="1" dirty="0"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说说这段话在课文中起到了什么作用。</a:t>
              </a:r>
            </a:p>
          </p:txBody>
        </p:sp>
        <p:pic>
          <p:nvPicPr>
            <p:cNvPr id="7" name="图片 6" descr="图片0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128" y="1746"/>
              <a:ext cx="861" cy="917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3880009" y="3193256"/>
            <a:ext cx="1529906" cy="484748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sz="27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  <a:sym typeface="+mn-ea"/>
              </a:rPr>
              <a:t>过渡段。</a:t>
            </a:r>
            <a:endParaRPr lang="zh-CN" altLang="en-US" sz="2700" b="1" dirty="0">
              <a:solidFill>
                <a:schemeClr val="accent3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楷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0a94a0ec472eff22ad82adeea3a20e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20003"/>
            <a:ext cx="2194560" cy="804863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我会认</a:t>
            </a:r>
          </a:p>
        </p:txBody>
      </p:sp>
      <p:sp>
        <p:nvSpPr>
          <p:cNvPr id="26" name="文本框 6"/>
          <p:cNvSpPr txBox="1"/>
          <p:nvPr/>
        </p:nvSpPr>
        <p:spPr>
          <a:xfrm>
            <a:off x="1499235" y="1679734"/>
            <a:ext cx="972979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dùn </a:t>
            </a:r>
          </a:p>
        </p:txBody>
      </p:sp>
      <p:sp>
        <p:nvSpPr>
          <p:cNvPr id="40" name="文本框 8"/>
          <p:cNvSpPr txBox="1"/>
          <p:nvPr/>
        </p:nvSpPr>
        <p:spPr>
          <a:xfrm>
            <a:off x="1239679" y="2305050"/>
            <a:ext cx="6686074" cy="899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钝   仅   描   隧</a:t>
            </a:r>
          </a:p>
        </p:txBody>
      </p:sp>
      <p:sp>
        <p:nvSpPr>
          <p:cNvPr id="5" name="文本框 6"/>
          <p:cNvSpPr txBox="1"/>
          <p:nvPr/>
        </p:nvSpPr>
        <p:spPr>
          <a:xfrm>
            <a:off x="3111818" y="1679734"/>
            <a:ext cx="1236345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jǐn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72039" y="1175385"/>
            <a:ext cx="6974205" cy="220980"/>
            <a:chOff x="2343" y="2418"/>
            <a:chExt cx="14644" cy="464"/>
          </a:xfrm>
        </p:grpSpPr>
        <p:pic>
          <p:nvPicPr>
            <p:cNvPr id="8" name="图片 7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3" y="2418"/>
              <a:ext cx="7061" cy="465"/>
            </a:xfrm>
            <a:prstGeom prst="rect">
              <a:avLst/>
            </a:prstGeom>
          </p:spPr>
        </p:pic>
        <p:pic>
          <p:nvPicPr>
            <p:cNvPr id="9" name="图片 8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27" y="2418"/>
              <a:ext cx="7061" cy="465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072039" y="3500914"/>
            <a:ext cx="6974205" cy="220980"/>
            <a:chOff x="2343" y="7349"/>
            <a:chExt cx="14644" cy="464"/>
          </a:xfrm>
        </p:grpSpPr>
        <p:pic>
          <p:nvPicPr>
            <p:cNvPr id="12" name="图片 11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3" y="7349"/>
              <a:ext cx="7061" cy="465"/>
            </a:xfrm>
            <a:prstGeom prst="rect">
              <a:avLst/>
            </a:prstGeom>
          </p:spPr>
        </p:pic>
        <p:pic>
          <p:nvPicPr>
            <p:cNvPr id="13" name="图片 12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27" y="7349"/>
              <a:ext cx="7061" cy="465"/>
            </a:xfrm>
            <a:prstGeom prst="rect">
              <a:avLst/>
            </a:prstGeom>
          </p:spPr>
        </p:pic>
      </p:grpSp>
      <p:sp>
        <p:nvSpPr>
          <p:cNvPr id="3" name="文本框 6"/>
          <p:cNvSpPr txBox="1"/>
          <p:nvPr/>
        </p:nvSpPr>
        <p:spPr>
          <a:xfrm>
            <a:off x="4873467" y="1682592"/>
            <a:ext cx="1115854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miáo</a:t>
            </a:r>
          </a:p>
        </p:txBody>
      </p:sp>
      <p:sp>
        <p:nvSpPr>
          <p:cNvPr id="4" name="文本框 6"/>
          <p:cNvSpPr txBox="1"/>
          <p:nvPr/>
        </p:nvSpPr>
        <p:spPr>
          <a:xfrm>
            <a:off x="6683693" y="1682592"/>
            <a:ext cx="972979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suì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/>
      <p:bldP spid="5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3045" y="2731770"/>
            <a:ext cx="5998369" cy="139731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一支”是指恐龙的某一个分支，而不是全部；“漫长的演化”指经历了长时间的演变过程，而不是突如其来的变化。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1600" y="714744"/>
            <a:ext cx="6400324" cy="71485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zh-CN" altLang="en-US" sz="21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去掉例句中的画横线部分，比较读一读，说说有什么不同。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71600" y="1615916"/>
            <a:ext cx="6400324" cy="954405"/>
          </a:xfrm>
          <a:prstGeom prst="rect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68580" tIns="34290" rIns="68580" bIns="3429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sz="24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恐龙的</a:t>
            </a:r>
            <a:r>
              <a:rPr sz="2400" b="1" u="sng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一支</a:t>
            </a:r>
            <a:r>
              <a:rPr sz="24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经过</a:t>
            </a:r>
            <a:r>
              <a:rPr sz="2400" b="1" u="sng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漫长的演化</a:t>
            </a:r>
            <a:r>
              <a:rPr sz="24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，最终变成了凌空翱翔的鸟儿。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2578" y="2061686"/>
            <a:ext cx="5998369" cy="139731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“一些”表示不是所有的恐龙；“应该”表示一种推测的意思，说明在没有找到证据之前，还不能确定。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1600" y="1209675"/>
            <a:ext cx="6659592" cy="512448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68580" tIns="34290" rIns="68580" bIns="3429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sz="2400" b="1" u="sng" dirty="0" err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一些</a:t>
            </a:r>
            <a:r>
              <a:rPr sz="2400" b="1" dirty="0" err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与鸟类亲缘关系较近的恐龙</a:t>
            </a:r>
            <a:r>
              <a:rPr sz="2400" b="1" u="sng" dirty="0" err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应该</a:t>
            </a:r>
            <a:r>
              <a:rPr sz="2400" b="1" dirty="0" err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长有羽毛</a:t>
            </a:r>
            <a:r>
              <a:rPr sz="2400" b="1" dirty="0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6152" y="3142297"/>
            <a:ext cx="923449" cy="106394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2578" y="2478405"/>
            <a:ext cx="5998369" cy="95440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“逐渐”指经过了较长时间的变化，慢慢地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变小，不是一蹴而就的。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28311" y="1373505"/>
            <a:ext cx="5687378" cy="954405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68580" tIns="34290" rIns="68580" bIns="3429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sz="24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一些猎食性恐龙的身体</a:t>
            </a:r>
            <a:r>
              <a:rPr sz="2400" b="1" u="sng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逐渐</a:t>
            </a:r>
            <a:r>
              <a:rPr sz="24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变小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，</a:t>
            </a:r>
            <a:r>
              <a:rPr sz="2400" b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越来越像鸟类。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3443" y="321469"/>
            <a:ext cx="787241" cy="118443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34340" y="328612"/>
            <a:ext cx="1688783" cy="1460183"/>
            <a:chOff x="2273" y="782"/>
            <a:chExt cx="3546" cy="3066"/>
          </a:xfrm>
        </p:grpSpPr>
        <p:pic>
          <p:nvPicPr>
            <p:cNvPr id="8" name="图片 7" descr="5051d9a9ea0a29cf4862d56482b04e4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273" y="782"/>
              <a:ext cx="3546" cy="3066"/>
            </a:xfrm>
            <a:prstGeom prst="rect">
              <a:avLst/>
            </a:prstGeom>
          </p:spPr>
        </p:pic>
        <p:sp>
          <p:nvSpPr>
            <p:cNvPr id="18" name="文本框 6"/>
            <p:cNvSpPr txBox="1"/>
            <p:nvPr/>
          </p:nvSpPr>
          <p:spPr>
            <a:xfrm>
              <a:off x="2465" y="1301"/>
              <a:ext cx="3232" cy="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spc="22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品析</a:t>
              </a:r>
            </a:p>
            <a:p>
              <a:pPr algn="ctr"/>
              <a:r>
                <a:rPr lang="zh-CN" altLang="en-US" sz="2700" b="1" spc="22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句子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276475" y="538639"/>
            <a:ext cx="5687378" cy="1397318"/>
          </a:xfrm>
          <a:prstGeom prst="rect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lIns="68580" tIns="34290" rIns="68580" bIns="3429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sz="2400" b="1" dirty="0" err="1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辽西的发现向世人展示了恐龙长羽毛的证据，给这幅古生物学家们描绘的画卷涂上了点睛之笔</a:t>
            </a:r>
            <a:r>
              <a:rPr sz="2400" b="1" dirty="0"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1096" y="2116455"/>
            <a:ext cx="6841808" cy="239410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100" b="1" dirty="0">
                <a:solidFill>
                  <a:srgbClr val="E5901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点睛之笔”指最重要、最关键的内容。作者运用生动形象的语言，将古生物科学家们漫长的研究历程与取得的成果比作“画卷”。而要证明恐龙向鸟类演化，羽毛是非常关键的部分。带有羽毛的恐龙化石的发现，为研究工作提供了强有力的证据，加速了这项研究的进程。因此说它是“点睛之笔”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917859" y="731044"/>
            <a:ext cx="5545455" cy="436721"/>
            <a:chOff x="4128" y="1746"/>
            <a:chExt cx="11644" cy="917"/>
          </a:xfrm>
        </p:grpSpPr>
        <p:sp>
          <p:nvSpPr>
            <p:cNvPr id="17415" name="Rectangle 1032"/>
            <p:cNvSpPr/>
            <p:nvPr/>
          </p:nvSpPr>
          <p:spPr>
            <a:xfrm>
              <a:off x="4986" y="1769"/>
              <a:ext cx="10786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2100" b="1" dirty="0">
                  <a:latin typeface="宋体" panose="02010600030101010101" pitchFamily="2" charset="-122"/>
                  <a:ea typeface="宋体" panose="02010600030101010101" pitchFamily="2" charset="-122"/>
                  <a:cs typeface="楷体" panose="02010609060101010101" charset="-122"/>
                </a:rPr>
                <a:t>说说科学家们有怎样的愿望。</a:t>
              </a:r>
            </a:p>
          </p:txBody>
        </p:sp>
        <p:pic>
          <p:nvPicPr>
            <p:cNvPr id="7" name="图片 6" descr="图片0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128" y="1746"/>
              <a:ext cx="861" cy="917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001679" y="1389229"/>
            <a:ext cx="5285742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sz="21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  <a:sym typeface="+mn-ea"/>
              </a:rPr>
              <a:t>希望全面揭示恐龙飞向蓝天这一历史进程。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17859" y="2321244"/>
            <a:ext cx="5545455" cy="749618"/>
            <a:chOff x="4128" y="1746"/>
            <a:chExt cx="11644" cy="1574"/>
          </a:xfrm>
        </p:grpSpPr>
        <p:sp>
          <p:nvSpPr>
            <p:cNvPr id="4" name="Rectangle 1032"/>
            <p:cNvSpPr/>
            <p:nvPr/>
          </p:nvSpPr>
          <p:spPr>
            <a:xfrm>
              <a:off x="4986" y="1769"/>
              <a:ext cx="10786" cy="1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1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说说你对“科学家们希望能够全面揭示这一历史进程”的理解。</a:t>
              </a:r>
              <a:endParaRPr sz="2100" b="1" dirty="0"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</a:endParaRPr>
            </a:p>
          </p:txBody>
        </p:sp>
        <p:pic>
          <p:nvPicPr>
            <p:cNvPr id="5" name="图片 4" descr="图片0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128" y="1746"/>
              <a:ext cx="861" cy="917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2001679" y="3350276"/>
            <a:ext cx="5669756" cy="714851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sz="21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  <a:sym typeface="+mn-ea"/>
              </a:rPr>
              <a:t>“希望”说明这一历史进程还没能完全被揭示</a:t>
            </a:r>
            <a:r>
              <a:rPr lang="zh-CN" altLang="en-US" sz="21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  <a:sym typeface="+mn-ea"/>
              </a:rPr>
              <a:t>，</a:t>
            </a:r>
            <a:r>
              <a:rPr sz="2100" b="1" dirty="0">
                <a:solidFill>
                  <a:schemeClr val="accent3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  <a:sym typeface="+mn-ea"/>
              </a:rPr>
              <a:t>说明科学家还在继续探索、搜集证据。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" descr="timg (6)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762" y="-14288"/>
            <a:ext cx="9155113" cy="516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 167"/>
          <p:cNvSpPr/>
          <p:nvPr/>
        </p:nvSpPr>
        <p:spPr>
          <a:xfrm>
            <a:off x="2087564" y="1612901"/>
            <a:ext cx="4359275" cy="1165225"/>
          </a:xfrm>
          <a:prstGeom prst="round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0" noProof="1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4453" y="1580695"/>
            <a:ext cx="4773182" cy="1177245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7200" b="1" noProof="1">
                <a:ln w="50800" cmpd="thickThin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谢谢观看！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48171" y="3294106"/>
            <a:ext cx="7247667" cy="162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6310" y="2323011"/>
            <a:ext cx="4103687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1"/>
            <a:ext cx="4103688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2110" y="267184"/>
            <a:ext cx="5919787" cy="176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4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0a94a0ec472eff22ad82adeea3a20e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20003"/>
            <a:ext cx="2194560" cy="804863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9235" y="1679734"/>
            <a:ext cx="972979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yǎn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1239679" y="2305050"/>
            <a:ext cx="6686074" cy="899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衍   吨   颅   膨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3100864" y="1679734"/>
            <a:ext cx="1236345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dūn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72039" y="1175385"/>
            <a:ext cx="6974205" cy="220980"/>
            <a:chOff x="2343" y="2418"/>
            <a:chExt cx="14644" cy="464"/>
          </a:xfrm>
        </p:grpSpPr>
        <p:pic>
          <p:nvPicPr>
            <p:cNvPr id="17" name="图片 16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3" y="2418"/>
              <a:ext cx="7061" cy="465"/>
            </a:xfrm>
            <a:prstGeom prst="rect">
              <a:avLst/>
            </a:prstGeom>
          </p:spPr>
        </p:pic>
        <p:pic>
          <p:nvPicPr>
            <p:cNvPr id="18" name="图片 17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27" y="2418"/>
              <a:ext cx="7061" cy="46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072039" y="3500914"/>
            <a:ext cx="6974205" cy="220980"/>
            <a:chOff x="2343" y="7349"/>
            <a:chExt cx="14644" cy="464"/>
          </a:xfrm>
        </p:grpSpPr>
        <p:pic>
          <p:nvPicPr>
            <p:cNvPr id="20" name="图片 19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3" y="7349"/>
              <a:ext cx="7061" cy="465"/>
            </a:xfrm>
            <a:prstGeom prst="rect">
              <a:avLst/>
            </a:prstGeom>
          </p:spPr>
        </p:pic>
        <p:pic>
          <p:nvPicPr>
            <p:cNvPr id="21" name="图片 20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27" y="7349"/>
              <a:ext cx="7061" cy="465"/>
            </a:xfrm>
            <a:prstGeom prst="rect">
              <a:avLst/>
            </a:prstGeom>
          </p:spPr>
        </p:pic>
      </p:grpSp>
      <p:sp>
        <p:nvSpPr>
          <p:cNvPr id="22" name="文本框 6"/>
          <p:cNvSpPr txBox="1"/>
          <p:nvPr/>
        </p:nvSpPr>
        <p:spPr>
          <a:xfrm>
            <a:off x="4906804" y="1682592"/>
            <a:ext cx="972979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lú</a:t>
            </a:r>
          </a:p>
        </p:txBody>
      </p:sp>
      <p:sp>
        <p:nvSpPr>
          <p:cNvPr id="23" name="文本框 6"/>
          <p:cNvSpPr txBox="1"/>
          <p:nvPr/>
        </p:nvSpPr>
        <p:spPr>
          <a:xfrm>
            <a:off x="6574156" y="1682592"/>
            <a:ext cx="1181576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péng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0a94a0ec472eff22ad82adeea3a20e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20003"/>
            <a:ext cx="2194560" cy="804863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我会认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9235" y="1679734"/>
            <a:ext cx="972979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jié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1239679" y="2305050"/>
            <a:ext cx="6686074" cy="8991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捷   栖   辟   崭</a:t>
            </a:r>
          </a:p>
        </p:txBody>
      </p:sp>
      <p:sp>
        <p:nvSpPr>
          <p:cNvPr id="11" name="文本框 6"/>
          <p:cNvSpPr txBox="1"/>
          <p:nvPr/>
        </p:nvSpPr>
        <p:spPr>
          <a:xfrm>
            <a:off x="3133725" y="1679734"/>
            <a:ext cx="1236345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qī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72039" y="1175385"/>
            <a:ext cx="6974205" cy="220980"/>
            <a:chOff x="2343" y="2418"/>
            <a:chExt cx="14644" cy="464"/>
          </a:xfrm>
        </p:grpSpPr>
        <p:pic>
          <p:nvPicPr>
            <p:cNvPr id="17" name="图片 16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3" y="2418"/>
              <a:ext cx="7061" cy="465"/>
            </a:xfrm>
            <a:prstGeom prst="rect">
              <a:avLst/>
            </a:prstGeom>
          </p:spPr>
        </p:pic>
        <p:pic>
          <p:nvPicPr>
            <p:cNvPr id="18" name="图片 17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27" y="2418"/>
              <a:ext cx="7061" cy="46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072039" y="3500914"/>
            <a:ext cx="6974205" cy="220980"/>
            <a:chOff x="2343" y="7349"/>
            <a:chExt cx="14644" cy="464"/>
          </a:xfrm>
        </p:grpSpPr>
        <p:pic>
          <p:nvPicPr>
            <p:cNvPr id="20" name="图片 19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43" y="7349"/>
              <a:ext cx="7061" cy="465"/>
            </a:xfrm>
            <a:prstGeom prst="rect">
              <a:avLst/>
            </a:prstGeom>
          </p:spPr>
        </p:pic>
        <p:pic>
          <p:nvPicPr>
            <p:cNvPr id="21" name="图片 20" descr="分割线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27" y="7349"/>
              <a:ext cx="7061" cy="465"/>
            </a:xfrm>
            <a:prstGeom prst="rect">
              <a:avLst/>
            </a:prstGeom>
          </p:spPr>
        </p:pic>
      </p:grpSp>
      <p:sp>
        <p:nvSpPr>
          <p:cNvPr id="22" name="文本框 6"/>
          <p:cNvSpPr txBox="1"/>
          <p:nvPr/>
        </p:nvSpPr>
        <p:spPr>
          <a:xfrm>
            <a:off x="4906804" y="1682592"/>
            <a:ext cx="1152525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pì </a:t>
            </a:r>
          </a:p>
        </p:txBody>
      </p:sp>
      <p:sp>
        <p:nvSpPr>
          <p:cNvPr id="23" name="文本框 6"/>
          <p:cNvSpPr txBox="1"/>
          <p:nvPr/>
        </p:nvSpPr>
        <p:spPr>
          <a:xfrm>
            <a:off x="6551772" y="1682592"/>
            <a:ext cx="1137761" cy="62245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942E8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zhǎn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 descr="bfb0fa82d6baf4739944b6ae07dd016d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bèn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19226" y="2297906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笨重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19226" y="3405188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笨拙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53853" y="2186464"/>
            <a:ext cx="2352675" cy="213169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4155281" y="600551"/>
            <a:ext cx="3407569" cy="1230630"/>
            <a:chOff x="8725" y="1261"/>
            <a:chExt cx="7155" cy="2584"/>
          </a:xfrm>
        </p:grpSpPr>
        <p:sp>
          <p:nvSpPr>
            <p:cNvPr id="5" name="矩形 4"/>
            <p:cNvSpPr/>
            <p:nvPr/>
          </p:nvSpPr>
          <p:spPr>
            <a:xfrm>
              <a:off x="10654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上下结构</a:t>
              </a: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5" y="2525"/>
              <a:ext cx="7155" cy="132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dùn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58730" y="2375535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钝角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13035" y="3411855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迟钝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22846" y="600552"/>
            <a:ext cx="4271963" cy="1303496"/>
            <a:chOff x="7817" y="1261"/>
            <a:chExt cx="8970" cy="2737"/>
          </a:xfrm>
        </p:grpSpPr>
        <p:sp>
          <p:nvSpPr>
            <p:cNvPr id="5" name="矩形 4"/>
            <p:cNvSpPr/>
            <p:nvPr/>
          </p:nvSpPr>
          <p:spPr>
            <a:xfrm>
              <a:off x="10654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7" y="2693"/>
              <a:ext cx="8970" cy="1305"/>
            </a:xfrm>
            <a:prstGeom prst="rect">
              <a:avLst/>
            </a:prstGeom>
          </p:spPr>
        </p:pic>
      </p:grpSp>
      <p:sp>
        <p:nvSpPr>
          <p:cNvPr id="12" name="任意多边形 11"/>
          <p:cNvSpPr/>
          <p:nvPr/>
        </p:nvSpPr>
        <p:spPr>
          <a:xfrm>
            <a:off x="3964781" y="2774632"/>
            <a:ext cx="2242185" cy="934403"/>
          </a:xfrm>
          <a:custGeom>
            <a:avLst/>
            <a:gdLst>
              <a:gd name="connsiteX0" fmla="*/ 1292 w 6277"/>
              <a:gd name="connsiteY0" fmla="*/ 2261 h 2261"/>
              <a:gd name="connsiteX1" fmla="*/ 0 w 6277"/>
              <a:gd name="connsiteY1" fmla="*/ 0 h 2261"/>
              <a:gd name="connsiteX2" fmla="*/ 6277 w 6277"/>
              <a:gd name="connsiteY2" fmla="*/ 2261 h 2261"/>
              <a:gd name="connsiteX3" fmla="*/ 1292 w 6277"/>
              <a:gd name="connsiteY3" fmla="*/ 2261 h 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7" h="2261">
                <a:moveTo>
                  <a:pt x="1292" y="2261"/>
                </a:moveTo>
                <a:lnTo>
                  <a:pt x="0" y="0"/>
                </a:lnTo>
                <a:lnTo>
                  <a:pt x="6277" y="2261"/>
                </a:lnTo>
                <a:lnTo>
                  <a:pt x="1292" y="226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b2f5db450a2f9420c8ab0e4809333d30e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tán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62411" y="2396966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谈话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16240" y="3356610"/>
            <a:ext cx="1170623" cy="1331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交谈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05200" y="600552"/>
            <a:ext cx="4707731" cy="1237297"/>
            <a:chOff x="7360" y="1261"/>
            <a:chExt cx="9885" cy="2598"/>
          </a:xfrm>
        </p:grpSpPr>
        <p:sp>
          <p:nvSpPr>
            <p:cNvPr id="5" name="矩形 4"/>
            <p:cNvSpPr/>
            <p:nvPr/>
          </p:nvSpPr>
          <p:spPr>
            <a:xfrm>
              <a:off x="10654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0" y="2554"/>
              <a:ext cx="9885" cy="1305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1422" y="2435067"/>
            <a:ext cx="2412683" cy="1613059"/>
          </a:xfrm>
          <a:prstGeom prst="rect">
            <a:avLst/>
          </a:prstGeom>
        </p:spPr>
      </p:pic>
      <p:pic>
        <p:nvPicPr>
          <p:cNvPr id="29" name="图片 28" descr="b0e472dbe24114c37a1bd6c6ff5522bb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0a94a0ec472eff22ad82adeea3a20e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81" y="-10002"/>
            <a:ext cx="2184559" cy="795338"/>
          </a:xfrm>
          <a:prstGeom prst="rect">
            <a:avLst/>
          </a:prstGeom>
        </p:spPr>
      </p:pic>
      <p:sp>
        <p:nvSpPr>
          <p:cNvPr id="25" name="文本框 23"/>
          <p:cNvSpPr txBox="1"/>
          <p:nvPr/>
        </p:nvSpPr>
        <p:spPr>
          <a:xfrm>
            <a:off x="619058" y="168734"/>
            <a:ext cx="1298122" cy="4376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spc="450" dirty="0"/>
              <a:t>我会写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238884" y="999172"/>
            <a:ext cx="1649730" cy="761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5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  <a:sym typeface="+mn-ea"/>
              </a:rPr>
              <a:t>gē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04437" y="2375535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白鸽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04437" y="3393758"/>
            <a:ext cx="1193276" cy="700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68580" tIns="34290" rIns="68580" bIns="34290" rtlCol="0" anchor="t">
            <a:spAutoFit/>
          </a:bodyPr>
          <a:lstStyle/>
          <a:p>
            <a:pPr algn="ctr"/>
            <a:r>
              <a:rPr lang="zh-CN" altLang="en-US" sz="41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信鸽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155282" y="600551"/>
            <a:ext cx="3407569" cy="1774984"/>
            <a:chOff x="8725" y="1261"/>
            <a:chExt cx="7155" cy="3727"/>
          </a:xfrm>
        </p:grpSpPr>
        <p:sp>
          <p:nvSpPr>
            <p:cNvPr id="5" name="矩形 4"/>
            <p:cNvSpPr/>
            <p:nvPr/>
          </p:nvSpPr>
          <p:spPr>
            <a:xfrm>
              <a:off x="10655" y="1261"/>
              <a:ext cx="3296" cy="1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rgbClr val="0070C0"/>
                  </a:solidFill>
                  <a:latin typeface="+mn-ea"/>
                </a:rPr>
                <a:t>左右结构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5" y="2337"/>
              <a:ext cx="7155" cy="129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48" y="3713"/>
              <a:ext cx="3540" cy="1275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737610" y="2587943"/>
            <a:ext cx="2542699" cy="1792605"/>
          </a:xfrm>
          <a:prstGeom prst="rect">
            <a:avLst/>
          </a:prstGeom>
        </p:spPr>
      </p:pic>
      <p:pic>
        <p:nvPicPr>
          <p:cNvPr id="36" name="图片 35" descr="b1645e813ec674f06a13f30913e40512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33" y="1831181"/>
            <a:ext cx="2160000" cy="216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e9e77fd-3039-462b-b014-6f960b576bc7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3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39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3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36ff539-2ed4-4056-be7f-76dcc0e5ac1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2"/>
  <p:tag name="KSO_WM_SLIDE_SIZE" val="715*4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-1*41"/>
  <p:tag name="KSO_WM_SLIDE_SIZE" val="720*387"/>
  <p:tag name="KSO_WM_DIAGRAM_GROUP_CODE" val="l1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94"/>
  <p:tag name="KSO_WM_TAG_VERSION" val="1.0"/>
  <p:tag name="KSO_WM_SLIDE_ID" val="custom16039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16"/>
  <p:tag name="KSO_WM_SLIDE_SIZE" val="828*3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903028948"/>
  <p:tag name="KSO_WM_UNIT_PLACING_PICTURE_USER_VIEWPORT" val="{&quot;height&quot;:12806,&quot;width&quot;:19200}"/>
</p:tagLst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1009</Words>
  <Application>Microsoft Office PowerPoint</Application>
  <PresentationFormat>全屏显示(16:9)</PresentationFormat>
  <Paragraphs>191</Paragraphs>
  <Slides>36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第一PPT模板网-WWW.1PPT.COM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lastModifiedBy>123</cp:lastModifiedBy>
  <cp:revision>1606</cp:revision>
  <dcterms:created xsi:type="dcterms:W3CDTF">2015-04-02T07:05:00Z</dcterms:created>
  <dcterms:modified xsi:type="dcterms:W3CDTF">2021-03-26T05:35:05Z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