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7"/>
  </p:handoutMasterIdLst>
  <p:sldIdLst>
    <p:sldId id="965" r:id="rId3"/>
    <p:sldId id="1015" r:id="rId5"/>
    <p:sldId id="1016" r:id="rId6"/>
    <p:sldId id="1017" r:id="rId7"/>
    <p:sldId id="1039" r:id="rId8"/>
    <p:sldId id="1045" r:id="rId9"/>
    <p:sldId id="1052" r:id="rId10"/>
    <p:sldId id="1058" r:id="rId11"/>
    <p:sldId id="1059" r:id="rId12"/>
    <p:sldId id="1041" r:id="rId13"/>
    <p:sldId id="1060" r:id="rId14"/>
    <p:sldId id="1061" r:id="rId15"/>
    <p:sldId id="1042" r:id="rId16"/>
    <p:sldId id="1062" r:id="rId17"/>
    <p:sldId id="1063" r:id="rId18"/>
    <p:sldId id="1043" r:id="rId19"/>
    <p:sldId id="1065" r:id="rId20"/>
    <p:sldId id="1066" r:id="rId21"/>
    <p:sldId id="1064" r:id="rId22"/>
    <p:sldId id="1072" r:id="rId23"/>
    <p:sldId id="1073" r:id="rId24"/>
    <p:sldId id="1044" r:id="rId25"/>
    <p:sldId id="1038" r:id="rId26"/>
  </p:sldIdLst>
  <p:sldSz cx="9144000" cy="6858000" type="screen4x3"/>
  <p:notesSz cx="6858000" cy="9144000"/>
  <p:embeddedFontLst>
    <p:embeddedFont>
      <p:font typeface="隶书" panose="02010509060101010101" pitchFamily="49" charset="-122"/>
      <p:regular r:id="rId31"/>
    </p:embeddedFont>
    <p:embeddedFont>
      <p:font typeface="经典粗圆简" panose="02010609000101010101" pitchFamily="49" charset="-122"/>
      <p:regular r:id="rId32"/>
    </p:embeddedFont>
    <p:embeddedFont>
      <p:font typeface="华文行楷" panose="02010800040101010101" pitchFamily="2" charset="-122"/>
      <p:regular r:id="rId33"/>
    </p:embeddedFont>
    <p:embeddedFont>
      <p:font typeface="Arial Black" panose="020B0A04020102020204" pitchFamily="34" charset="0"/>
      <p:bold r:id="rId34"/>
    </p:embeddedFont>
    <p:embeddedFont>
      <p:font typeface="微软雅黑" panose="020B0503020204020204" pitchFamily="34" charset="-122"/>
      <p:regular r:id="rId35"/>
    </p:embeddedFont>
    <p:embeddedFont>
      <p:font typeface="黑体" panose="02010609060101010101" pitchFamily="49" charset="-122"/>
      <p:regular r:id="rId36"/>
    </p:embeddedFont>
    <p:embeddedFont>
      <p:font typeface="楷体" panose="02010609060101010101" charset="-122"/>
      <p:regular r:id="rId37"/>
    </p:embeddedFont>
  </p:embeddedFontLst>
  <p:defaultTextStyle>
    <a:defPPr>
      <a:defRPr lang="en-US"/>
    </a:defPPr>
    <a:lvl1pPr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1pPr>
    <a:lvl2pPr marL="4572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2pPr>
    <a:lvl3pPr marL="9144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3pPr>
    <a:lvl4pPr marL="13716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4pPr>
    <a:lvl5pPr marL="18288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9B09"/>
    <a:srgbClr val="D9D9D9"/>
    <a:srgbClr val="E0DDD1"/>
    <a:srgbClr val="D4E7C8"/>
    <a:srgbClr val="BEEFD2"/>
    <a:srgbClr val="B4E9F7"/>
    <a:srgbClr val="AAAAFF"/>
    <a:srgbClr val="9BBB59"/>
    <a:srgbClr val="BD9B53"/>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414" autoAdjust="0"/>
  </p:normalViewPr>
  <p:slideViewPr>
    <p:cSldViewPr>
      <p:cViewPr varScale="1">
        <p:scale>
          <a:sx n="89" d="100"/>
          <a:sy n="89" d="100"/>
        </p:scale>
        <p:origin x="-1362" y="-108"/>
      </p:cViewPr>
      <p:guideLst>
        <p:guide orient="horz" pos="1933"/>
        <p:guide pos="22"/>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08" y="36"/>
      </p:cViewPr>
      <p:guideLst>
        <p:guide orient="horz" pos="2862"/>
        <p:guide pos="218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effectLst/>
                <a:ea typeface="宋体" panose="02010600030101010101" pitchFamily="2" charset="-122"/>
              </a:defRPr>
            </a:lvl1pPr>
          </a:lstStyle>
          <a:p>
            <a:endParaRPr lang="zh-CN" altLang="en-US"/>
          </a:p>
        </p:txBody>
      </p:sp>
      <p:sp>
        <p:nvSpPr>
          <p:cNvPr id="2641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effectLst/>
                <a:ea typeface="宋体" panose="02010600030101010101" pitchFamily="2" charset="-122"/>
              </a:defRPr>
            </a:lvl1pPr>
          </a:lstStyle>
          <a:p>
            <a:endParaRPr lang="en-US" altLang="zh-CN"/>
          </a:p>
        </p:txBody>
      </p:sp>
      <p:sp>
        <p:nvSpPr>
          <p:cNvPr id="2641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effectLst/>
                <a:ea typeface="宋体" panose="02010600030101010101" pitchFamily="2" charset="-122"/>
              </a:defRPr>
            </a:lvl1pPr>
          </a:lstStyle>
          <a:p>
            <a:endParaRPr lang="en-US" altLang="zh-CN"/>
          </a:p>
        </p:txBody>
      </p:sp>
      <p:sp>
        <p:nvSpPr>
          <p:cNvPr id="2641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effectLst/>
                <a:ea typeface="宋体" panose="02010600030101010101" pitchFamily="2" charset="-122"/>
              </a:defRPr>
            </a:lvl1pPr>
          </a:lstStyle>
          <a:p>
            <a:fld id="{4DD2A8BE-E926-4F11-96ED-D1D4D8019FB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effectLst/>
                <a:ea typeface="宋体" panose="02010600030101010101" pitchFamily="2" charset="-122"/>
              </a:defRPr>
            </a:lvl1pPr>
          </a:lstStyle>
          <a:p>
            <a:endParaRPr lang="zh-CN" alt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effectLst/>
                <a:ea typeface="宋体" panose="02010600030101010101" pitchFamily="2" charset="-122"/>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effectLst/>
                <a:ea typeface="宋体" panose="02010600030101010101" pitchFamily="2" charset="-122"/>
              </a:defRPr>
            </a:lvl1pPr>
          </a:lstStyle>
          <a:p>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effectLst/>
                <a:ea typeface="宋体" panose="02010600030101010101" pitchFamily="2" charset="-122"/>
              </a:defRPr>
            </a:lvl1pPr>
          </a:lstStyle>
          <a:p>
            <a:fld id="{1F3B5E03-7C2A-4402-8128-FB86F5C0B63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B5E03-7C2A-4402-8128-FB86F5C0B63A}" type="slidenum">
              <a:rPr lang="zh-CN" altLang="en-US" smtClean="0">
                <a:solidFill>
                  <a:prstClr val="black"/>
                </a:solidFill>
              </a:rPr>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advTm="115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advTm="1150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Line 8"/>
          <p:cNvSpPr>
            <a:spLocks noChangeShapeType="1"/>
          </p:cNvSpPr>
          <p:nvPr userDrawn="1"/>
        </p:nvSpPr>
        <p:spPr bwMode="auto">
          <a:xfrm>
            <a:off x="324172" y="980728"/>
            <a:ext cx="8683164" cy="0"/>
          </a:xfrm>
          <a:prstGeom prst="line">
            <a:avLst/>
          </a:prstGeom>
          <a:noFill/>
          <a:ln w="34925">
            <a:gradFill>
              <a:gsLst>
                <a:gs pos="88000">
                  <a:srgbClr val="28055B"/>
                </a:gs>
                <a:gs pos="97000">
                  <a:schemeClr val="tx2">
                    <a:lumMod val="75000"/>
                  </a:schemeClr>
                </a:gs>
                <a:gs pos="0">
                  <a:srgbClr val="000000"/>
                </a:gs>
                <a:gs pos="11000">
                  <a:srgbClr val="000040"/>
                </a:gs>
                <a:gs pos="38000">
                  <a:srgbClr val="400040"/>
                </a:gs>
                <a:gs pos="49000">
                  <a:srgbClr val="8F0040"/>
                </a:gs>
                <a:gs pos="29000">
                  <a:srgbClr val="A4401C"/>
                </a:gs>
                <a:gs pos="18000">
                  <a:srgbClr val="F27300"/>
                </a:gs>
                <a:gs pos="66000">
                  <a:srgbClr val="FFBF00"/>
                </a:gs>
              </a:gsLst>
              <a:lin ang="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FFFF"/>
              </a:solidFill>
            </a:endParaRPr>
          </a:p>
        </p:txBody>
      </p:sp>
      <p:grpSp>
        <p:nvGrpSpPr>
          <p:cNvPr id="2" name="组合 1"/>
          <p:cNvGrpSpPr/>
          <p:nvPr userDrawn="1"/>
        </p:nvGrpSpPr>
        <p:grpSpPr>
          <a:xfrm>
            <a:off x="7495454" y="397734"/>
            <a:ext cx="1511882" cy="366970"/>
            <a:chOff x="7495454" y="397734"/>
            <a:chExt cx="1511882" cy="366970"/>
          </a:xfrm>
        </p:grpSpPr>
        <p:cxnSp>
          <p:nvCxnSpPr>
            <p:cNvPr id="9" name="直接连接符 8"/>
            <p:cNvCxnSpPr/>
            <p:nvPr userDrawn="1"/>
          </p:nvCxnSpPr>
          <p:spPr bwMode="auto">
            <a:xfrm>
              <a:off x="7920787" y="727441"/>
              <a:ext cx="1008000" cy="0"/>
            </a:xfrm>
            <a:prstGeom prst="line">
              <a:avLst/>
            </a:prstGeom>
            <a:solidFill>
              <a:schemeClr val="accent1"/>
            </a:solidFill>
            <a:ln w="41275" cap="flat" cmpd="thickThin" algn="ctr">
              <a:gradFill>
                <a:gsLst>
                  <a:gs pos="0">
                    <a:srgbClr val="000000"/>
                  </a:gs>
                  <a:gs pos="11000">
                    <a:srgbClr val="000040"/>
                  </a:gs>
                  <a:gs pos="47000">
                    <a:srgbClr val="BD3523"/>
                  </a:gs>
                  <a:gs pos="23000">
                    <a:srgbClr val="400040"/>
                  </a:gs>
                  <a:gs pos="100000">
                    <a:srgbClr val="8F0040"/>
                  </a:gs>
                  <a:gs pos="58000">
                    <a:srgbClr val="F27300"/>
                  </a:gs>
                  <a:gs pos="29000">
                    <a:srgbClr val="FFBF00">
                      <a:lumMod val="70000"/>
                      <a:lumOff val="30000"/>
                    </a:srgbClr>
                  </a:gs>
                  <a:gs pos="71000">
                    <a:srgbClr val="FFBF00">
                      <a:lumMod val="37000"/>
                      <a:lumOff val="6300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userDrawn="1"/>
          </p:nvSpPr>
          <p:spPr>
            <a:xfrm>
              <a:off x="7834429" y="467851"/>
              <a:ext cx="1172907" cy="271869"/>
            </a:xfrm>
            <a:prstGeom prst="rect">
              <a:avLst/>
            </a:prstGeom>
            <a:noFill/>
          </p:spPr>
          <p:txBody>
            <a:bodyPr wrap="square" rtlCol="0">
              <a:spAutoFit/>
            </a:bodyPr>
            <a:lstStyle/>
            <a:p>
              <a:pPr algn="l">
                <a:lnSpc>
                  <a:spcPts val="600"/>
                </a:lnSpc>
              </a:pPr>
              <a:r>
                <a:rPr lang="zh-CN" altLang="en-US" sz="1800" b="0" dirty="0" smtClean="0">
                  <a:solidFill>
                    <a:srgbClr val="C00000"/>
                  </a:solidFill>
                  <a:effectLst/>
                  <a:latin typeface="华文行楷" panose="02010800040101010101" pitchFamily="2" charset="-122"/>
                  <a:ea typeface="华文行楷" panose="02010800040101010101" pitchFamily="2" charset="-122"/>
                </a:rPr>
                <a:t>世纪顶点</a:t>
              </a:r>
              <a:endParaRPr lang="en-US" altLang="zh-CN" sz="1800" b="0" dirty="0" smtClean="0">
                <a:solidFill>
                  <a:srgbClr val="C00000"/>
                </a:solidFill>
                <a:effectLst/>
                <a:latin typeface="华文行楷" panose="02010800040101010101" pitchFamily="2" charset="-122"/>
                <a:ea typeface="华文行楷" panose="02010800040101010101" pitchFamily="2" charset="-122"/>
              </a:endParaRPr>
            </a:p>
            <a:p>
              <a:pPr algn="l">
                <a:lnSpc>
                  <a:spcPts val="600"/>
                </a:lnSpc>
                <a:spcBef>
                  <a:spcPts val="200"/>
                </a:spcBef>
              </a:pPr>
              <a:r>
                <a:rPr lang="en-US" altLang="zh-CN" sz="700" b="0" i="1" dirty="0" smtClean="0">
                  <a:solidFill>
                    <a:srgbClr val="C00000"/>
                  </a:solidFill>
                  <a:effectLst/>
                </a:rPr>
                <a:t> Global </a:t>
              </a:r>
              <a:r>
                <a:rPr lang="en-US" altLang="zh-CN" sz="700" b="0" i="1" dirty="0" err="1" smtClean="0">
                  <a:solidFill>
                    <a:srgbClr val="C00000"/>
                  </a:solidFill>
                  <a:effectLst/>
                </a:rPr>
                <a:t>Capsheaf</a:t>
              </a:r>
              <a:r>
                <a:rPr lang="en-US" altLang="zh-CN" sz="700" b="0" i="1" dirty="0" smtClean="0">
                  <a:solidFill>
                    <a:srgbClr val="C00000"/>
                  </a:solidFill>
                  <a:effectLst/>
                </a:rPr>
                <a:t> Solution</a:t>
              </a:r>
              <a:endParaRPr lang="en-US" altLang="zh-CN" sz="700" b="0" i="1" dirty="0" smtClean="0">
                <a:solidFill>
                  <a:srgbClr val="C00000"/>
                </a:solidFill>
                <a:effectLst/>
              </a:endParaRPr>
            </a:p>
          </p:txBody>
        </p:sp>
        <p:pic>
          <p:nvPicPr>
            <p:cNvPr id="11" name="Picture 2" descr="D:\李涛\世纪顶点\营销规范\PPT\logo\logo-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95454" y="397734"/>
              <a:ext cx="431585" cy="36697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userDrawn="1"/>
        </p:nvSpPr>
        <p:spPr>
          <a:xfrm>
            <a:off x="0" y="6525344"/>
            <a:ext cx="2699792" cy="307777"/>
          </a:xfrm>
          <a:prstGeom prst="rect">
            <a:avLst/>
          </a:prstGeom>
          <a:noFill/>
        </p:spPr>
        <p:txBody>
          <a:bodyPr wrap="square" rtlCol="0">
            <a:spAutoFit/>
          </a:bodyPr>
          <a:lstStyle/>
          <a:p>
            <a:pPr algn="l"/>
            <a:r>
              <a:rPr kumimoji="1" lang="en-US" altLang="zh-CN" sz="1400" b="1" i="1" kern="1200" dirty="0" smtClean="0">
                <a:solidFill>
                  <a:schemeClr val="accent6">
                    <a:lumMod val="60000"/>
                    <a:lumOff val="40000"/>
                  </a:schemeClr>
                </a:solidFill>
                <a:effectLst/>
                <a:latin typeface="Times New Roman" panose="02020603050405020304" pitchFamily="18" charset="0"/>
                <a:ea typeface="隶书" panose="02010509060101010101" pitchFamily="49" charset="-122"/>
                <a:cs typeface="+mn-cs"/>
              </a:rPr>
              <a:t>http://www.capsheaf.com.cn</a:t>
            </a:r>
            <a:endParaRPr kumimoji="1" lang="zh-CN" altLang="en-US" sz="1400" b="1" i="1" kern="1200" dirty="0">
              <a:solidFill>
                <a:schemeClr val="accent6">
                  <a:lumMod val="60000"/>
                  <a:lumOff val="40000"/>
                </a:schemeClr>
              </a:solidFill>
              <a:effectLst/>
              <a:latin typeface="Times New Roman" panose="02020603050405020304" pitchFamily="18" charset="0"/>
              <a:ea typeface="隶书" panose="02010509060101010101" pitchFamily="49" charset="-122"/>
              <a:cs typeface="+mn-cs"/>
            </a:endParaRPr>
          </a:p>
        </p:txBody>
      </p:sp>
      <p:pic>
        <p:nvPicPr>
          <p:cNvPr id="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9552" y="1564310"/>
            <a:ext cx="8118433" cy="4384970"/>
          </a:xfrm>
          <a:prstGeom prst="rect">
            <a:avLst/>
          </a:prstGeom>
          <a:ln w="0">
            <a:solidFill>
              <a:schemeClr val="tx1"/>
            </a:solidFill>
            <a:miter lim="800000"/>
            <a:headEnd/>
            <a:tailEnd/>
          </a:ln>
          <a:effectLst>
            <a:outerShdw sx="1000" sy="1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Lst>
  <p:transition advTm="11500"/>
  <p:timing>
    <p:tnLst>
      <p:par>
        <p:cTn id="1" dur="indefinite" restart="never" nodeType="tmRoot"/>
      </p:par>
    </p:tnLst>
  </p:timing>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lum/>
          </a:blip>
          <a:srcRect/>
          <a:stretch>
            <a:fillRect l="-17000" r="-17000"/>
          </a:stretch>
        </a:blipFill>
        <a:effectLst/>
      </p:bgPr>
    </p:bg>
    <p:spTree>
      <p:nvGrpSpPr>
        <p:cNvPr id="1" name=""/>
        <p:cNvGrpSpPr/>
        <p:nvPr/>
      </p:nvGrpSpPr>
      <p:grpSpPr>
        <a:xfrm>
          <a:off x="0" y="0"/>
          <a:ext cx="0" cy="0"/>
          <a:chOff x="0" y="0"/>
          <a:chExt cx="0" cy="0"/>
        </a:xfrm>
      </p:grpSpPr>
      <p:sp>
        <p:nvSpPr>
          <p:cNvPr id="13" name="Rectangle 110"/>
          <p:cNvSpPr>
            <a:spLocks noChangeArrowheads="1"/>
          </p:cNvSpPr>
          <p:nvPr/>
        </p:nvSpPr>
        <p:spPr bwMode="blackWhite">
          <a:xfrm>
            <a:off x="539552" y="471677"/>
            <a:ext cx="2879676" cy="4455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lIns="0" rIns="0">
            <a:spAutoFit/>
          </a:bodyPr>
          <a:lstStyle/>
          <a:p>
            <a:pPr algn="l">
              <a:lnSpc>
                <a:spcPct val="80000"/>
              </a:lnSpc>
              <a:spcBef>
                <a:spcPct val="50000"/>
              </a:spcBef>
            </a:pPr>
            <a:r>
              <a:rPr lang="en-US" altLang="zh-CN" sz="2800" i="1" dirty="0" smtClean="0">
                <a:solidFill>
                  <a:srgbClr val="FFFFFF"/>
                </a:solidFill>
                <a:effectLst/>
                <a:latin typeface="Arial Black" panose="020B0A04020102020204" pitchFamily="34" charset="0"/>
                <a:ea typeface="微软雅黑" panose="020B0503020204020204" pitchFamily="34" charset="-122"/>
                <a:cs typeface="经典粗圆简" panose="02010609000101010101" pitchFamily="49" charset="-122"/>
              </a:rPr>
              <a:t>CAPSHEAF </a:t>
            </a:r>
            <a:r>
              <a:rPr lang="en-US" altLang="zh-CN" sz="2800" baseline="30000" dirty="0" smtClean="0">
                <a:solidFill>
                  <a:srgbClr val="FFFFFF"/>
                </a:solidFill>
                <a:effectLst/>
                <a:latin typeface="Arial Black" panose="020B0A04020102020204" pitchFamily="34" charset="0"/>
                <a:ea typeface="微软雅黑" panose="020B0503020204020204" pitchFamily="34" charset="-122"/>
                <a:cs typeface="经典粗圆简" panose="02010609000101010101" pitchFamily="49" charset="-122"/>
              </a:rPr>
              <a:t>®</a:t>
            </a:r>
            <a:endParaRPr lang="zh-CN" altLang="en-US" sz="2800" baseline="30000" dirty="0">
              <a:solidFill>
                <a:srgbClr val="FFFFFF"/>
              </a:solidFill>
              <a:effectLst/>
              <a:latin typeface="Arial Black" panose="020B0A04020102020204" pitchFamily="34" charset="0"/>
              <a:ea typeface="微软雅黑" panose="020B0503020204020204" pitchFamily="34" charset="-122"/>
              <a:cs typeface="经典粗圆简" panose="02010609000101010101" pitchFamily="49" charset="-122"/>
            </a:endParaRPr>
          </a:p>
        </p:txBody>
      </p:sp>
      <p:sp>
        <p:nvSpPr>
          <p:cNvPr id="2" name="矩形 1"/>
          <p:cNvSpPr/>
          <p:nvPr/>
        </p:nvSpPr>
        <p:spPr>
          <a:xfrm>
            <a:off x="2986821" y="5573464"/>
            <a:ext cx="2954655" cy="341632"/>
          </a:xfrm>
          <a:prstGeom prst="rect">
            <a:avLst/>
          </a:prstGeom>
        </p:spPr>
        <p:txBody>
          <a:bodyPr wrap="none">
            <a:spAutoFit/>
          </a:bodyPr>
          <a:lstStyle/>
          <a:p>
            <a:pPr fontAlgn="auto">
              <a:lnSpc>
                <a:spcPct val="90000"/>
              </a:lnSpc>
              <a:spcAft>
                <a:spcPts val="0"/>
              </a:spcAft>
              <a:defRPr/>
            </a:pPr>
            <a:r>
              <a:rPr kumimoji="0" lang="zh-CN" altLang="en-US" sz="1800" dirty="0">
                <a:effectLst/>
                <a:latin typeface="微软雅黑" panose="020B0503020204020204" pitchFamily="34" charset="-122"/>
                <a:ea typeface="微软雅黑" panose="020B0503020204020204" pitchFamily="34" charset="-122"/>
              </a:rPr>
              <a:t>成都</a:t>
            </a:r>
            <a:r>
              <a:rPr kumimoji="0" lang="zh-CN" altLang="en-US" sz="1800" dirty="0" smtClean="0">
                <a:effectLst/>
                <a:latin typeface="微软雅黑" panose="020B0503020204020204" pitchFamily="34" charset="-122"/>
                <a:ea typeface="微软雅黑" panose="020B0503020204020204" pitchFamily="34" charset="-122"/>
              </a:rPr>
              <a:t>世纪顶点科技有限公司</a:t>
            </a:r>
            <a:endParaRPr kumimoji="0" lang="zh-CN" altLang="en-US" sz="1800" dirty="0">
              <a:effectLst/>
              <a:latin typeface="微软雅黑" panose="020B0503020204020204" pitchFamily="34" charset="-122"/>
              <a:ea typeface="微软雅黑" panose="020B0503020204020204" pitchFamily="34" charset="-122"/>
            </a:endParaRPr>
          </a:p>
        </p:txBody>
      </p:sp>
      <p:pic>
        <p:nvPicPr>
          <p:cNvPr id="14" name="Picture 2" descr="C:\Users\by\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1985" y="265970"/>
            <a:ext cx="1565700" cy="4114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txBox="1">
            <a:spLocks noChangeArrowheads="1"/>
          </p:cNvSpPr>
          <p:nvPr/>
        </p:nvSpPr>
        <p:spPr bwMode="auto">
          <a:xfrm>
            <a:off x="1115616" y="1975331"/>
            <a:ext cx="6624736" cy="1117838"/>
          </a:xfrm>
          <a:prstGeom prst="rect">
            <a:avLst/>
          </a:prstGeom>
          <a:noFill/>
          <a:ln>
            <a:noFill/>
          </a:ln>
          <a:effectLst>
            <a:outerShdw dist="50800" dir="18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46038" rIns="0" bIns="46038" numCol="1" anchor="ctr" anchorCtr="0" compatLnSpc="1"/>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nSpc>
                <a:spcPct val="120000"/>
              </a:lnSpc>
            </a:pPr>
            <a:r>
              <a:rPr lang="zh-CN" altLang="en-US" sz="4000" kern="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粗圆简" panose="02010609000101010101" pitchFamily="49" charset="-122"/>
              </a:rPr>
              <a:t>前</a:t>
            </a:r>
            <a:r>
              <a:rPr lang="zh-CN" altLang="en-US" sz="4000" kern="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粗圆简" panose="02010609000101010101" pitchFamily="49" charset="-122"/>
              </a:rPr>
              <a:t>端知识分享</a:t>
            </a:r>
            <a:endParaRPr lang="en-US" altLang="zh-CN" sz="4000" kern="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粗圆简" panose="02010609000101010101" pitchFamily="49" charset="-122"/>
            </a:endParaRPr>
          </a:p>
        </p:txBody>
      </p:sp>
      <p:sp>
        <p:nvSpPr>
          <p:cNvPr id="10" name="Rectangle 5"/>
          <p:cNvSpPr txBox="1">
            <a:spLocks noChangeArrowheads="1"/>
          </p:cNvSpPr>
          <p:nvPr/>
        </p:nvSpPr>
        <p:spPr bwMode="auto">
          <a:xfrm>
            <a:off x="3144877" y="3522848"/>
            <a:ext cx="4177108" cy="176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46038" rIns="0" bIns="46038" numCol="1" anchor="ctr" anchorCtr="0" compatLnSpc="1"/>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lnSpc>
                <a:spcPct val="150000"/>
              </a:lnSpc>
              <a:spcBef>
                <a:spcPts val="600"/>
              </a:spcBef>
              <a:spcAft>
                <a:spcPts val="600"/>
              </a:spcAft>
            </a:pPr>
            <a:r>
              <a:rPr lang="zh-CN" altLang="en-US" sz="1800" kern="0" dirty="0" smtClean="0">
                <a:solidFill>
                  <a:srgbClr val="FFFFFF"/>
                </a:solidFill>
                <a:effectLst/>
                <a:latin typeface="微软雅黑" panose="020B0503020204020204" pitchFamily="34" charset="-122"/>
                <a:ea typeface="微软雅黑" panose="020B0503020204020204" pitchFamily="34" charset="-122"/>
                <a:cs typeface="经典粗圆简" panose="02010609000101010101" pitchFamily="49" charset="-122"/>
              </a:rPr>
              <a:t>小组：风控产品</a:t>
            </a:r>
            <a:r>
              <a:rPr lang="zh-CN" altLang="en-US" sz="1800" kern="0" dirty="0" smtClean="0">
                <a:solidFill>
                  <a:srgbClr val="FFFFFF"/>
                </a:solidFill>
                <a:effectLst/>
                <a:latin typeface="微软雅黑" panose="020B0503020204020204" pitchFamily="34" charset="-122"/>
                <a:ea typeface="微软雅黑" panose="020B0503020204020204" pitchFamily="34" charset="-122"/>
                <a:cs typeface="经典粗圆简" panose="02010609000101010101" pitchFamily="49" charset="-122"/>
              </a:rPr>
              <a:t>部</a:t>
            </a:r>
            <a:endParaRPr lang="en-US" altLang="zh-CN" sz="1800" kern="0" dirty="0" smtClean="0">
              <a:solidFill>
                <a:srgbClr val="FFFFFF"/>
              </a:solidFill>
              <a:effectLst/>
              <a:latin typeface="微软雅黑" panose="020B0503020204020204" pitchFamily="34" charset="-122"/>
              <a:ea typeface="微软雅黑" panose="020B0503020204020204" pitchFamily="34" charset="-122"/>
              <a:cs typeface="经典粗圆简" panose="02010609000101010101" pitchFamily="49" charset="-122"/>
            </a:endParaRPr>
          </a:p>
        </p:txBody>
      </p:sp>
      <p:sp>
        <p:nvSpPr>
          <p:cNvPr id="11" name="矩形 10"/>
          <p:cNvSpPr/>
          <p:nvPr/>
        </p:nvSpPr>
        <p:spPr>
          <a:xfrm>
            <a:off x="539552" y="3016201"/>
            <a:ext cx="78491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FFFFFF"/>
              </a:solidFill>
            </a:endParaRPr>
          </a:p>
        </p:txBody>
      </p:sp>
    </p:spTree>
  </p:cSld>
  <p:clrMapOvr>
    <a:masterClrMapping/>
  </p:clrMapOvr>
  <p:transition spd="slow" advTm="115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algn="l"/>
              <a:r>
                <a:rPr lang="zh-CN" altLang="en-US" sz="2800" b="0" dirty="0" smtClean="0">
                  <a:solidFill>
                    <a:srgbClr val="FFFFFF"/>
                  </a:solidFill>
                  <a:effectLst/>
                  <a:latin typeface="黑体" panose="02010609060101010101" pitchFamily="49" charset="-122"/>
                  <a:ea typeface="黑体" panose="02010609060101010101" pitchFamily="49" charset="-122"/>
                </a:rPr>
                <a:t>三、</a:t>
              </a:r>
              <a:r>
                <a:rPr lang="en-US" sz="2800" b="0" dirty="0" smtClean="0">
                  <a:solidFill>
                    <a:srgbClr val="FFFFFF"/>
                  </a:solidFill>
                  <a:effectLst/>
                  <a:latin typeface="黑体" panose="02010609060101010101" pitchFamily="49" charset="-122"/>
                  <a:ea typeface="黑体" panose="02010609060101010101" pitchFamily="49" charset="-122"/>
                </a:rPr>
                <a:t>CSS</a:t>
              </a:r>
              <a:endParaRPr 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html</a:t>
            </a:r>
            <a:r>
              <a:rPr lang="zh-CN" altLang="en-US" dirty="0">
                <a:latin typeface="楷体" panose="02010609060101010101" charset="-122"/>
                <a:ea typeface="楷体" panose="02010609060101010101" charset="-122"/>
                <a:cs typeface="楷体" panose="02010609060101010101" charset="-122"/>
              </a:rPr>
              <a:t>中的</a:t>
            </a:r>
            <a:r>
              <a:rPr lang="zh-CN" altLang="en-US" dirty="0">
                <a:latin typeface="楷体" panose="02010609060101010101" charset="-122"/>
                <a:ea typeface="楷体" panose="02010609060101010101" charset="-122"/>
                <a:cs typeface="楷体" panose="02010609060101010101" charset="-122"/>
              </a:rPr>
              <a:t>流</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221105"/>
            <a:ext cx="8449945" cy="5262245"/>
          </a:xfrm>
          <a:prstGeom prst="rect">
            <a:avLst/>
          </a:prstGeom>
          <a:noFill/>
        </p:spPr>
        <p:txBody>
          <a:bodyPr wrap="square" rtlCol="0">
            <a:spAutoFit/>
          </a:bodyPr>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我们将刚才所将的元素看作一个盒子，块级元素就是一个块盒，行内元素看作行内盒，还有一种匿名盒，此处不做了解。</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html</a:t>
            </a:r>
            <a:r>
              <a:rPr lang="zh-CN" altLang="en-US" sz="1600" b="0">
                <a:solidFill>
                  <a:schemeClr val="bg2"/>
                </a:solidFill>
                <a:effectLst/>
                <a:latin typeface="宋体" panose="02010600030101010101" pitchFamily="2" charset="-122"/>
                <a:ea typeface="宋体" panose="02010600030101010101" pitchFamily="2" charset="-122"/>
              </a:rPr>
              <a:t>中的常规流（也被称为文档流和普通流），就是元素一个接着一个排列。</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在块级格式化上下文里面， 它们竖着排列；</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在行内格式化上下文里面， 它们横着排列;</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对于相对定位，</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position: relative</a:t>
            </a:r>
            <a:r>
              <a:rPr lang="zh-CN" altLang="en-US" sz="1600" b="0">
                <a:solidFill>
                  <a:schemeClr val="bg2"/>
                </a:solidFill>
                <a:effectLst/>
                <a:latin typeface="宋体" panose="02010600030101010101" pitchFamily="2" charset="-122"/>
                <a:ea typeface="宋体" panose="02010600030101010101" pitchFamily="2" charset="-122"/>
              </a:rPr>
              <a:t>，盒偏移位置由这些属性定义top，bottom，left 和</a:t>
            </a:r>
            <a:r>
              <a:rPr lang="zh-CN" altLang="en-US" sz="1600" b="0">
                <a:solidFill>
                  <a:schemeClr val="bg2"/>
                </a:solidFill>
                <a:effectLst/>
                <a:latin typeface="宋体" panose="02010600030101010101" pitchFamily="2" charset="-122"/>
                <a:ea typeface="宋体" panose="02010600030101010101" pitchFamily="2" charset="-122"/>
              </a:rPr>
              <a:t> right。即使有偏移，仍然保留原有的位置，其它常规流不能占用这个位置。</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而在页面中经常会有一个盒子覆盖或者浮动到另一个盒子上面的情况，这个时候就有另一个概念叫</a:t>
            </a:r>
            <a:r>
              <a:rPr lang="zh-CN" altLang="en-US" sz="1600">
                <a:solidFill>
                  <a:schemeClr val="tx2">
                    <a:lumMod val="50000"/>
                  </a:schemeClr>
                </a:solidFill>
                <a:effectLst/>
                <a:latin typeface="宋体" panose="02010600030101010101" pitchFamily="2" charset="-122"/>
                <a:ea typeface="宋体" panose="02010600030101010101" pitchFamily="2" charset="-122"/>
                <a:cs typeface="宋体" panose="02010600030101010101" pitchFamily="2" charset="-122"/>
              </a:rPr>
              <a:t>脱离文档流</a:t>
            </a:r>
            <a:r>
              <a:rPr lang="zh-CN" altLang="en-US" sz="1600" b="0">
                <a:solidFill>
                  <a:schemeClr val="bg2"/>
                </a:solidFill>
                <a:effectLst/>
                <a:latin typeface="宋体" panose="02010600030101010101" pitchFamily="2" charset="-122"/>
                <a:ea typeface="宋体" panose="02010600030101010101" pitchFamily="2" charset="-122"/>
              </a:rPr>
              <a:t>。脱离文档流一般有两种方式：</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     </a:t>
            </a:r>
            <a:r>
              <a:rPr lang="zh-CN" altLang="en-US" sz="1600">
                <a:solidFill>
                  <a:schemeClr val="tx2">
                    <a:lumMod val="50000"/>
                  </a:schemeClr>
                </a:solidFill>
                <a:effectLst/>
                <a:latin typeface="宋体" panose="02010600030101010101" pitchFamily="2" charset="-122"/>
                <a:ea typeface="宋体" panose="02010600030101010101" pitchFamily="2" charset="-122"/>
                <a:cs typeface="宋体" panose="02010600030101010101" pitchFamily="2" charset="-122"/>
              </a:rPr>
              <a:t>浮动</a:t>
            </a:r>
            <a:r>
              <a:rPr lang="zh-CN" altLang="en-US" sz="1600" b="0">
                <a:solidFill>
                  <a:schemeClr val="bg2"/>
                </a:solidFill>
                <a:effectLst/>
                <a:latin typeface="宋体" panose="02010600030101010101" pitchFamily="2" charset="-122"/>
                <a:ea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浮动的盒子</a:t>
            </a:r>
            <a:r>
              <a:rPr lang="zh-CN" altLang="en-US" sz="1600" b="0">
                <a:solidFill>
                  <a:schemeClr val="bg2"/>
                </a:solidFill>
                <a:effectLst/>
                <a:latin typeface="宋体" panose="02010600030101010101" pitchFamily="2" charset="-122"/>
                <a:ea typeface="宋体" panose="02010600030101010101" pitchFamily="2" charset="-122"/>
              </a:rPr>
              <a:t>称为浮动盒(floating boxes)；</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它位于当前行的开头或末尾；</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这导致</a:t>
            </a:r>
            <a:r>
              <a:rPr lang="zh-CN" altLang="en-US" sz="1600">
                <a:solidFill>
                  <a:schemeClr val="bg2"/>
                </a:solidFill>
                <a:effectLst/>
                <a:latin typeface="宋体" panose="02010600030101010101" pitchFamily="2" charset="-122"/>
                <a:ea typeface="宋体" panose="02010600030101010101" pitchFamily="2" charset="-122"/>
              </a:rPr>
              <a:t>常规流环绕在它的周边</a:t>
            </a:r>
            <a:r>
              <a:rPr lang="zh-CN" altLang="en-US" sz="1600" b="0">
                <a:solidFill>
                  <a:schemeClr val="bg2"/>
                </a:solidFill>
                <a:effectLst/>
                <a:latin typeface="宋体" panose="02010600030101010101" pitchFamily="2" charset="-122"/>
                <a:ea typeface="宋体" panose="02010600030101010101" pitchFamily="2" charset="-122"/>
              </a:rPr>
              <a:t>，除非设置 clear 属性；</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     </a:t>
            </a:r>
            <a:r>
              <a:rPr lang="zh-CN" altLang="en-US" sz="1600">
                <a:solidFill>
                  <a:schemeClr val="tx2">
                    <a:lumMod val="50000"/>
                  </a:schemeClr>
                </a:solidFill>
                <a:effectLst/>
                <a:latin typeface="宋体" panose="02010600030101010101" pitchFamily="2" charset="-122"/>
                <a:ea typeface="宋体" panose="02010600030101010101" pitchFamily="2" charset="-122"/>
                <a:cs typeface="宋体" panose="02010600030101010101" pitchFamily="2" charset="-122"/>
              </a:rPr>
              <a:t>绝对定位</a:t>
            </a:r>
            <a:r>
              <a:rPr lang="zh-CN" altLang="en-US" sz="1600" b="0">
                <a:solidFill>
                  <a:schemeClr val="bg2"/>
                </a:solidFill>
                <a:effectLst/>
                <a:latin typeface="宋体" panose="02010600030101010101" pitchFamily="2" charset="-122"/>
                <a:ea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绝对定位方案，</a:t>
            </a:r>
            <a:r>
              <a:rPr lang="zh-CN" altLang="en-US" sz="1600">
                <a:solidFill>
                  <a:schemeClr val="bg2"/>
                </a:solidFill>
                <a:effectLst/>
                <a:latin typeface="宋体" panose="02010600030101010101" pitchFamily="2" charset="-122"/>
                <a:ea typeface="宋体" panose="02010600030101010101" pitchFamily="2" charset="-122"/>
              </a:rPr>
              <a:t>盒从常规流中被移除</a:t>
            </a:r>
            <a:r>
              <a:rPr lang="zh-CN" altLang="en-US" sz="1600" b="0">
                <a:solidFill>
                  <a:schemeClr val="bg2"/>
                </a:solidFill>
                <a:effectLst/>
                <a:latin typeface="宋体" panose="02010600030101010101" pitchFamily="2" charset="-122"/>
                <a:ea typeface="宋体" panose="02010600030101010101" pitchFamily="2" charset="-122"/>
              </a:rPr>
              <a:t>，不影响常规流的布局；</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它的定位相对于它的包含块，相关CSS属性：top，bottom，left及right；</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如果元素的属性position为absolute或fixed，它是绝对定位元素；</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对于</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position: absolute</a:t>
            </a:r>
            <a:r>
              <a:rPr lang="zh-CN" altLang="en-US" sz="1600" b="0">
                <a:solidFill>
                  <a:schemeClr val="bg2"/>
                </a:solidFill>
                <a:effectLst/>
                <a:latin typeface="宋体" panose="02010600030101010101" pitchFamily="2" charset="-122"/>
                <a:ea typeface="宋体" panose="02010600030101010101" pitchFamily="2" charset="-122"/>
              </a:rPr>
              <a:t>，元素定位将相对于最近的一个relative、fixed或absolute的父元素，如果没有则相对于body；</a:t>
            </a:r>
            <a:endParaRPr lang="zh-CN" altLang="en-US" sz="1600" b="0">
              <a:solidFill>
                <a:schemeClr val="bg2"/>
              </a:solidFill>
              <a:effectLst/>
              <a:latin typeface="宋体" panose="02010600030101010101" pitchFamily="2" charset="-122"/>
              <a:ea typeface="宋体" panose="02010600030101010101" pitchFamily="2" charset="-122"/>
            </a:endParaRPr>
          </a:p>
        </p:txBody>
      </p:sp>
    </p:spTree>
  </p:cSld>
  <p:clrMapOvr>
    <a:masterClrMapping/>
  </p:clrMapOvr>
  <p:transition advTm="115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en-US" dirty="0">
                <a:latin typeface="楷体" panose="02010609060101010101" charset="-122"/>
                <a:ea typeface="楷体" panose="02010609060101010101" charset="-122"/>
                <a:cs typeface="楷体" panose="02010609060101010101" charset="-122"/>
              </a:rPr>
              <a:t>BFC</a:t>
            </a:r>
            <a:endParaRPr lang="en-US" dirty="0">
              <a:latin typeface="楷体" panose="02010609060101010101" charset="-122"/>
              <a:ea typeface="楷体" panose="02010609060101010101" charset="-122"/>
              <a:cs typeface="楷体" panose="02010609060101010101" charset="-122"/>
            </a:endParaRPr>
          </a:p>
        </p:txBody>
      </p:sp>
      <p:sp>
        <p:nvSpPr>
          <p:cNvPr id="100" name="文本框 99"/>
          <p:cNvSpPr txBox="1"/>
          <p:nvPr/>
        </p:nvSpPr>
        <p:spPr>
          <a:xfrm>
            <a:off x="424180" y="1322705"/>
            <a:ext cx="8296275" cy="1568450"/>
          </a:xfrm>
          <a:prstGeom prst="rect">
            <a:avLst/>
          </a:prstGeom>
          <a:noFill/>
          <a:ln w="9525">
            <a:noFill/>
          </a:ln>
        </p:spPr>
        <p:txBody>
          <a:bodyPr wrap="square">
            <a:spAutoFit/>
          </a:bodyPr>
          <a:p>
            <a:pPr marL="0" indent="0" algn="l"/>
            <a:r>
              <a:rPr lang="en-US" altLang="zh-CN" sz="1600" b="0">
                <a:solidFill>
                  <a:srgbClr val="333333"/>
                </a:solidFill>
                <a:effectLst/>
                <a:ea typeface="宋体" panose="02010600030101010101" pitchFamily="2" charset="-122"/>
              </a:rPr>
              <a:t>      BFC全称是Block Formatting Context，即</a:t>
            </a:r>
            <a:r>
              <a:rPr lang="en-US" altLang="zh-CN" sz="1600">
                <a:solidFill>
                  <a:srgbClr val="333333"/>
                </a:solidFill>
                <a:effectLst/>
                <a:ea typeface="宋体" panose="02010600030101010101" pitchFamily="2" charset="-122"/>
              </a:rPr>
              <a:t>块格式化上下文</a:t>
            </a:r>
            <a:r>
              <a:rPr lang="en-US" altLang="zh-CN" sz="1600" b="0">
                <a:solidFill>
                  <a:srgbClr val="333333"/>
                </a:solidFill>
                <a:effectLst/>
                <a:ea typeface="宋体" panose="02010600030101010101" pitchFamily="2" charset="-122"/>
              </a:rPr>
              <a:t>。</a:t>
            </a:r>
            <a:endParaRPr lang="en-US" altLang="zh-CN" sz="1600" b="0">
              <a:solidFill>
                <a:srgbClr val="333333"/>
              </a:solidFill>
              <a:effectLst/>
              <a:ea typeface="宋体" panose="02010600030101010101" pitchFamily="2" charset="-122"/>
            </a:endParaRPr>
          </a:p>
          <a:p>
            <a:pPr marL="0" indent="0" algn="l"/>
            <a:r>
              <a:rPr lang="en-US" altLang="zh-CN" sz="1600" b="0">
                <a:solidFill>
                  <a:srgbClr val="333333"/>
                </a:solidFill>
                <a:effectLst/>
                <a:ea typeface="宋体" panose="02010600030101010101" pitchFamily="2" charset="-122"/>
              </a:rPr>
              <a:t>     </a:t>
            </a:r>
            <a:endParaRPr lang="en-US" altLang="zh-CN" sz="1600" b="0">
              <a:solidFill>
                <a:srgbClr val="333333"/>
              </a:solidFill>
              <a:effectLst/>
              <a:ea typeface="宋体" panose="02010600030101010101" pitchFamily="2" charset="-122"/>
            </a:endParaRPr>
          </a:p>
          <a:p>
            <a:pPr marL="0" indent="0" algn="l"/>
            <a:r>
              <a:rPr lang="en-US" altLang="zh-CN" sz="1600" b="0">
                <a:solidFill>
                  <a:srgbClr val="333333"/>
                </a:solidFill>
                <a:effectLst/>
                <a:ea typeface="宋体" panose="02010600030101010101" pitchFamily="2" charset="-122"/>
              </a:rPr>
              <a:t>      </a:t>
            </a:r>
            <a:r>
              <a:rPr lang="zh-CN" sz="1600" b="0">
                <a:solidFill>
                  <a:srgbClr val="333333"/>
                </a:solidFill>
                <a:effectLst/>
                <a:ea typeface="宋体" panose="02010600030101010101" pitchFamily="2" charset="-122"/>
              </a:rPr>
              <a:t>块格式上下文是页面CSS 视觉渲染的一部分，</a:t>
            </a:r>
            <a:r>
              <a:rPr lang="zh-CN" sz="1600">
                <a:solidFill>
                  <a:srgbClr val="333333"/>
                </a:solidFill>
                <a:effectLst/>
                <a:ea typeface="宋体" panose="02010600030101010101" pitchFamily="2" charset="-122"/>
              </a:rPr>
              <a:t>用于决定块盒子的布局及浮动相互影响范围的一个区域</a:t>
            </a:r>
            <a:r>
              <a:rPr lang="zh-CN" sz="1600" b="0">
                <a:solidFill>
                  <a:srgbClr val="333333"/>
                </a:solidFill>
                <a:effectLst/>
                <a:ea typeface="宋体" panose="02010600030101010101" pitchFamily="2" charset="-122"/>
              </a:rPr>
              <a:t>。</a:t>
            </a:r>
            <a:endParaRPr lang="zh-CN" sz="1600" b="0">
              <a:solidFill>
                <a:srgbClr val="333333"/>
              </a:solidFill>
              <a:effectLst/>
              <a:ea typeface="宋体" panose="02010600030101010101" pitchFamily="2" charset="-122"/>
            </a:endParaRPr>
          </a:p>
          <a:p>
            <a:pPr marL="0" indent="0" algn="l"/>
            <a:endParaRPr lang="zh-CN" altLang="en-US" sz="1600">
              <a:effectLst/>
            </a:endParaRPr>
          </a:p>
          <a:p>
            <a:pPr marL="0" indent="0" algn="l"/>
            <a:r>
              <a:rPr lang="zh-CN" altLang="en-US" sz="1600">
                <a:effectLst/>
              </a:rPr>
              <a:t>    </a:t>
            </a:r>
            <a:r>
              <a:rPr lang="zh-CN" altLang="en-US" sz="1600">
                <a:solidFill>
                  <a:schemeClr val="bg2"/>
                </a:solidFill>
                <a:effectLst/>
              </a:rPr>
              <a:t> </a:t>
            </a:r>
            <a:r>
              <a:rPr lang="zh-CN" altLang="en-US" sz="1600" b="0">
                <a:solidFill>
                  <a:schemeClr val="bg2"/>
                </a:solidFill>
                <a:effectLst/>
              </a:rPr>
              <a:t>此处有个例子。</a:t>
            </a:r>
            <a:endParaRPr lang="zh-CN" altLang="en-US" sz="1600" b="0">
              <a:solidFill>
                <a:schemeClr val="bg2"/>
              </a:solidFill>
              <a:effectLst/>
            </a:endParaRPr>
          </a:p>
        </p:txBody>
      </p:sp>
    </p:spTree>
  </p:cSld>
  <p:clrMapOvr>
    <a:masterClrMapping/>
  </p:clrMapOvr>
  <p:transition advTm="115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pPr>
              <a:r>
                <a:rPr lang="zh-CN" altLang="en-US" sz="2800" b="0" dirty="0" smtClean="0">
                  <a:solidFill>
                    <a:srgbClr val="FFFFFF"/>
                  </a:solidFill>
                  <a:effectLst/>
                  <a:latin typeface="黑体" panose="02010609060101010101" pitchFamily="49" charset="-122"/>
                  <a:ea typeface="黑体" panose="02010609060101010101" pitchFamily="49" charset="-122"/>
                </a:rPr>
                <a:t>四、</a:t>
              </a:r>
              <a:r>
                <a:rPr lang="zh-CN" altLang="en-US" sz="2800" b="0" dirty="0" smtClean="0">
                  <a:solidFill>
                    <a:srgbClr val="FFFFFF"/>
                  </a:solidFill>
                  <a:effectLst/>
                  <a:latin typeface="黑体" panose="02010609060101010101" pitchFamily="49" charset="-122"/>
                  <a:ea typeface="黑体" panose="02010609060101010101" pitchFamily="49" charset="-122"/>
                  <a:sym typeface="+mn-ea"/>
                </a:rPr>
                <a:t>JavaScript</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数据类型</a:t>
            </a:r>
            <a:endParaRPr lang="zh-CN" altLang="en-US" dirty="0">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nvPicPr>
        <p:blipFill>
          <a:blip r:embed="rId1"/>
          <a:srcRect l="7006" t="28325" r="13895" b="10492"/>
          <a:stretch>
            <a:fillRect/>
          </a:stretch>
        </p:blipFill>
        <p:spPr>
          <a:xfrm>
            <a:off x="612775" y="1348105"/>
            <a:ext cx="5514975" cy="3043555"/>
          </a:xfrm>
          <a:prstGeom prst="rect">
            <a:avLst/>
          </a:prstGeom>
        </p:spPr>
      </p:pic>
      <p:sp>
        <p:nvSpPr>
          <p:cNvPr id="3" name="文本框 2"/>
          <p:cNvSpPr txBox="1"/>
          <p:nvPr/>
        </p:nvSpPr>
        <p:spPr>
          <a:xfrm>
            <a:off x="513715" y="3982085"/>
            <a:ext cx="7774305" cy="1814830"/>
          </a:xfrm>
          <a:prstGeom prst="rect">
            <a:avLst/>
          </a:prstGeom>
          <a:noFill/>
        </p:spPr>
        <p:txBody>
          <a:bodyPr wrap="square" rtlCol="0">
            <a:spAutoFit/>
          </a:bodyPr>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在</a:t>
            </a:r>
            <a:r>
              <a:rPr lang="en-US" altLang="zh-CN" sz="1600" b="0">
                <a:solidFill>
                  <a:schemeClr val="bg2"/>
                </a:solidFill>
                <a:effectLst/>
                <a:latin typeface="宋体" panose="02010600030101010101" pitchFamily="2" charset="-122"/>
                <a:ea typeface="宋体" panose="02010600030101010101" pitchFamily="2" charset="-122"/>
              </a:rPr>
              <a:t>js</a:t>
            </a:r>
            <a:r>
              <a:rPr lang="zh-CN" altLang="en-US" sz="1600" b="0">
                <a:solidFill>
                  <a:schemeClr val="bg2"/>
                </a:solidFill>
                <a:effectLst/>
                <a:latin typeface="宋体" panose="02010600030101010101" pitchFamily="2" charset="-122"/>
                <a:ea typeface="宋体" panose="02010600030101010101" pitchFamily="2" charset="-122"/>
              </a:rPr>
              <a:t>中声明数据类型都是使用 </a:t>
            </a:r>
            <a:r>
              <a:rPr lang="en-US" altLang="zh-CN" sz="1600" b="0">
                <a:solidFill>
                  <a:schemeClr val="bg2"/>
                </a:solidFill>
                <a:effectLst/>
                <a:latin typeface="宋体" panose="02010600030101010101" pitchFamily="2" charset="-122"/>
                <a:ea typeface="宋体" panose="02010600030101010101" pitchFamily="2" charset="-122"/>
              </a:rPr>
              <a:t>var </a:t>
            </a:r>
            <a:r>
              <a:rPr lang="zh-CN" altLang="en-US" sz="1600" b="0">
                <a:solidFill>
                  <a:schemeClr val="bg2"/>
                </a:solidFill>
                <a:effectLst/>
                <a:latin typeface="宋体" panose="02010600030101010101" pitchFamily="2" charset="-122"/>
                <a:ea typeface="宋体" panose="02010600030101010101" pitchFamily="2" charset="-122"/>
              </a:rPr>
              <a:t>或者 </a:t>
            </a:r>
            <a:r>
              <a:rPr lang="en-US" altLang="zh-CN" sz="1600" b="0">
                <a:solidFill>
                  <a:schemeClr val="bg2"/>
                </a:solidFill>
                <a:effectLst/>
                <a:latin typeface="宋体" panose="02010600030101010101" pitchFamily="2" charset="-122"/>
                <a:ea typeface="宋体" panose="02010600030101010101" pitchFamily="2" charset="-122"/>
              </a:rPr>
              <a:t>let </a:t>
            </a:r>
            <a:r>
              <a:rPr lang="zh-CN" altLang="en-US" sz="1600" b="0">
                <a:solidFill>
                  <a:schemeClr val="bg2"/>
                </a:solidFill>
                <a:effectLst/>
                <a:latin typeface="宋体" panose="02010600030101010101" pitchFamily="2" charset="-122"/>
                <a:ea typeface="宋体" panose="02010600030101010101" pitchFamily="2" charset="-122"/>
              </a:rPr>
              <a:t>和 </a:t>
            </a:r>
            <a:r>
              <a:rPr lang="en-US" altLang="zh-CN" sz="1600" b="0">
                <a:solidFill>
                  <a:schemeClr val="bg2"/>
                </a:solidFill>
                <a:effectLst/>
                <a:latin typeface="宋体" panose="02010600030101010101" pitchFamily="2" charset="-122"/>
                <a:ea typeface="宋体" panose="02010600030101010101" pitchFamily="2" charset="-122"/>
              </a:rPr>
              <a:t>const</a:t>
            </a:r>
            <a:r>
              <a:rPr lang="zh-CN" altLang="en-US" sz="1600" b="0">
                <a:solidFill>
                  <a:schemeClr val="bg2"/>
                </a:solidFill>
                <a:effectLst/>
                <a:latin typeface="宋体" panose="02010600030101010101" pitchFamily="2" charset="-122"/>
                <a:ea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ECMAScript是一种脚本在语法和语义上的标准，在</a:t>
            </a:r>
            <a:r>
              <a:rPr lang="en-US" altLang="zh-CN" sz="1600" b="0">
                <a:solidFill>
                  <a:schemeClr val="bg2"/>
                </a:solidFill>
                <a:effectLst/>
                <a:latin typeface="宋体" panose="02010600030101010101" pitchFamily="2" charset="-122"/>
                <a:ea typeface="宋体" panose="02010600030101010101" pitchFamily="2" charset="-122"/>
              </a:rPr>
              <a:t>ES6</a:t>
            </a:r>
            <a:r>
              <a:rPr lang="zh-CN" altLang="en-US" sz="1600" b="0">
                <a:solidFill>
                  <a:schemeClr val="bg2"/>
                </a:solidFill>
                <a:effectLst/>
                <a:latin typeface="宋体" panose="02010600030101010101" pitchFamily="2" charset="-122"/>
                <a:ea typeface="宋体" panose="02010600030101010101" pitchFamily="2" charset="-122"/>
              </a:rPr>
              <a:t>之前，声明数据类型使用的都是</a:t>
            </a:r>
            <a:r>
              <a:rPr lang="en-US" altLang="zh-CN" sz="1600" b="0">
                <a:solidFill>
                  <a:schemeClr val="bg2"/>
                </a:solidFill>
                <a:effectLst/>
                <a:latin typeface="宋体" panose="02010600030101010101" pitchFamily="2" charset="-122"/>
                <a:ea typeface="宋体" panose="02010600030101010101" pitchFamily="2" charset="-122"/>
              </a:rPr>
              <a:t>var</a:t>
            </a:r>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ES6</a:t>
            </a:r>
            <a:r>
              <a:rPr lang="zh-CN" altLang="en-US" sz="1600" b="0">
                <a:solidFill>
                  <a:schemeClr val="bg2"/>
                </a:solidFill>
                <a:effectLst/>
                <a:latin typeface="宋体" panose="02010600030101010101" pitchFamily="2" charset="-122"/>
                <a:ea typeface="宋体" panose="02010600030101010101" pitchFamily="2" charset="-122"/>
              </a:rPr>
              <a:t>之后，可以使用</a:t>
            </a:r>
            <a:r>
              <a:rPr lang="en-US" altLang="zh-CN" sz="1600" b="0">
                <a:solidFill>
                  <a:schemeClr val="bg2"/>
                </a:solidFill>
                <a:effectLst/>
                <a:latin typeface="宋体" panose="02010600030101010101" pitchFamily="2" charset="-122"/>
                <a:ea typeface="宋体" panose="02010600030101010101" pitchFamily="2" charset="-122"/>
              </a:rPr>
              <a:t>let</a:t>
            </a:r>
            <a:r>
              <a:rPr lang="zh-CN" altLang="en-US" sz="1600" b="0">
                <a:solidFill>
                  <a:schemeClr val="bg2"/>
                </a:solidFill>
                <a:effectLst/>
                <a:latin typeface="宋体" panose="02010600030101010101" pitchFamily="2" charset="-122"/>
                <a:ea typeface="宋体" panose="02010600030101010101" pitchFamily="2" charset="-122"/>
              </a:rPr>
              <a:t>来声明变量，与</a:t>
            </a:r>
            <a:r>
              <a:rPr lang="en-US" altLang="zh-CN" sz="1600" b="0">
                <a:solidFill>
                  <a:schemeClr val="bg2"/>
                </a:solidFill>
                <a:effectLst/>
                <a:latin typeface="宋体" panose="02010600030101010101" pitchFamily="2" charset="-122"/>
                <a:ea typeface="宋体" panose="02010600030101010101" pitchFamily="2" charset="-122"/>
              </a:rPr>
              <a:t>var</a:t>
            </a:r>
            <a:r>
              <a:rPr lang="zh-CN" altLang="en-US" sz="1600" b="0">
                <a:solidFill>
                  <a:schemeClr val="bg2"/>
                </a:solidFill>
                <a:effectLst/>
                <a:latin typeface="宋体" panose="02010600030101010101" pitchFamily="2" charset="-122"/>
                <a:ea typeface="宋体" panose="02010600030101010101" pitchFamily="2" charset="-122"/>
              </a:rPr>
              <a:t>的区别是</a:t>
            </a:r>
            <a:r>
              <a:rPr lang="zh-CN" altLang="en-US" sz="1600" b="0">
                <a:solidFill>
                  <a:schemeClr val="bg2"/>
                </a:solidFill>
                <a:effectLst/>
                <a:latin typeface="宋体" panose="02010600030101010101" pitchFamily="2" charset="-122"/>
                <a:ea typeface="宋体" panose="02010600030101010101" pitchFamily="2" charset="-122"/>
              </a:rPr>
              <a:t>对块级作用域中的声明有所不同，</a:t>
            </a:r>
            <a:r>
              <a:rPr lang="en-US" altLang="zh-CN" sz="1600" b="0">
                <a:solidFill>
                  <a:schemeClr val="bg2"/>
                </a:solidFill>
                <a:effectLst/>
                <a:latin typeface="宋体" panose="02010600030101010101" pitchFamily="2" charset="-122"/>
                <a:ea typeface="宋体" panose="02010600030101010101" pitchFamily="2" charset="-122"/>
              </a:rPr>
              <a:t>const</a:t>
            </a:r>
            <a:r>
              <a:rPr lang="zh-CN" altLang="en-US" sz="1600" b="0">
                <a:solidFill>
                  <a:schemeClr val="bg2"/>
                </a:solidFill>
                <a:effectLst/>
                <a:latin typeface="宋体" panose="02010600030101010101" pitchFamily="2" charset="-122"/>
                <a:ea typeface="宋体" panose="02010600030101010101" pitchFamily="2" charset="-122"/>
              </a:rPr>
              <a:t>用来声明常量。</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endParaRPr lang="en-US" altLang="zh-CN" sz="1600" b="0">
              <a:solidFill>
                <a:schemeClr val="bg2"/>
              </a:solidFill>
              <a:effectLst/>
              <a:latin typeface="宋体" panose="02010600030101010101" pitchFamily="2" charset="-122"/>
              <a:ea typeface="宋体" panose="02010600030101010101" pitchFamily="2" charset="-122"/>
            </a:endParaRPr>
          </a:p>
        </p:txBody>
      </p:sp>
    </p:spTree>
  </p:cSld>
  <p:clrMapOvr>
    <a:masterClrMapping/>
  </p:clrMapOvr>
  <p:transition advTm="115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DOM</a:t>
            </a:r>
            <a:r>
              <a:rPr lang="en-US" altLang="zh-CN" sz="200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(Document Object Model)</a:t>
            </a:r>
            <a:endParaRPr lang="zh-CN" altLang="en-US" sz="2000"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082040"/>
            <a:ext cx="8312785" cy="427672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在HTML DOM中,每一个元素都是节点: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文档是一个文档节点。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所有的HTML元素都是元素节点。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所有 HTML 属性都是属性节点。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文本插入到 HTML 元素是文本节点。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注释是注释节点。    </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当浏览器载入 HTML 文档, 它就会成为 Document 对象。</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Document 对象是 HTML 文档的根节点。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Document 对象使我们可以从脚本中对 HTML 页面中的所有元素进行访问。</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document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拥有很多的方法和属性，比如</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cookies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的读写；创建新的元素节点；获取</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HTML</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中的元素节点</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这里就不列举了。</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DOM</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对象包括元素对象（节点）、属性对象、事件对象。</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pPr>
              <a:r>
                <a:rPr lang="zh-CN" altLang="en-US" sz="2800" b="0" dirty="0" smtClean="0">
                  <a:solidFill>
                    <a:srgbClr val="FFFFFF"/>
                  </a:solidFill>
                  <a:effectLst/>
                  <a:latin typeface="黑体" panose="02010609060101010101" pitchFamily="49" charset="-122"/>
                  <a:ea typeface="黑体" panose="02010609060101010101" pitchFamily="49" charset="-122"/>
                </a:rPr>
                <a:t>五、</a:t>
              </a:r>
              <a:r>
                <a:rPr lang="zh-CN" altLang="en-US" sz="2800" b="0" dirty="0" smtClean="0">
                  <a:solidFill>
                    <a:srgbClr val="FFFFFF"/>
                  </a:solidFill>
                  <a:effectLst/>
                  <a:latin typeface="黑体" panose="02010609060101010101" pitchFamily="49" charset="-122"/>
                  <a:ea typeface="黑体" panose="02010609060101010101" pitchFamily="49" charset="-122"/>
                  <a:sym typeface="+mn-ea"/>
                </a:rPr>
                <a:t>同源策略与跨域</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ajax</a:t>
            </a:r>
            <a:r>
              <a:rPr lang="zh-CN" altLang="en-US" dirty="0">
                <a:latin typeface="楷体" panose="02010609060101010101" charset="-122"/>
                <a:ea typeface="楷体" panose="02010609060101010101" charset="-122"/>
                <a:cs typeface="楷体" panose="02010609060101010101" charset="-122"/>
              </a:rPr>
              <a:t>请求</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270000"/>
            <a:ext cx="8258175" cy="5507990"/>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AJAX 是一种在无需重新加载整个网页（刷新页面</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）的情况下，能够更新部分网页的技术。</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什么是 AJAX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AJAX = 异步 JavaScript 和 XML。</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AJAX 是一种用于创建快速动态网页的技术。</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通过在后台与服务器进行少量数据交换，AJAX 可以使网页实现异步更新。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传统的网页（不使用 AJAX）如果需要更新内容，必需重载整个网页面。</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有很多使用 AJAX 的应用程序案例：新浪微博、Google 地图、开心网等等。</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怎么写一个</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ajax</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请求？</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创建对象：</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XMLHttpRequest 是 AJAX 的基础。</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sym typeface="+mn-ea"/>
              </a:rPr>
              <a:t>xmlhttp</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=new XMLHttpRequest();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发送请求：使用 XMLHttpRequest 对象的 open() 和 send() 方法。</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xmlhttp.open("GET","test1.txt",true);</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xmlhttp.send();</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请求方式：</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GET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POST</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xmlhttp.open("POST","ajax_test.asp",true);</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xmlhttp.setRequestHeader("Content-type","application/x-www-form-urlencoded");</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xmlhttp.send("fname=Bill&amp;lname=Gates");</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ajax</a:t>
            </a:r>
            <a:r>
              <a:rPr lang="zh-CN" altLang="en-US" dirty="0">
                <a:latin typeface="楷体" panose="02010609060101010101" charset="-122"/>
                <a:ea typeface="楷体" panose="02010609060101010101" charset="-122"/>
                <a:cs typeface="楷体" panose="02010609060101010101" charset="-122"/>
              </a:rPr>
              <a:t>请求</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270000"/>
            <a:ext cx="8258175" cy="526224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响应：使用 XMLHttpRequest 对象的 responseText 或 responseXML 属性。</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lvl="2"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responseText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获得字符串形式的响应数据。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lvl="2"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responseXML</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获得 XML 形式的响应数据。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onreadystatechange事件：</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当请求被发送到服务器时，我们需要执行一些基于响应的任务。</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每当 readyState 改变时，就会触发 onreadystatechange 事件。</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readyState 属性存有 XMLHttpRequest 的状态信息。</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readyState</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0: 请求未初始化</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1: 服务器连接已建立</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2: 请求已接收</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3: 请求处理中</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4: 请求已完成，且响应已就绪</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status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200: "OK"</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404: 未找到页面</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xmlhttp.onreadystatechange=function()</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if (xmlhttp.readyState==4 &amp;&amp; xmlhttp.status==200)</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document.getElementById("myDiv").innerHTML=xmlhttp.responseText;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同源策略</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325245"/>
            <a:ext cx="8086090" cy="452310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同源策略（Same origin policy）是一种约定，它是浏览器最核心也最基本的安全功能，如果缺少了同源策略，则浏览器的正常功能可能都会受到影响。可以说Web是构建在同源策略基础之上的，浏览器只是针对同源策略的一种实现。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所谓同源是指，域名，协议，端口相同。</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当一个浏览器的两个tab页中分别打开来 百度和谷歌的页面</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当浏览器的百度tab页执行一个脚本的时候会检查这个脚本是属于哪个页面的，</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即检查是否同源，只有和百度同源的脚本才会被执行。</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如果非同源，那么在请求数据时，浏览器会在控制台中报一个异常，提示拒绝访问。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如果想要请求非同源的数据该怎么请求？</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1"/>
          <p:cNvSpPr txBox="1"/>
          <p:nvPr/>
        </p:nvSpPr>
        <p:spPr>
          <a:xfrm>
            <a:off x="702000" y="1340768"/>
            <a:ext cx="785542" cy="584775"/>
          </a:xfrm>
          <a:prstGeom prst="rect">
            <a:avLst/>
          </a:prstGeom>
          <a:solidFill>
            <a:schemeClr val="tx1"/>
          </a:solidFill>
        </p:spPr>
        <p:txBody>
          <a:bodyPr wrap="square" rtlCol="0">
            <a:spAutoFit/>
          </a:bodyPr>
          <a:lstStyle/>
          <a:p>
            <a:r>
              <a:rPr lang="en-US" altLang="zh-CN" sz="3200" b="0" dirty="0" smtClean="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rPr>
              <a:t>1</a:t>
            </a:r>
            <a:endParaRPr lang="zh-CN" altLang="en-US" sz="3200" b="0" dirty="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endParaRPr>
          </a:p>
        </p:txBody>
      </p:sp>
      <p:sp>
        <p:nvSpPr>
          <p:cNvPr id="18" name="TextBox 12"/>
          <p:cNvSpPr txBox="1"/>
          <p:nvPr/>
        </p:nvSpPr>
        <p:spPr>
          <a:xfrm>
            <a:off x="1187624" y="2204864"/>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2</a:t>
            </a:r>
            <a:endParaRPr lang="zh-CN" altLang="en-US" dirty="0"/>
          </a:p>
        </p:txBody>
      </p:sp>
      <p:sp>
        <p:nvSpPr>
          <p:cNvPr id="20" name="TextBox 16"/>
          <p:cNvSpPr txBox="1"/>
          <p:nvPr/>
        </p:nvSpPr>
        <p:spPr>
          <a:xfrm>
            <a:off x="1386000" y="3068960"/>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3</a:t>
            </a:r>
            <a:endParaRPr lang="zh-CN" altLang="en-US" dirty="0"/>
          </a:p>
        </p:txBody>
      </p:sp>
      <p:sp>
        <p:nvSpPr>
          <p:cNvPr id="21" name="TextBox 7"/>
          <p:cNvSpPr txBox="1"/>
          <p:nvPr/>
        </p:nvSpPr>
        <p:spPr>
          <a:xfrm>
            <a:off x="1386000" y="3933056"/>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4</a:t>
            </a:r>
            <a:endParaRPr lang="zh-CN" altLang="en-US" dirty="0"/>
          </a:p>
        </p:txBody>
      </p:sp>
      <p:sp>
        <p:nvSpPr>
          <p:cNvPr id="8" name="TextBox 7"/>
          <p:cNvSpPr txBox="1"/>
          <p:nvPr/>
        </p:nvSpPr>
        <p:spPr>
          <a:xfrm>
            <a:off x="1187624" y="4695075"/>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smtClean="0"/>
              <a:t>5</a:t>
            </a:r>
            <a:endParaRPr lang="zh-CN" altLang="en-US" dirty="0"/>
          </a:p>
        </p:txBody>
      </p:sp>
      <p:sp>
        <p:nvSpPr>
          <p:cNvPr id="12" name="TextBox 6"/>
          <p:cNvSpPr txBox="1"/>
          <p:nvPr/>
        </p:nvSpPr>
        <p:spPr>
          <a:xfrm>
            <a:off x="333688" y="237245"/>
            <a:ext cx="7200800" cy="633891"/>
          </a:xfrm>
          <a:prstGeom prst="rect">
            <a:avLst/>
          </a:prstGeom>
          <a:noFill/>
          <a:ln>
            <a:noFill/>
          </a:ln>
          <a:effectLst>
            <a:outerShdw dist="25400"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defPPr>
              <a:defRPr lang="en-US"/>
            </a:defPPr>
            <a:lvl1pPr marL="1524000" indent="-1524000" algn="l">
              <a:lnSpc>
                <a:spcPct val="120000"/>
              </a:lnSpc>
              <a:defRPr sz="3200" b="0" kern="0">
                <a:solidFill>
                  <a:srgbClr val="AAAAFF"/>
                </a:solidFill>
                <a:effectLst>
                  <a:outerShdw blurRad="38100" dist="38100" dir="2700000" algn="tl">
                    <a:srgbClr val="000000"/>
                  </a:outerShdw>
                </a:effectLst>
                <a:latin typeface="经典粗圆简" panose="02010609000101010101" pitchFamily="49" charset="-122"/>
                <a:ea typeface="经典粗圆简" panose="02010609000101010101" pitchFamily="49" charset="-122"/>
                <a:cs typeface="经典粗圆简" panose="02010609000101010101" pitchFamily="49" charset="-122"/>
              </a:defRPr>
            </a:lvl1pPr>
            <a:lvl2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indent="0"/>
            <a:r>
              <a:rPr lang="zh-CN" altLang="en-US" dirty="0" smtClean="0">
                <a:latin typeface="黑体" panose="02010609060101010101" pitchFamily="49" charset="-122"/>
                <a:ea typeface="黑体" panose="02010609060101010101" pitchFamily="49" charset="-122"/>
              </a:rPr>
              <a:t>目录</a:t>
            </a:r>
            <a:endParaRPr lang="zh-CN" altLang="en-US" dirty="0">
              <a:latin typeface="黑体" panose="02010609060101010101" pitchFamily="49" charset="-122"/>
              <a:ea typeface="黑体" panose="02010609060101010101" pitchFamily="49" charset="-122"/>
            </a:endParaRPr>
          </a:p>
        </p:txBody>
      </p:sp>
      <p:sp>
        <p:nvSpPr>
          <p:cNvPr id="11" name="TextBox 7"/>
          <p:cNvSpPr txBox="1"/>
          <p:nvPr/>
        </p:nvSpPr>
        <p:spPr>
          <a:xfrm>
            <a:off x="702000" y="5589240"/>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6</a:t>
            </a:r>
            <a:endParaRPr lang="zh-CN" altLang="en-US" dirty="0"/>
          </a:p>
        </p:txBody>
      </p:sp>
      <p:sp>
        <p:nvSpPr>
          <p:cNvPr id="2" name="文本框 1"/>
          <p:cNvSpPr txBox="1"/>
          <p:nvPr/>
        </p:nvSpPr>
        <p:spPr>
          <a:xfrm>
            <a:off x="2893060" y="1529715"/>
            <a:ext cx="309880" cy="460375"/>
          </a:xfrm>
          <a:prstGeom prst="rect">
            <a:avLst/>
          </a:prstGeom>
          <a:noFill/>
        </p:spPr>
        <p:txBody>
          <a:bodyPr wrap="none" rtlCol="0">
            <a:spAutoFit/>
          </a:bodyPr>
          <a:p>
            <a:endParaRPr lang="zh-CN" altLang="en-US"/>
          </a:p>
        </p:txBody>
      </p:sp>
      <p:sp>
        <p:nvSpPr>
          <p:cNvPr id="4" name="圆角矩形 3"/>
          <p:cNvSpPr/>
          <p:nvPr/>
        </p:nvSpPr>
        <p:spPr>
          <a:xfrm>
            <a:off x="1487170" y="1380490"/>
            <a:ext cx="6357620" cy="504190"/>
          </a:xfrm>
          <a:prstGeom prst="roundRect">
            <a:avLst/>
          </a:prstGeom>
          <a:solidFill>
            <a:srgbClr val="AAAAFF"/>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a:t>
            </a:r>
            <a:r>
              <a:rPr kumimoji="1" lang="zh-CN" altLang="en-US"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前端基础知识导读</a:t>
            </a:r>
            <a:endParaRPr kumimoji="1" lang="zh-CN" altLang="en-US"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6" name="圆角矩形 5"/>
          <p:cNvSpPr/>
          <p:nvPr/>
        </p:nvSpPr>
        <p:spPr>
          <a:xfrm>
            <a:off x="1972945" y="2245360"/>
            <a:ext cx="5839460" cy="504190"/>
          </a:xfrm>
          <a:prstGeom prst="roundRect">
            <a:avLst/>
          </a:prstGeom>
          <a:solidFill>
            <a:srgbClr val="B4E9F7"/>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HTML </a:t>
            </a:r>
            <a:endPar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7" name="圆角矩形 6"/>
          <p:cNvSpPr/>
          <p:nvPr/>
        </p:nvSpPr>
        <p:spPr>
          <a:xfrm>
            <a:off x="2171700" y="3140710"/>
            <a:ext cx="5640705" cy="504190"/>
          </a:xfrm>
          <a:prstGeom prst="roundRect">
            <a:avLst/>
          </a:prstGeom>
          <a:solidFill>
            <a:srgbClr val="BEEFD2"/>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CSS</a:t>
            </a:r>
            <a:endPar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13" name="圆角矩形 12"/>
          <p:cNvSpPr/>
          <p:nvPr/>
        </p:nvSpPr>
        <p:spPr>
          <a:xfrm>
            <a:off x="2138680" y="3933190"/>
            <a:ext cx="5673725" cy="504190"/>
          </a:xfrm>
          <a:prstGeom prst="roundRect">
            <a:avLst/>
          </a:prstGeom>
          <a:solidFill>
            <a:srgbClr val="D4E7C8"/>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JavaScript</a:t>
            </a:r>
            <a:endPar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14" name="圆角矩形 13"/>
          <p:cNvSpPr/>
          <p:nvPr/>
        </p:nvSpPr>
        <p:spPr>
          <a:xfrm>
            <a:off x="1972310" y="4735830"/>
            <a:ext cx="5873115" cy="504190"/>
          </a:xfrm>
          <a:prstGeom prst="roundRect">
            <a:avLst/>
          </a:prstGeom>
          <a:solidFill>
            <a:srgbClr val="E0DDD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a:t>
            </a:r>
            <a:r>
              <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同源策略与跨域</a:t>
            </a:r>
            <a:endPar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15" name="圆角矩形 14"/>
          <p:cNvSpPr/>
          <p:nvPr/>
        </p:nvSpPr>
        <p:spPr>
          <a:xfrm>
            <a:off x="1487170" y="5629275"/>
            <a:ext cx="6357620" cy="504190"/>
          </a:xfrm>
          <a:prstGeom prst="roundRect">
            <a:avLst/>
          </a:prstGeom>
          <a:solidFill>
            <a:srgbClr val="D9D9D9"/>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a:t>
            </a:r>
            <a:r>
              <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令牌</a:t>
            </a:r>
            <a:endPar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Tree>
  </p:cSld>
  <p:clrMapOvr>
    <a:masterClrMapping/>
  </p:clrMapOvr>
  <p:transition advTm="115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4495" y="1315085"/>
            <a:ext cx="8096250" cy="501586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在</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html</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章节提到</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含有</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href</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和</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src</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的标签不受同源策略的影响。</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所以我们可以借助</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不受同源策略影响的标签，这种方法被成为</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jsonp</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JSONP的原理很简单，就是利用&lt;script&gt;标签没有跨域限制的漏洞。通过 &lt;script&gt; 标签指向一个需要访问的地址并提供一个回调函数来接收数据当需要通讯时。</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优点：</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1. 它不像XMLHttpRequest 对象实现 Ajax 请求那样受到同源策略的限制</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2. 兼容性很好，在古老的浏览器也能很好的运行</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3. 不需要 XMLHttpRequest 或 ActiveX 的支持；并且在请求完毕后可以通过调用 callback 的方式回传结果。</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缺点：</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1. 它支持 GET 请求而不支持 POST 等其它类行的 HTTP 请求。</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2. 它只支持跨域 HTTP 请求这种情况，不能解决不同域的两个页面或 iframe 之间进行数据通信的问题</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此处查看一个基于</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nodejs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的例子。</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jsonp</a:t>
            </a:r>
            <a:endParaRPr lang="en-US" altLang="zh-CN" dirty="0">
              <a:latin typeface="楷体" panose="02010609060101010101" charset="-122"/>
              <a:ea typeface="楷体" panose="02010609060101010101" charset="-122"/>
              <a:cs typeface="楷体" panose="02010609060101010101" charset="-122"/>
            </a:endParaRPr>
          </a:p>
        </p:txBody>
      </p:sp>
    </p:spTree>
  </p:cSld>
  <p:clrMapOvr>
    <a:masterClrMapping/>
  </p:clrMapOvr>
  <p:transition advTm="115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CORS</a:t>
            </a:r>
            <a:endParaRPr lang="en-US" altLang="zh-CN"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177925"/>
            <a:ext cx="8321040" cy="452310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CORS是一个W3C标准，全称是“跨域资源共享”，允许浏览器向跨源服务器发出XMLHttpRequest请求。</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CORS 需要浏览器和后端同时支持。IE 8 和 9 需要通过 XDomainRequest 来实现。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浏览器会自动进行 CORS 通信，实现 CORS 通信的关键是后端。只要后端实现了 CORS，就实现了跨域。</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服务端设置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Access-Control-Allow-Origin</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就可以开启 CORS。 该属性表示哪些域名可以访问资源，如果设置通配符则表示所有网站都可以访问资源。</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CORS 的优缺点：</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1. 使用简单方便，更为安全</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2. 支持 POST 请求方式</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3. CORS 是一种新型的跨域问题的解决方案，存在兼容问题，仅支持 IE 10 以上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此处有个基于</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nodejs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的例子。</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algn="l"/>
              <a:r>
                <a:rPr lang="zh-CN" altLang="en-US" sz="2800" b="0" dirty="0" smtClean="0">
                  <a:solidFill>
                    <a:srgbClr val="FFFFFF"/>
                  </a:solidFill>
                  <a:effectLst/>
                  <a:latin typeface="黑体" panose="02010609060101010101" pitchFamily="49" charset="-122"/>
                  <a:ea typeface="黑体" panose="02010609060101010101" pitchFamily="49" charset="-122"/>
                </a:rPr>
                <a:t>六、令牌</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3" descr="C:\Users\by\Desktop\临时文件\2015.10\10.15\背景\3.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 y="3"/>
            <a:ext cx="9137167" cy="6861621"/>
          </a:xfrm>
          <a:prstGeom prst="rect">
            <a:avLst/>
          </a:prstGeom>
          <a:noFill/>
          <a:extLst>
            <a:ext uri="{909E8E84-426E-40DD-AFC4-6F175D3DCCD1}">
              <a14:hiddenFill xmlns:a14="http://schemas.microsoft.com/office/drawing/2010/main">
                <a:solidFill>
                  <a:srgbClr val="FFFFFF"/>
                </a:solidFill>
              </a14:hiddenFill>
            </a:ext>
          </a:extLst>
        </p:spPr>
      </p:pic>
      <p:sp>
        <p:nvSpPr>
          <p:cNvPr id="26" name="WordArt 5"/>
          <p:cNvSpPr>
            <a:spLocks noChangeArrowheads="1" noChangeShapeType="1" noTextEdit="1"/>
          </p:cNvSpPr>
          <p:nvPr/>
        </p:nvSpPr>
        <p:spPr bwMode="gray">
          <a:xfrm>
            <a:off x="1930832" y="2420892"/>
            <a:ext cx="4963127" cy="928651"/>
          </a:xfrm>
          <a:prstGeom prst="rect">
            <a:avLst/>
          </a:prstGeom>
          <a:ln>
            <a:noFill/>
          </a:ln>
        </p:spPr>
        <p:txBody>
          <a:bodyPr wrap="none" fromWordArt="1">
            <a:prstTxWarp prst="textDeflate">
              <a:avLst>
                <a:gd name="adj" fmla="val 0"/>
              </a:avLst>
            </a:prstTxWarp>
          </a:bodyPr>
          <a:lstStyle/>
          <a:p>
            <a:pPr fontAlgn="auto">
              <a:spcBef>
                <a:spcPts val="0"/>
              </a:spcBef>
              <a:spcAft>
                <a:spcPts val="0"/>
              </a:spcAft>
            </a:pPr>
            <a:r>
              <a:rPr kumimoji="0" lang="en-US" altLang="zh-CN" sz="3600" kern="10" dirty="0">
                <a:ln w="19050">
                  <a:solidFill>
                    <a:srgbClr val="FFFFFF"/>
                  </a:solidFill>
                  <a:round/>
                </a:ln>
                <a:solidFill>
                  <a:prstClr val="white"/>
                </a:solidFill>
                <a:effectLst>
                  <a:outerShdw dist="71842" dir="2700000" algn="ctr" rotWithShape="0">
                    <a:prstClr val="black">
                      <a:alpha val="50000"/>
                    </a:prstClr>
                  </a:outerShdw>
                </a:effectLst>
                <a:latin typeface="Arial" panose="020B0604020202020204"/>
                <a:ea typeface="宋体" panose="02010600030101010101" pitchFamily="2" charset="-122"/>
                <a:cs typeface="Arial" panose="020B0604020202020204"/>
              </a:rPr>
              <a:t>Thank You !</a:t>
            </a:r>
            <a:endParaRPr kumimoji="0" lang="zh-CN" altLang="en-US" sz="3600" kern="10" dirty="0">
              <a:ln w="19050">
                <a:solidFill>
                  <a:srgbClr val="FFFFFF"/>
                </a:solidFill>
                <a:round/>
              </a:ln>
              <a:solidFill>
                <a:prstClr val="white"/>
              </a:solidFill>
              <a:effectLst>
                <a:outerShdw dist="71842" dir="2700000" algn="ctr" rotWithShape="0">
                  <a:prstClr val="black">
                    <a:alpha val="50000"/>
                  </a:prstClr>
                </a:outerShdw>
              </a:effectLst>
              <a:latin typeface="Arial" panose="020B0604020202020204"/>
              <a:ea typeface="宋体" panose="02010600030101010101" pitchFamily="2" charset="-122"/>
              <a:cs typeface="Arial" panose="020B0604020202020204"/>
            </a:endParaRPr>
          </a:p>
        </p:txBody>
      </p:sp>
      <p:pic>
        <p:nvPicPr>
          <p:cNvPr id="28" name="Picture 2" descr="C:\Users\by\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1985" y="265970"/>
            <a:ext cx="1565700" cy="4114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
          <p:cNvSpPr txBox="1"/>
          <p:nvPr/>
        </p:nvSpPr>
        <p:spPr>
          <a:xfrm>
            <a:off x="0" y="6525344"/>
            <a:ext cx="2699792" cy="307777"/>
          </a:xfrm>
          <a:prstGeom prst="rect">
            <a:avLst/>
          </a:prstGeom>
          <a:noFill/>
        </p:spPr>
        <p:txBody>
          <a:bodyPr wrap="square" rtlCol="0">
            <a:spAutoFit/>
          </a:bodyPr>
          <a:lstStyle/>
          <a:p>
            <a:pPr algn="l"/>
            <a:r>
              <a:rPr kumimoji="1" lang="en-US" altLang="zh-CN" sz="1400" b="1" i="1" kern="1200" dirty="0" smtClean="0">
                <a:effectLst/>
                <a:latin typeface="Times New Roman" panose="02020603050405020304" pitchFamily="18" charset="0"/>
                <a:ea typeface="隶书" panose="02010509060101010101" pitchFamily="49" charset="-122"/>
                <a:cs typeface="+mn-cs"/>
              </a:rPr>
              <a:t>http://www.capsheaf.com.cn</a:t>
            </a:r>
            <a:endParaRPr kumimoji="1" lang="zh-CN" altLang="en-US" sz="1400" b="1" i="1" kern="1200" dirty="0">
              <a:effectLst/>
              <a:latin typeface="Times New Roman" panose="02020603050405020304" pitchFamily="18" charset="0"/>
              <a:ea typeface="隶书" panose="02010509060101010101" pitchFamily="49" charset="-122"/>
              <a:cs typeface="+mn-cs"/>
            </a:endParaRPr>
          </a:p>
        </p:txBody>
      </p:sp>
    </p:spTree>
  </p:cSld>
  <p:clrMapOvr>
    <a:masterClrMapping/>
  </p:clrMapOvr>
  <p:transition advTm="1150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32" presetClass="emph" presetSubtype="0" fill="hold" grpId="1" nodeType="afterEffect">
                                  <p:stCondLst>
                                    <p:cond delay="0"/>
                                  </p:stCondLst>
                                  <p:childTnLst>
                                    <p:animRot by="120000">
                                      <p:cBhvr>
                                        <p:cTn id="12" dur="100" fill="hold">
                                          <p:stCondLst>
                                            <p:cond delay="0"/>
                                          </p:stCondLst>
                                        </p:cTn>
                                        <p:tgtEl>
                                          <p:spTgt spid="26"/>
                                        </p:tgtEl>
                                        <p:attrNameLst>
                                          <p:attrName>r</p:attrName>
                                        </p:attrNameLst>
                                      </p:cBhvr>
                                    </p:animRot>
                                    <p:animRot by="-240000">
                                      <p:cBhvr>
                                        <p:cTn id="13" dur="200" fill="hold">
                                          <p:stCondLst>
                                            <p:cond delay="200"/>
                                          </p:stCondLst>
                                        </p:cTn>
                                        <p:tgtEl>
                                          <p:spTgt spid="26"/>
                                        </p:tgtEl>
                                        <p:attrNameLst>
                                          <p:attrName>r</p:attrName>
                                        </p:attrNameLst>
                                      </p:cBhvr>
                                    </p:animRot>
                                    <p:animRot by="240000">
                                      <p:cBhvr>
                                        <p:cTn id="14" dur="200" fill="hold">
                                          <p:stCondLst>
                                            <p:cond delay="400"/>
                                          </p:stCondLst>
                                        </p:cTn>
                                        <p:tgtEl>
                                          <p:spTgt spid="26"/>
                                        </p:tgtEl>
                                        <p:attrNameLst>
                                          <p:attrName>r</p:attrName>
                                        </p:attrNameLst>
                                      </p:cBhvr>
                                    </p:animRot>
                                    <p:animRot by="-240000">
                                      <p:cBhvr>
                                        <p:cTn id="15" dur="200" fill="hold">
                                          <p:stCondLst>
                                            <p:cond delay="600"/>
                                          </p:stCondLst>
                                        </p:cTn>
                                        <p:tgtEl>
                                          <p:spTgt spid="26"/>
                                        </p:tgtEl>
                                        <p:attrNameLst>
                                          <p:attrName>r</p:attrName>
                                        </p:attrNameLst>
                                      </p:cBhvr>
                                    </p:animRot>
                                    <p:animRot by="120000">
                                      <p:cBhvr>
                                        <p:cTn id="16"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pPr>
              <a:r>
                <a:rPr lang="zh-CN" altLang="en-US" sz="2800" b="0" dirty="0" smtClean="0">
                  <a:solidFill>
                    <a:srgbClr val="FFFFFF"/>
                  </a:solidFill>
                  <a:effectLst/>
                  <a:latin typeface="黑体" panose="02010609060101010101" pitchFamily="49" charset="-122"/>
                  <a:ea typeface="黑体" panose="02010609060101010101" pitchFamily="49" charset="-122"/>
                </a:rPr>
                <a:t>一、</a:t>
              </a:r>
              <a:r>
                <a:rPr lang="en-US" altLang="zh-CN" sz="2800" b="0" dirty="0" smtClean="0">
                  <a:solidFill>
                    <a:srgbClr val="FFFFFF"/>
                  </a:solidFill>
                  <a:effectLst/>
                  <a:latin typeface="黑体" panose="02010609060101010101" pitchFamily="49" charset="-122"/>
                  <a:ea typeface="黑体" panose="02010609060101010101" pitchFamily="49" charset="-122"/>
                  <a:sym typeface="+mn-ea"/>
                </a:rPr>
                <a:t>前端基础知识导读</a:t>
              </a:r>
              <a:endParaRPr lang="en-US" altLang="zh-CN"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5612" y="322496"/>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r>
              <a:rPr lang="en-US" altLang="zh-CN" dirty="0"/>
              <a:t>  </a:t>
            </a:r>
            <a:r>
              <a:rPr lang="zh-CN" altLang="en-US" sz="2400" dirty="0">
                <a:effectLst/>
                <a:latin typeface="楷体" panose="02010609060101010101" charset="-122"/>
                <a:ea typeface="楷体" panose="02010609060101010101" charset="-122"/>
              </a:rPr>
              <a:t>前端知识导图</a:t>
            </a:r>
            <a:endParaRPr lang="zh-CN" altLang="en-US" sz="2400" dirty="0">
              <a:effectLst/>
              <a:latin typeface="楷体" panose="02010609060101010101" charset="-122"/>
              <a:ea typeface="楷体" panose="02010609060101010101" charset="-122"/>
            </a:endParaRPr>
          </a:p>
        </p:txBody>
      </p:sp>
      <p:sp>
        <p:nvSpPr>
          <p:cNvPr id="11" name="Rectangle 4"/>
          <p:cNvSpPr>
            <a:spLocks noChangeArrowheads="1"/>
          </p:cNvSpPr>
          <p:nvPr/>
        </p:nvSpPr>
        <p:spPr bwMode="auto">
          <a:xfrm>
            <a:off x="755576" y="1412776"/>
            <a:ext cx="7954510" cy="1154938"/>
          </a:xfrm>
          <a:prstGeom prst="rect">
            <a:avLst/>
          </a:prstGeom>
          <a:noFill/>
          <a:ln>
            <a:noFill/>
          </a:ln>
          <a:effectLst>
            <a:outerShdw blurRad="25400" dist="12700" algn="ctr" rotWithShape="0">
              <a:schemeClr val="accent6">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indent="0" algn="l">
              <a:lnSpc>
                <a:spcPts val="3000"/>
              </a:lnSpc>
              <a:spcBef>
                <a:spcPts val="1800"/>
              </a:spcBef>
              <a:buClr>
                <a:srgbClr val="3366FF"/>
              </a:buClr>
              <a:buSzPct val="80000"/>
              <a:buNone/>
            </a:pPr>
            <a:endParaRPr lang="en-US" altLang="zh-CN" sz="2200" b="0" dirty="0">
              <a:solidFill>
                <a:schemeClr val="accent5">
                  <a:lumMod val="10000"/>
                </a:schemeClr>
              </a:solidFill>
              <a:effectLst/>
              <a:latin typeface="黑体" panose="02010609060101010101" pitchFamily="49" charset="-122"/>
              <a:ea typeface="黑体" panose="02010609060101010101" pitchFamily="49" charset="-122"/>
              <a:cs typeface="经典粗圆简" panose="02010609000101010101" pitchFamily="49" charset="-122"/>
            </a:endParaRPr>
          </a:p>
        </p:txBody>
      </p:sp>
      <p:pic>
        <p:nvPicPr>
          <p:cNvPr id="2" name="图片 1" descr="前端知识概述"/>
          <p:cNvPicPr>
            <a:picLocks noChangeAspect="1"/>
          </p:cNvPicPr>
          <p:nvPr/>
        </p:nvPicPr>
        <p:blipFill>
          <a:blip r:embed="rId1"/>
          <a:stretch>
            <a:fillRect/>
          </a:stretch>
        </p:blipFill>
        <p:spPr>
          <a:xfrm>
            <a:off x="395605" y="1076960"/>
            <a:ext cx="7960995" cy="5499735"/>
          </a:xfrm>
          <a:prstGeom prst="rect">
            <a:avLst/>
          </a:prstGeom>
        </p:spPr>
      </p:pic>
    </p:spTree>
  </p:cSld>
  <p:clrMapOvr>
    <a:masterClrMapping/>
  </p:clrMapOvr>
  <p:transition advTm="11500">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algn="l"/>
              <a:r>
                <a:rPr lang="zh-CN" altLang="en-US" sz="2800" b="0" dirty="0" smtClean="0">
                  <a:solidFill>
                    <a:srgbClr val="FFFFFF"/>
                  </a:solidFill>
                  <a:effectLst/>
                  <a:latin typeface="黑体" panose="02010609060101010101" pitchFamily="49" charset="-122"/>
                  <a:ea typeface="黑体" panose="02010609060101010101" pitchFamily="49" charset="-122"/>
                </a:rPr>
                <a:t>二、</a:t>
              </a:r>
              <a:r>
                <a:rPr lang="zh-CN" altLang="en-US" sz="2800" b="0" dirty="0" smtClean="0">
                  <a:solidFill>
                    <a:srgbClr val="FFFFFF"/>
                  </a:solidFill>
                  <a:effectLst/>
                  <a:latin typeface="黑体" panose="02010609060101010101" pitchFamily="49" charset="-122"/>
                  <a:ea typeface="黑体" panose="02010609060101010101" pitchFamily="49" charset="-122"/>
                  <a:sym typeface="+mn-ea"/>
                </a:rPr>
                <a:t>HTML</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5612" y="332656"/>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DOCTYPE的种类</a:t>
            </a:r>
            <a:endParaRPr lang="zh-CN" altLang="en-US" dirty="0">
              <a:latin typeface="楷体" panose="02010609060101010101" charset="-122"/>
              <a:ea typeface="楷体" panose="02010609060101010101" charset="-122"/>
              <a:cs typeface="楷体" panose="02010609060101010101" charset="-122"/>
            </a:endParaRPr>
          </a:p>
        </p:txBody>
      </p:sp>
      <p:sp>
        <p:nvSpPr>
          <p:cNvPr id="11" name="Rectangle 4"/>
          <p:cNvSpPr>
            <a:spLocks noChangeArrowheads="1"/>
          </p:cNvSpPr>
          <p:nvPr/>
        </p:nvSpPr>
        <p:spPr bwMode="auto">
          <a:xfrm>
            <a:off x="755576" y="1412776"/>
            <a:ext cx="7954510" cy="1154938"/>
          </a:xfrm>
          <a:prstGeom prst="rect">
            <a:avLst/>
          </a:prstGeom>
          <a:noFill/>
          <a:ln>
            <a:noFill/>
          </a:ln>
          <a:effectLst>
            <a:outerShdw blurRad="25400" dist="12700" algn="ctr" rotWithShape="0">
              <a:schemeClr val="accent6">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indent="0" algn="l">
              <a:lnSpc>
                <a:spcPts val="3000"/>
              </a:lnSpc>
              <a:spcBef>
                <a:spcPts val="1800"/>
              </a:spcBef>
              <a:buClr>
                <a:srgbClr val="3366FF"/>
              </a:buClr>
              <a:buSzPct val="80000"/>
              <a:buNone/>
            </a:pPr>
            <a:endParaRPr lang="en-US" altLang="zh-CN" sz="2200" b="0" dirty="0">
              <a:solidFill>
                <a:schemeClr val="accent5">
                  <a:lumMod val="10000"/>
                </a:schemeClr>
              </a:solidFill>
              <a:effectLst/>
              <a:latin typeface="黑体" panose="02010609060101010101" pitchFamily="49" charset="-122"/>
              <a:ea typeface="黑体" panose="02010609060101010101" pitchFamily="49" charset="-122"/>
              <a:cs typeface="经典粗圆简" panose="02010609000101010101" pitchFamily="49" charset="-122"/>
            </a:endParaRPr>
          </a:p>
        </p:txBody>
      </p:sp>
      <p:sp>
        <p:nvSpPr>
          <p:cNvPr id="3" name="文本框 2"/>
          <p:cNvSpPr txBox="1"/>
          <p:nvPr/>
        </p:nvSpPr>
        <p:spPr>
          <a:xfrm>
            <a:off x="395605" y="1184275"/>
            <a:ext cx="8314690" cy="4769485"/>
          </a:xfrm>
          <a:prstGeom prst="rect">
            <a:avLst/>
          </a:prstGeom>
          <a:noFill/>
        </p:spPr>
        <p:txBody>
          <a:bodyPr wrap="square" rtlCol="0">
            <a:spAutoFit/>
          </a:bodyPr>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&lt;!DOCTYPE&gt; 声明不是一个 HTML 标签；它是用来告知 Web 浏览器页面使用了哪种 HTML 版本。</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&lt;!--html5--&gt;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&lt;!--HTML 4.01 Strict该 DTD 包含所有 HTML 元素和属性，但不包括展示性的和弃用的元素（比如 font）。不允许框架集（Framesets）--&gt;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 PUBLIC "-//W3C//DTD HTML 4.01//EN" "http://www.w3.org/TR/html4/strict.dtd"&gt;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&lt;!--过渡类型该 DTD 包含所有 HTML 元素和属性，包括展示性的和弃用的元素（比如 font）。不允许框架集（Framesets）--&gt;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 PUBLIC "-//W3C//DTD HTML 4.01 Transitional//EN" "http://www.w3.org/TR/html4/loose.dtd"&gt;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&lt;!--允许框架集的使用该 DTD 等同于 HTML 4.01 Transitional，但允许框架集内容--&gt;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 PUBLIC "-//W3C//DTD HTML 4.01 Frameset//EN" "http://www.w3.org/TR/html4/frameset.dtd"&gt;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395612" y="332656"/>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Mate标签</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395605" y="1212215"/>
            <a:ext cx="8159750" cy="5015865"/>
          </a:xfrm>
          <a:prstGeom prst="rect">
            <a:avLst/>
          </a:prstGeom>
          <a:noFill/>
        </p:spPr>
        <p:txBody>
          <a:bodyPr wrap="square" rtlCol="0">
            <a:spAutoFit/>
          </a:bodyPr>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元数据（Metadata）是数据的数据信息。</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&lt;meta&gt; 标签提供了 HTML 文档的元数据。元数据不会显示在客户端，但是会被浏览器解析。</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META元素通常用于指定网页的描述，关键词，文件的最后修改时间，作者及其他元数据。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元数据可以被使用浏览器（如何显示内容或重新加载页面），搜索引擎（关键词），或其他 Web 服务调用。</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1 - 定义文档关键词，用于搜索引擎：</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name="keywords" content="HTML, CSS, XML, XHTML, JavaScript"&gt;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2 - 定义web页面描述：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name="description" content="Free Web tutorials on HTML and CSS"&gt;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3 - 定义页面作者：</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name="author" content="Hege Refsnes"&gt;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4 - 每30秒刷新页面：</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http-equiv="refresh" content="30"&gt;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herf</a:t>
            </a:r>
            <a:r>
              <a:rPr lang="zh-CN" altLang="en-US" dirty="0">
                <a:latin typeface="楷体" panose="02010609060101010101" charset="-122"/>
                <a:ea typeface="楷体" panose="02010609060101010101" charset="-122"/>
                <a:cs typeface="楷体" panose="02010609060101010101" charset="-122"/>
              </a:rPr>
              <a:t>与</a:t>
            </a:r>
            <a:r>
              <a:rPr lang="en-US" altLang="zh-CN" dirty="0">
                <a:latin typeface="楷体" panose="02010609060101010101" charset="-122"/>
                <a:ea typeface="楷体" panose="02010609060101010101" charset="-122"/>
                <a:cs typeface="楷体" panose="02010609060101010101" charset="-122"/>
              </a:rPr>
              <a:t>src</a:t>
            </a:r>
            <a:endParaRPr lang="en-US" altLang="zh-CN" dirty="0">
              <a:latin typeface="楷体" panose="02010609060101010101" charset="-122"/>
              <a:ea typeface="楷体" panose="02010609060101010101" charset="-122"/>
              <a:cs typeface="楷体" panose="02010609060101010101" charset="-122"/>
            </a:endParaRPr>
          </a:p>
        </p:txBody>
      </p:sp>
      <p:sp>
        <p:nvSpPr>
          <p:cNvPr id="100" name="文本框 99"/>
          <p:cNvSpPr txBox="1"/>
          <p:nvPr/>
        </p:nvSpPr>
        <p:spPr>
          <a:xfrm>
            <a:off x="464185" y="1288415"/>
            <a:ext cx="7972425" cy="4831080"/>
          </a:xfrm>
          <a:prstGeom prst="rect">
            <a:avLst/>
          </a:prstGeom>
          <a:noFill/>
          <a:ln w="9525">
            <a:noFill/>
          </a:ln>
        </p:spPr>
        <p:txBody>
          <a:bodyPr wrap="square">
            <a:spAutoFit/>
          </a:bodyPr>
          <a:p>
            <a:pPr marL="0" indent="0" algn="l"/>
            <a:r>
              <a:rPr lang="en-US" sz="1800">
                <a:solidFill>
                  <a:schemeClr val="bg2"/>
                </a:solidFill>
                <a:effectLst/>
                <a:latin typeface="宋体" panose="02010600030101010101" pitchFamily="2" charset="-122"/>
                <a:ea typeface="宋体" panose="02010600030101010101" pitchFamily="2" charset="-122"/>
                <a:cs typeface="宋体" panose="02010600030101010101" pitchFamily="2" charset="-122"/>
              </a:rPr>
              <a:t>href: </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href</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是</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Hypertext Reference</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的缩写，表示超文本引用。用来建立当前元素和文档之间的链接。常用的有：</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link</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浏览器会识别该文档为</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css</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文档，并行下载该文档，并且不会停止对当前文档的处理。</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&lt;link rel="stylesheet" href=""&gt;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&lt;a href=""&gt;&lt;/a&gt;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en-US" sz="1800">
                <a:solidFill>
                  <a:schemeClr val="bg2"/>
                </a:solidFill>
                <a:effectLst/>
                <a:latin typeface="宋体" panose="02010600030101010101" pitchFamily="2" charset="-122"/>
                <a:ea typeface="宋体" panose="02010600030101010101" pitchFamily="2" charset="-122"/>
                <a:cs typeface="宋体" panose="02010600030101010101" pitchFamily="2" charset="-122"/>
              </a:rPr>
              <a:t>src:</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src</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是</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source</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的缩写，</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src</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的内容是页面必不可少的一部分，是引入。</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src</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指向的内容会嵌入到文档中当前标签所在的位置。常用的有：</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img</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script</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iframe</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当浏览器解析到该元素时，会暂停浏览器的渲染，知道该资源加载完毕。</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这也是将</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js</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脚本放在底部而不是头部得原因。</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algn="l">
              <a:buClrTx/>
              <a:buSzTx/>
              <a:buNone/>
            </a:pP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&lt;script src=""&gt;&lt;/script&gt;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marL="0" algn="l">
              <a:buClrTx/>
              <a:buSzTx/>
              <a:buNone/>
            </a:pP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&lt;img src="" alt=""&gt;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algn="l">
              <a:buClrTx/>
              <a:buSzTx/>
              <a:buNone/>
            </a:pP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含有</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href</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和</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src</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的标签不受同源策略的影响。</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dirty="0">
                <a:latin typeface="楷体" panose="02010609060101010101" charset="-122"/>
                <a:ea typeface="楷体" panose="02010609060101010101" charset="-122"/>
                <a:cs typeface="楷体" panose="02010609060101010101" charset="-122"/>
              </a:rPr>
              <a:t>行内元素和块级元素</a:t>
            </a:r>
            <a:endParaRPr dirty="0">
              <a:latin typeface="楷体" panose="02010609060101010101" charset="-122"/>
              <a:ea typeface="楷体" panose="02010609060101010101" charset="-122"/>
              <a:cs typeface="楷体" panose="02010609060101010101" charset="-122"/>
            </a:endParaRPr>
          </a:p>
        </p:txBody>
      </p:sp>
      <p:pic>
        <p:nvPicPr>
          <p:cNvPr id="3" name="图片 2" descr="C:\Users\Administrator\AppData\Roaming\feiq\RichOle\2606453556.bmp"/>
          <p:cNvPicPr>
            <a:picLocks noChangeAspect="1" noChangeArrowheads="1"/>
          </p:cNvPicPr>
          <p:nvPr/>
        </p:nvPicPr>
        <p:blipFill>
          <a:blip r:embed="rId1">
            <a:extLst>
              <a:ext uri="{28A0092B-C50C-407E-A947-70E740481C1C}">
                <a14:useLocalDpi xmlns:a14="http://schemas.microsoft.com/office/drawing/2010/main" val="0"/>
              </a:ext>
            </a:extLst>
          </a:blip>
          <a:srcRect t="7061"/>
          <a:stretch>
            <a:fillRect/>
          </a:stretch>
        </p:blipFill>
        <p:spPr>
          <a:xfrm>
            <a:off x="1582420" y="1212215"/>
            <a:ext cx="5779135" cy="4128770"/>
          </a:xfrm>
          <a:prstGeom prst="rect">
            <a:avLst/>
          </a:prstGeom>
          <a:noFill/>
          <a:ln>
            <a:noFill/>
          </a:ln>
        </p:spPr>
      </p:pic>
      <p:sp>
        <p:nvSpPr>
          <p:cNvPr id="4" name="文本框 3"/>
          <p:cNvSpPr txBox="1"/>
          <p:nvPr/>
        </p:nvSpPr>
        <p:spPr>
          <a:xfrm>
            <a:off x="744220" y="5568315"/>
            <a:ext cx="7949565" cy="583565"/>
          </a:xfrm>
          <a:prstGeom prst="rect">
            <a:avLst/>
          </a:prstGeom>
          <a:noFill/>
        </p:spPr>
        <p:txBody>
          <a:bodyPr wrap="square" rtlCol="0">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css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中可以使用</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display</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属性对行内元素和块级元素进行转换。</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block</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为块级元素，</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inline</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为行内元素，</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inline-block</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可以理解为有</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height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和</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width</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的行内元素。</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theme/theme1.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5233</Words>
  <Application>WPS 演示</Application>
  <PresentationFormat>全屏显示(4:3)</PresentationFormat>
  <Paragraphs>271</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Times New Roman</vt:lpstr>
      <vt:lpstr>隶书</vt:lpstr>
      <vt:lpstr>经典粗圆简</vt:lpstr>
      <vt:lpstr>华文行楷</vt:lpstr>
      <vt:lpstr>Arial Black</vt:lpstr>
      <vt:lpstr>微软雅黑</vt:lpstr>
      <vt:lpstr>黑体</vt:lpstr>
      <vt:lpstr>楷体</vt:lpstr>
      <vt:lpstr>Arial Unicode MS</vt:lpstr>
      <vt:lpstr>Arial</vt:lpstr>
      <vt:lpstr>4_Soaring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Litao</dc:creator>
  <cp:lastModifiedBy>Administrator</cp:lastModifiedBy>
  <cp:revision>2688</cp:revision>
  <dcterms:created xsi:type="dcterms:W3CDTF">2113-01-01T00:00:00Z</dcterms:created>
  <dcterms:modified xsi:type="dcterms:W3CDTF">2019-03-27T16:09:48Z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