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5"/>
  </p:handoutMasterIdLst>
  <p:sldIdLst>
    <p:sldId id="965" r:id="rId3"/>
    <p:sldId id="1015" r:id="rId5"/>
    <p:sldId id="1016" r:id="rId6"/>
    <p:sldId id="1017" r:id="rId7"/>
    <p:sldId id="1039" r:id="rId8"/>
    <p:sldId id="1045" r:id="rId9"/>
    <p:sldId id="1052" r:id="rId10"/>
    <p:sldId id="1058" r:id="rId11"/>
    <p:sldId id="1059" r:id="rId12"/>
    <p:sldId id="1041" r:id="rId13"/>
    <p:sldId id="1060" r:id="rId14"/>
    <p:sldId id="1061" r:id="rId15"/>
    <p:sldId id="1042" r:id="rId16"/>
    <p:sldId id="1062" r:id="rId17"/>
    <p:sldId id="1063" r:id="rId18"/>
    <p:sldId id="1043" r:id="rId19"/>
    <p:sldId id="1065" r:id="rId20"/>
    <p:sldId id="1066" r:id="rId21"/>
    <p:sldId id="1064" r:id="rId22"/>
    <p:sldId id="1044" r:id="rId23"/>
    <p:sldId id="1038" r:id="rId24"/>
  </p:sldIdLst>
  <p:sldSz cx="9144000" cy="6858000" type="screen4x3"/>
  <p:notesSz cx="6858000" cy="9144000"/>
  <p:embeddedFontLst>
    <p:embeddedFont>
      <p:font typeface="隶书" panose="02010509060101010101" pitchFamily="49" charset="-122"/>
      <p:regular r:id="rId29"/>
    </p:embeddedFont>
    <p:embeddedFont>
      <p:font typeface="经典粗圆简" panose="02010609000101010101" pitchFamily="49" charset="-122"/>
      <p:regular r:id="rId30"/>
    </p:embeddedFont>
    <p:embeddedFont>
      <p:font typeface="华文行楷" panose="02010800040101010101" pitchFamily="2" charset="-122"/>
      <p:regular r:id="rId31"/>
    </p:embeddedFont>
    <p:embeddedFont>
      <p:font typeface="Arial Black" panose="020B0A04020102020204" pitchFamily="34" charset="0"/>
      <p:bold r:id="rId32"/>
    </p:embeddedFont>
    <p:embeddedFont>
      <p:font typeface="微软雅黑" panose="020B0503020204020204" pitchFamily="34" charset="-122"/>
      <p:regular r:id="rId33"/>
    </p:embeddedFont>
    <p:embeddedFont>
      <p:font typeface="黑体" panose="02010609060101010101" pitchFamily="49" charset="-122"/>
      <p:regular r:id="rId34"/>
    </p:embeddedFont>
    <p:embeddedFont>
      <p:font typeface="楷体" panose="02010609060101010101" charset="-122"/>
      <p:regular r:id="rId35"/>
    </p:embeddedFont>
  </p:embeddedFontLst>
  <p:defaultTextStyle>
    <a:defPPr>
      <a:defRPr lang="en-US"/>
    </a:defPPr>
    <a:lvl1pPr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1pPr>
    <a:lvl2pPr marL="4572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2pPr>
    <a:lvl3pPr marL="9144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3pPr>
    <a:lvl4pPr marL="13716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4pPr>
    <a:lvl5pPr marL="1828800" algn="ctr" rtl="0" fontAlgn="base">
      <a:spcBef>
        <a:spcPct val="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9B09"/>
    <a:srgbClr val="D9D9D9"/>
    <a:srgbClr val="E0DDD1"/>
    <a:srgbClr val="D4E7C8"/>
    <a:srgbClr val="BEEFD2"/>
    <a:srgbClr val="B4E9F7"/>
    <a:srgbClr val="AAAAFF"/>
    <a:srgbClr val="9BBB59"/>
    <a:srgbClr val="BD9B53"/>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414" autoAdjust="0"/>
  </p:normalViewPr>
  <p:slideViewPr>
    <p:cSldViewPr>
      <p:cViewPr varScale="1">
        <p:scale>
          <a:sx n="89" d="100"/>
          <a:sy n="89" d="100"/>
        </p:scale>
        <p:origin x="-1362" y="-108"/>
      </p:cViewPr>
      <p:guideLst>
        <p:guide orient="horz" pos="1933"/>
        <p:guide pos="22"/>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08" y="36"/>
      </p:cViewPr>
      <p:guideLst>
        <p:guide orient="horz" pos="2862"/>
        <p:guide pos="218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effectLst/>
                <a:ea typeface="宋体" panose="02010600030101010101" pitchFamily="2" charset="-122"/>
              </a:defRPr>
            </a:lvl1pPr>
          </a:lstStyle>
          <a:p>
            <a:endParaRPr lang="zh-CN" altLang="en-US"/>
          </a:p>
        </p:txBody>
      </p:sp>
      <p:sp>
        <p:nvSpPr>
          <p:cNvPr id="2641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effectLst/>
                <a:ea typeface="宋体" panose="02010600030101010101" pitchFamily="2" charset="-122"/>
              </a:defRPr>
            </a:lvl1pPr>
          </a:lstStyle>
          <a:p>
            <a:endParaRPr lang="en-US" altLang="zh-CN"/>
          </a:p>
        </p:txBody>
      </p:sp>
      <p:sp>
        <p:nvSpPr>
          <p:cNvPr id="2641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effectLst/>
                <a:ea typeface="宋体" panose="02010600030101010101" pitchFamily="2" charset="-122"/>
              </a:defRPr>
            </a:lvl1pPr>
          </a:lstStyle>
          <a:p>
            <a:endParaRPr lang="en-US" altLang="zh-CN"/>
          </a:p>
        </p:txBody>
      </p:sp>
      <p:sp>
        <p:nvSpPr>
          <p:cNvPr id="2641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effectLst/>
                <a:ea typeface="宋体" panose="02010600030101010101" pitchFamily="2" charset="-122"/>
              </a:defRPr>
            </a:lvl1pPr>
          </a:lstStyle>
          <a:p>
            <a:fld id="{4DD2A8BE-E926-4F11-96ED-D1D4D8019FBC}"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0">
                <a:effectLst/>
                <a:ea typeface="宋体" panose="02010600030101010101" pitchFamily="2" charset="-122"/>
              </a:defRPr>
            </a:lvl1pPr>
          </a:lstStyle>
          <a:p>
            <a:endParaRPr lang="zh-CN" alt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effectLst/>
                <a:ea typeface="宋体" panose="02010600030101010101" pitchFamily="2" charset="-122"/>
              </a:defRPr>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0">
                <a:effectLst/>
                <a:ea typeface="宋体" panose="02010600030101010101" pitchFamily="2" charset="-122"/>
              </a:defRPr>
            </a:lvl1pPr>
          </a:lstStyle>
          <a:p>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effectLst/>
                <a:ea typeface="宋体" panose="02010600030101010101" pitchFamily="2" charset="-122"/>
              </a:defRPr>
            </a:lvl1pPr>
          </a:lstStyle>
          <a:p>
            <a:fld id="{1F3B5E03-7C2A-4402-8128-FB86F5C0B63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3B5E03-7C2A-4402-8128-FB86F5C0B63A}" type="slidenum">
              <a:rPr lang="zh-CN" altLang="en-US" smtClean="0">
                <a:solidFill>
                  <a:prstClr val="black"/>
                </a:solidFill>
              </a:rPr>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advTm="1150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transition advTm="1150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Line 8"/>
          <p:cNvSpPr>
            <a:spLocks noChangeShapeType="1"/>
          </p:cNvSpPr>
          <p:nvPr userDrawn="1"/>
        </p:nvSpPr>
        <p:spPr bwMode="auto">
          <a:xfrm>
            <a:off x="324172" y="980728"/>
            <a:ext cx="8683164" cy="0"/>
          </a:xfrm>
          <a:prstGeom prst="line">
            <a:avLst/>
          </a:prstGeom>
          <a:noFill/>
          <a:ln w="34925">
            <a:gradFill>
              <a:gsLst>
                <a:gs pos="88000">
                  <a:srgbClr val="28055B"/>
                </a:gs>
                <a:gs pos="97000">
                  <a:schemeClr val="tx2">
                    <a:lumMod val="75000"/>
                  </a:schemeClr>
                </a:gs>
                <a:gs pos="0">
                  <a:srgbClr val="000000"/>
                </a:gs>
                <a:gs pos="11000">
                  <a:srgbClr val="000040"/>
                </a:gs>
                <a:gs pos="38000">
                  <a:srgbClr val="400040"/>
                </a:gs>
                <a:gs pos="49000">
                  <a:srgbClr val="8F0040"/>
                </a:gs>
                <a:gs pos="29000">
                  <a:srgbClr val="A4401C"/>
                </a:gs>
                <a:gs pos="18000">
                  <a:srgbClr val="F27300"/>
                </a:gs>
                <a:gs pos="66000">
                  <a:srgbClr val="FFBF00"/>
                </a:gs>
              </a:gsLst>
              <a:lin ang="0" scaled="0"/>
            </a:gra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FFFFFF"/>
              </a:solidFill>
            </a:endParaRPr>
          </a:p>
        </p:txBody>
      </p:sp>
      <p:grpSp>
        <p:nvGrpSpPr>
          <p:cNvPr id="2" name="组合 1"/>
          <p:cNvGrpSpPr/>
          <p:nvPr userDrawn="1"/>
        </p:nvGrpSpPr>
        <p:grpSpPr>
          <a:xfrm>
            <a:off x="7495454" y="397734"/>
            <a:ext cx="1511882" cy="366970"/>
            <a:chOff x="7495454" y="397734"/>
            <a:chExt cx="1511882" cy="366970"/>
          </a:xfrm>
        </p:grpSpPr>
        <p:cxnSp>
          <p:nvCxnSpPr>
            <p:cNvPr id="9" name="直接连接符 8"/>
            <p:cNvCxnSpPr/>
            <p:nvPr userDrawn="1"/>
          </p:nvCxnSpPr>
          <p:spPr bwMode="auto">
            <a:xfrm>
              <a:off x="7920787" y="727441"/>
              <a:ext cx="1008000" cy="0"/>
            </a:xfrm>
            <a:prstGeom prst="line">
              <a:avLst/>
            </a:prstGeom>
            <a:solidFill>
              <a:schemeClr val="accent1"/>
            </a:solidFill>
            <a:ln w="41275" cap="flat" cmpd="thickThin" algn="ctr">
              <a:gradFill>
                <a:gsLst>
                  <a:gs pos="0">
                    <a:srgbClr val="000000"/>
                  </a:gs>
                  <a:gs pos="11000">
                    <a:srgbClr val="000040"/>
                  </a:gs>
                  <a:gs pos="47000">
                    <a:srgbClr val="BD3523"/>
                  </a:gs>
                  <a:gs pos="23000">
                    <a:srgbClr val="400040"/>
                  </a:gs>
                  <a:gs pos="100000">
                    <a:srgbClr val="8F0040"/>
                  </a:gs>
                  <a:gs pos="58000">
                    <a:srgbClr val="F27300"/>
                  </a:gs>
                  <a:gs pos="29000">
                    <a:srgbClr val="FFBF00">
                      <a:lumMod val="70000"/>
                      <a:lumOff val="30000"/>
                    </a:srgbClr>
                  </a:gs>
                  <a:gs pos="71000">
                    <a:srgbClr val="FFBF00">
                      <a:lumMod val="37000"/>
                      <a:lumOff val="63000"/>
                    </a:srgbClr>
                  </a:gs>
                </a:gsLst>
                <a:lin ang="0" scaled="0"/>
              </a:gra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userDrawn="1"/>
          </p:nvSpPr>
          <p:spPr>
            <a:xfrm>
              <a:off x="7834429" y="467851"/>
              <a:ext cx="1172907" cy="271869"/>
            </a:xfrm>
            <a:prstGeom prst="rect">
              <a:avLst/>
            </a:prstGeom>
            <a:noFill/>
          </p:spPr>
          <p:txBody>
            <a:bodyPr wrap="square" rtlCol="0">
              <a:spAutoFit/>
            </a:bodyPr>
            <a:lstStyle/>
            <a:p>
              <a:pPr algn="l">
                <a:lnSpc>
                  <a:spcPts val="600"/>
                </a:lnSpc>
              </a:pPr>
              <a:r>
                <a:rPr lang="zh-CN" altLang="en-US" sz="1800" b="0" dirty="0" smtClean="0">
                  <a:solidFill>
                    <a:srgbClr val="C00000"/>
                  </a:solidFill>
                  <a:effectLst/>
                  <a:latin typeface="华文行楷" panose="02010800040101010101" pitchFamily="2" charset="-122"/>
                  <a:ea typeface="华文行楷" panose="02010800040101010101" pitchFamily="2" charset="-122"/>
                </a:rPr>
                <a:t>世纪顶点</a:t>
              </a:r>
              <a:endParaRPr lang="en-US" altLang="zh-CN" sz="1800" b="0" dirty="0" smtClean="0">
                <a:solidFill>
                  <a:srgbClr val="C00000"/>
                </a:solidFill>
                <a:effectLst/>
                <a:latin typeface="华文行楷" panose="02010800040101010101" pitchFamily="2" charset="-122"/>
                <a:ea typeface="华文行楷" panose="02010800040101010101" pitchFamily="2" charset="-122"/>
              </a:endParaRPr>
            </a:p>
            <a:p>
              <a:pPr algn="l">
                <a:lnSpc>
                  <a:spcPts val="600"/>
                </a:lnSpc>
                <a:spcBef>
                  <a:spcPts val="200"/>
                </a:spcBef>
              </a:pPr>
              <a:r>
                <a:rPr lang="en-US" altLang="zh-CN" sz="700" b="0" i="1" dirty="0" smtClean="0">
                  <a:solidFill>
                    <a:srgbClr val="C00000"/>
                  </a:solidFill>
                  <a:effectLst/>
                </a:rPr>
                <a:t> Global </a:t>
              </a:r>
              <a:r>
                <a:rPr lang="en-US" altLang="zh-CN" sz="700" b="0" i="1" dirty="0" err="1" smtClean="0">
                  <a:solidFill>
                    <a:srgbClr val="C00000"/>
                  </a:solidFill>
                  <a:effectLst/>
                </a:rPr>
                <a:t>Capsheaf</a:t>
              </a:r>
              <a:r>
                <a:rPr lang="en-US" altLang="zh-CN" sz="700" b="0" i="1" dirty="0" smtClean="0">
                  <a:solidFill>
                    <a:srgbClr val="C00000"/>
                  </a:solidFill>
                  <a:effectLst/>
                </a:rPr>
                <a:t> Solution</a:t>
              </a:r>
              <a:endParaRPr lang="en-US" altLang="zh-CN" sz="700" b="0" i="1" dirty="0" smtClean="0">
                <a:solidFill>
                  <a:srgbClr val="C00000"/>
                </a:solidFill>
                <a:effectLst/>
              </a:endParaRPr>
            </a:p>
          </p:txBody>
        </p:sp>
        <p:pic>
          <p:nvPicPr>
            <p:cNvPr id="11" name="Picture 2" descr="D:\李涛\世纪顶点\营销规范\PPT\logo\logo-2.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95454" y="397734"/>
              <a:ext cx="431585" cy="36697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p:cNvSpPr txBox="1"/>
          <p:nvPr userDrawn="1"/>
        </p:nvSpPr>
        <p:spPr>
          <a:xfrm>
            <a:off x="0" y="6525344"/>
            <a:ext cx="2699792" cy="307777"/>
          </a:xfrm>
          <a:prstGeom prst="rect">
            <a:avLst/>
          </a:prstGeom>
          <a:noFill/>
        </p:spPr>
        <p:txBody>
          <a:bodyPr wrap="square" rtlCol="0">
            <a:spAutoFit/>
          </a:bodyPr>
          <a:lstStyle/>
          <a:p>
            <a:pPr algn="l"/>
            <a:r>
              <a:rPr kumimoji="1" lang="en-US" altLang="zh-CN" sz="1400" b="1" i="1" kern="1200" dirty="0" smtClean="0">
                <a:solidFill>
                  <a:schemeClr val="accent6">
                    <a:lumMod val="60000"/>
                    <a:lumOff val="40000"/>
                  </a:schemeClr>
                </a:solidFill>
                <a:effectLst/>
                <a:latin typeface="Times New Roman" panose="02020603050405020304" pitchFamily="18" charset="0"/>
                <a:ea typeface="隶书" panose="02010509060101010101" pitchFamily="49" charset="-122"/>
                <a:cs typeface="+mn-cs"/>
              </a:rPr>
              <a:t>http://www.capsheaf.com.cn</a:t>
            </a:r>
            <a:endParaRPr kumimoji="1" lang="zh-CN" altLang="en-US" sz="1400" b="1" i="1" kern="1200" dirty="0">
              <a:solidFill>
                <a:schemeClr val="accent6">
                  <a:lumMod val="60000"/>
                  <a:lumOff val="40000"/>
                </a:schemeClr>
              </a:solidFill>
              <a:effectLst/>
              <a:latin typeface="Times New Roman" panose="02020603050405020304" pitchFamily="18" charset="0"/>
              <a:ea typeface="隶书" panose="02010509060101010101" pitchFamily="49" charset="-122"/>
              <a:cs typeface="+mn-cs"/>
            </a:endParaRPr>
          </a:p>
        </p:txBody>
      </p:sp>
      <p:pic>
        <p:nvPicPr>
          <p:cNvPr id="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9552" y="1564310"/>
            <a:ext cx="8118433" cy="4384970"/>
          </a:xfrm>
          <a:prstGeom prst="rect">
            <a:avLst/>
          </a:prstGeom>
          <a:ln w="0">
            <a:solidFill>
              <a:schemeClr val="tx1"/>
            </a:solidFill>
            <a:miter lim="800000"/>
            <a:headEnd/>
            <a:tailEnd/>
          </a:ln>
          <a:effectLst>
            <a:outerShdw sx="1000" sy="1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Lst>
  <p:transition advTm="11500"/>
  <p:timing>
    <p:tnLst>
      <p:par>
        <p:cTn id="1" dur="indefinite" restart="never" nodeType="tmRoot"/>
      </p:par>
    </p:tnLst>
  </p:timing>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lum/>
          </a:blip>
          <a:srcRect/>
          <a:stretch>
            <a:fillRect l="-17000" r="-17000"/>
          </a:stretch>
        </a:blipFill>
        <a:effectLst/>
      </p:bgPr>
    </p:bg>
    <p:spTree>
      <p:nvGrpSpPr>
        <p:cNvPr id="1" name=""/>
        <p:cNvGrpSpPr/>
        <p:nvPr/>
      </p:nvGrpSpPr>
      <p:grpSpPr>
        <a:xfrm>
          <a:off x="0" y="0"/>
          <a:ext cx="0" cy="0"/>
          <a:chOff x="0" y="0"/>
          <a:chExt cx="0" cy="0"/>
        </a:xfrm>
      </p:grpSpPr>
      <p:sp>
        <p:nvSpPr>
          <p:cNvPr id="13" name="Rectangle 110"/>
          <p:cNvSpPr>
            <a:spLocks noChangeArrowheads="1"/>
          </p:cNvSpPr>
          <p:nvPr/>
        </p:nvSpPr>
        <p:spPr bwMode="blackWhite">
          <a:xfrm>
            <a:off x="539552" y="471677"/>
            <a:ext cx="2879676" cy="44550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lIns="0" rIns="0">
            <a:spAutoFit/>
          </a:bodyPr>
          <a:lstStyle/>
          <a:p>
            <a:pPr algn="l">
              <a:lnSpc>
                <a:spcPct val="80000"/>
              </a:lnSpc>
              <a:spcBef>
                <a:spcPct val="50000"/>
              </a:spcBef>
            </a:pPr>
            <a:r>
              <a:rPr lang="en-US" altLang="zh-CN" sz="2800" i="1" dirty="0" smtClean="0">
                <a:solidFill>
                  <a:srgbClr val="FFFFFF"/>
                </a:solidFill>
                <a:effectLst/>
                <a:latin typeface="Arial Black" panose="020B0A04020102020204" pitchFamily="34" charset="0"/>
                <a:ea typeface="微软雅黑" panose="020B0503020204020204" pitchFamily="34" charset="-122"/>
                <a:cs typeface="经典粗圆简" panose="02010609000101010101" pitchFamily="49" charset="-122"/>
              </a:rPr>
              <a:t>CAPSHEAF </a:t>
            </a:r>
            <a:r>
              <a:rPr lang="en-US" altLang="zh-CN" sz="2800" baseline="30000" dirty="0" smtClean="0">
                <a:solidFill>
                  <a:srgbClr val="FFFFFF"/>
                </a:solidFill>
                <a:effectLst/>
                <a:latin typeface="Arial Black" panose="020B0A04020102020204" pitchFamily="34" charset="0"/>
                <a:ea typeface="微软雅黑" panose="020B0503020204020204" pitchFamily="34" charset="-122"/>
                <a:cs typeface="经典粗圆简" panose="02010609000101010101" pitchFamily="49" charset="-122"/>
              </a:rPr>
              <a:t>®</a:t>
            </a:r>
            <a:endParaRPr lang="zh-CN" altLang="en-US" sz="2800" baseline="30000" dirty="0">
              <a:solidFill>
                <a:srgbClr val="FFFFFF"/>
              </a:solidFill>
              <a:effectLst/>
              <a:latin typeface="Arial Black" panose="020B0A04020102020204" pitchFamily="34" charset="0"/>
              <a:ea typeface="微软雅黑" panose="020B0503020204020204" pitchFamily="34" charset="-122"/>
              <a:cs typeface="经典粗圆简" panose="02010609000101010101" pitchFamily="49" charset="-122"/>
            </a:endParaRPr>
          </a:p>
        </p:txBody>
      </p:sp>
      <p:sp>
        <p:nvSpPr>
          <p:cNvPr id="2" name="矩形 1"/>
          <p:cNvSpPr/>
          <p:nvPr/>
        </p:nvSpPr>
        <p:spPr>
          <a:xfrm>
            <a:off x="2986821" y="5573464"/>
            <a:ext cx="2954655" cy="341632"/>
          </a:xfrm>
          <a:prstGeom prst="rect">
            <a:avLst/>
          </a:prstGeom>
        </p:spPr>
        <p:txBody>
          <a:bodyPr wrap="none">
            <a:spAutoFit/>
          </a:bodyPr>
          <a:lstStyle/>
          <a:p>
            <a:pPr fontAlgn="auto">
              <a:lnSpc>
                <a:spcPct val="90000"/>
              </a:lnSpc>
              <a:spcAft>
                <a:spcPts val="0"/>
              </a:spcAft>
              <a:defRPr/>
            </a:pPr>
            <a:r>
              <a:rPr kumimoji="0" lang="zh-CN" altLang="en-US" sz="1800" dirty="0">
                <a:effectLst/>
                <a:latin typeface="微软雅黑" panose="020B0503020204020204" pitchFamily="34" charset="-122"/>
                <a:ea typeface="微软雅黑" panose="020B0503020204020204" pitchFamily="34" charset="-122"/>
              </a:rPr>
              <a:t>成都</a:t>
            </a:r>
            <a:r>
              <a:rPr kumimoji="0" lang="zh-CN" altLang="en-US" sz="1800" dirty="0" smtClean="0">
                <a:effectLst/>
                <a:latin typeface="微软雅黑" panose="020B0503020204020204" pitchFamily="34" charset="-122"/>
                <a:ea typeface="微软雅黑" panose="020B0503020204020204" pitchFamily="34" charset="-122"/>
              </a:rPr>
              <a:t>世纪顶点科技有限公司</a:t>
            </a:r>
            <a:endParaRPr kumimoji="0" lang="zh-CN" altLang="en-US" sz="1800" dirty="0">
              <a:effectLst/>
              <a:latin typeface="微软雅黑" panose="020B0503020204020204" pitchFamily="34" charset="-122"/>
              <a:ea typeface="微软雅黑" panose="020B0503020204020204" pitchFamily="34" charset="-122"/>
            </a:endParaRPr>
          </a:p>
        </p:txBody>
      </p:sp>
      <p:pic>
        <p:nvPicPr>
          <p:cNvPr id="14" name="Picture 2" descr="C:\Users\by\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1985" y="265970"/>
            <a:ext cx="1565700" cy="41141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txBox="1">
            <a:spLocks noChangeArrowheads="1"/>
          </p:cNvSpPr>
          <p:nvPr/>
        </p:nvSpPr>
        <p:spPr bwMode="auto">
          <a:xfrm>
            <a:off x="1115616" y="1975331"/>
            <a:ext cx="6624736" cy="1117838"/>
          </a:xfrm>
          <a:prstGeom prst="rect">
            <a:avLst/>
          </a:prstGeom>
          <a:noFill/>
          <a:ln>
            <a:noFill/>
          </a:ln>
          <a:effectLst>
            <a:outerShdw dist="50800" dir="18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46038" rIns="0" bIns="46038" numCol="1" anchor="ctr" anchorCtr="0" compatLnSpc="1"/>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nSpc>
                <a:spcPct val="120000"/>
              </a:lnSpc>
            </a:pPr>
            <a:r>
              <a:rPr lang="zh-CN" altLang="en-US" sz="4000" kern="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粗圆简" panose="02010609000101010101" pitchFamily="49" charset="-122"/>
              </a:rPr>
              <a:t>前</a:t>
            </a:r>
            <a:r>
              <a:rPr lang="zh-CN" altLang="en-US" sz="4000" kern="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粗圆简" panose="02010609000101010101" pitchFamily="49" charset="-122"/>
              </a:rPr>
              <a:t>端知识分享</a:t>
            </a:r>
            <a:endParaRPr lang="en-US" altLang="zh-CN" sz="4000" kern="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粗圆简" panose="02010609000101010101" pitchFamily="49" charset="-122"/>
            </a:endParaRPr>
          </a:p>
        </p:txBody>
      </p:sp>
      <p:sp>
        <p:nvSpPr>
          <p:cNvPr id="10" name="Rectangle 5"/>
          <p:cNvSpPr txBox="1">
            <a:spLocks noChangeArrowheads="1"/>
          </p:cNvSpPr>
          <p:nvPr/>
        </p:nvSpPr>
        <p:spPr bwMode="auto">
          <a:xfrm>
            <a:off x="3144877" y="3522848"/>
            <a:ext cx="4177108" cy="176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46038" rIns="0" bIns="46038" numCol="1" anchor="ctr" anchorCtr="0" compatLnSpc="1"/>
          <a:lst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a:lnSpc>
                <a:spcPct val="150000"/>
              </a:lnSpc>
              <a:spcBef>
                <a:spcPts val="600"/>
              </a:spcBef>
              <a:spcAft>
                <a:spcPts val="600"/>
              </a:spcAft>
            </a:pPr>
            <a:r>
              <a:rPr lang="zh-CN" altLang="en-US" sz="1800" kern="0" dirty="0" smtClean="0">
                <a:solidFill>
                  <a:srgbClr val="FFFFFF"/>
                </a:solidFill>
                <a:effectLst/>
                <a:latin typeface="微软雅黑" panose="020B0503020204020204" pitchFamily="34" charset="-122"/>
                <a:ea typeface="微软雅黑" panose="020B0503020204020204" pitchFamily="34" charset="-122"/>
                <a:cs typeface="经典粗圆简" panose="02010609000101010101" pitchFamily="49" charset="-122"/>
              </a:rPr>
              <a:t>小组：风控产品</a:t>
            </a:r>
            <a:r>
              <a:rPr lang="zh-CN" altLang="en-US" sz="1800" kern="0" dirty="0" smtClean="0">
                <a:solidFill>
                  <a:srgbClr val="FFFFFF"/>
                </a:solidFill>
                <a:effectLst/>
                <a:latin typeface="微软雅黑" panose="020B0503020204020204" pitchFamily="34" charset="-122"/>
                <a:ea typeface="微软雅黑" panose="020B0503020204020204" pitchFamily="34" charset="-122"/>
                <a:cs typeface="经典粗圆简" panose="02010609000101010101" pitchFamily="49" charset="-122"/>
              </a:rPr>
              <a:t>部</a:t>
            </a:r>
            <a:endParaRPr lang="en-US" altLang="zh-CN" sz="1800" kern="0" dirty="0" smtClean="0">
              <a:solidFill>
                <a:srgbClr val="FFFFFF"/>
              </a:solidFill>
              <a:effectLst/>
              <a:latin typeface="微软雅黑" panose="020B0503020204020204" pitchFamily="34" charset="-122"/>
              <a:ea typeface="微软雅黑" panose="020B0503020204020204" pitchFamily="34" charset="-122"/>
              <a:cs typeface="经典粗圆简" panose="02010609000101010101" pitchFamily="49" charset="-122"/>
            </a:endParaRPr>
          </a:p>
        </p:txBody>
      </p:sp>
      <p:sp>
        <p:nvSpPr>
          <p:cNvPr id="11" name="矩形 10"/>
          <p:cNvSpPr/>
          <p:nvPr/>
        </p:nvSpPr>
        <p:spPr>
          <a:xfrm>
            <a:off x="539552" y="3016201"/>
            <a:ext cx="784919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rgbClr val="FFFFFF"/>
              </a:solidFill>
            </a:endParaRPr>
          </a:p>
        </p:txBody>
      </p:sp>
    </p:spTree>
  </p:cSld>
  <p:clrMapOvr>
    <a:masterClrMapping/>
  </p:clrMapOvr>
  <p:transition spd="slow" advTm="115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algn="l"/>
              <a:r>
                <a:rPr lang="zh-CN" altLang="en-US" sz="2800" b="0" dirty="0" smtClean="0">
                  <a:solidFill>
                    <a:srgbClr val="FFFFFF"/>
                  </a:solidFill>
                  <a:effectLst/>
                  <a:latin typeface="黑体" panose="02010609060101010101" pitchFamily="49" charset="-122"/>
                  <a:ea typeface="黑体" panose="02010609060101010101" pitchFamily="49" charset="-122"/>
                </a:rPr>
                <a:t>三、</a:t>
              </a:r>
              <a:r>
                <a:rPr lang="en-US" sz="2800" b="0" dirty="0" smtClean="0">
                  <a:solidFill>
                    <a:srgbClr val="FFFFFF"/>
                  </a:solidFill>
                  <a:effectLst/>
                  <a:latin typeface="黑体" panose="02010609060101010101" pitchFamily="49" charset="-122"/>
                  <a:ea typeface="黑体" panose="02010609060101010101" pitchFamily="49" charset="-122"/>
                </a:rPr>
                <a:t>CSS</a:t>
              </a:r>
              <a:endParaRPr 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html</a:t>
            </a:r>
            <a:r>
              <a:rPr lang="zh-CN" altLang="en-US" dirty="0">
                <a:latin typeface="楷体" panose="02010609060101010101" charset="-122"/>
                <a:ea typeface="楷体" panose="02010609060101010101" charset="-122"/>
                <a:cs typeface="楷体" panose="02010609060101010101" charset="-122"/>
              </a:rPr>
              <a:t>中的</a:t>
            </a:r>
            <a:r>
              <a:rPr lang="zh-CN" altLang="en-US" dirty="0">
                <a:latin typeface="楷体" panose="02010609060101010101" charset="-122"/>
                <a:ea typeface="楷体" panose="02010609060101010101" charset="-122"/>
                <a:cs typeface="楷体" panose="02010609060101010101" charset="-122"/>
              </a:rPr>
              <a:t>流</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221105"/>
            <a:ext cx="8449945" cy="5262245"/>
          </a:xfrm>
          <a:prstGeom prst="rect">
            <a:avLst/>
          </a:prstGeom>
          <a:noFill/>
        </p:spPr>
        <p:txBody>
          <a:bodyPr wrap="square" rtlCol="0">
            <a:spAutoFit/>
          </a:bodyPr>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我们将刚才所将的元素看作一个盒子，块级元素就是一个块盒，行内元素看作行内盒，还有一种匿名盒，此处不做了解。</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html</a:t>
            </a:r>
            <a:r>
              <a:rPr lang="zh-CN" altLang="en-US" sz="1600" b="0">
                <a:solidFill>
                  <a:schemeClr val="bg2"/>
                </a:solidFill>
                <a:effectLst/>
                <a:latin typeface="宋体" panose="02010600030101010101" pitchFamily="2" charset="-122"/>
                <a:ea typeface="宋体" panose="02010600030101010101" pitchFamily="2" charset="-122"/>
              </a:rPr>
              <a:t>中的常规流（也被称为文档流和普通流），就是元素一个接着一个排列。</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在块级格式化上下文里面， 它们竖着排列；</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在行内格式化上下文里面， 它们横着排列;</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对于相对定位，</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position: relative</a:t>
            </a:r>
            <a:r>
              <a:rPr lang="zh-CN" altLang="en-US" sz="1600" b="0">
                <a:solidFill>
                  <a:schemeClr val="bg2"/>
                </a:solidFill>
                <a:effectLst/>
                <a:latin typeface="宋体" panose="02010600030101010101" pitchFamily="2" charset="-122"/>
                <a:ea typeface="宋体" panose="02010600030101010101" pitchFamily="2" charset="-122"/>
              </a:rPr>
              <a:t>，盒偏移位置由这些属性定义top，bottom，left 和</a:t>
            </a:r>
            <a:r>
              <a:rPr lang="zh-CN" altLang="en-US" sz="1600" b="0">
                <a:solidFill>
                  <a:schemeClr val="bg2"/>
                </a:solidFill>
                <a:effectLst/>
                <a:latin typeface="宋体" panose="02010600030101010101" pitchFamily="2" charset="-122"/>
                <a:ea typeface="宋体" panose="02010600030101010101" pitchFamily="2" charset="-122"/>
              </a:rPr>
              <a:t> right。即使有偏移，仍然保留原有的位置，其它常规流不能占用这个位置。</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而在页面中经常会有一个盒子覆盖或者浮动到另一个盒子上面的情况，这个时候就有另一个概念叫</a:t>
            </a:r>
            <a:r>
              <a:rPr lang="zh-CN" altLang="en-US" sz="1600">
                <a:solidFill>
                  <a:schemeClr val="tx2">
                    <a:lumMod val="50000"/>
                  </a:schemeClr>
                </a:solidFill>
                <a:effectLst/>
                <a:latin typeface="宋体" panose="02010600030101010101" pitchFamily="2" charset="-122"/>
                <a:ea typeface="宋体" panose="02010600030101010101" pitchFamily="2" charset="-122"/>
                <a:cs typeface="宋体" panose="02010600030101010101" pitchFamily="2" charset="-122"/>
              </a:rPr>
              <a:t>脱离文档流</a:t>
            </a:r>
            <a:r>
              <a:rPr lang="zh-CN" altLang="en-US" sz="1600" b="0">
                <a:solidFill>
                  <a:schemeClr val="bg2"/>
                </a:solidFill>
                <a:effectLst/>
                <a:latin typeface="宋体" panose="02010600030101010101" pitchFamily="2" charset="-122"/>
                <a:ea typeface="宋体" panose="02010600030101010101" pitchFamily="2" charset="-122"/>
              </a:rPr>
              <a:t>。脱离文档流一般有两种方式：</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     </a:t>
            </a:r>
            <a:r>
              <a:rPr lang="zh-CN" altLang="en-US" sz="1600">
                <a:solidFill>
                  <a:schemeClr val="tx2">
                    <a:lumMod val="50000"/>
                  </a:schemeClr>
                </a:solidFill>
                <a:effectLst/>
                <a:latin typeface="宋体" panose="02010600030101010101" pitchFamily="2" charset="-122"/>
                <a:ea typeface="宋体" panose="02010600030101010101" pitchFamily="2" charset="-122"/>
                <a:cs typeface="宋体" panose="02010600030101010101" pitchFamily="2" charset="-122"/>
              </a:rPr>
              <a:t>浮动</a:t>
            </a:r>
            <a:r>
              <a:rPr lang="zh-CN" altLang="en-US" sz="1600" b="0">
                <a:solidFill>
                  <a:schemeClr val="bg2"/>
                </a:solidFill>
                <a:effectLst/>
                <a:latin typeface="宋体" panose="02010600030101010101" pitchFamily="2" charset="-122"/>
                <a:ea typeface="宋体" panose="02010600030101010101" pitchFamily="2" charset="-122"/>
              </a:rPr>
              <a:t>：</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浮动的盒子</a:t>
            </a:r>
            <a:r>
              <a:rPr lang="zh-CN" altLang="en-US" sz="1600" b="0">
                <a:solidFill>
                  <a:schemeClr val="bg2"/>
                </a:solidFill>
                <a:effectLst/>
                <a:latin typeface="宋体" panose="02010600030101010101" pitchFamily="2" charset="-122"/>
                <a:ea typeface="宋体" panose="02010600030101010101" pitchFamily="2" charset="-122"/>
              </a:rPr>
              <a:t>称为浮动盒(floating boxes)；</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它位于当前行的开头或末尾；</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这导致</a:t>
            </a:r>
            <a:r>
              <a:rPr lang="zh-CN" altLang="en-US" sz="1600">
                <a:solidFill>
                  <a:schemeClr val="bg2"/>
                </a:solidFill>
                <a:effectLst/>
                <a:latin typeface="宋体" panose="02010600030101010101" pitchFamily="2" charset="-122"/>
                <a:ea typeface="宋体" panose="02010600030101010101" pitchFamily="2" charset="-122"/>
              </a:rPr>
              <a:t>常规流环绕在它的周边</a:t>
            </a:r>
            <a:r>
              <a:rPr lang="zh-CN" altLang="en-US" sz="1600" b="0">
                <a:solidFill>
                  <a:schemeClr val="bg2"/>
                </a:solidFill>
                <a:effectLst/>
                <a:latin typeface="宋体" panose="02010600030101010101" pitchFamily="2" charset="-122"/>
                <a:ea typeface="宋体" panose="02010600030101010101" pitchFamily="2" charset="-122"/>
              </a:rPr>
              <a:t>，除非设置 clear 属性；</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     </a:t>
            </a:r>
            <a:r>
              <a:rPr lang="zh-CN" altLang="en-US" sz="1600">
                <a:solidFill>
                  <a:schemeClr val="tx2">
                    <a:lumMod val="50000"/>
                  </a:schemeClr>
                </a:solidFill>
                <a:effectLst/>
                <a:latin typeface="宋体" panose="02010600030101010101" pitchFamily="2" charset="-122"/>
                <a:ea typeface="宋体" panose="02010600030101010101" pitchFamily="2" charset="-122"/>
                <a:cs typeface="宋体" panose="02010600030101010101" pitchFamily="2" charset="-122"/>
              </a:rPr>
              <a:t>绝对定位</a:t>
            </a:r>
            <a:r>
              <a:rPr lang="zh-CN" altLang="en-US" sz="1600" b="0">
                <a:solidFill>
                  <a:schemeClr val="bg2"/>
                </a:solidFill>
                <a:effectLst/>
                <a:latin typeface="宋体" panose="02010600030101010101" pitchFamily="2" charset="-122"/>
                <a:ea typeface="宋体" panose="02010600030101010101" pitchFamily="2" charset="-122"/>
              </a:rPr>
              <a:t>：</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绝对定位方案，</a:t>
            </a:r>
            <a:r>
              <a:rPr lang="zh-CN" altLang="en-US" sz="1600">
                <a:solidFill>
                  <a:schemeClr val="bg2"/>
                </a:solidFill>
                <a:effectLst/>
                <a:latin typeface="宋体" panose="02010600030101010101" pitchFamily="2" charset="-122"/>
                <a:ea typeface="宋体" panose="02010600030101010101" pitchFamily="2" charset="-122"/>
              </a:rPr>
              <a:t>盒从常规流中被移除</a:t>
            </a:r>
            <a:r>
              <a:rPr lang="zh-CN" altLang="en-US" sz="1600" b="0">
                <a:solidFill>
                  <a:schemeClr val="bg2"/>
                </a:solidFill>
                <a:effectLst/>
                <a:latin typeface="宋体" panose="02010600030101010101" pitchFamily="2" charset="-122"/>
                <a:ea typeface="宋体" panose="02010600030101010101" pitchFamily="2" charset="-122"/>
              </a:rPr>
              <a:t>，不影响常规流的布局；</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它的定位相对于它的包含块，相关CSS属性：top，bottom，left及right；</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如果元素的属性position为absolute或fixed，它是绝对定位元素；</a:t>
            </a:r>
            <a:endParaRPr lang="zh-CN" altLang="en-US" sz="1600" b="0">
              <a:solidFill>
                <a:schemeClr val="bg2"/>
              </a:solidFill>
              <a:effectLst/>
              <a:latin typeface="宋体" panose="02010600030101010101" pitchFamily="2" charset="-122"/>
              <a:ea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对于</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position: absolute</a:t>
            </a:r>
            <a:r>
              <a:rPr lang="zh-CN" altLang="en-US" sz="1600" b="0">
                <a:solidFill>
                  <a:schemeClr val="bg2"/>
                </a:solidFill>
                <a:effectLst/>
                <a:latin typeface="宋体" panose="02010600030101010101" pitchFamily="2" charset="-122"/>
                <a:ea typeface="宋体" panose="02010600030101010101" pitchFamily="2" charset="-122"/>
              </a:rPr>
              <a:t>，元素定位将相对于最近的一个relative、fixed或absolute的父元素，如果没有则相对于body；</a:t>
            </a:r>
            <a:endParaRPr lang="zh-CN" altLang="en-US" sz="1600" b="0">
              <a:solidFill>
                <a:schemeClr val="bg2"/>
              </a:solidFill>
              <a:effectLst/>
              <a:latin typeface="宋体" panose="02010600030101010101" pitchFamily="2" charset="-122"/>
              <a:ea typeface="宋体" panose="02010600030101010101" pitchFamily="2" charset="-122"/>
            </a:endParaRPr>
          </a:p>
        </p:txBody>
      </p:sp>
    </p:spTree>
  </p:cSld>
  <p:clrMapOvr>
    <a:masterClrMapping/>
  </p:clrMapOvr>
  <p:transition advTm="115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en-US" dirty="0">
                <a:latin typeface="楷体" panose="02010609060101010101" charset="-122"/>
                <a:ea typeface="楷体" panose="02010609060101010101" charset="-122"/>
                <a:cs typeface="楷体" panose="02010609060101010101" charset="-122"/>
              </a:rPr>
              <a:t>BFC</a:t>
            </a:r>
            <a:endParaRPr lang="en-US" dirty="0">
              <a:latin typeface="楷体" panose="02010609060101010101" charset="-122"/>
              <a:ea typeface="楷体" panose="02010609060101010101" charset="-122"/>
              <a:cs typeface="楷体" panose="02010609060101010101" charset="-122"/>
            </a:endParaRPr>
          </a:p>
        </p:txBody>
      </p:sp>
      <p:sp>
        <p:nvSpPr>
          <p:cNvPr id="100" name="文本框 99"/>
          <p:cNvSpPr txBox="1"/>
          <p:nvPr/>
        </p:nvSpPr>
        <p:spPr>
          <a:xfrm>
            <a:off x="424180" y="1322705"/>
            <a:ext cx="8296275" cy="1568450"/>
          </a:xfrm>
          <a:prstGeom prst="rect">
            <a:avLst/>
          </a:prstGeom>
          <a:noFill/>
          <a:ln w="9525">
            <a:noFill/>
          </a:ln>
        </p:spPr>
        <p:txBody>
          <a:bodyPr wrap="square">
            <a:spAutoFit/>
          </a:bodyPr>
          <a:p>
            <a:pPr marL="0" indent="0" algn="l"/>
            <a:r>
              <a:rPr lang="en-US" altLang="zh-CN" sz="1600" b="0">
                <a:solidFill>
                  <a:srgbClr val="333333"/>
                </a:solidFill>
                <a:effectLst/>
                <a:ea typeface="宋体" panose="02010600030101010101" pitchFamily="2" charset="-122"/>
              </a:rPr>
              <a:t>      BFC全称是Block Formatting Context，即</a:t>
            </a:r>
            <a:r>
              <a:rPr lang="en-US" altLang="zh-CN" sz="1600">
                <a:solidFill>
                  <a:srgbClr val="333333"/>
                </a:solidFill>
                <a:effectLst/>
                <a:ea typeface="宋体" panose="02010600030101010101" pitchFamily="2" charset="-122"/>
              </a:rPr>
              <a:t>块格式化上下文</a:t>
            </a:r>
            <a:r>
              <a:rPr lang="en-US" altLang="zh-CN" sz="1600" b="0">
                <a:solidFill>
                  <a:srgbClr val="333333"/>
                </a:solidFill>
                <a:effectLst/>
                <a:ea typeface="宋体" panose="02010600030101010101" pitchFamily="2" charset="-122"/>
              </a:rPr>
              <a:t>。</a:t>
            </a:r>
            <a:endParaRPr lang="en-US" altLang="zh-CN" sz="1600" b="0">
              <a:solidFill>
                <a:srgbClr val="333333"/>
              </a:solidFill>
              <a:effectLst/>
              <a:ea typeface="宋体" panose="02010600030101010101" pitchFamily="2" charset="-122"/>
            </a:endParaRPr>
          </a:p>
          <a:p>
            <a:pPr marL="0" indent="0" algn="l"/>
            <a:r>
              <a:rPr lang="en-US" altLang="zh-CN" sz="1600" b="0">
                <a:solidFill>
                  <a:srgbClr val="333333"/>
                </a:solidFill>
                <a:effectLst/>
                <a:ea typeface="宋体" panose="02010600030101010101" pitchFamily="2" charset="-122"/>
              </a:rPr>
              <a:t>     </a:t>
            </a:r>
            <a:endParaRPr lang="en-US" altLang="zh-CN" sz="1600" b="0">
              <a:solidFill>
                <a:srgbClr val="333333"/>
              </a:solidFill>
              <a:effectLst/>
              <a:ea typeface="宋体" panose="02010600030101010101" pitchFamily="2" charset="-122"/>
            </a:endParaRPr>
          </a:p>
          <a:p>
            <a:pPr marL="0" indent="0" algn="l"/>
            <a:r>
              <a:rPr lang="en-US" altLang="zh-CN" sz="1600" b="0">
                <a:solidFill>
                  <a:srgbClr val="333333"/>
                </a:solidFill>
                <a:effectLst/>
                <a:ea typeface="宋体" panose="02010600030101010101" pitchFamily="2" charset="-122"/>
              </a:rPr>
              <a:t>      </a:t>
            </a:r>
            <a:r>
              <a:rPr lang="zh-CN" sz="1600" b="0">
                <a:solidFill>
                  <a:srgbClr val="333333"/>
                </a:solidFill>
                <a:effectLst/>
                <a:ea typeface="宋体" panose="02010600030101010101" pitchFamily="2" charset="-122"/>
              </a:rPr>
              <a:t>块格式上下文是页面CSS 视觉渲染的一部分，</a:t>
            </a:r>
            <a:r>
              <a:rPr lang="zh-CN" sz="1600">
                <a:solidFill>
                  <a:srgbClr val="333333"/>
                </a:solidFill>
                <a:effectLst/>
                <a:ea typeface="宋体" panose="02010600030101010101" pitchFamily="2" charset="-122"/>
              </a:rPr>
              <a:t>用于决定块盒子的布局及浮动相互影响范围的一个区域</a:t>
            </a:r>
            <a:r>
              <a:rPr lang="zh-CN" sz="1600" b="0">
                <a:solidFill>
                  <a:srgbClr val="333333"/>
                </a:solidFill>
                <a:effectLst/>
                <a:ea typeface="宋体" panose="02010600030101010101" pitchFamily="2" charset="-122"/>
              </a:rPr>
              <a:t>。</a:t>
            </a:r>
            <a:endParaRPr lang="zh-CN" sz="1600" b="0">
              <a:solidFill>
                <a:srgbClr val="333333"/>
              </a:solidFill>
              <a:effectLst/>
              <a:ea typeface="宋体" panose="02010600030101010101" pitchFamily="2" charset="-122"/>
            </a:endParaRPr>
          </a:p>
          <a:p>
            <a:pPr marL="0" indent="0" algn="l"/>
            <a:endParaRPr lang="zh-CN" altLang="en-US" sz="1600">
              <a:effectLst/>
            </a:endParaRPr>
          </a:p>
          <a:p>
            <a:pPr marL="0" indent="0" algn="l"/>
            <a:r>
              <a:rPr lang="zh-CN" altLang="en-US" sz="1600">
                <a:effectLst/>
              </a:rPr>
              <a:t>    </a:t>
            </a:r>
            <a:r>
              <a:rPr lang="zh-CN" altLang="en-US" sz="1600">
                <a:solidFill>
                  <a:schemeClr val="bg2"/>
                </a:solidFill>
                <a:effectLst/>
              </a:rPr>
              <a:t> </a:t>
            </a:r>
            <a:r>
              <a:rPr lang="zh-CN" altLang="en-US" sz="1600" b="0">
                <a:solidFill>
                  <a:schemeClr val="bg2"/>
                </a:solidFill>
                <a:effectLst/>
              </a:rPr>
              <a:t>此处有个例子。</a:t>
            </a:r>
            <a:endParaRPr lang="zh-CN" altLang="en-US" sz="1600" b="0">
              <a:solidFill>
                <a:schemeClr val="bg2"/>
              </a:solidFill>
              <a:effectLst/>
            </a:endParaRPr>
          </a:p>
        </p:txBody>
      </p:sp>
    </p:spTree>
  </p:cSld>
  <p:clrMapOvr>
    <a:masterClrMapping/>
  </p:clrMapOvr>
  <p:transition advTm="115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pPr>
              <a:r>
                <a:rPr lang="zh-CN" altLang="en-US" sz="2800" b="0" dirty="0" smtClean="0">
                  <a:solidFill>
                    <a:srgbClr val="FFFFFF"/>
                  </a:solidFill>
                  <a:effectLst/>
                  <a:latin typeface="黑体" panose="02010609060101010101" pitchFamily="49" charset="-122"/>
                  <a:ea typeface="黑体" panose="02010609060101010101" pitchFamily="49" charset="-122"/>
                </a:rPr>
                <a:t>四、</a:t>
              </a:r>
              <a:r>
                <a:rPr lang="zh-CN" altLang="en-US" sz="2800" b="0" dirty="0" smtClean="0">
                  <a:solidFill>
                    <a:srgbClr val="FFFFFF"/>
                  </a:solidFill>
                  <a:effectLst/>
                  <a:latin typeface="黑体" panose="02010609060101010101" pitchFamily="49" charset="-122"/>
                  <a:ea typeface="黑体" panose="02010609060101010101" pitchFamily="49" charset="-122"/>
                  <a:sym typeface="+mn-ea"/>
                </a:rPr>
                <a:t>JavaScript</a:t>
              </a:r>
              <a:endParaRPr lang="zh-CN" alt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数据类型</a:t>
            </a:r>
            <a:endParaRPr lang="zh-CN" altLang="en-US" dirty="0">
              <a:latin typeface="楷体" panose="02010609060101010101" charset="-122"/>
              <a:ea typeface="楷体" panose="02010609060101010101" charset="-122"/>
              <a:cs typeface="楷体" panose="02010609060101010101" charset="-122"/>
            </a:endParaRPr>
          </a:p>
        </p:txBody>
      </p:sp>
      <p:pic>
        <p:nvPicPr>
          <p:cNvPr id="2" name="图片 1"/>
          <p:cNvPicPr>
            <a:picLocks noChangeAspect="1"/>
          </p:cNvPicPr>
          <p:nvPr/>
        </p:nvPicPr>
        <p:blipFill>
          <a:blip r:embed="rId1"/>
          <a:srcRect l="7006" t="28325" r="13895" b="10492"/>
          <a:stretch>
            <a:fillRect/>
          </a:stretch>
        </p:blipFill>
        <p:spPr>
          <a:xfrm>
            <a:off x="612775" y="1348105"/>
            <a:ext cx="5514975" cy="3043555"/>
          </a:xfrm>
          <a:prstGeom prst="rect">
            <a:avLst/>
          </a:prstGeom>
        </p:spPr>
      </p:pic>
      <p:sp>
        <p:nvSpPr>
          <p:cNvPr id="3" name="文本框 2"/>
          <p:cNvSpPr txBox="1"/>
          <p:nvPr/>
        </p:nvSpPr>
        <p:spPr>
          <a:xfrm>
            <a:off x="513715" y="3982085"/>
            <a:ext cx="7774305" cy="1814830"/>
          </a:xfrm>
          <a:prstGeom prst="rect">
            <a:avLst/>
          </a:prstGeom>
          <a:noFill/>
        </p:spPr>
        <p:txBody>
          <a:bodyPr wrap="square" rtlCol="0">
            <a:spAutoFit/>
          </a:bodyPr>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在</a:t>
            </a:r>
            <a:r>
              <a:rPr lang="en-US" altLang="zh-CN" sz="1600" b="0">
                <a:solidFill>
                  <a:schemeClr val="bg2"/>
                </a:solidFill>
                <a:effectLst/>
                <a:latin typeface="宋体" panose="02010600030101010101" pitchFamily="2" charset="-122"/>
                <a:ea typeface="宋体" panose="02010600030101010101" pitchFamily="2" charset="-122"/>
              </a:rPr>
              <a:t>js</a:t>
            </a:r>
            <a:r>
              <a:rPr lang="zh-CN" altLang="en-US" sz="1600" b="0">
                <a:solidFill>
                  <a:schemeClr val="bg2"/>
                </a:solidFill>
                <a:effectLst/>
                <a:latin typeface="宋体" panose="02010600030101010101" pitchFamily="2" charset="-122"/>
                <a:ea typeface="宋体" panose="02010600030101010101" pitchFamily="2" charset="-122"/>
              </a:rPr>
              <a:t>中声明数据类型都是使用 </a:t>
            </a:r>
            <a:r>
              <a:rPr lang="en-US" altLang="zh-CN" sz="1600" b="0">
                <a:solidFill>
                  <a:schemeClr val="bg2"/>
                </a:solidFill>
                <a:effectLst/>
                <a:latin typeface="宋体" panose="02010600030101010101" pitchFamily="2" charset="-122"/>
                <a:ea typeface="宋体" panose="02010600030101010101" pitchFamily="2" charset="-122"/>
              </a:rPr>
              <a:t>var </a:t>
            </a:r>
            <a:r>
              <a:rPr lang="zh-CN" altLang="en-US" sz="1600" b="0">
                <a:solidFill>
                  <a:schemeClr val="bg2"/>
                </a:solidFill>
                <a:effectLst/>
                <a:latin typeface="宋体" panose="02010600030101010101" pitchFamily="2" charset="-122"/>
                <a:ea typeface="宋体" panose="02010600030101010101" pitchFamily="2" charset="-122"/>
              </a:rPr>
              <a:t>或者 </a:t>
            </a:r>
            <a:r>
              <a:rPr lang="en-US" altLang="zh-CN" sz="1600" b="0">
                <a:solidFill>
                  <a:schemeClr val="bg2"/>
                </a:solidFill>
                <a:effectLst/>
                <a:latin typeface="宋体" panose="02010600030101010101" pitchFamily="2" charset="-122"/>
                <a:ea typeface="宋体" panose="02010600030101010101" pitchFamily="2" charset="-122"/>
              </a:rPr>
              <a:t>let </a:t>
            </a:r>
            <a:r>
              <a:rPr lang="zh-CN" altLang="en-US" sz="1600" b="0">
                <a:solidFill>
                  <a:schemeClr val="bg2"/>
                </a:solidFill>
                <a:effectLst/>
                <a:latin typeface="宋体" panose="02010600030101010101" pitchFamily="2" charset="-122"/>
                <a:ea typeface="宋体" panose="02010600030101010101" pitchFamily="2" charset="-122"/>
              </a:rPr>
              <a:t>和 </a:t>
            </a:r>
            <a:r>
              <a:rPr lang="en-US" altLang="zh-CN" sz="1600" b="0">
                <a:solidFill>
                  <a:schemeClr val="bg2"/>
                </a:solidFill>
                <a:effectLst/>
                <a:latin typeface="宋体" panose="02010600030101010101" pitchFamily="2" charset="-122"/>
                <a:ea typeface="宋体" panose="02010600030101010101" pitchFamily="2" charset="-122"/>
              </a:rPr>
              <a:t>const</a:t>
            </a:r>
            <a:r>
              <a:rPr lang="zh-CN" altLang="en-US" sz="1600" b="0">
                <a:solidFill>
                  <a:schemeClr val="bg2"/>
                </a:solidFill>
                <a:effectLst/>
                <a:latin typeface="宋体" panose="02010600030101010101" pitchFamily="2" charset="-122"/>
                <a:ea typeface="宋体" panose="02010600030101010101" pitchFamily="2" charset="-122"/>
              </a:rPr>
              <a:t>。</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rPr>
              <a:t>ECMAScript是一种脚本在语法和语义上的标准，在</a:t>
            </a:r>
            <a:r>
              <a:rPr lang="en-US" altLang="zh-CN" sz="1600" b="0">
                <a:solidFill>
                  <a:schemeClr val="bg2"/>
                </a:solidFill>
                <a:effectLst/>
                <a:latin typeface="宋体" panose="02010600030101010101" pitchFamily="2" charset="-122"/>
                <a:ea typeface="宋体" panose="02010600030101010101" pitchFamily="2" charset="-122"/>
              </a:rPr>
              <a:t>ES6</a:t>
            </a:r>
            <a:r>
              <a:rPr lang="zh-CN" altLang="en-US" sz="1600" b="0">
                <a:solidFill>
                  <a:schemeClr val="bg2"/>
                </a:solidFill>
                <a:effectLst/>
                <a:latin typeface="宋体" panose="02010600030101010101" pitchFamily="2" charset="-122"/>
                <a:ea typeface="宋体" panose="02010600030101010101" pitchFamily="2" charset="-122"/>
              </a:rPr>
              <a:t>之前，声明数据类型使用的都是</a:t>
            </a:r>
            <a:r>
              <a:rPr lang="en-US" altLang="zh-CN" sz="1600" b="0">
                <a:solidFill>
                  <a:schemeClr val="bg2"/>
                </a:solidFill>
                <a:effectLst/>
                <a:latin typeface="宋体" panose="02010600030101010101" pitchFamily="2" charset="-122"/>
                <a:ea typeface="宋体" panose="02010600030101010101" pitchFamily="2" charset="-122"/>
              </a:rPr>
              <a:t>var</a:t>
            </a:r>
            <a:r>
              <a:rPr lang="zh-CN" altLang="en-US" sz="1600" b="0">
                <a:solidFill>
                  <a:schemeClr val="bg2"/>
                </a:solidFill>
                <a:effectLst/>
                <a:latin typeface="宋体" panose="02010600030101010101" pitchFamily="2" charset="-122"/>
                <a:ea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rPr>
              <a:t>ES6</a:t>
            </a:r>
            <a:r>
              <a:rPr lang="zh-CN" altLang="en-US" sz="1600" b="0">
                <a:solidFill>
                  <a:schemeClr val="bg2"/>
                </a:solidFill>
                <a:effectLst/>
                <a:latin typeface="宋体" panose="02010600030101010101" pitchFamily="2" charset="-122"/>
                <a:ea typeface="宋体" panose="02010600030101010101" pitchFamily="2" charset="-122"/>
              </a:rPr>
              <a:t>之后，可以使用</a:t>
            </a:r>
            <a:r>
              <a:rPr lang="en-US" altLang="zh-CN" sz="1600" b="0">
                <a:solidFill>
                  <a:schemeClr val="bg2"/>
                </a:solidFill>
                <a:effectLst/>
                <a:latin typeface="宋体" panose="02010600030101010101" pitchFamily="2" charset="-122"/>
                <a:ea typeface="宋体" panose="02010600030101010101" pitchFamily="2" charset="-122"/>
              </a:rPr>
              <a:t>let</a:t>
            </a:r>
            <a:r>
              <a:rPr lang="zh-CN" altLang="en-US" sz="1600" b="0">
                <a:solidFill>
                  <a:schemeClr val="bg2"/>
                </a:solidFill>
                <a:effectLst/>
                <a:latin typeface="宋体" panose="02010600030101010101" pitchFamily="2" charset="-122"/>
                <a:ea typeface="宋体" panose="02010600030101010101" pitchFamily="2" charset="-122"/>
              </a:rPr>
              <a:t>来声明变量，与</a:t>
            </a:r>
            <a:r>
              <a:rPr lang="en-US" altLang="zh-CN" sz="1600" b="0">
                <a:solidFill>
                  <a:schemeClr val="bg2"/>
                </a:solidFill>
                <a:effectLst/>
                <a:latin typeface="宋体" panose="02010600030101010101" pitchFamily="2" charset="-122"/>
                <a:ea typeface="宋体" panose="02010600030101010101" pitchFamily="2" charset="-122"/>
              </a:rPr>
              <a:t>var</a:t>
            </a:r>
            <a:r>
              <a:rPr lang="zh-CN" altLang="en-US" sz="1600" b="0">
                <a:solidFill>
                  <a:schemeClr val="bg2"/>
                </a:solidFill>
                <a:effectLst/>
                <a:latin typeface="宋体" panose="02010600030101010101" pitchFamily="2" charset="-122"/>
                <a:ea typeface="宋体" panose="02010600030101010101" pitchFamily="2" charset="-122"/>
              </a:rPr>
              <a:t>的区别是</a:t>
            </a:r>
            <a:r>
              <a:rPr lang="zh-CN" altLang="en-US" sz="1600" b="0">
                <a:solidFill>
                  <a:schemeClr val="bg2"/>
                </a:solidFill>
                <a:effectLst/>
                <a:latin typeface="宋体" panose="02010600030101010101" pitchFamily="2" charset="-122"/>
                <a:ea typeface="宋体" panose="02010600030101010101" pitchFamily="2" charset="-122"/>
              </a:rPr>
              <a:t>对块级作用域中的声明有所不同，</a:t>
            </a:r>
            <a:r>
              <a:rPr lang="en-US" altLang="zh-CN" sz="1600" b="0">
                <a:solidFill>
                  <a:schemeClr val="bg2"/>
                </a:solidFill>
                <a:effectLst/>
                <a:latin typeface="宋体" panose="02010600030101010101" pitchFamily="2" charset="-122"/>
                <a:ea typeface="宋体" panose="02010600030101010101" pitchFamily="2" charset="-122"/>
              </a:rPr>
              <a:t>const</a:t>
            </a:r>
            <a:r>
              <a:rPr lang="zh-CN" altLang="en-US" sz="1600" b="0">
                <a:solidFill>
                  <a:schemeClr val="bg2"/>
                </a:solidFill>
                <a:effectLst/>
                <a:latin typeface="宋体" panose="02010600030101010101" pitchFamily="2" charset="-122"/>
                <a:ea typeface="宋体" panose="02010600030101010101" pitchFamily="2" charset="-122"/>
              </a:rPr>
              <a:t>用来声明常量。</a:t>
            </a:r>
            <a:endParaRPr lang="zh-CN" altLang="en-US" sz="1600" b="0">
              <a:solidFill>
                <a:schemeClr val="bg2"/>
              </a:solidFill>
              <a:effectLst/>
              <a:latin typeface="宋体" panose="02010600030101010101" pitchFamily="2" charset="-122"/>
              <a:ea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rPr>
              <a:t>    </a:t>
            </a:r>
            <a:endParaRPr lang="en-US" altLang="zh-CN" sz="1600" b="0">
              <a:solidFill>
                <a:schemeClr val="bg2"/>
              </a:solidFill>
              <a:effectLst/>
              <a:latin typeface="宋体" panose="02010600030101010101" pitchFamily="2" charset="-122"/>
              <a:ea typeface="宋体" panose="02010600030101010101" pitchFamily="2" charset="-122"/>
            </a:endParaRPr>
          </a:p>
        </p:txBody>
      </p:sp>
    </p:spTree>
  </p:cSld>
  <p:clrMapOvr>
    <a:masterClrMapping/>
  </p:clrMapOvr>
  <p:transition advTm="115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DOM</a:t>
            </a:r>
            <a:r>
              <a:rPr lang="en-US" altLang="zh-CN" sz="2000">
                <a:solidFill>
                  <a:schemeClr val="bg2"/>
                </a:solidFill>
                <a:effectLst/>
                <a:latin typeface="宋体" panose="02010600030101010101" pitchFamily="2" charset="-122"/>
                <a:ea typeface="宋体" panose="02010600030101010101" pitchFamily="2" charset="-122"/>
                <a:cs typeface="宋体" panose="02010600030101010101" pitchFamily="2" charset="-122"/>
                <a:sym typeface="+mn-ea"/>
              </a:rPr>
              <a:t>(Document Object Model)</a:t>
            </a:r>
            <a:endParaRPr lang="zh-CN" altLang="en-US" sz="2000"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082040"/>
            <a:ext cx="8312785" cy="4276725"/>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在HTML DOM中,每一个元素都是节点: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文档是一个文档节点。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所有的HTML元素都是元素节点。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所有 HTML 属性都是属性节点。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文本插入到 HTML 元素是文本节点。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注释是注释节点。    </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当浏览器载入 HTML 文档, 它就会成为 Document 对象。</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Document 对象是 HTML 文档的根节点。</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Document 对象使我们可以从脚本中对 HTML 页面中的所有元素进行访问。</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document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拥有很多的方法和属性，比如</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cookies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的读写；创建新的元素节点；获取</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HTML</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中的元素节点</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这里就不列举了。</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DOM</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对象包括元素对象（节点）、属性对象、事件对象。</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pPr>
              <a:r>
                <a:rPr lang="zh-CN" altLang="en-US" sz="2800" b="0" dirty="0" smtClean="0">
                  <a:solidFill>
                    <a:srgbClr val="FFFFFF"/>
                  </a:solidFill>
                  <a:effectLst/>
                  <a:latin typeface="黑体" panose="02010609060101010101" pitchFamily="49" charset="-122"/>
                  <a:ea typeface="黑体" panose="02010609060101010101" pitchFamily="49" charset="-122"/>
                </a:rPr>
                <a:t>五、</a:t>
              </a:r>
              <a:r>
                <a:rPr lang="zh-CN" altLang="en-US" sz="2800" b="0" dirty="0" smtClean="0">
                  <a:solidFill>
                    <a:srgbClr val="FFFFFF"/>
                  </a:solidFill>
                  <a:effectLst/>
                  <a:latin typeface="黑体" panose="02010609060101010101" pitchFamily="49" charset="-122"/>
                  <a:ea typeface="黑体" panose="02010609060101010101" pitchFamily="49" charset="-122"/>
                  <a:sym typeface="+mn-ea"/>
                </a:rPr>
                <a:t>同源策略与跨域</a:t>
              </a:r>
              <a:endParaRPr lang="zh-CN" alt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ajax</a:t>
            </a:r>
            <a:r>
              <a:rPr lang="zh-CN" altLang="en-US" dirty="0">
                <a:latin typeface="楷体" panose="02010609060101010101" charset="-122"/>
                <a:ea typeface="楷体" panose="02010609060101010101" charset="-122"/>
                <a:cs typeface="楷体" panose="02010609060101010101" charset="-122"/>
              </a:rPr>
              <a:t>请求</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270000"/>
            <a:ext cx="8258175" cy="5507990"/>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AJAX 是一种在无需重新加载整个网页（刷新页面</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）的情况下，能够更新部分网页的技术。</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什么是 AJAX ？</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AJAX = 异步 JavaScript 和 XML。</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AJAX 是一种用于创建快速动态网页的技术。</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通过在后台与服务器进行少量数据交换，AJAX 可以使网页实现异步更新。</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传统的网页（不使用 AJAX）如果需要更新内容，必需重载整个网页面。</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有很多使用 AJAX 的应用程序案例：新浪微博、Google 地图、开心网等等。</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怎么写一个</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ajax</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请求？</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创建对象：</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XMLHttpRequest 是 AJAX 的基础。</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sym typeface="+mn-ea"/>
              </a:rPr>
              <a:t>xmlhttp</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=new XMLHttpRequest();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发送请求：使用 XMLHttpRequest 对象的 open() 和 send() 方法。</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xmlhttp.open("GET","test1.txt",true);</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xmlhttp.send();</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请求方式：</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GET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POST</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xmlhttp.open("POST","ajax_test.asp",true);</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xmlhttp.setRequestHeader("Content-type","application/x-www-form-urlencoded");</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xmlhttp.send("fname=Bill&amp;lname=Gates");</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ajax</a:t>
            </a:r>
            <a:r>
              <a:rPr lang="zh-CN" altLang="en-US" dirty="0">
                <a:latin typeface="楷体" panose="02010609060101010101" charset="-122"/>
                <a:ea typeface="楷体" panose="02010609060101010101" charset="-122"/>
                <a:cs typeface="楷体" panose="02010609060101010101" charset="-122"/>
              </a:rPr>
              <a:t>请求</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270000"/>
            <a:ext cx="8258175" cy="5262245"/>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响应：使用 XMLHttpRequest 对象的 responseText 或 responseXML 属性。</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lvl="2"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responseText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获得字符串形式的响应数据。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lvl="2"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responseXML</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获得 XML 形式的响应数据。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onreadystatechange事件：</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当请求被发送到服务器时，我们需要执行一些基于响应的任务。</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每当 readyState 改变时，就会触发 onreadystatechange 事件。</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readyState 属性存有 XMLHttpRequest 的状态信息。</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readyState</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0: 请求未初始化</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1: 服务器连接已建立</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2: 请求已接收</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3: 请求处理中</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4: 请求已完成，且响应已就绪</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status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200: "OK"</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404: 未找到页面</a:t>
            </a:r>
            <a:endPar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xmlhttp.onreadystatechange=function()</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if (xmlhttp.readyState==4 &amp;&amp; xmlhttp.status==200)</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document.getElementById("myDiv").innerHTML=xmlhttp.responseText;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同源策略</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04495" y="1325245"/>
            <a:ext cx="8086090" cy="3291840"/>
          </a:xfrm>
          <a:prstGeom prst="rect">
            <a:avLst/>
          </a:prstGeom>
          <a:noFill/>
        </p:spPr>
        <p:txBody>
          <a:bodyPr wrap="square" rtlCol="0" anchor="t">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同源策略（Same origin policy）是一种约定，它是浏览器最核心也最基本的安全功能，如果缺少了同源策略，则浏览器的正常功能可能都会受到影响。可以说Web是构建在同源策略基础之上的，浏览器只是针对同源策略的一种实现。</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所谓同源是指，域名，协议，端口相同。</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当一个浏览器的两个tab页中分别打开来 百度和谷歌的页面</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当浏览器的百度tab页执行一个脚本的时候会检查这个脚本是属于哪个页面的，</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即检查是否同源，只有和百度同源的脚本才会被执行。</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如果非同源，那么在请求数据时，浏览器会在控制台中报一个异常，提示拒绝访问。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1"/>
          <p:cNvSpPr txBox="1"/>
          <p:nvPr/>
        </p:nvSpPr>
        <p:spPr>
          <a:xfrm>
            <a:off x="702000" y="1340768"/>
            <a:ext cx="785542" cy="584775"/>
          </a:xfrm>
          <a:prstGeom prst="rect">
            <a:avLst/>
          </a:prstGeom>
          <a:solidFill>
            <a:schemeClr val="tx1"/>
          </a:solidFill>
        </p:spPr>
        <p:txBody>
          <a:bodyPr wrap="square" rtlCol="0">
            <a:spAutoFit/>
          </a:bodyPr>
          <a:lstStyle/>
          <a:p>
            <a:r>
              <a:rPr lang="en-US" altLang="zh-CN" sz="3200" b="0" dirty="0" smtClean="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rPr>
              <a:t>1</a:t>
            </a:r>
            <a:endParaRPr lang="zh-CN" altLang="en-US" sz="3200" b="0" dirty="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endParaRPr>
          </a:p>
        </p:txBody>
      </p:sp>
      <p:sp>
        <p:nvSpPr>
          <p:cNvPr id="18" name="TextBox 12"/>
          <p:cNvSpPr txBox="1"/>
          <p:nvPr/>
        </p:nvSpPr>
        <p:spPr>
          <a:xfrm>
            <a:off x="1187624" y="2204864"/>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2</a:t>
            </a:r>
            <a:endParaRPr lang="zh-CN" altLang="en-US" dirty="0"/>
          </a:p>
        </p:txBody>
      </p:sp>
      <p:sp>
        <p:nvSpPr>
          <p:cNvPr id="20" name="TextBox 16"/>
          <p:cNvSpPr txBox="1"/>
          <p:nvPr/>
        </p:nvSpPr>
        <p:spPr>
          <a:xfrm>
            <a:off x="1386000" y="3068960"/>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3</a:t>
            </a:r>
            <a:endParaRPr lang="zh-CN" altLang="en-US" dirty="0"/>
          </a:p>
        </p:txBody>
      </p:sp>
      <p:sp>
        <p:nvSpPr>
          <p:cNvPr id="21" name="TextBox 7"/>
          <p:cNvSpPr txBox="1"/>
          <p:nvPr/>
        </p:nvSpPr>
        <p:spPr>
          <a:xfrm>
            <a:off x="1386000" y="3933056"/>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4</a:t>
            </a:r>
            <a:endParaRPr lang="zh-CN" altLang="en-US" dirty="0"/>
          </a:p>
        </p:txBody>
      </p:sp>
      <p:sp>
        <p:nvSpPr>
          <p:cNvPr id="8" name="TextBox 7"/>
          <p:cNvSpPr txBox="1"/>
          <p:nvPr/>
        </p:nvSpPr>
        <p:spPr>
          <a:xfrm>
            <a:off x="1187624" y="4695075"/>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smtClean="0"/>
              <a:t>5</a:t>
            </a:r>
            <a:endParaRPr lang="zh-CN" altLang="en-US" dirty="0"/>
          </a:p>
        </p:txBody>
      </p:sp>
      <p:sp>
        <p:nvSpPr>
          <p:cNvPr id="12" name="TextBox 6"/>
          <p:cNvSpPr txBox="1"/>
          <p:nvPr/>
        </p:nvSpPr>
        <p:spPr>
          <a:xfrm>
            <a:off x="333688" y="237245"/>
            <a:ext cx="7200800" cy="633891"/>
          </a:xfrm>
          <a:prstGeom prst="rect">
            <a:avLst/>
          </a:prstGeom>
          <a:noFill/>
          <a:ln>
            <a:noFill/>
          </a:ln>
          <a:effectLst>
            <a:outerShdw dist="25400"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lstStyle>
            <a:defPPr>
              <a:defRPr lang="en-US"/>
            </a:defPPr>
            <a:lvl1pPr marL="1524000" indent="-1524000" algn="l">
              <a:lnSpc>
                <a:spcPct val="120000"/>
              </a:lnSpc>
              <a:defRPr sz="3200" b="0" kern="0">
                <a:solidFill>
                  <a:srgbClr val="AAAAFF"/>
                </a:solidFill>
                <a:effectLst>
                  <a:outerShdw blurRad="38100" dist="38100" dir="2700000" algn="tl">
                    <a:srgbClr val="000000"/>
                  </a:outerShdw>
                </a:effectLst>
                <a:latin typeface="经典粗圆简" panose="02010609000101010101" pitchFamily="49" charset="-122"/>
                <a:ea typeface="经典粗圆简" panose="02010609000101010101" pitchFamily="49" charset="-122"/>
                <a:cs typeface="经典粗圆简" panose="02010609000101010101" pitchFamily="49" charset="-122"/>
              </a:defRPr>
            </a:lvl1pPr>
            <a:lvl2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indent="0"/>
            <a:r>
              <a:rPr lang="zh-CN" altLang="en-US" dirty="0" smtClean="0">
                <a:latin typeface="黑体" panose="02010609060101010101" pitchFamily="49" charset="-122"/>
                <a:ea typeface="黑体" panose="02010609060101010101" pitchFamily="49" charset="-122"/>
              </a:rPr>
              <a:t>目录</a:t>
            </a:r>
            <a:endParaRPr lang="zh-CN" altLang="en-US" dirty="0">
              <a:latin typeface="黑体" panose="02010609060101010101" pitchFamily="49" charset="-122"/>
              <a:ea typeface="黑体" panose="02010609060101010101" pitchFamily="49" charset="-122"/>
            </a:endParaRPr>
          </a:p>
        </p:txBody>
      </p:sp>
      <p:sp>
        <p:nvSpPr>
          <p:cNvPr id="11" name="TextBox 7"/>
          <p:cNvSpPr txBox="1"/>
          <p:nvPr/>
        </p:nvSpPr>
        <p:spPr>
          <a:xfrm>
            <a:off x="702000" y="5589240"/>
            <a:ext cx="785542" cy="584775"/>
          </a:xfrm>
          <a:prstGeom prst="rect">
            <a:avLst/>
          </a:prstGeom>
          <a:noFill/>
        </p:spPr>
        <p:txBody>
          <a:bodyPr wrap="square" rtlCol="0">
            <a:spAutoFit/>
          </a:bodyPr>
          <a:lstStyle>
            <a:defPPr>
              <a:defRPr lang="en-US"/>
            </a:defPPr>
            <a:lvl1pPr>
              <a:defRPr sz="3200" b="0">
                <a:ln w="18415" cmpd="sng">
                  <a:solidFill>
                    <a:srgbClr val="000000">
                      <a:lumMod val="65000"/>
                      <a:lumOff val="35000"/>
                    </a:srgbClr>
                  </a:solidFill>
                  <a:prstDash val="solid"/>
                </a:ln>
                <a:solidFill>
                  <a:srgbClr val="FFFFFF"/>
                </a:solidFill>
                <a:effectLst>
                  <a:outerShdw blurRad="63500" dir="3600000" algn="tl" rotWithShape="0">
                    <a:srgbClr val="000000">
                      <a:alpha val="70000"/>
                    </a:srgbClr>
                  </a:outerShdw>
                </a:effectLst>
              </a:defRPr>
            </a:lvl1pPr>
          </a:lstStyle>
          <a:p>
            <a:r>
              <a:rPr lang="en-US" altLang="zh-CN" dirty="0"/>
              <a:t>6</a:t>
            </a:r>
            <a:endParaRPr lang="zh-CN" altLang="en-US" dirty="0"/>
          </a:p>
        </p:txBody>
      </p:sp>
      <p:sp>
        <p:nvSpPr>
          <p:cNvPr id="2" name="文本框 1"/>
          <p:cNvSpPr txBox="1"/>
          <p:nvPr/>
        </p:nvSpPr>
        <p:spPr>
          <a:xfrm>
            <a:off x="2893060" y="1529715"/>
            <a:ext cx="309880" cy="460375"/>
          </a:xfrm>
          <a:prstGeom prst="rect">
            <a:avLst/>
          </a:prstGeom>
          <a:noFill/>
        </p:spPr>
        <p:txBody>
          <a:bodyPr wrap="none" rtlCol="0">
            <a:spAutoFit/>
          </a:bodyPr>
          <a:p>
            <a:endParaRPr lang="zh-CN" altLang="en-US"/>
          </a:p>
        </p:txBody>
      </p:sp>
      <p:sp>
        <p:nvSpPr>
          <p:cNvPr id="4" name="圆角矩形 3"/>
          <p:cNvSpPr/>
          <p:nvPr/>
        </p:nvSpPr>
        <p:spPr>
          <a:xfrm>
            <a:off x="1487170" y="1380490"/>
            <a:ext cx="6357620" cy="504190"/>
          </a:xfrm>
          <a:prstGeom prst="roundRect">
            <a:avLst/>
          </a:prstGeom>
          <a:solidFill>
            <a:srgbClr val="AAAAFF"/>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a:t>
            </a:r>
            <a:r>
              <a:rPr kumimoji="1" lang="zh-CN" altLang="en-US"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前端基础知识导读</a:t>
            </a:r>
            <a:endParaRPr kumimoji="1" lang="zh-CN" altLang="en-US"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6" name="圆角矩形 5"/>
          <p:cNvSpPr/>
          <p:nvPr/>
        </p:nvSpPr>
        <p:spPr>
          <a:xfrm>
            <a:off x="1972945" y="2245360"/>
            <a:ext cx="5839460" cy="504190"/>
          </a:xfrm>
          <a:prstGeom prst="roundRect">
            <a:avLst/>
          </a:prstGeom>
          <a:solidFill>
            <a:srgbClr val="B4E9F7"/>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HTML </a:t>
            </a:r>
            <a:endPar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7" name="圆角矩形 6"/>
          <p:cNvSpPr/>
          <p:nvPr/>
        </p:nvSpPr>
        <p:spPr>
          <a:xfrm>
            <a:off x="2171700" y="3140710"/>
            <a:ext cx="5640705" cy="504190"/>
          </a:xfrm>
          <a:prstGeom prst="roundRect">
            <a:avLst/>
          </a:prstGeom>
          <a:solidFill>
            <a:srgbClr val="BEEFD2"/>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CSS</a:t>
            </a:r>
            <a:endPar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13" name="圆角矩形 12"/>
          <p:cNvSpPr/>
          <p:nvPr/>
        </p:nvSpPr>
        <p:spPr>
          <a:xfrm>
            <a:off x="2138680" y="3933190"/>
            <a:ext cx="5673725" cy="504190"/>
          </a:xfrm>
          <a:prstGeom prst="roundRect">
            <a:avLst/>
          </a:prstGeom>
          <a:solidFill>
            <a:srgbClr val="D4E7C8"/>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JavaScript</a:t>
            </a:r>
            <a:endParaRPr kumimoji="1" lang="en-US"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14" name="圆角矩形 13"/>
          <p:cNvSpPr/>
          <p:nvPr/>
        </p:nvSpPr>
        <p:spPr>
          <a:xfrm>
            <a:off x="1972310" y="4735830"/>
            <a:ext cx="5873115" cy="504190"/>
          </a:xfrm>
          <a:prstGeom prst="roundRect">
            <a:avLst/>
          </a:prstGeom>
          <a:solidFill>
            <a:srgbClr val="E0DDD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a:t>
            </a:r>
            <a:r>
              <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同源策略与跨域</a:t>
            </a:r>
            <a:endPar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
        <p:nvSpPr>
          <p:cNvPr id="15" name="圆角矩形 14"/>
          <p:cNvSpPr/>
          <p:nvPr/>
        </p:nvSpPr>
        <p:spPr>
          <a:xfrm>
            <a:off x="1487170" y="5629275"/>
            <a:ext cx="6357620" cy="504190"/>
          </a:xfrm>
          <a:prstGeom prst="roundRect">
            <a:avLst/>
          </a:prstGeom>
          <a:solidFill>
            <a:srgbClr val="D9D9D9"/>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	</a:t>
            </a:r>
            <a:r>
              <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rPr>
              <a:t>令牌</a:t>
            </a:r>
            <a:endParaRPr kumimoji="1" lang="zh-CN" altLang="en-US" sz="2400" b="0" i="0" u="none" strike="noStrike" cap="none" normalizeH="0" baseline="0" smtClean="0">
              <a:ln>
                <a:noFill/>
              </a:ln>
              <a:solidFill>
                <a:schemeClr val="bg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endParaRPr>
          </a:p>
        </p:txBody>
      </p:sp>
    </p:spTree>
  </p:cSld>
  <p:clrMapOvr>
    <a:masterClrMapping/>
  </p:clrMapOvr>
  <p:transition advTm="115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3220"/>
            </a:xfrm>
            <a:prstGeom prst="rect">
              <a:avLst/>
            </a:prstGeom>
          </p:spPr>
          <p:txBody>
            <a:bodyPr wrap="square">
              <a:spAutoFit/>
            </a:bodyPr>
            <a:lstStyle/>
            <a:p>
              <a:pPr algn="l"/>
              <a:r>
                <a:rPr lang="zh-CN" altLang="en-US" sz="2800" b="0" dirty="0" smtClean="0">
                  <a:solidFill>
                    <a:srgbClr val="FFFFFF"/>
                  </a:solidFill>
                  <a:effectLst/>
                  <a:latin typeface="黑体" panose="02010609060101010101" pitchFamily="49" charset="-122"/>
                  <a:ea typeface="黑体" panose="02010609060101010101" pitchFamily="49" charset="-122"/>
                </a:rPr>
                <a:t>六、我的建议</a:t>
              </a:r>
              <a:endParaRPr lang="en-US" altLang="zh-CN"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3" descr="C:\Users\by\Desktop\临时文件\2015.10\10.15\背景\3.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 y="3"/>
            <a:ext cx="9137167" cy="6861621"/>
          </a:xfrm>
          <a:prstGeom prst="rect">
            <a:avLst/>
          </a:prstGeom>
          <a:noFill/>
          <a:extLst>
            <a:ext uri="{909E8E84-426E-40DD-AFC4-6F175D3DCCD1}">
              <a14:hiddenFill xmlns:a14="http://schemas.microsoft.com/office/drawing/2010/main">
                <a:solidFill>
                  <a:srgbClr val="FFFFFF"/>
                </a:solidFill>
              </a14:hiddenFill>
            </a:ext>
          </a:extLst>
        </p:spPr>
      </p:pic>
      <p:sp>
        <p:nvSpPr>
          <p:cNvPr id="26" name="WordArt 5"/>
          <p:cNvSpPr>
            <a:spLocks noChangeArrowheads="1" noChangeShapeType="1" noTextEdit="1"/>
          </p:cNvSpPr>
          <p:nvPr/>
        </p:nvSpPr>
        <p:spPr bwMode="gray">
          <a:xfrm>
            <a:off x="1930832" y="2420892"/>
            <a:ext cx="4963127" cy="928651"/>
          </a:xfrm>
          <a:prstGeom prst="rect">
            <a:avLst/>
          </a:prstGeom>
          <a:ln>
            <a:noFill/>
          </a:ln>
        </p:spPr>
        <p:txBody>
          <a:bodyPr wrap="none" fromWordArt="1">
            <a:prstTxWarp prst="textDeflate">
              <a:avLst>
                <a:gd name="adj" fmla="val 0"/>
              </a:avLst>
            </a:prstTxWarp>
          </a:bodyPr>
          <a:lstStyle/>
          <a:p>
            <a:pPr fontAlgn="auto">
              <a:spcBef>
                <a:spcPts val="0"/>
              </a:spcBef>
              <a:spcAft>
                <a:spcPts val="0"/>
              </a:spcAft>
            </a:pPr>
            <a:r>
              <a:rPr kumimoji="0" lang="en-US" altLang="zh-CN" sz="3600" kern="10" dirty="0">
                <a:ln w="19050">
                  <a:solidFill>
                    <a:srgbClr val="FFFFFF"/>
                  </a:solidFill>
                  <a:round/>
                </a:ln>
                <a:solidFill>
                  <a:prstClr val="white"/>
                </a:solidFill>
                <a:effectLst>
                  <a:outerShdw dist="71842" dir="2700000" algn="ctr" rotWithShape="0">
                    <a:prstClr val="black">
                      <a:alpha val="50000"/>
                    </a:prstClr>
                  </a:outerShdw>
                </a:effectLst>
                <a:latin typeface="Arial" panose="020B0604020202020204"/>
                <a:ea typeface="宋体" panose="02010600030101010101" pitchFamily="2" charset="-122"/>
                <a:cs typeface="Arial" panose="020B0604020202020204"/>
              </a:rPr>
              <a:t>Thank You !</a:t>
            </a:r>
            <a:endParaRPr kumimoji="0" lang="zh-CN" altLang="en-US" sz="3600" kern="10" dirty="0">
              <a:ln w="19050">
                <a:solidFill>
                  <a:srgbClr val="FFFFFF"/>
                </a:solidFill>
                <a:round/>
              </a:ln>
              <a:solidFill>
                <a:prstClr val="white"/>
              </a:solidFill>
              <a:effectLst>
                <a:outerShdw dist="71842" dir="2700000" algn="ctr" rotWithShape="0">
                  <a:prstClr val="black">
                    <a:alpha val="50000"/>
                  </a:prstClr>
                </a:outerShdw>
              </a:effectLst>
              <a:latin typeface="Arial" panose="020B0604020202020204"/>
              <a:ea typeface="宋体" panose="02010600030101010101" pitchFamily="2" charset="-122"/>
              <a:cs typeface="Arial" panose="020B0604020202020204"/>
            </a:endParaRPr>
          </a:p>
        </p:txBody>
      </p:sp>
      <p:pic>
        <p:nvPicPr>
          <p:cNvPr id="28" name="Picture 2" descr="C:\Users\by\Desktop\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1985" y="265970"/>
            <a:ext cx="1565700" cy="411414"/>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
          <p:cNvSpPr txBox="1"/>
          <p:nvPr/>
        </p:nvSpPr>
        <p:spPr>
          <a:xfrm>
            <a:off x="0" y="6525344"/>
            <a:ext cx="2699792" cy="307777"/>
          </a:xfrm>
          <a:prstGeom prst="rect">
            <a:avLst/>
          </a:prstGeom>
          <a:noFill/>
        </p:spPr>
        <p:txBody>
          <a:bodyPr wrap="square" rtlCol="0">
            <a:spAutoFit/>
          </a:bodyPr>
          <a:lstStyle/>
          <a:p>
            <a:pPr algn="l"/>
            <a:r>
              <a:rPr kumimoji="1" lang="en-US" altLang="zh-CN" sz="1400" b="1" i="1" kern="1200" dirty="0" smtClean="0">
                <a:effectLst/>
                <a:latin typeface="Times New Roman" panose="02020603050405020304" pitchFamily="18" charset="0"/>
                <a:ea typeface="隶书" panose="02010509060101010101" pitchFamily="49" charset="-122"/>
                <a:cs typeface="+mn-cs"/>
              </a:rPr>
              <a:t>http://www.capsheaf.com.cn</a:t>
            </a:r>
            <a:endParaRPr kumimoji="1" lang="zh-CN" altLang="en-US" sz="1400" b="1" i="1" kern="1200" dirty="0">
              <a:effectLst/>
              <a:latin typeface="Times New Roman" panose="02020603050405020304" pitchFamily="18" charset="0"/>
              <a:ea typeface="隶书" panose="02010509060101010101" pitchFamily="49" charset="-122"/>
              <a:cs typeface="+mn-cs"/>
            </a:endParaRPr>
          </a:p>
        </p:txBody>
      </p:sp>
    </p:spTree>
  </p:cSld>
  <p:clrMapOvr>
    <a:masterClrMapping/>
  </p:clrMapOvr>
  <p:transition advTm="1150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32" presetClass="emph" presetSubtype="0" fill="hold" grpId="1" nodeType="afterEffect">
                                  <p:stCondLst>
                                    <p:cond delay="0"/>
                                  </p:stCondLst>
                                  <p:childTnLst>
                                    <p:animRot by="120000">
                                      <p:cBhvr>
                                        <p:cTn id="12" dur="100" fill="hold">
                                          <p:stCondLst>
                                            <p:cond delay="0"/>
                                          </p:stCondLst>
                                        </p:cTn>
                                        <p:tgtEl>
                                          <p:spTgt spid="26"/>
                                        </p:tgtEl>
                                        <p:attrNameLst>
                                          <p:attrName>r</p:attrName>
                                        </p:attrNameLst>
                                      </p:cBhvr>
                                    </p:animRot>
                                    <p:animRot by="-240000">
                                      <p:cBhvr>
                                        <p:cTn id="13" dur="200" fill="hold">
                                          <p:stCondLst>
                                            <p:cond delay="200"/>
                                          </p:stCondLst>
                                        </p:cTn>
                                        <p:tgtEl>
                                          <p:spTgt spid="26"/>
                                        </p:tgtEl>
                                        <p:attrNameLst>
                                          <p:attrName>r</p:attrName>
                                        </p:attrNameLst>
                                      </p:cBhvr>
                                    </p:animRot>
                                    <p:animRot by="240000">
                                      <p:cBhvr>
                                        <p:cTn id="14" dur="200" fill="hold">
                                          <p:stCondLst>
                                            <p:cond delay="400"/>
                                          </p:stCondLst>
                                        </p:cTn>
                                        <p:tgtEl>
                                          <p:spTgt spid="26"/>
                                        </p:tgtEl>
                                        <p:attrNameLst>
                                          <p:attrName>r</p:attrName>
                                        </p:attrNameLst>
                                      </p:cBhvr>
                                    </p:animRot>
                                    <p:animRot by="-240000">
                                      <p:cBhvr>
                                        <p:cTn id="15" dur="200" fill="hold">
                                          <p:stCondLst>
                                            <p:cond delay="600"/>
                                          </p:stCondLst>
                                        </p:cTn>
                                        <p:tgtEl>
                                          <p:spTgt spid="26"/>
                                        </p:tgtEl>
                                        <p:attrNameLst>
                                          <p:attrName>r</p:attrName>
                                        </p:attrNameLst>
                                      </p:cBhvr>
                                    </p:animRot>
                                    <p:animRot by="120000">
                                      <p:cBhvr>
                                        <p:cTn id="16" dur="200" fill="hold">
                                          <p:stCondLst>
                                            <p:cond delay="800"/>
                                          </p:stCondLst>
                                        </p:cTn>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pPr>
              <a:r>
                <a:rPr lang="zh-CN" altLang="en-US" sz="2800" b="0" dirty="0" smtClean="0">
                  <a:solidFill>
                    <a:srgbClr val="FFFFFF"/>
                  </a:solidFill>
                  <a:effectLst/>
                  <a:latin typeface="黑体" panose="02010609060101010101" pitchFamily="49" charset="-122"/>
                  <a:ea typeface="黑体" panose="02010609060101010101" pitchFamily="49" charset="-122"/>
                </a:rPr>
                <a:t>一、</a:t>
              </a:r>
              <a:r>
                <a:rPr lang="en-US" altLang="zh-CN" sz="2800" b="0" dirty="0" smtClean="0">
                  <a:solidFill>
                    <a:srgbClr val="FFFFFF"/>
                  </a:solidFill>
                  <a:effectLst/>
                  <a:latin typeface="黑体" panose="02010609060101010101" pitchFamily="49" charset="-122"/>
                  <a:ea typeface="黑体" panose="02010609060101010101" pitchFamily="49" charset="-122"/>
                  <a:sym typeface="+mn-ea"/>
                </a:rPr>
                <a:t>前端基础知识导读</a:t>
              </a:r>
              <a:endParaRPr lang="en-US" altLang="zh-CN"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95612" y="322496"/>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r>
              <a:rPr lang="en-US" altLang="zh-CN" dirty="0"/>
              <a:t>  </a:t>
            </a:r>
            <a:r>
              <a:rPr lang="zh-CN" altLang="en-US" sz="2400" dirty="0">
                <a:effectLst/>
                <a:latin typeface="楷体" panose="02010609060101010101" charset="-122"/>
                <a:ea typeface="楷体" panose="02010609060101010101" charset="-122"/>
              </a:rPr>
              <a:t>前端知识导图</a:t>
            </a:r>
            <a:endParaRPr lang="zh-CN" altLang="en-US" sz="2400" dirty="0">
              <a:effectLst/>
              <a:latin typeface="楷体" panose="02010609060101010101" charset="-122"/>
              <a:ea typeface="楷体" panose="02010609060101010101" charset="-122"/>
            </a:endParaRPr>
          </a:p>
        </p:txBody>
      </p:sp>
      <p:sp>
        <p:nvSpPr>
          <p:cNvPr id="11" name="Rectangle 4"/>
          <p:cNvSpPr>
            <a:spLocks noChangeArrowheads="1"/>
          </p:cNvSpPr>
          <p:nvPr/>
        </p:nvSpPr>
        <p:spPr bwMode="auto">
          <a:xfrm>
            <a:off x="755576" y="1412776"/>
            <a:ext cx="7954510" cy="1154938"/>
          </a:xfrm>
          <a:prstGeom prst="rect">
            <a:avLst/>
          </a:prstGeom>
          <a:noFill/>
          <a:ln>
            <a:noFill/>
          </a:ln>
          <a:effectLst>
            <a:outerShdw blurRad="25400" dist="12700" algn="ctr" rotWithShape="0">
              <a:schemeClr val="accent6">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indent="0" algn="l">
              <a:lnSpc>
                <a:spcPts val="3000"/>
              </a:lnSpc>
              <a:spcBef>
                <a:spcPts val="1800"/>
              </a:spcBef>
              <a:buClr>
                <a:srgbClr val="3366FF"/>
              </a:buClr>
              <a:buSzPct val="80000"/>
              <a:buNone/>
            </a:pPr>
            <a:endParaRPr lang="en-US" altLang="zh-CN" sz="2200" b="0" dirty="0">
              <a:solidFill>
                <a:schemeClr val="accent5">
                  <a:lumMod val="10000"/>
                </a:schemeClr>
              </a:solidFill>
              <a:effectLst/>
              <a:latin typeface="黑体" panose="02010609060101010101" pitchFamily="49" charset="-122"/>
              <a:ea typeface="黑体" panose="02010609060101010101" pitchFamily="49" charset="-122"/>
              <a:cs typeface="经典粗圆简" panose="02010609000101010101" pitchFamily="49" charset="-122"/>
            </a:endParaRPr>
          </a:p>
        </p:txBody>
      </p:sp>
      <p:pic>
        <p:nvPicPr>
          <p:cNvPr id="2" name="图片 1" descr="前端知识概述"/>
          <p:cNvPicPr>
            <a:picLocks noChangeAspect="1"/>
          </p:cNvPicPr>
          <p:nvPr/>
        </p:nvPicPr>
        <p:blipFill>
          <a:blip r:embed="rId1"/>
          <a:stretch>
            <a:fillRect/>
          </a:stretch>
        </p:blipFill>
        <p:spPr>
          <a:xfrm>
            <a:off x="395605" y="1076960"/>
            <a:ext cx="7960995" cy="5499735"/>
          </a:xfrm>
          <a:prstGeom prst="rect">
            <a:avLst/>
          </a:prstGeom>
        </p:spPr>
      </p:pic>
    </p:spTree>
  </p:cSld>
  <p:clrMapOvr>
    <a:masterClrMapping/>
  </p:clrMapOvr>
  <p:transition advTm="11500">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23283" y="2132856"/>
            <a:ext cx="7618214" cy="1975867"/>
            <a:chOff x="823283" y="2132856"/>
            <a:chExt cx="7618214" cy="1975867"/>
          </a:xfrm>
        </p:grpSpPr>
        <p:pic>
          <p:nvPicPr>
            <p:cNvPr id="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3283" y="2132856"/>
              <a:ext cx="7618214" cy="1975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p:cNvGrpSpPr/>
            <p:nvPr/>
          </p:nvGrpSpPr>
          <p:grpSpPr>
            <a:xfrm>
              <a:off x="5508104" y="2305245"/>
              <a:ext cx="2897857" cy="1555803"/>
              <a:chOff x="5480842" y="2549289"/>
              <a:chExt cx="1817737" cy="1531061"/>
            </a:xfrm>
          </p:grpSpPr>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0842" y="2549289"/>
                <a:ext cx="117157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954" y="3299300"/>
                <a:ext cx="8096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矩形 4"/>
            <p:cNvSpPr/>
            <p:nvPr/>
          </p:nvSpPr>
          <p:spPr>
            <a:xfrm>
              <a:off x="1115616" y="2833772"/>
              <a:ext cx="7056784" cy="521970"/>
            </a:xfrm>
            <a:prstGeom prst="rect">
              <a:avLst/>
            </a:prstGeom>
          </p:spPr>
          <p:txBody>
            <a:bodyPr wrap="square">
              <a:spAutoFit/>
            </a:bodyPr>
            <a:lstStyle/>
            <a:p>
              <a:pPr algn="l"/>
              <a:r>
                <a:rPr lang="zh-CN" altLang="en-US" sz="2800" b="0" dirty="0" smtClean="0">
                  <a:solidFill>
                    <a:srgbClr val="FFFFFF"/>
                  </a:solidFill>
                  <a:effectLst/>
                  <a:latin typeface="黑体" panose="02010609060101010101" pitchFamily="49" charset="-122"/>
                  <a:ea typeface="黑体" panose="02010609060101010101" pitchFamily="49" charset="-122"/>
                </a:rPr>
                <a:t>二、</a:t>
              </a:r>
              <a:r>
                <a:rPr lang="zh-CN" altLang="en-US" sz="2800" b="0" dirty="0" smtClean="0">
                  <a:solidFill>
                    <a:srgbClr val="FFFFFF"/>
                  </a:solidFill>
                  <a:effectLst/>
                  <a:latin typeface="黑体" panose="02010609060101010101" pitchFamily="49" charset="-122"/>
                  <a:ea typeface="黑体" panose="02010609060101010101" pitchFamily="49" charset="-122"/>
                  <a:sym typeface="+mn-ea"/>
                </a:rPr>
                <a:t>HTML</a:t>
              </a:r>
              <a:endParaRPr lang="zh-CN" altLang="en-US" sz="2800" b="0" dirty="0" smtClean="0">
                <a:solidFill>
                  <a:srgbClr val="FFFFFF"/>
                </a:solidFill>
                <a:effectLst/>
                <a:latin typeface="黑体" panose="02010609060101010101" pitchFamily="49" charset="-122"/>
                <a:ea typeface="黑体" panose="02010609060101010101" pitchFamily="49" charset="-122"/>
              </a:endParaRPr>
            </a:p>
          </p:txBody>
        </p:sp>
      </p:grpSp>
    </p:spTree>
  </p:cSld>
  <p:clrMapOvr>
    <a:masterClrMapping/>
  </p:clrMapOvr>
  <p:transition advTm="11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95612" y="332656"/>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DOCTYPE的种类</a:t>
            </a:r>
            <a:endParaRPr lang="zh-CN" altLang="en-US" dirty="0">
              <a:latin typeface="楷体" panose="02010609060101010101" charset="-122"/>
              <a:ea typeface="楷体" panose="02010609060101010101" charset="-122"/>
              <a:cs typeface="楷体" panose="02010609060101010101" charset="-122"/>
            </a:endParaRPr>
          </a:p>
        </p:txBody>
      </p:sp>
      <p:sp>
        <p:nvSpPr>
          <p:cNvPr id="11" name="Rectangle 4"/>
          <p:cNvSpPr>
            <a:spLocks noChangeArrowheads="1"/>
          </p:cNvSpPr>
          <p:nvPr/>
        </p:nvSpPr>
        <p:spPr bwMode="auto">
          <a:xfrm>
            <a:off x="755576" y="1412776"/>
            <a:ext cx="7954510" cy="1154938"/>
          </a:xfrm>
          <a:prstGeom prst="rect">
            <a:avLst/>
          </a:prstGeom>
          <a:noFill/>
          <a:ln>
            <a:noFill/>
          </a:ln>
          <a:effectLst>
            <a:outerShdw blurRad="25400" dist="12700" algn="ctr" rotWithShape="0">
              <a:schemeClr val="accent6">
                <a:lumMod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indent="0" algn="l">
              <a:lnSpc>
                <a:spcPts val="3000"/>
              </a:lnSpc>
              <a:spcBef>
                <a:spcPts val="1800"/>
              </a:spcBef>
              <a:buClr>
                <a:srgbClr val="3366FF"/>
              </a:buClr>
              <a:buSzPct val="80000"/>
              <a:buNone/>
            </a:pPr>
            <a:endParaRPr lang="en-US" altLang="zh-CN" sz="2200" b="0" dirty="0">
              <a:solidFill>
                <a:schemeClr val="accent5">
                  <a:lumMod val="10000"/>
                </a:schemeClr>
              </a:solidFill>
              <a:effectLst/>
              <a:latin typeface="黑体" panose="02010609060101010101" pitchFamily="49" charset="-122"/>
              <a:ea typeface="黑体" panose="02010609060101010101" pitchFamily="49" charset="-122"/>
              <a:cs typeface="经典粗圆简" panose="02010609000101010101" pitchFamily="49" charset="-122"/>
            </a:endParaRPr>
          </a:p>
        </p:txBody>
      </p:sp>
      <p:sp>
        <p:nvSpPr>
          <p:cNvPr id="3" name="文本框 2"/>
          <p:cNvSpPr txBox="1"/>
          <p:nvPr/>
        </p:nvSpPr>
        <p:spPr>
          <a:xfrm>
            <a:off x="395605" y="1184275"/>
            <a:ext cx="8314690" cy="4769485"/>
          </a:xfrm>
          <a:prstGeom prst="rect">
            <a:avLst/>
          </a:prstGeom>
          <a:noFill/>
        </p:spPr>
        <p:txBody>
          <a:bodyPr wrap="square" rtlCol="0">
            <a:spAutoFit/>
          </a:bodyPr>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&lt;!DOCTYPE&gt; 声明不是一个 HTML 标签；它是用来告知 Web 浏览器页面使用了哪种 HTML 版本。</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&lt;!--html5--&gt;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&lt;!--HTML 4.01 Strict该 DTD 包含所有 HTML 元素和属性，但不包括展示性的和弃用的元素（比如 font）。不允许框架集（Framesets）--&gt;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 PUBLIC "-//W3C//DTD HTML 4.01//EN" "http://www.w3.org/TR/html4/strict.dtd"&gt;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&lt;!--过渡类型该 DTD 包含所有 HTML 元素和属性，包括展示性的和弃用的元素（比如 font）。不允许框架集（Framesets）--&gt;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 PUBLIC "-//W3C//DTD HTML 4.01 Transitional//EN" "http://www.w3.org/TR/html4/loose.dtd"&gt;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&lt;!--允许框架集的使用该 DTD 等同于 HTML 4.01 Transitional，但允许框架集内容--&gt;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&lt;!DOCTYPE HTML PUBLIC "-//W3C//DTD HTML 4.01 Frameset//EN" "http://www.w3.org/TR/html4/frameset.dtd"&gt;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395612" y="332656"/>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lang="zh-CN" altLang="en-US" dirty="0">
                <a:latin typeface="楷体" panose="02010609060101010101" charset="-122"/>
                <a:ea typeface="楷体" panose="02010609060101010101" charset="-122"/>
                <a:cs typeface="楷体" panose="02010609060101010101" charset="-122"/>
              </a:rPr>
              <a:t>Mate标签</a:t>
            </a:r>
            <a:endParaRPr lang="zh-CN" altLang="en-US"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395605" y="1212215"/>
            <a:ext cx="8159750" cy="5015865"/>
          </a:xfrm>
          <a:prstGeom prst="rect">
            <a:avLst/>
          </a:prstGeom>
          <a:noFill/>
        </p:spPr>
        <p:txBody>
          <a:bodyPr wrap="square" rtlCol="0">
            <a:spAutoFit/>
          </a:bodyPr>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元数据（Metadata）是数据的数据信息。</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&lt;meta&gt; 标签提供了 HTML 文档的元数据。元数据不会显示在客户端，但是会被浏览器解析。</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META元素通常用于指定网页的描述，关键词，文件的最后修改时间，作者及其他元数据。</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元数据可以被使用浏览器（如何显示内容或重新加载页面），搜索引擎（关键词），或其他 Web 服务调用。</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1 - 定义文档关键词，用于搜索引擎：</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name="keywords" content="HTML, CSS, XML, XHTML, JavaScript"&gt;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2 - 定义web页面描述：</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name="description" content="Free Web tutorials on HTML and CSS"&gt;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3 - 定义页面作者：</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name="author" content="Hege Refsnes"&gt;</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实例 4 - 每30秒刷新页面：</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&lt;meta http-equiv="refresh" content="30"&gt;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herf</a:t>
            </a:r>
            <a:r>
              <a:rPr lang="zh-CN" altLang="en-US" dirty="0">
                <a:latin typeface="楷体" panose="02010609060101010101" charset="-122"/>
                <a:ea typeface="楷体" panose="02010609060101010101" charset="-122"/>
                <a:cs typeface="楷体" panose="02010609060101010101" charset="-122"/>
              </a:rPr>
              <a:t>与</a:t>
            </a:r>
            <a:r>
              <a:rPr lang="en-US" altLang="zh-CN" dirty="0">
                <a:latin typeface="楷体" panose="02010609060101010101" charset="-122"/>
                <a:ea typeface="楷体" panose="02010609060101010101" charset="-122"/>
                <a:cs typeface="楷体" panose="02010609060101010101" charset="-122"/>
              </a:rPr>
              <a:t>src</a:t>
            </a:r>
            <a:endParaRPr lang="en-US" altLang="zh-CN" dirty="0">
              <a:latin typeface="楷体" panose="02010609060101010101" charset="-122"/>
              <a:ea typeface="楷体" panose="02010609060101010101" charset="-122"/>
              <a:cs typeface="楷体" panose="02010609060101010101" charset="-122"/>
            </a:endParaRPr>
          </a:p>
        </p:txBody>
      </p:sp>
      <p:sp>
        <p:nvSpPr>
          <p:cNvPr id="100" name="文本框 99"/>
          <p:cNvSpPr txBox="1"/>
          <p:nvPr/>
        </p:nvSpPr>
        <p:spPr>
          <a:xfrm>
            <a:off x="464185" y="1288415"/>
            <a:ext cx="7972425" cy="4831080"/>
          </a:xfrm>
          <a:prstGeom prst="rect">
            <a:avLst/>
          </a:prstGeom>
          <a:noFill/>
          <a:ln w="9525">
            <a:noFill/>
          </a:ln>
        </p:spPr>
        <p:txBody>
          <a:bodyPr wrap="square">
            <a:spAutoFit/>
          </a:bodyPr>
          <a:p>
            <a:pPr marL="0" indent="0" algn="l"/>
            <a:r>
              <a:rPr lang="en-US" sz="1800">
                <a:solidFill>
                  <a:schemeClr val="bg2"/>
                </a:solidFill>
                <a:effectLst/>
                <a:latin typeface="宋体" panose="02010600030101010101" pitchFamily="2" charset="-122"/>
                <a:ea typeface="宋体" panose="02010600030101010101" pitchFamily="2" charset="-122"/>
                <a:cs typeface="宋体" panose="02010600030101010101" pitchFamily="2" charset="-122"/>
              </a:rPr>
              <a:t>href: </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href</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是</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Hypertext Reference</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的缩写，表示超文本引用。用来建立当前元素和文档之间的链接。常用的有：</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link</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浏览器会识别该文档为</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css</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文档，并行下载该文档，并且不会停止对当前文档的处理。</a:t>
            </a:r>
            <a:endPar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indent="0" algn="l"/>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&lt;link rel="stylesheet" href=""&gt;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&lt;a href=""&gt;&lt;/a&gt;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en-US" sz="1800">
                <a:solidFill>
                  <a:schemeClr val="bg2"/>
                </a:solidFill>
                <a:effectLst/>
                <a:latin typeface="宋体" panose="02010600030101010101" pitchFamily="2" charset="-122"/>
                <a:ea typeface="宋体" panose="02010600030101010101" pitchFamily="2" charset="-122"/>
                <a:cs typeface="宋体" panose="02010600030101010101" pitchFamily="2" charset="-122"/>
              </a:rPr>
              <a:t>src:</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src</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是</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source</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的缩写，</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src</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的内容是页面必不可少的一部分，是引入。</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src</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指向的内容会嵌入到文档中当前标签所在的位置。常用的有：</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img</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script</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iframe</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当浏览器解析到该元素时，会暂停浏览器的渲染，知道该资源加载完毕。</a:t>
            </a:r>
            <a:endPar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indent="0" algn="l"/>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这也是将</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js</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脚本放在底部而不是头部得原因。</a:t>
            </a:r>
            <a:endPar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algn="l">
              <a:buClrTx/>
              <a:buSzTx/>
              <a:buNone/>
            </a:pP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&lt;script src=""&gt;&lt;/script&gt;</a:t>
            </a:r>
            <a:endPar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endParaRPr>
          </a:p>
          <a:p>
            <a:pPr marL="0" algn="l">
              <a:buClrTx/>
              <a:buSzTx/>
              <a:buNone/>
            </a:pPr>
            <a:r>
              <a:rPr lang="zh-CN" altLang="en-US" sz="1600">
                <a:solidFill>
                  <a:srgbClr val="00B0F0"/>
                </a:solidFill>
                <a:effectLst/>
                <a:latin typeface="宋体" panose="02010600030101010101" pitchFamily="2" charset="-122"/>
                <a:ea typeface="宋体" panose="02010600030101010101" pitchFamily="2" charset="-122"/>
                <a:cs typeface="宋体" panose="02010600030101010101" pitchFamily="2" charset="-122"/>
              </a:rPr>
              <a:t>	&lt;img src="" alt=""&gt;</a:t>
            </a:r>
            <a:r>
              <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endParaRPr 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a:p>
            <a:pPr marL="0" algn="l">
              <a:buClrTx/>
              <a:buSzTx/>
              <a:buNone/>
            </a:pP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含有</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href</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和</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src</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的标签不受同源策略的影响。</a:t>
            </a:r>
            <a:r>
              <a:rPr 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bwMode="auto">
          <a:xfrm>
            <a:off x="404502" y="323131"/>
            <a:ext cx="4896468" cy="576064"/>
          </a:xfrm>
          <a:prstGeom prst="rect">
            <a:avLst/>
          </a:prstGeom>
          <a:gradFill flip="none" rotWithShape="1">
            <a:gsLst>
              <a:gs pos="0">
                <a:srgbClr val="03D4A8"/>
              </a:gs>
              <a:gs pos="25000">
                <a:srgbClr val="21D6E0"/>
              </a:gs>
              <a:gs pos="75000">
                <a:srgbClr val="0087E6"/>
              </a:gs>
              <a:gs pos="100000">
                <a:srgbClr val="005CBF"/>
              </a:gs>
            </a:gsLst>
            <a:lin ang="8100000" scaled="1"/>
            <a:tileRect/>
          </a:gradFill>
          <a:ln w="9525" cap="flat" cmpd="sng" algn="ctr">
            <a:noFill/>
            <a:prstDash val="solid"/>
            <a:round/>
            <a:headEnd type="none" w="med" len="med"/>
            <a:tailEnd type="none" w="med" len="med"/>
          </a:ln>
          <a:effectLst/>
        </p:spPr>
        <p:txBody>
          <a:bodyPr wrap="none"/>
          <a:lstStyle>
            <a:defPPr>
              <a:defRPr lang="en-US"/>
            </a:defPPr>
            <a:lvl1pPr marL="0" marR="0" indent="0" algn="l" defTabSz="914400" eaLnBrk="1" latinLnBrk="0" hangingPunct="1">
              <a:lnSpc>
                <a:spcPct val="100000"/>
              </a:lnSpc>
              <a:buClrTx/>
              <a:buSzTx/>
              <a:buFontTx/>
              <a:buNone/>
              <a:defRPr sz="2800" b="0" i="0" u="none" strike="noStrike" normalizeH="0" baseline="0">
                <a:ln w="18415" cmpd="sng">
                  <a:solidFill>
                    <a:srgbClr val="FFFFFF"/>
                  </a:solidFill>
                  <a:prstDash val="solid"/>
                </a:ln>
                <a:solidFill>
                  <a:srgbClr val="FFFFFF"/>
                </a:solidFill>
                <a:effectLst>
                  <a:outerShdw blurRad="25400" dist="12700" algn="ctr" rotWithShape="0">
                    <a:schemeClr val="bg2">
                      <a:lumMod val="75000"/>
                      <a:lumOff val="25000"/>
                    </a:schemeClr>
                  </a:outerShdw>
                </a:effectLst>
                <a:latin typeface="黑体" panose="02010609060101010101" pitchFamily="49" charset="-122"/>
                <a:ea typeface="黑体" panose="02010609060101010101" pitchFamily="49" charset="-122"/>
                <a:cs typeface="经典粗圆简" panose="02010609000101010101" pitchFamily="49" charset="-122"/>
              </a:defRPr>
            </a:lvl1pPr>
          </a:lstStyle>
          <a:p>
            <a:pPr algn="l"/>
            <a:r>
              <a:rPr lang="en-US" altLang="zh-CN" dirty="0">
                <a:latin typeface="楷体" panose="02010609060101010101" charset="-122"/>
                <a:ea typeface="楷体" panose="02010609060101010101" charset="-122"/>
                <a:cs typeface="楷体" panose="02010609060101010101" charset="-122"/>
              </a:rPr>
              <a:t>  </a:t>
            </a:r>
            <a:r>
              <a:rPr dirty="0">
                <a:latin typeface="楷体" panose="02010609060101010101" charset="-122"/>
                <a:ea typeface="楷体" panose="02010609060101010101" charset="-122"/>
                <a:cs typeface="楷体" panose="02010609060101010101" charset="-122"/>
              </a:rPr>
              <a:t>行内元素和块级元素</a:t>
            </a:r>
            <a:endParaRPr dirty="0">
              <a:latin typeface="楷体" panose="02010609060101010101" charset="-122"/>
              <a:ea typeface="楷体" panose="02010609060101010101" charset="-122"/>
              <a:cs typeface="楷体" panose="02010609060101010101" charset="-122"/>
            </a:endParaRPr>
          </a:p>
        </p:txBody>
      </p:sp>
      <p:pic>
        <p:nvPicPr>
          <p:cNvPr id="3" name="图片 2" descr="C:\Users\Administrator\AppData\Roaming\feiq\RichOle\2606453556.bmp"/>
          <p:cNvPicPr>
            <a:picLocks noChangeAspect="1" noChangeArrowheads="1"/>
          </p:cNvPicPr>
          <p:nvPr/>
        </p:nvPicPr>
        <p:blipFill>
          <a:blip r:embed="rId1">
            <a:extLst>
              <a:ext uri="{28A0092B-C50C-407E-A947-70E740481C1C}">
                <a14:useLocalDpi xmlns:a14="http://schemas.microsoft.com/office/drawing/2010/main" val="0"/>
              </a:ext>
            </a:extLst>
          </a:blip>
          <a:srcRect t="7061"/>
          <a:stretch>
            <a:fillRect/>
          </a:stretch>
        </p:blipFill>
        <p:spPr>
          <a:xfrm>
            <a:off x="1582420" y="1212215"/>
            <a:ext cx="5779135" cy="4128770"/>
          </a:xfrm>
          <a:prstGeom prst="rect">
            <a:avLst/>
          </a:prstGeom>
          <a:noFill/>
          <a:ln>
            <a:noFill/>
          </a:ln>
        </p:spPr>
      </p:pic>
      <p:sp>
        <p:nvSpPr>
          <p:cNvPr id="4" name="文本框 3"/>
          <p:cNvSpPr txBox="1"/>
          <p:nvPr/>
        </p:nvSpPr>
        <p:spPr>
          <a:xfrm>
            <a:off x="744220" y="5568315"/>
            <a:ext cx="7949565" cy="583565"/>
          </a:xfrm>
          <a:prstGeom prst="rect">
            <a:avLst/>
          </a:prstGeom>
          <a:noFill/>
        </p:spPr>
        <p:txBody>
          <a:bodyPr wrap="square" rtlCol="0">
            <a:spAutoFit/>
          </a:bodyPr>
          <a:p>
            <a:pPr algn="l"/>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     css</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中可以使用</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display</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属性对行内元素和块级元素进行转换。</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block</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为块级元素，</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inline</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为行内元素，</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inline-block</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可以理解为有</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height</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和</a:t>
            </a:r>
            <a:r>
              <a:rPr lang="en-US" altLang="zh-CN"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width</a:t>
            </a:r>
            <a:r>
              <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rPr>
              <a:t>的行内元素。</a:t>
            </a:r>
            <a:endParaRPr lang="zh-CN" altLang="en-US" sz="1600" b="0">
              <a:solidFill>
                <a:schemeClr val="bg2"/>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advTm="11500"/>
</p:sld>
</file>

<file path=ppt/theme/theme1.xml><?xml version="1.0" encoding="utf-8"?>
<a:theme xmlns:a="http://schemas.openxmlformats.org/drawingml/2006/main" name="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cs typeface="经典粗圆简" panose="02010609000101010101" pitchFamily="49"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4402</Words>
  <Application>WPS 演示</Application>
  <PresentationFormat>全屏显示(4:3)</PresentationFormat>
  <Paragraphs>228</Paragraphs>
  <Slides>21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宋体</vt:lpstr>
      <vt:lpstr>Wingdings</vt:lpstr>
      <vt:lpstr>Times New Roman</vt:lpstr>
      <vt:lpstr>隶书</vt:lpstr>
      <vt:lpstr>经典粗圆简</vt:lpstr>
      <vt:lpstr>华文行楷</vt:lpstr>
      <vt:lpstr>Arial Black</vt:lpstr>
      <vt:lpstr>微软雅黑</vt:lpstr>
      <vt:lpstr>黑体</vt:lpstr>
      <vt:lpstr>楷体</vt:lpstr>
      <vt:lpstr>Arial</vt:lpstr>
      <vt:lpstr>Arial Unicode MS</vt:lpstr>
      <vt:lpstr>Verdana</vt:lpstr>
      <vt:lpstr>Helvetica</vt:lpstr>
      <vt:lpstr>4_Soaring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Litao</dc:creator>
  <cp:lastModifiedBy>Administrator</cp:lastModifiedBy>
  <cp:revision>2686</cp:revision>
  <dcterms:created xsi:type="dcterms:W3CDTF">2113-01-01T00:00:00Z</dcterms:created>
  <dcterms:modified xsi:type="dcterms:W3CDTF">2019-03-27T15:51:25Z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