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2" r:id="rId2"/>
    <p:sldId id="256" r:id="rId3"/>
    <p:sldId id="257" r:id="rId4"/>
    <p:sldId id="258" r:id="rId5"/>
    <p:sldId id="259" r:id="rId6"/>
    <p:sldId id="260"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5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2020-2-29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写在开课前的话</a:t>
            </a:r>
            <a:endParaRPr lang="zh-CN" altLang="en-US" b="1" dirty="0"/>
          </a:p>
        </p:txBody>
      </p:sp>
      <p:sp>
        <p:nvSpPr>
          <p:cNvPr id="3" name="副标题 2"/>
          <p:cNvSpPr>
            <a:spLocks noGrp="1"/>
          </p:cNvSpPr>
          <p:nvPr>
            <p:ph type="subTitle" idx="1"/>
          </p:nvPr>
        </p:nvSpPr>
        <p:spPr/>
        <p:txBody>
          <a:bodyPr/>
          <a:lstStyle/>
          <a:p>
            <a:endParaRPr lang="en-US" altLang="zh-CN" dirty="0" smtClean="0"/>
          </a:p>
          <a:p>
            <a:endParaRPr lang="en-US" altLang="zh-CN" dirty="0" smtClean="0"/>
          </a:p>
          <a:p>
            <a:r>
              <a:rPr lang="en-US" altLang="zh-CN" dirty="0" smtClean="0"/>
              <a:t>2020.03</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548680"/>
            <a:ext cx="8280920" cy="5544617"/>
          </a:xfrm>
        </p:spPr>
        <p:txBody>
          <a:bodyPr>
            <a:noAutofit/>
          </a:bodyPr>
          <a:lstStyle/>
          <a:p>
            <a:pPr algn="l"/>
            <a:r>
              <a:rPr lang="zh-CN" altLang="zh-CN" sz="3200" dirty="0" smtClean="0">
                <a:solidFill>
                  <a:schemeClr val="tx1"/>
                </a:solidFill>
              </a:rPr>
              <a:t>同学们：你们好！</a:t>
            </a:r>
            <a:br>
              <a:rPr lang="zh-CN" altLang="zh-CN" sz="3200" dirty="0" smtClean="0">
                <a:solidFill>
                  <a:schemeClr val="tx1"/>
                </a:solidFill>
              </a:rPr>
            </a:br>
            <a:r>
              <a:rPr lang="en-US" altLang="zh-CN" sz="3200" dirty="0" smtClean="0">
                <a:solidFill>
                  <a:schemeClr val="tx1"/>
                </a:solidFill>
              </a:rPr>
              <a:t>       </a:t>
            </a:r>
            <a:r>
              <a:rPr lang="zh-CN" altLang="zh-CN" sz="3200" dirty="0" smtClean="0">
                <a:solidFill>
                  <a:schemeClr val="tx1"/>
                </a:solidFill>
              </a:rPr>
              <a:t>我是你们《线性代数》课的任课老师，能够和你们在这个特殊时期一起去完成这门课的教学，我感到很荣幸。由于疫情严重，我们暂不能面授，但我们并没有停下教学的步伐，正像我在群里所写： </a:t>
            </a:r>
            <a:br>
              <a:rPr lang="zh-CN" altLang="zh-CN" sz="3200" dirty="0" smtClean="0">
                <a:solidFill>
                  <a:schemeClr val="tx1"/>
                </a:solidFill>
              </a:rPr>
            </a:br>
            <a:r>
              <a:rPr lang="en-US" altLang="zh-CN" sz="3200" dirty="0" smtClean="0">
                <a:solidFill>
                  <a:schemeClr val="tx1"/>
                </a:solidFill>
              </a:rPr>
              <a:t> </a:t>
            </a:r>
            <a:r>
              <a:rPr lang="zh-CN" altLang="zh-CN" sz="3200" b="1" dirty="0" smtClean="0">
                <a:solidFill>
                  <a:schemeClr val="tx1"/>
                </a:solidFill>
              </a:rPr>
              <a:t>五湖四海，同为一校，岂曰无授，与子同教。</a:t>
            </a:r>
            <a:r>
              <a:rPr lang="en-US" altLang="zh-CN" sz="3200" dirty="0" smtClean="0">
                <a:solidFill>
                  <a:schemeClr val="tx1"/>
                </a:solidFill>
              </a:rPr>
              <a:t/>
            </a:r>
            <a:br>
              <a:rPr lang="en-US" altLang="zh-CN" sz="3200" dirty="0" smtClean="0">
                <a:solidFill>
                  <a:schemeClr val="tx1"/>
                </a:solidFill>
              </a:rPr>
            </a:br>
            <a:r>
              <a:rPr lang="en-US" altLang="zh-CN" sz="3200" dirty="0" smtClean="0">
                <a:solidFill>
                  <a:schemeClr val="tx1"/>
                </a:solidFill>
              </a:rPr>
              <a:t>      </a:t>
            </a:r>
            <a:r>
              <a:rPr lang="zh-CN" altLang="en-US" sz="3200" dirty="0" smtClean="0">
                <a:solidFill>
                  <a:schemeClr val="tx1"/>
                </a:solidFill>
              </a:rPr>
              <a:t>在</a:t>
            </a:r>
            <a:r>
              <a:rPr lang="zh-CN" altLang="zh-CN" sz="3200" dirty="0" smtClean="0">
                <a:solidFill>
                  <a:schemeClr val="tx1"/>
                </a:solidFill>
              </a:rPr>
              <a:t>本课教学方面，我提出几点期望和要求，希望大家遵循： </a:t>
            </a:r>
            <a:r>
              <a:rPr lang="zh-CN" altLang="zh-CN" sz="3200" b="1" dirty="0" smtClean="0">
                <a:solidFill>
                  <a:schemeClr val="tx1"/>
                </a:solidFill>
              </a:rPr>
              <a:t/>
            </a:r>
            <a:br>
              <a:rPr lang="zh-CN" altLang="zh-CN" sz="3200" b="1" dirty="0" smtClean="0">
                <a:solidFill>
                  <a:schemeClr val="tx1"/>
                </a:solidFill>
              </a:rPr>
            </a:br>
            <a:endParaRPr lang="zh-CN" altLang="en-US" sz="32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fontScale="92500" lnSpcReduction="20000"/>
          </a:bodyPr>
          <a:lstStyle/>
          <a:p>
            <a:pPr lvl="0">
              <a:lnSpc>
                <a:spcPct val="120000"/>
              </a:lnSpc>
              <a:buNone/>
            </a:pPr>
            <a:r>
              <a:rPr lang="zh-CN" altLang="en-US" sz="3300" dirty="0" smtClean="0">
                <a:latin typeface="+mn-ea"/>
              </a:rPr>
              <a:t>一</a:t>
            </a:r>
            <a:r>
              <a:rPr lang="en-US" altLang="zh-CN" sz="3300" dirty="0" smtClean="0">
                <a:latin typeface="+mn-ea"/>
              </a:rPr>
              <a:t>.</a:t>
            </a:r>
            <a:r>
              <a:rPr lang="zh-CN" altLang="zh-CN" sz="3300" b="1" dirty="0" smtClean="0">
                <a:latin typeface="+mn-ea"/>
              </a:rPr>
              <a:t>要热爱学习</a:t>
            </a:r>
            <a:r>
              <a:rPr lang="zh-CN" altLang="zh-CN" sz="3300" dirty="0" smtClean="0">
                <a:latin typeface="+mn-ea"/>
              </a:rPr>
              <a:t>。一个人的成长，最重要的事情就是学习，学习是梯子，可以让我们攀登高峰；学习是能力，可以让我们掌握生存的本领；学习亦是休闲，可以让我们从中感悟哲理和快乐；但学习又是艰苦的，有时常常需要绞尽脑汁冥思苦想，一个结论或需彻夜长考，它需要时间，没有深刻的思索和时间的积累，就没有思想的升华，人格魅力其实就是思想的伟大。努力学习不一定成功（成功有诸多因素），但不学习一定不成功。</a:t>
            </a:r>
            <a:r>
              <a:rPr lang="zh-CN" altLang="zh-CN" sz="3300" b="1" dirty="0" smtClean="0">
                <a:latin typeface="+mn-ea"/>
              </a:rPr>
              <a:t>你可以不喜欢数学，但你一定要热爱学习。</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pPr lvl="0">
              <a:buNone/>
            </a:pPr>
            <a:r>
              <a:rPr lang="zh-CN" altLang="en-US" dirty="0" smtClean="0"/>
              <a:t>二</a:t>
            </a:r>
            <a:r>
              <a:rPr lang="en-US" altLang="zh-CN" dirty="0" smtClean="0"/>
              <a:t>.</a:t>
            </a:r>
            <a:r>
              <a:rPr lang="zh-CN" altLang="zh-CN" b="1" dirty="0" smtClean="0"/>
              <a:t>努力提高学习能力</a:t>
            </a:r>
            <a:r>
              <a:rPr lang="zh-CN" altLang="zh-CN" dirty="0" smtClean="0"/>
              <a:t>。学习能力是在不断刻苦学习中提高的，且或一辈子受益。学习的关键是自学能力。这次疫情对于你们的学习是损失，也是机会和锻炼，没有人可以一辈子有人面授，但一辈子都有书读，能不能读懂就是你的能力了。希望你们把握机会，以提高自学能力为己任，这将是你们一辈子的财富。</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Autofit/>
          </a:bodyPr>
          <a:lstStyle/>
          <a:p>
            <a:pPr lvl="0">
              <a:buNone/>
            </a:pPr>
            <a:r>
              <a:rPr lang="zh-CN" altLang="en-US" sz="2800" dirty="0" smtClean="0"/>
              <a:t>三</a:t>
            </a:r>
            <a:r>
              <a:rPr lang="en-US" altLang="zh-CN" sz="2800" dirty="0" smtClean="0"/>
              <a:t>.</a:t>
            </a:r>
            <a:r>
              <a:rPr lang="zh-CN" altLang="zh-CN" sz="2800" dirty="0" smtClean="0">
                <a:latin typeface="+mn-ea"/>
              </a:rPr>
              <a:t>回到我们的课程，数学的学习是锻炼逻辑思考、推理、演算能力的最好课程。扎实的理论基本功、严谨的推理和超强的演算能力是解决数学问题乃至工作中复杂困境的钥匙，而且是把万能钥匙，放之四海而皆准。学好数学要把握的：一是理论扎实，即课本中的基本概念、基本定理要静下心来研读，一遍不行二遍，二遍不行三遍，</a:t>
            </a:r>
            <a:r>
              <a:rPr lang="en-US" altLang="zh-CN" sz="2800" dirty="0" smtClean="0">
                <a:latin typeface="+mn-ea"/>
              </a:rPr>
              <a:t>…</a:t>
            </a:r>
            <a:r>
              <a:rPr lang="zh-CN" altLang="zh-CN" sz="2800" dirty="0" smtClean="0">
                <a:latin typeface="+mn-ea"/>
              </a:rPr>
              <a:t>，要搞清楚，搞清楚，搞清楚（三遍）；二是书中例题都是典型题，一定要结合概念、定理弄懂每一步，看懂后最好脱书动笔默算一遍，这将对你的运算能力有很大的提高；三是，一定要结合理论独立完成作业的证明和演算，做一道是一道，抄别人的作业省事，那是放弃学习的机会。</a:t>
            </a:r>
          </a:p>
          <a:p>
            <a:endParaRPr lang="zh-CN" altLang="en-US" sz="2800"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pPr lvl="0">
              <a:buNone/>
            </a:pPr>
            <a:r>
              <a:rPr lang="zh-CN" altLang="en-US" dirty="0" smtClean="0">
                <a:latin typeface="+mn-ea"/>
              </a:rPr>
              <a:t>四</a:t>
            </a:r>
            <a:r>
              <a:rPr lang="en-US" altLang="zh-CN" dirty="0" smtClean="0">
                <a:latin typeface="+mn-ea"/>
              </a:rPr>
              <a:t>.</a:t>
            </a:r>
            <a:r>
              <a:rPr lang="zh-CN" altLang="zh-CN" b="1" dirty="0" smtClean="0">
                <a:latin typeface="+mn-ea"/>
              </a:rPr>
              <a:t>坚持</a:t>
            </a:r>
            <a:r>
              <a:rPr lang="zh-CN" altLang="zh-CN" dirty="0" smtClean="0">
                <a:latin typeface="+mn-ea"/>
              </a:rPr>
              <a:t>是可贵的品质。把任何事情做好都会有困难，学好数学也是一样，唯有坚持，方可达到目的。一遍没懂，坚持读第二遍，一天没搞懂，第二天再学，坚持下去，等到期末之时你再回过头来看你发奋读过的书，你会欣慰的说：我还是学到一些东西了。最重要的是这种性格的培养，将来你无论做任何事都会一往无前，是一生的财富。正所谓“世上无难事，只要肯登攀”。</a:t>
            </a:r>
          </a:p>
          <a:p>
            <a:endParaRPr lang="zh-CN" altLang="en-US" dirty="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85000" lnSpcReduction="10000"/>
          </a:bodyPr>
          <a:lstStyle/>
          <a:p>
            <a:pPr lvl="0">
              <a:buNone/>
            </a:pPr>
            <a:r>
              <a:rPr lang="zh-CN" altLang="en-US" dirty="0" smtClean="0">
                <a:latin typeface="+mn-ea"/>
              </a:rPr>
              <a:t>五</a:t>
            </a:r>
            <a:r>
              <a:rPr lang="en-US" altLang="zh-CN" dirty="0" smtClean="0">
                <a:latin typeface="+mn-ea"/>
              </a:rPr>
              <a:t>. </a:t>
            </a:r>
            <a:r>
              <a:rPr lang="zh-CN" altLang="zh-CN" b="1" dirty="0" smtClean="0">
                <a:latin typeface="+mn-ea"/>
              </a:rPr>
              <a:t>最后提出具体要求</a:t>
            </a:r>
            <a:r>
              <a:rPr lang="zh-CN" altLang="zh-CN" dirty="0" smtClean="0">
                <a:latin typeface="+mn-ea"/>
              </a:rPr>
              <a:t>：</a:t>
            </a:r>
          </a:p>
          <a:p>
            <a:pPr lvl="0">
              <a:buNone/>
            </a:pPr>
            <a:r>
              <a:rPr lang="en-US" altLang="zh-CN" dirty="0" smtClean="0">
                <a:latin typeface="+mn-ea"/>
              </a:rPr>
              <a:t>    </a:t>
            </a:r>
            <a:r>
              <a:rPr lang="en-US" altLang="zh-CN" dirty="0" smtClean="0">
                <a:latin typeface="+mn-ea"/>
              </a:rPr>
              <a:t>1.</a:t>
            </a:r>
            <a:r>
              <a:rPr lang="zh-CN" altLang="zh-CN" dirty="0" smtClean="0">
                <a:latin typeface="+mn-ea"/>
              </a:rPr>
              <a:t>每次</a:t>
            </a:r>
            <a:r>
              <a:rPr lang="zh-CN" altLang="zh-CN" dirty="0" smtClean="0">
                <a:latin typeface="+mn-ea"/>
              </a:rPr>
              <a:t>上课时间大家都要到</a:t>
            </a:r>
            <a:r>
              <a:rPr lang="zh-CN" altLang="en-US" dirty="0" smtClean="0">
                <a:latin typeface="+mn-ea"/>
              </a:rPr>
              <a:t>（上微信）</a:t>
            </a:r>
            <a:r>
              <a:rPr lang="zh-CN" altLang="zh-CN" dirty="0" smtClean="0">
                <a:latin typeface="+mn-ea"/>
              </a:rPr>
              <a:t>，你不一定提问，但你可以看别人的问题，和老师的解答，这都会对你有所帮助。</a:t>
            </a:r>
          </a:p>
          <a:p>
            <a:pPr lvl="0">
              <a:buNone/>
            </a:pPr>
            <a:r>
              <a:rPr lang="en-US" altLang="zh-CN" dirty="0" smtClean="0">
                <a:latin typeface="+mn-ea"/>
              </a:rPr>
              <a:t>    </a:t>
            </a:r>
            <a:r>
              <a:rPr lang="en-US" altLang="zh-CN" dirty="0" smtClean="0">
                <a:latin typeface="+mn-ea"/>
              </a:rPr>
              <a:t>2.</a:t>
            </a:r>
            <a:r>
              <a:rPr lang="zh-CN" altLang="zh-CN" dirty="0" smtClean="0">
                <a:latin typeface="+mn-ea"/>
              </a:rPr>
              <a:t>每人</a:t>
            </a:r>
            <a:r>
              <a:rPr lang="zh-CN" altLang="zh-CN" dirty="0" smtClean="0">
                <a:latin typeface="+mn-ea"/>
              </a:rPr>
              <a:t>准备作业本一个，不需要太大太厚，但必须是本，不接受单张纸的作业。封面写清楚班级、姓名和学号</a:t>
            </a:r>
            <a:r>
              <a:rPr lang="zh-CN" altLang="en-US" dirty="0" smtClean="0">
                <a:latin typeface="+mn-ea"/>
              </a:rPr>
              <a:t>，这是你们成绩的一部分。</a:t>
            </a:r>
            <a:endParaRPr lang="zh-CN" altLang="zh-CN" dirty="0" smtClean="0">
              <a:latin typeface="+mn-ea"/>
            </a:endParaRPr>
          </a:p>
          <a:p>
            <a:pPr>
              <a:buNone/>
            </a:pPr>
            <a:r>
              <a:rPr lang="en-US" altLang="zh-CN" dirty="0" smtClean="0">
                <a:latin typeface="+mn-ea"/>
              </a:rPr>
              <a:t> </a:t>
            </a:r>
            <a:endParaRPr lang="zh-CN" altLang="zh-CN" dirty="0" smtClean="0">
              <a:latin typeface="+mn-ea"/>
            </a:endParaRPr>
          </a:p>
          <a:p>
            <a:pPr>
              <a:buNone/>
            </a:pPr>
            <a:r>
              <a:rPr lang="en-US" altLang="zh-CN" dirty="0" smtClean="0">
                <a:latin typeface="+mn-ea"/>
              </a:rPr>
              <a:t>    </a:t>
            </a:r>
            <a:r>
              <a:rPr lang="zh-CN" altLang="en-US" dirty="0" smtClean="0">
                <a:latin typeface="+mn-ea"/>
              </a:rPr>
              <a:t>最后祝同学们：</a:t>
            </a:r>
            <a:r>
              <a:rPr lang="zh-CN" altLang="en-US" b="1" dirty="0" smtClean="0">
                <a:latin typeface="+mn-ea"/>
              </a:rPr>
              <a:t>你若无疫，岁月静好，学业有成，前程景皓。</a:t>
            </a:r>
            <a:r>
              <a:rPr lang="zh-CN" altLang="zh-CN" b="1" dirty="0" smtClean="0">
                <a:latin typeface="+mn-ea"/>
              </a:rPr>
              <a:t>待到春暖花开解禁时，我们再相会。</a:t>
            </a:r>
          </a:p>
          <a:p>
            <a:pPr algn="r">
              <a:buNone/>
            </a:pPr>
            <a:r>
              <a:rPr lang="en-US" altLang="zh-CN" dirty="0" smtClean="0">
                <a:latin typeface="+mn-ea"/>
              </a:rPr>
              <a:t>                                                                                                                            </a:t>
            </a:r>
            <a:r>
              <a:rPr lang="zh-CN" altLang="zh-CN" dirty="0" smtClean="0">
                <a:latin typeface="+mn-ea"/>
              </a:rPr>
              <a:t>任课老师</a:t>
            </a:r>
            <a:r>
              <a:rPr lang="zh-CN" altLang="en-US" dirty="0" smtClean="0">
                <a:latin typeface="+mn-ea"/>
              </a:rPr>
              <a:t>：</a:t>
            </a:r>
            <a:r>
              <a:rPr lang="zh-CN" altLang="zh-CN" dirty="0" smtClean="0">
                <a:latin typeface="+mn-ea"/>
              </a:rPr>
              <a:t>杨德</a:t>
            </a:r>
            <a:r>
              <a:rPr lang="en-US" altLang="zh-CN" dirty="0" smtClean="0">
                <a:latin typeface="+mn-ea"/>
              </a:rPr>
              <a:t>                                                              2020.3</a:t>
            </a:r>
            <a:endParaRPr lang="zh-CN" altLang="zh-CN" dirty="0" smtClean="0">
              <a:latin typeface="+mn-ea"/>
            </a:endParaRP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49</TotalTime>
  <Words>626</Words>
  <Application>Microsoft Office PowerPoint</Application>
  <PresentationFormat>全屏显示(4:3)</PresentationFormat>
  <Paragraphs>15</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暗香扑面</vt:lpstr>
      <vt:lpstr>写在开课前的话</vt:lpstr>
      <vt:lpstr>同学们：你们好！        我是你们《线性代数》课的任课老师，能够和你们在这个特殊时期一起去完成这门课的教学，我感到很荣幸。由于疫情严重，我们暂不能面授，但我们并没有停下教学的步伐，正像我在群里所写：   五湖四海，同为一校，岂曰无授，与子同教。       在本课教学方面，我提出几点期望和要求，希望大家遵循：  </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同学们：你们好！        我是你们《线性代数》课的任课老师，能够和你们在这个特殊时期一起去完成这门课的教学，我感到很荣幸。由于疫情严重，我们暂不能面授，但我们并没有停下教学的步伐，正像我在群里所写：  五湖四海，同为一校，岂曰无授，与子同教。 </dc:title>
  <cp:lastModifiedBy>A</cp:lastModifiedBy>
  <cp:revision>12</cp:revision>
  <dcterms:modified xsi:type="dcterms:W3CDTF">2020-02-29T15:46:19Z</dcterms:modified>
</cp:coreProperties>
</file>