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sldMasterIdLst>
    <p:sldMasterId id="2147483677" r:id="rId15"/>
    <p:sldMasterId id="2147483678" r:id="rId17"/>
  </p:sldMasterIdLst>
  <p:notesMasterIdLst>
    <p:notesMasterId r:id="rId19"/>
  </p:notesMasterIdLst>
  <p:sldIdLst>
    <p:sldId id="256" r:id="rId21"/>
    <p:sldId id="269" r:id="rId22"/>
    <p:sldId id="353" r:id="rId23"/>
    <p:sldId id="306" r:id="rId24"/>
    <p:sldId id="307" r:id="rId26"/>
    <p:sldId id="308" r:id="rId27"/>
    <p:sldId id="309" r:id="rId28"/>
    <p:sldId id="310" r:id="rId29"/>
    <p:sldId id="270" r:id="rId30"/>
    <p:sldId id="271" r:id="rId32"/>
    <p:sldId id="272" r:id="rId34"/>
    <p:sldId id="273" r:id="rId36"/>
    <p:sldId id="274" r:id="rId38"/>
    <p:sldId id="275" r:id="rId40"/>
    <p:sldId id="276" r:id="rId42"/>
    <p:sldId id="277" r:id="rId44"/>
    <p:sldId id="278" r:id="rId46"/>
    <p:sldId id="281" r:id="rId48"/>
    <p:sldId id="280" r:id="rId50"/>
    <p:sldId id="283" r:id="rId52"/>
    <p:sldId id="284" r:id="rId54"/>
    <p:sldId id="285" r:id="rId56"/>
    <p:sldId id="286" r:id="rId58"/>
    <p:sldId id="287" r:id="rId60"/>
    <p:sldId id="288" r:id="rId62"/>
    <p:sldId id="289" r:id="rId64"/>
    <p:sldId id="354" r:id="rId66"/>
    <p:sldId id="290" r:id="rId67"/>
    <p:sldId id="291" r:id="rId69"/>
    <p:sldId id="295" r:id="rId71"/>
    <p:sldId id="296" r:id="rId72"/>
    <p:sldId id="297" r:id="rId73"/>
    <p:sldId id="298" r:id="rId74"/>
    <p:sldId id="300" r:id="rId75"/>
    <p:sldId id="301" r:id="rId76"/>
    <p:sldId id="302" r:id="rId77"/>
    <p:sldId id="303" r:id="rId78"/>
    <p:sldId id="304" r:id="rId79"/>
    <p:sldId id="321" r:id="rId80"/>
    <p:sldId id="322" r:id="rId81"/>
    <p:sldId id="323" r:id="rId82"/>
    <p:sldId id="324" r:id="rId83"/>
    <p:sldId id="325" r:id="rId84"/>
    <p:sldId id="326" r:id="rId85"/>
    <p:sldId id="279" r:id="rId86"/>
    <p:sldId id="312" r:id="rId88"/>
    <p:sldId id="313" r:id="rId89"/>
    <p:sldId id="315" r:id="rId90"/>
    <p:sldId id="319" r:id="rId91"/>
    <p:sldId id="314" r:id="rId92"/>
    <p:sldId id="320" r:id="rId9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5" Type="http://schemas.openxmlformats.org/officeDocument/2006/relationships/slideMaster" Target="slideMasters/slideMaster1.xml"></Relationship><Relationship Id="rId16" Type="http://schemas.openxmlformats.org/officeDocument/2006/relationships/theme" Target="theme/theme1.xml"></Relationship><Relationship Id="rId17" Type="http://schemas.openxmlformats.org/officeDocument/2006/relationships/slideMaster" Target="slideMasters/slideMaster2.xml"></Relationship><Relationship Id="rId19" Type="http://schemas.openxmlformats.org/officeDocument/2006/relationships/notesMaster" Target="notesMasters/notesMaster1.xml"></Relationship><Relationship Id="rId21" Type="http://schemas.openxmlformats.org/officeDocument/2006/relationships/slide" Target="slides/slide1.xml"></Relationship><Relationship Id="rId22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4" Type="http://schemas.openxmlformats.org/officeDocument/2006/relationships/slide" Target="slides/slide4.xml"></Relationship><Relationship Id="rId26" Type="http://schemas.openxmlformats.org/officeDocument/2006/relationships/slide" Target="slides/slide5.xml"></Relationship><Relationship Id="rId27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0" Type="http://schemas.openxmlformats.org/officeDocument/2006/relationships/slide" Target="slides/slide9.xml"></Relationship><Relationship Id="rId32" Type="http://schemas.openxmlformats.org/officeDocument/2006/relationships/slide" Target="slides/slide10.xml"></Relationship><Relationship Id="rId34" Type="http://schemas.openxmlformats.org/officeDocument/2006/relationships/slide" Target="slides/slide11.xml"></Relationship><Relationship Id="rId36" Type="http://schemas.openxmlformats.org/officeDocument/2006/relationships/slide" Target="slides/slide12.xml"></Relationship><Relationship Id="rId38" Type="http://schemas.openxmlformats.org/officeDocument/2006/relationships/slide" Target="slides/slide13.xml"></Relationship><Relationship Id="rId40" Type="http://schemas.openxmlformats.org/officeDocument/2006/relationships/slide" Target="slides/slide14.xml"></Relationship><Relationship Id="rId42" Type="http://schemas.openxmlformats.org/officeDocument/2006/relationships/slide" Target="slides/slide15.xml"></Relationship><Relationship Id="rId44" Type="http://schemas.openxmlformats.org/officeDocument/2006/relationships/slide" Target="slides/slide16.xml"></Relationship><Relationship Id="rId46" Type="http://schemas.openxmlformats.org/officeDocument/2006/relationships/slide" Target="slides/slide17.xml"></Relationship><Relationship Id="rId48" Type="http://schemas.openxmlformats.org/officeDocument/2006/relationships/slide" Target="slides/slide18.xml"></Relationship><Relationship Id="rId50" Type="http://schemas.openxmlformats.org/officeDocument/2006/relationships/slide" Target="slides/slide19.xml"></Relationship><Relationship Id="rId52" Type="http://schemas.openxmlformats.org/officeDocument/2006/relationships/slide" Target="slides/slide20.xml"></Relationship><Relationship Id="rId54" Type="http://schemas.openxmlformats.org/officeDocument/2006/relationships/slide" Target="slides/slide21.xml"></Relationship><Relationship Id="rId56" Type="http://schemas.openxmlformats.org/officeDocument/2006/relationships/slide" Target="slides/slide22.xml"></Relationship><Relationship Id="rId58" Type="http://schemas.openxmlformats.org/officeDocument/2006/relationships/slide" Target="slides/slide23.xml"></Relationship><Relationship Id="rId60" Type="http://schemas.openxmlformats.org/officeDocument/2006/relationships/slide" Target="slides/slide24.xml"></Relationship><Relationship Id="rId62" Type="http://schemas.openxmlformats.org/officeDocument/2006/relationships/slide" Target="slides/slide25.xml"></Relationship><Relationship Id="rId64" Type="http://schemas.openxmlformats.org/officeDocument/2006/relationships/slide" Target="slides/slide26.xml"></Relationship><Relationship Id="rId66" Type="http://schemas.openxmlformats.org/officeDocument/2006/relationships/slide" Target="slides/slide27.xml"></Relationship><Relationship Id="rId67" Type="http://schemas.openxmlformats.org/officeDocument/2006/relationships/slide" Target="slides/slide28.xml"></Relationship><Relationship Id="rId69" Type="http://schemas.openxmlformats.org/officeDocument/2006/relationships/slide" Target="slides/slide29.xml"></Relationship><Relationship Id="rId71" Type="http://schemas.openxmlformats.org/officeDocument/2006/relationships/slide" Target="slides/slide30.xml"></Relationship><Relationship Id="rId72" Type="http://schemas.openxmlformats.org/officeDocument/2006/relationships/slide" Target="slides/slide31.xml"></Relationship><Relationship Id="rId73" Type="http://schemas.openxmlformats.org/officeDocument/2006/relationships/slide" Target="slides/slide32.xml"></Relationship><Relationship Id="rId74" Type="http://schemas.openxmlformats.org/officeDocument/2006/relationships/slide" Target="slides/slide33.xml"></Relationship><Relationship Id="rId75" Type="http://schemas.openxmlformats.org/officeDocument/2006/relationships/slide" Target="slides/slide34.xml"></Relationship><Relationship Id="rId76" Type="http://schemas.openxmlformats.org/officeDocument/2006/relationships/slide" Target="slides/slide35.xml"></Relationship><Relationship Id="rId77" Type="http://schemas.openxmlformats.org/officeDocument/2006/relationships/slide" Target="slides/slide36.xml"></Relationship><Relationship Id="rId78" Type="http://schemas.openxmlformats.org/officeDocument/2006/relationships/slide" Target="slides/slide37.xml"></Relationship><Relationship Id="rId79" Type="http://schemas.openxmlformats.org/officeDocument/2006/relationships/slide" Target="slides/slide38.xml"></Relationship><Relationship Id="rId80" Type="http://schemas.openxmlformats.org/officeDocument/2006/relationships/slide" Target="slides/slide39.xml"></Relationship><Relationship Id="rId81" Type="http://schemas.openxmlformats.org/officeDocument/2006/relationships/slide" Target="slides/slide40.xml"></Relationship><Relationship Id="rId82" Type="http://schemas.openxmlformats.org/officeDocument/2006/relationships/slide" Target="slides/slide41.xml"></Relationship><Relationship Id="rId83" Type="http://schemas.openxmlformats.org/officeDocument/2006/relationships/slide" Target="slides/slide42.xml"></Relationship><Relationship Id="rId84" Type="http://schemas.openxmlformats.org/officeDocument/2006/relationships/slide" Target="slides/slide43.xml"></Relationship><Relationship Id="rId85" Type="http://schemas.openxmlformats.org/officeDocument/2006/relationships/slide" Target="slides/slide44.xml"></Relationship><Relationship Id="rId86" Type="http://schemas.openxmlformats.org/officeDocument/2006/relationships/slide" Target="slides/slide45.xml"></Relationship><Relationship Id="rId88" Type="http://schemas.openxmlformats.org/officeDocument/2006/relationships/slide" Target="slides/slide46.xml"></Relationship><Relationship Id="rId89" Type="http://schemas.openxmlformats.org/officeDocument/2006/relationships/slide" Target="slides/slide47.xml"></Relationship><Relationship Id="rId90" Type="http://schemas.openxmlformats.org/officeDocument/2006/relationships/slide" Target="slides/slide48.xml"></Relationship><Relationship Id="rId91" Type="http://schemas.openxmlformats.org/officeDocument/2006/relationships/slide" Target="slides/slide49.xml"></Relationship><Relationship Id="rId92" Type="http://schemas.openxmlformats.org/officeDocument/2006/relationships/slide" Target="slides/slide50.xml"></Relationship><Relationship Id="rId93" Type="http://schemas.openxmlformats.org/officeDocument/2006/relationships/slide" Target="slides/slide51.xml"></Relationship><Relationship Id="rId97" Type="http://schemas.openxmlformats.org/officeDocument/2006/relationships/viewProps" Target="viewProps.xml"></Relationship><Relationship Id="rId9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3.xml"></Relationship></Relationships>
</file>

<file path=ppt/notesSlides/_rels/notesSlide2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4.xml"></Relationship></Relationships>
</file>

<file path=ppt/notesSlides/_rels/notesSlide2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5.xml"></Relationship></Relationships>
</file>

<file path=ppt/notesSlides/_rels/notesSlide2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6.xml"></Relationship></Relationships>
</file>

<file path=ppt/notesSlides/_rels/notesSlide2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8.xml"></Relationship></Relationships>
</file>

<file path=ppt/notesSlides/_rels/notesSlide2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9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4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5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占位符 18432"/>
          <p:cNvSpPr txBox="1"/>
          <p:nvPr>
            <p:ph type="title"/>
          </p:nvPr>
        </p:nvSpPr>
        <p:spPr>
          <a:xfrm>
            <a:off x="1841500" y="698500"/>
            <a:ext cx="9122410" cy="8121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34" name="内容占位符 18433"/>
          <p:cNvSpPr txBox="1"/>
          <p:nvPr>
            <p:ph/>
          </p:nvPr>
        </p:nvSpPr>
        <p:spPr>
          <a:xfrm>
            <a:off x="1029335" y="1716405"/>
            <a:ext cx="9935210" cy="452501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Font typeface="Arial" panose="020B0604020202020204"/>
              <a:buChar char="•"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3" name="页脚占位符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幻灯片编号占位符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:/Users/youran/AppData/Roaming/JisuOffice/ETemp/3880_14038024/fImage65007529741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570" y="223520"/>
            <a:ext cx="2173605" cy="1224280"/>
          </a:xfrm>
          <a:prstGeom prst="rect">
            <a:avLst/>
          </a:prstGeom>
          <a:noFill/>
        </p:spPr>
      </p:pic>
      <p:pic>
        <p:nvPicPr>
          <p:cNvPr id="10" name="图片 9" descr="C:/Users/youran/AppData/Roaming/JisuOffice/ETemp/3880_14038024/fImage7087632988467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60460" y="4855210"/>
            <a:ext cx="3437890" cy="200787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notesSlide" Target="../notesSlides/notesSlide11.xml"></Relationship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notesSlide" Target="../notesSlides/notesSlide12.xml"></Relationship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notesSlide" Target="../notesSlides/notesSlide13.xml"></Relationship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notesSlide" Target="../notesSlides/notesSlide14.xml"></Relationship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5" Type="http://schemas.openxmlformats.org/officeDocument/2006/relationships/notesSlide" Target="../notesSlides/notesSlide15.xml"></Relationship><Relationship Id="rId4" Type="http://schemas.openxmlformats.org/officeDocument/2006/relationships/slideLayout" Target="../slideLayouts/slideLayout2.xml"></Relationship><Relationship Id="rId3" Type="http://schemas.openxmlformats.org/officeDocument/2006/relationships/image" Target="../media/image7.png"></Relationship><Relationship Id="rId2" Type="http://schemas.openxmlformats.org/officeDocument/2006/relationships/image" Target="../media/image6.png"></Relationship><Relationship Id="rId1" Type="http://schemas.openxmlformats.org/officeDocument/2006/relationships/image" Target="../media/image5.png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notesSlide" Target="../notesSlides/notesSlide16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image" Target="../media/image8.png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notesSlide" Target="../notesSlides/notesSlide17.xml"></Relationship><Relationship Id="rId1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notesSlide" Target="../notesSlides/notesSlide18.xml"></Relationship><Relationship Id="rId1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notesSlide" Target="../notesSlides/notesSlide19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image" Target="../media/image9.png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notesSlide" Target="../notesSlides/notesSlide2.xml"></Relationship><Relationship Id="rId1" Type="http://schemas.openxmlformats.org/officeDocument/2006/relationships/image" Target="../media/image4.png"></Relationship><Relationship Id="rId4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3" Type="http://schemas.openxmlformats.org/officeDocument/2006/relationships/notesSlide" Target="../notesSlides/notesSlide20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image" Target="../media/image10.png"></Relationship></Relationships>
</file>

<file path=ppt/slides/_rels/slide21.xml.rels><?xml version="1.0" encoding="UTF-8"?>
<Relationships xmlns="http://schemas.openxmlformats.org/package/2006/relationships"><Relationship Id="rId3" Type="http://schemas.openxmlformats.org/officeDocument/2006/relationships/notesSlide" Target="../notesSlides/notesSlide21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image" Target="../media/image11.png"></Relationship></Relationships>
</file>

<file path=ppt/slides/_rels/slide22.xml.rels><?xml version="1.0" encoding="UTF-8"?>
<Relationships xmlns="http://schemas.openxmlformats.org/package/2006/relationships"><Relationship Id="rId3" Type="http://schemas.openxmlformats.org/officeDocument/2006/relationships/notesSlide" Target="../notesSlides/notesSlide22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image" Target="../media/image12.png"></Relationship></Relationships>
</file>

<file path=ppt/slides/_rels/slide23.xml.rels><?xml version="1.0" encoding="UTF-8"?>
<Relationships xmlns="http://schemas.openxmlformats.org/package/2006/relationships"><Relationship Id="rId3" Type="http://schemas.openxmlformats.org/officeDocument/2006/relationships/notesSlide" Target="../notesSlides/notesSlide23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image" Target="../media/image13.png"></Relationship></Relationships>
</file>

<file path=ppt/slides/_rels/slide24.xml.rels><?xml version="1.0" encoding="UTF-8"?>
<Relationships xmlns="http://schemas.openxmlformats.org/package/2006/relationships"><Relationship Id="rId3" Type="http://schemas.openxmlformats.org/officeDocument/2006/relationships/notesSlide" Target="../notesSlides/notesSlide24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image" Target="../media/image14.png"></Relationship></Relationships>
</file>

<file path=ppt/slides/_rels/slide25.xml.rels><?xml version="1.0" encoding="UTF-8"?>
<Relationships xmlns="http://schemas.openxmlformats.org/package/2006/relationships"><Relationship Id="rId3" Type="http://schemas.openxmlformats.org/officeDocument/2006/relationships/notesSlide" Target="../notesSlides/notesSlide25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image" Target="../media/image15.png"></Relationship></Relationships>
</file>

<file path=ppt/slides/_rels/slide26.xml.rels><?xml version="1.0" encoding="UTF-8"?>
<Relationships xmlns="http://schemas.openxmlformats.org/package/2006/relationships"><Relationship Id="rId3" Type="http://schemas.openxmlformats.org/officeDocument/2006/relationships/notesSlide" Target="../notesSlides/notesSlide26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image" Target="../media/image16.png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8.xml.rels><?xml version="1.0" encoding="UTF-8"?>
<Relationships xmlns="http://schemas.openxmlformats.org/package/2006/relationships"><Relationship Id="rId3" Type="http://schemas.openxmlformats.org/officeDocument/2006/relationships/notesSlide" Target="../notesSlides/notesSlide28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image" Target="../media/image17.png"></Relationship></Relationships>
</file>

<file path=ppt/slides/_rels/slide29.xml.rels><?xml version="1.0" encoding="UTF-8"?>
<Relationships xmlns="http://schemas.openxmlformats.org/package/2006/relationships"><Relationship Id="rId3" Type="http://schemas.openxmlformats.org/officeDocument/2006/relationships/notesSlide" Target="../notesSlides/notesSlide29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image" Target="../media/image18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7.png"/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1" Type="http://schemas.openxmlformats.org/officeDocument/2006/relationships/slideLayout" Target="../slideLayouts/slideLayout2.xml"></Relationship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1.png"/></Relationships>
</file>

<file path=ppt/slides/_rels/slide45.xml.rels><?xml version="1.0" encoding="UTF-8"?>
<Relationships xmlns="http://schemas.openxmlformats.org/package/2006/relationships"><Relationship Id="rId2" Type="http://schemas.openxmlformats.org/officeDocument/2006/relationships/notesSlide" Target="../notesSlides/notesSlide45.xml"></Relationship><Relationship Id="rId1" Type="http://schemas.openxmlformats.org/officeDocument/2006/relationships/slideLayout" Target="../slideLayouts/slideLayout2.xml"></Relationship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hyperlink" Target="https://baike.baidu.com/item/XML" TargetMode="External"/><Relationship Id="rId1" Type="http://schemas.openxmlformats.org/officeDocument/2006/relationships/hyperlink" Target="https://baike.baidu.com/item/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slideLayout" Target="../slideLayouts/slideLayout2.xml"></Relationship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maxiang.io/" TargetMode="External"/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0" y="-6985"/>
            <a:ext cx="12217400" cy="68732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1485900" y="2078355"/>
            <a:ext cx="7303770" cy="4606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教学大纲：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795" y="2958465"/>
            <a:ext cx="11283315" cy="290957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·HTML基础及HTML实战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·标签和标签属性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·元素及元素分类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·网页基本结构解析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·标签语义化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19325" y="1363345"/>
            <a:ext cx="7087870" cy="526478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教学大纲：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·CSS基础及CSS实战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·CSS引入方式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·CSS选择器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·权重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·CSS属性继承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·background属性的使用技巧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·雪碧图的使用技巧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·常见的兼容性处理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04010" y="1363345"/>
            <a:ext cx="10267950" cy="526796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教学大纲：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·CSS盒子模型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·盒子模型的值 =&gt; 利用border实现三角行效果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·盒子模型的计算公式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·盒子模型的兼容问题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·浮动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·浮动的原理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·浮动产生的影响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·清除浮动的几种方式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590" y="1357630"/>
            <a:ext cx="11377295" cy="367601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教学大纲：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·定位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·绝对定位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·相对定位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·固定定位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·层级关系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8545" y="1531620"/>
            <a:ext cx="11377930" cy="489077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教学大纲：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·动画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·transition 过渡动画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·animation 简易动画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·雪碧图动画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·开关门动画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·人物场景动画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 ......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615" y="943610"/>
            <a:ext cx="11377930" cy="185547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·主要用到的工具：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4950" y="2653030"/>
            <a:ext cx="1149350" cy="1096645"/>
          </a:xfrm>
          <a:prstGeom prst="rect">
            <a:avLst/>
          </a:prstGeom>
          <a:noFill/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23870" y="2705100"/>
            <a:ext cx="930275" cy="968375"/>
          </a:xfrm>
          <a:prstGeom prst="rect">
            <a:avLst/>
          </a:prstGeom>
          <a:noFill/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2925" y="2717165"/>
            <a:ext cx="1153160" cy="944880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/>
        </p:nvSpPr>
        <p:spPr>
          <a:xfrm>
            <a:off x="1066800" y="4881245"/>
            <a:ext cx="10068560" cy="160083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·webstrom: http://www.jetbrains.com/webstorm/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·photoshop: http://www.adobe.com/cn/products/cs6/photoshop.html/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·马克飞象: https://maxiang.io/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·印象笔记: https://www.yinxiang.com/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590" y="1344295"/>
            <a:ext cx="11377295" cy="124777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6800" y="4881245"/>
            <a:ext cx="10068560" cy="3606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10" name="图片 9" descr="C:/Users/youran/AppData/Roaming/JisuOffice/ETemp/11024_7024568/fImage898331645724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4375" y="1365250"/>
            <a:ext cx="9451340" cy="1212850"/>
          </a:xfrm>
          <a:prstGeom prst="rect">
            <a:avLst/>
          </a:prstGeom>
          <a:noFill/>
        </p:spPr>
      </p:pic>
      <p:sp>
        <p:nvSpPr>
          <p:cNvPr id="11" name="文本框 10"/>
          <p:cNvSpPr txBox="1"/>
          <p:nvPr/>
        </p:nvSpPr>
        <p:spPr>
          <a:xfrm>
            <a:off x="738505" y="2716530"/>
            <a:ext cx="11458575" cy="384873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228600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常用浏览器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·谷歌浏览器(chrome):Webkit内核(v8引擎)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·火狐浏览器(firefox):Gecko内核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·IE浏览器:Trident内核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·欧朋浏览器(opera):Presto内核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safari、大部分国产浏览器(360、搜狗、QQ、UC、猎豹、百度...)、安卓和IOS大部分手机浏览器...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6800" y="4881245"/>
            <a:ext cx="10068560" cy="3606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9775" y="1802130"/>
            <a:ext cx="11457940" cy="458216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各大公司面试题解析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·利用border实现三角行效果(不允许使用图片)?(百度)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·一个元素如何在另一个元素中始终水平垂直居中?(凤凰网)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·如何让元素消失在视野中,发挥想象力?(腾讯网)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·多个元素在一行显示的方法?(搜狐网)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·三栏布局,左定右定中间自适应的实现方法?(网易)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·行内元素和块状元素分别有什么，区别是什么？（乐视网）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 ......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6800" y="4881245"/>
            <a:ext cx="10068560" cy="3606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68575" y="2811145"/>
            <a:ext cx="7450455" cy="132905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webstorm的安装和使用</a:t>
            </a:r>
            <a:br>
              <a:rPr lang="en-US" altLang="ko-KR" sz="4800" b="0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ko-KR" sz="4800" b="0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8550" y="1396365"/>
            <a:ext cx="11440795" cy="166243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·webstrom 的安装和使用：</a:t>
            </a:r>
            <a:r>
              <a:rPr lang="en-US" altLang="ko-KR" sz="16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https://jingyan.baidu.com/article/00a07f380d500c82d028dcf0.html</a:t>
            </a:r>
            <a:endParaRPr lang="ko-KR" altLang="en-US" sz="1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ko-KR" altLang="en-US" sz="24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 descr="C:/Users/youran/AppData/Roaming/JisuOffice/ETemp/11024_7024568/fImage787812391478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5795" y="2215515"/>
            <a:ext cx="6892290" cy="4495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4405" cy="460692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仿宋" charset="0"/>
                <a:ea typeface="仿宋" charset="0"/>
              </a:rPr>
              <a:t>自我介绍</a:t>
            </a:r>
            <a:endParaRPr lang="ko-KR" altLang="en-US" sz="3200" cap="none" dirty="0" smtClean="0" b="0" strike="noStrike">
              <a:latin typeface="仿宋" charset="0"/>
              <a:ea typeface="仿宋" charset="0"/>
            </a:endParaRPr>
          </a:p>
          <a:p>
            <a:pPr marL="0" indent="0" algn="l" fontAlgn="auto" defTabSz="914400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仿宋" charset="0"/>
                <a:ea typeface="仿宋" charset="0"/>
              </a:rPr>
              <a:t>   姓名：王小金</a:t>
            </a:r>
            <a:endParaRPr lang="ko-KR" altLang="en-US" sz="2800" cap="none" dirty="0" smtClean="0" b="0" strike="noStrike">
              <a:latin typeface="仿宋" charset="0"/>
              <a:ea typeface="仿宋" charset="0"/>
            </a:endParaRPr>
          </a:p>
          <a:p>
            <a:pPr marL="0" indent="0" algn="l" fontAlgn="auto" defTabSz="914400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仿宋" charset="0"/>
                <a:ea typeface="仿宋" charset="0"/>
              </a:rPr>
              <a:t>   </a:t>
            </a:r>
            <a:r>
              <a:rPr lang="en-US" altLang="ko-KR" sz="2800" cap="none" dirty="0" smtClean="0" b="0" strike="noStrike">
                <a:latin typeface="仿宋" charset="0"/>
                <a:ea typeface="仿宋" charset="0"/>
              </a:rPr>
              <a:t>职务：珠峰css讲师	</a:t>
            </a:r>
            <a:endParaRPr lang="ko-KR" altLang="en-US" sz="2800" cap="none" dirty="0" smtClean="0" b="0" strike="noStrike">
              <a:latin typeface="仿宋" charset="0"/>
              <a:ea typeface="仿宋" charset="0"/>
            </a:endParaRPr>
          </a:p>
          <a:p>
            <a:pPr marL="0" indent="0" algn="l" fontAlgn="auto" defTabSz="914400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仿宋" charset="0"/>
                <a:ea typeface="仿宋" charset="0"/>
              </a:rPr>
              <a:t>   联系方式：400-180-6960  </a:t>
            </a:r>
            <a:endParaRPr lang="ko-KR" altLang="en-US" sz="2800" cap="none" dirty="0" smtClean="0" b="0" strike="noStrike">
              <a:latin typeface="仿宋" charset="0"/>
              <a:ea typeface="仿宋" charset="0"/>
            </a:endParaRPr>
          </a:p>
          <a:p>
            <a:pPr marL="0" indent="0" algn="l" fontAlgn="auto" defTabSz="914400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仿宋" charset="0"/>
                <a:ea typeface="仿宋" charset="0"/>
              </a:rPr>
              <a:t>   微信：(扫描右侧二维码) </a:t>
            </a:r>
            <a:endParaRPr lang="ko-KR" altLang="en-US" sz="2800" cap="none" dirty="0" smtClean="0" b="0" strike="noStrike">
              <a:latin typeface="仿宋" charset="0"/>
              <a:ea typeface="仿宋" charset="0"/>
            </a:endParaRPr>
          </a:p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/>
              <a:buChar char="•"/>
            </a:pPr>
            <a:r>
              <a:rPr lang="en-US" altLang="ko-KR" sz="2800" cap="none" dirty="0" smtClean="0" b="0" strike="noStrike">
                <a:latin typeface="仿宋" charset="0"/>
                <a:ea typeface="仿宋" charset="0"/>
              </a:rPr>
              <a:t>  16期QQ：</a:t>
            </a:r>
            <a:r>
              <a:rPr lang="en-US" altLang="ko-KR" sz="3200" cap="none" dirty="0" smtClean="0" b="0" strike="noStrike">
                <a:latin typeface="仿宋" charset="0"/>
                <a:ea typeface="仿宋" charset="0"/>
              </a:rPr>
              <a:t>609979250</a:t>
            </a:r>
            <a:endParaRPr lang="ko-KR" altLang="en-US" sz="2800" cap="none" dirty="0" smtClean="0" b="0" strike="noStrike">
              <a:latin typeface="仿宋" charset="0"/>
              <a:ea typeface="仿宋" charset="0"/>
            </a:endParaRPr>
          </a:p>
          <a:p>
            <a:pPr marL="0" indent="0" algn="l" fontAlgn="auto" defTabSz="914400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Adobe 仿宋 Std R" charset="0"/>
              <a:ea typeface="Adobe 仿宋 Std R" charset="0"/>
            </a:endParaRPr>
          </a:p>
          <a:p>
            <a:pPr marL="0" indent="0" algn="l" fontAlgn="auto" defTabSz="914400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cap="none" dirty="0" smtClean="0" b="0" strike="noStrike">
                <a:latin typeface="Adobe 仿宋 Std R" charset="0"/>
                <a:ea typeface="Adobe 仿宋 Std R" charset="0"/>
              </a:rPr>
              <a:t>  </a:t>
            </a:r>
            <a:endParaRPr lang="ko-KR" altLang="en-US" sz="2400" cap="none" dirty="0" smtClean="0" b="0" strike="noStrike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20015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73440" y="2065020"/>
            <a:ext cx="3088640" cy="30886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 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15" y="1696720"/>
            <a:ext cx="7545705" cy="51574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1696720"/>
            <a:ext cx="8159750" cy="50488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75" y="1941830"/>
            <a:ext cx="8527415" cy="48037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852295"/>
            <a:ext cx="8767445" cy="49218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25" y="2062480"/>
            <a:ext cx="9813925" cy="42875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1873250"/>
            <a:ext cx="7509510" cy="48863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960" y="1023620"/>
            <a:ext cx="7990205" cy="56508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 strike="noStrike"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 strike="noStrike">
                <a:solidFill>
                  <a:srgbClr val="333333"/>
                </a:solidFill>
                <a:latin typeface="仿宋" charset="0"/>
                <a:ea typeface="仿宋" charset="0"/>
              </a:rPr>
              <a:t>0.0.0.0 account.jetbrains.com 复制到电脑的 C:\windows\System32\drivers\etc 下面的hots中最后的位置</a:t>
            </a:r>
            <a:endParaRPr lang="ko-KR" altLang="en-US" sz="2400" cap="none" dirty="0" smtClean="0" b="0" strike="noStrike">
              <a:solidFill>
                <a:srgbClr val="333333"/>
              </a:solidFill>
              <a:latin typeface="仿宋" charset="0"/>
              <a:ea typeface="仿宋" charset="0"/>
            </a:endParaRPr>
          </a:p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/>
              <a:buChar char="•"/>
            </a:pPr>
            <a:endParaRPr lang="ko-KR" altLang="en-US" sz="2400" cap="none" dirty="0" smtClean="0" b="0" strike="noStrike">
              <a:solidFill>
                <a:srgbClr val="333333"/>
              </a:solidFill>
              <a:latin typeface="仿宋" charset="0"/>
              <a:ea typeface="仿宋" charset="0"/>
            </a:endParaRPr>
          </a:p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 strike="noStrike">
                <a:solidFill>
                  <a:srgbClr val="333333"/>
                </a:solidFill>
                <a:latin typeface="仿宋" charset="0"/>
                <a:ea typeface="仿宋" charset="0"/>
              </a:rPr>
              <a:t>在http://idea.lanyus.com/ 这个网址中点击获取激活码</a:t>
            </a:r>
            <a:endParaRPr lang="ko-KR" altLang="en-US" sz="2400" cap="none" dirty="0" smtClean="0" b="0" strike="noStrike">
              <a:solidFill>
                <a:srgbClr val="333333"/>
              </a:solidFill>
              <a:latin typeface="仿宋" charset="0"/>
              <a:ea typeface="仿宋" charset="0"/>
            </a:endParaRPr>
          </a:p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 strike="noStrike">
                <a:solidFill>
                  <a:srgbClr val="333333"/>
                </a:solidFill>
                <a:latin typeface="仿宋" charset="0"/>
                <a:ea typeface="仿宋" charset="0"/>
              </a:rPr>
              <a:t>K71U8DBPNE-eyJsaWNlbnNlSWQiOiJLNzFVOERCUE5FIiwibGljZW5zZWVOYW1lIjoibGFuIHl1IiwiYXNzaWduZWVOYW1lIjoiIiwiYXNzaWduZWVFbWFpbCI6IiIsImxpY2Vuc2VSZXN0cmljdGlvbiI6IkZvciBlZHVjYXRpb25hbCB1c2Ugb25seSIsImNoZWNrQ29uY3VycmVudFVzZSI6ZmFsc2UsInByb2R1Y3RzIjpbeyJjb2RlIjoiSUkiLCJwYWlkVXBUbyI6IjIwMTktMDUtMDQifSx7ImNvZGUiOiJSUzAiLCJwYWlkVXBUbyI6IjIwMTktMDUtMDQifSx7ImNvZGUiOiJXUyIsInBhaWRVcFRvIjoiMjAxOS0wNS0wNCJ9LHsiY29kZSI6IlJEIiwicGFpZFVwVG8iOiIyMDE5LTA1LTA0In0seyJjb2RlIjoiUkMiLCJwYWlkVXBUbyI6IjIwMTktMDUtMDQifSx7ImNvZGUiOiJEQyIsInBhaWRVcFRvIjoiMjAxOS0wNS0wNCJ9LHsiY29kZSI6IkRCIiwicGFpZFVwVG8iOiIyMDE5LTA1LTA0In0seyJjb2RlIjoiUk0iLCJwYWlkVXBUbyI6IjIwMTktMDUtMDQifSx7ImNvZGUiOiJETSIsInBhaWRVcFRvIjoiMjAxOS0wNS0wNCJ9LHsiY29kZSI6IkFDIiwicGFpZFVwVG8iOiIyMDE5LTA1LTA0In0seyJjb2RlIjoiRFBOIiwicGFpZFVwVG8iOiIyMDE5LTA1LTA0In0seyJjb2RlIjoiR08iLCJwYWlkVXBUbyI6IjIwMTktMDUtMDQifSx7ImNvZGUiOiJQUyIsInBhaWRVcFRvIjoiMjAxOS0wNS0wNCJ9LHsiY29kZSI6IkNMIiwicGFpZFVwVG8iOiIyMDE5LTA1LTA0In0seyJjb2RlIjoiUEMiLCJwYWlkVXBUbyI6IjIwMTktMDUtMDQifSx7ImNvZGUiOiJSU1UiLCJwYWlkVXBUbyI6IjIwMTktMDUtMDQifV0sImhhc2giOiI4OTA4Mjg5LzAiLCJncmFjZVBlcmlvZERheXMiOjAsImF1dG9Qcm9sb25nYXRlZCI6ZmFsc2UsImlzQXV0b1Byb2xvbmdhdGVkIjpmYWxzZX0=-Owt3/+LdCpedvF0eQ8635yYt0+ZLtCfIHOKzSrx5hBtbKGYRPFDrdgQAK6lJjexl2emLBcUq729K1+ukY9Js0nx1NH09l9Rw4c7k9wUksLl6RWx7Hcdcma1AHolfSp79NynSMZzQQLFohNyjD+dXfXM5GYd2OTHya0zYjTNMmAJuuRsapJMP9F1z7UTpMpLMxS/JaCWdyX6qIs+funJdPF7bjzYAQBvtbz+6SANBgN36gG1B2xHhccTn6WE8vagwwSNuM70egpahcTktoHxI7uS1JGN9gKAr6nbp+8DbFz3a2wd+XoF3nSJb/d2f/6zJR8yJF8AOyb30kwg3zf5cWw==-MIIEPjCCAiagAwIBAgIBBTANBgkqhkiG9w0BAQsFADAYMRYwFAYDVQQDDA1KZXRQcm9maWxlIENBMB4XDTE1MTEwMjA4MjE0OFoXDTE4MTEwMTA4MjE0OFowETEPMA0GA1UEAwwGcHJvZDN5MIIBIjANBgkqhkiG9w0BAQEFAAOCAQ8AMIIBCgKCAQEAxcQkq+zdxlR2mmRYBPzGbUNdMN6OaXiXzxIWtMEkrJMO/5oUfQJbLLuMSMK0QHFmaI37WShyxZcfRCidwXjot4zmNBKnlyHodDij/78TmVqFl8nOeD5+07B8VEaIu7c3E1N+e1doC6wht4I4+IEmtsPAdoaj5WCQVQbrI8KeT8M9VcBIWX7fD0fhexfg3ZRt0xqwMcXGNp3DdJHiO0rCdU+Itv7EmtnSVq9jBG1usMSFvMowR25mju2JcPFp1+I4ZI+FqgR8gyG8oiNDyNEoAbsR3lOpI7grUYSvkB/xVy/VoklPCK2h0f0GJxFjnye8NT1PAywoyl7RmiAVRE/EKwIDAQABo4GZMIGWMAkGA1UdEwQCMAAwHQYDVR0OBBYEFGEpG9oZGcfLMGNBkY7SgHiMGgTcMEgGA1UdIwRBMD+AFKOetkhnQhI2Qb1t4Lm0oFKLl/GzoRykGjAYMRYwFAYDVQQDDA1KZXRQcm9maWxlIENBggkA0myxg7KDeeEwEwYDVR0lBAwwCgYIKwYBBQUHAwEwCwYDVR0PBAQDAgWgMA0GCSqGSIb3DQEBCwUAA4ICAQC9WZuYgQedSuOc5TOUSrRigMw4/+wuC5EtZBfvdl4HT/8vzMW/oUlIP4YCvA0XKyBaCJ2iX+ZCDKoPfiYXiaSiH+HxAPV6J79vvouxKrWg2XV6ShFtPLP+0gPdGq3x9R3+kJbmAm8w+FOdlWqAfJrLvpzMGNeDU14YGXiZ9bVzmIQbwrBA+c/F4tlK/DV07dsNExihqFoibnqDiVNTGombaU2dDup2gwKdL81ua8EIcGNExHe82kjF4zwfadHk3bQVvbfdAwxcDy4xBjs3L4raPLU3yenSzr/OEur1+jfOxnQSmEcMXKXgrAQ9U55gwjcOFKrgOxEdek/Sk1VfOjvS+nuM4eyEruFMfaZHzoQiuw4IqgGc45ohFH0UUyjYcuFxxDSU9lMCv8qdHKm+wnPRb0l9l5vXsCBDuhAGYD6ss+Ga+aDY6f/qXZuUCEUOH3QUNbbCUlviSz6+GiRnt1kA9N2Qachl+2yBfaqUqr8h7Z2gsx5LcIf5kYNsqJ0GavXTVyWh7PYiKX4bs354ZQLUwwa/cG++2+wNWP+HtBhVxMRNTdVhSm38AknZlD+PTAsWGu9GyLmhti2EnVwGybSD2Dxmhxk3IPCkhKAK+pl0eWYGZWG3tJ9mZ7SowcXLWDFAk0lRJnKGFMTggrWjV8GYpw5bq23VmIqqDLgkNzuoog==</a:t>
            </a:r>
            <a:endParaRPr lang="ko-KR" altLang="en-US" sz="2400" cap="none" dirty="0" smtClean="0" b="0" strike="noStrike">
              <a:latin typeface="仿宋" charset="0"/>
              <a:ea typeface="仿宋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90" y="1920240"/>
            <a:ext cx="7555230" cy="49669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" y="1133475"/>
            <a:ext cx="8527415" cy="56121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6235" cy="4352290"/>
          </a:xfrm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宋体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/>
          <p:nvPr>
            <p:ph/>
          </p:nvPr>
        </p:nvSpPr>
        <p:spPr>
          <a:xfrm>
            <a:off x="1417320" y="2319020"/>
            <a:ext cx="10220960" cy="3922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54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使用webstorm创建新的项目</a:t>
            </a:r>
            <a:endParaRPr lang="ko-KR" altLang="en-US" sz="54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015" y="1320800"/>
            <a:ext cx="7896860" cy="542353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96260" y="7429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895" y="1381760"/>
            <a:ext cx="7811135" cy="532003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96260" y="946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560" y="1515745"/>
            <a:ext cx="7429500" cy="521525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96260" y="1454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6340" y="1362710"/>
            <a:ext cx="5645785" cy="526923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96260" y="1454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0720" y="1470660"/>
            <a:ext cx="7543800" cy="516064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96260" y="1454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3755" y="1884680"/>
            <a:ext cx="9373870" cy="401764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96260" y="1454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6695" y="1400175"/>
            <a:ext cx="5479415" cy="535559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96260" y="438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4140" y="1302385"/>
            <a:ext cx="6022975" cy="554101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96260" y="946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1841500" y="698500"/>
            <a:ext cx="9123045" cy="81280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endParaRPr lang="ko-KR" altLang="en-US" sz="4400" b="0" strike="noStrike" cap="none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1029335" y="1716405"/>
            <a:ext cx="9935845" cy="4525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Font typeface="Arial" panose="020B0604020202020204"/>
              <a:buChar char="•"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C:/Users/youran/AppData/Roaming/JisuOffice/ETemp/16076_19870712/fImage67762449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" y="1644650"/>
            <a:ext cx="10246360" cy="51193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183515"/>
            <a:ext cx="10516870" cy="8496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11422380" cy="4606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课程介绍：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开课周期：3周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上课时间：周四、周日休息，其它时间上课；上午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9：30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到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1:00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Adobe 仿宋 Std R" charset="0"/>
                <a:ea typeface="Adobe 仿宋 Std R" charset="0"/>
              </a:rPr>
              <a:t>;下午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3:00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Adobe 仿宋 Std R" charset="0"/>
                <a:ea typeface="Adobe 仿宋 Std R" charset="0"/>
              </a:rPr>
              <a:t> 到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6:00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Adobe 仿宋 Std R" charset="0"/>
                <a:ea typeface="Adobe 仿宋 Std R" charset="0"/>
              </a:rPr>
              <a:t>；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Adobe 仿宋 Std R" charset="0"/>
                <a:ea typeface="Adobe 仿宋 Std R" charset="0"/>
              </a:rPr>
              <a:t>            晚自习：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7:00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Adobe 仿宋 Std R" charset="0"/>
                <a:ea typeface="Adobe 仿宋 Std R" charset="0"/>
              </a:rPr>
              <a:t>到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8:30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Adobe 仿宋 Std R" charset="0"/>
                <a:ea typeface="Adobe 仿宋 Std R" charset="0"/>
              </a:rPr>
              <a:t>(强制性上晚自习，晚自习不讲课，主要是课程 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Adobe 仿宋 Std R" charset="0"/>
                <a:ea typeface="Adobe 仿宋 Std R" charset="0"/>
              </a:rPr>
              <a:t>            辅导，练习作业/面试题/随堂小练习)；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Adobe 仿宋 Std R" charset="0"/>
                <a:ea typeface="Adobe 仿宋 Std R" charset="0"/>
              </a:rPr>
              <a:t>            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注：学校晚上十点锁门之前，可以一直奋战，WIFI无限使用</a:t>
            </a:r>
            <a:endParaRPr lang="ko-KR" altLang="en-US" sz="2400" b="0" strike="noStrike" cap="none" dirty="0" smtClean="0">
              <a:solidFill>
                <a:srgbClr val="FF0000"/>
              </a:solidFill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 面向人群：对前端开发感兴趣，想要提高自己工资的，改变命运的零基础学员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（html、css都不会的）。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5515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1841500" y="698500"/>
            <a:ext cx="9123045" cy="81280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1029335" y="1716405"/>
            <a:ext cx="9935845" cy="4525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Font typeface="Arial" panose="020B0604020202020204"/>
              <a:buChar char="•"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C:/Users/youran/AppData/Roaming/JisuOffice/ETemp/12804_9056504/fImage77585464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75" y="699770"/>
            <a:ext cx="8874760" cy="59874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1841500" y="698500"/>
            <a:ext cx="9123045" cy="81280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开启Markdown提示</a:t>
            </a:r>
            <a:endParaRPr lang="ko-KR" altLang="en-US" sz="4400" b="0" strike="noStrike" cap="none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1029335" y="1716405"/>
            <a:ext cx="9935845" cy="4525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Font typeface="Arial" panose="020B0604020202020204"/>
              <a:buChar char="•"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C:/Users/youran/AppData/Roaming/JisuOffice/ETemp/12804_9056504/fImage944525188467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742315"/>
            <a:ext cx="11468735" cy="64109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1841500" y="698500"/>
            <a:ext cx="9123045" cy="81280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endParaRPr lang="ko-KR" altLang="en-US" sz="4400" b="0" strike="noStrike" cap="none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1029335" y="1716405"/>
            <a:ext cx="9935845" cy="4525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完成后重启webstrom</a:t>
            </a:r>
            <a:endParaRPr lang="ko-KR" altLang="en-US" sz="4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1841500" y="698500"/>
            <a:ext cx="9123045" cy="81280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1029335" y="1716405"/>
            <a:ext cx="9935845" cy="4525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C:/Users/youran/AppData/Roaming/JisuOffice/ETemp/12804_9056504/fImage420045276334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85725"/>
            <a:ext cx="9887585" cy="66871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1841500" y="698500"/>
            <a:ext cx="9123045" cy="81280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1029335" y="1716405"/>
            <a:ext cx="9935845" cy="4525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C:/Users/youran/AppData/Roaming/JisuOffice/ETemp/12804_9056504/fImage363845326500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601345"/>
            <a:ext cx="10382885" cy="5638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9775" y="1802130"/>
            <a:ext cx="11457940" cy="276923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·前端描述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前端对于网站来说，通常是指网站的前台部分，包括网站的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结构层和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表现层。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</a:rPr>
              <a:t>因此前端技术一般分为前端设计和前端开发，前端设计一般可以理解为网站的视觉设计，前端开发则是网站的前台代码实现，包括基本的HTML和CSS以及JavaScript/ajax，现在最新的高级版本HTML5、CSS3等。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/>
          <p:nvPr>
            <p:ph/>
          </p:nvPr>
        </p:nvSpPr>
        <p:spPr>
          <a:xfrm>
            <a:off x="1029335" y="1716405"/>
            <a:ext cx="9935845" cy="443611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Font typeface="Arial" panose="020B0604020202020204"/>
              <a:buChar char="•"/>
            </a:pPr>
            <a:r>
              <a:rPr lang="en-US" altLang="ko-KR" sz="2000" b="1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前端工程师初步了解：</a:t>
            </a:r>
            <a:endParaRPr lang="ko-KR" altLang="en-US" sz="2000" b="1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产品经理设计原型-------ui设计师设计成效果图------前端工程师实现页面的还原</a:t>
            </a: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前端工程师工作流程：</a:t>
            </a: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1、根据效果图，制作静态页面，（包含动画效果）；</a:t>
            </a: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2、配合后台开发人员，制作动态页面，例如获取动态数据，根据需求，写业务逻辑。</a:t>
            </a: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3、如果是app内嵌h5页面的时候，如需交互，还需要配合ios、安卓开发工程师</a:t>
            </a: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96260" y="1454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/>
          <p:nvPr>
            <p:ph/>
          </p:nvPr>
        </p:nvSpPr>
        <p:spPr>
          <a:xfrm>
            <a:off x="1029335" y="1716405"/>
            <a:ext cx="9936480" cy="47332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000" b="1" strike="noStrike" cap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语言：</a:t>
            </a: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 人与人之间的沟通需要语言，像：汉语、英语、法语.....,那作为前端工程师要与浏览器进行沟通，我们就需要用到以下语言：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  html：是一个超文本标记语言（</a:t>
            </a:r>
            <a:r>
              <a:rPr lang="en-US" altLang="ko-KR" sz="2400" b="0" strike="noStrike" cap="none" dirty="0" smtClean="0">
                <a:solidFill>
                  <a:srgbClr val="333333"/>
                </a:solidFill>
                <a:latin typeface="仿宋" charset="0"/>
                <a:ea typeface="仿宋" charset="0"/>
              </a:rPr>
              <a:t>HyperText Markup Language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），主          要指的是结构；（骨架）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  css： </a:t>
            </a:r>
            <a:r>
              <a:rPr lang="en-US" altLang="ko-KR" sz="2400" b="0" strike="noStrike" cap="none" dirty="0" smtClean="0">
                <a:solidFill>
                  <a:srgbClr val="333333"/>
                </a:solidFill>
                <a:latin typeface="仿宋" charset="0"/>
                <a:ea typeface="仿宋" charset="0"/>
              </a:rPr>
              <a:t>层叠样式表(英文全称：Cascading Style Sheets)是一种用来修饰</a:t>
            </a:r>
            <a:r>
              <a:rPr lang="en-US" altLang="ko-KR" sz="2400" b="0" strike="noStrike" cap="none" dirty="0" smtClean="0">
                <a:solidFill>
                  <a:srgbClr val="136EC2"/>
                </a:solidFill>
                <a:latin typeface="仿宋" charset="0"/>
                <a:ea typeface="仿宋" charset="0"/>
                <a:hlinkClick r:id="rId1"/>
              </a:rPr>
              <a:t>HTML</a:t>
            </a:r>
            <a:r>
              <a:rPr lang="en-US" altLang="ko-KR" sz="2400" b="0" strike="noStrike" cap="none" dirty="0" smtClean="0">
                <a:solidFill>
                  <a:srgbClr val="333333"/>
                </a:solidFill>
                <a:latin typeface="仿宋" charset="0"/>
                <a:ea typeface="仿宋" charset="0"/>
              </a:rPr>
              <a:t>或</a:t>
            </a:r>
            <a:r>
              <a:rPr lang="en-US" altLang="ko-KR" sz="2400" b="0" strike="noStrike" cap="none" dirty="0" smtClean="0">
                <a:solidFill>
                  <a:srgbClr val="136EC2"/>
                </a:solidFill>
                <a:latin typeface="仿宋" charset="0"/>
                <a:ea typeface="仿宋" charset="0"/>
                <a:hlinkClick r:id="rId2"/>
              </a:rPr>
              <a:t>XML</a:t>
            </a:r>
            <a:r>
              <a:rPr lang="en-US" altLang="ko-KR" sz="2400" b="0" strike="noStrike" cap="none" dirty="0" smtClean="0">
                <a:solidFill>
                  <a:srgbClr val="333333"/>
                </a:solidFill>
                <a:latin typeface="仿宋" charset="0"/>
                <a:ea typeface="仿宋" charset="0"/>
              </a:rPr>
              <a:t>等文件样式的计算机语言。（衣服）</a:t>
            </a:r>
            <a:endParaRPr lang="ko-KR" altLang="en-US" sz="2400" b="0" strike="noStrike" cap="none" dirty="0" smtClean="0">
              <a:solidFill>
                <a:srgbClr val="333333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  js：</a:t>
            </a:r>
            <a:r>
              <a:rPr lang="en-US" altLang="ko-KR" sz="2400" b="0" strike="noStrike" cap="none" spc="15" dirty="0" smtClean="0">
                <a:solidFill>
                  <a:srgbClr val="333333"/>
                </a:solidFill>
                <a:latin typeface="仿宋" charset="0"/>
                <a:ea typeface="仿宋" charset="0"/>
              </a:rPr>
              <a:t>JavaScript 是一种轻量级的编程语言。（行为/动态）</a:t>
            </a:r>
            <a:endParaRPr lang="ko-KR" altLang="en-US" sz="2400" b="0" strike="noStrike" cap="none" dirty="0" smtClean="0">
              <a:solidFill>
                <a:srgbClr val="333333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96260" y="1454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/>
          <p:nvPr>
            <p:ph/>
          </p:nvPr>
        </p:nvSpPr>
        <p:spPr>
          <a:xfrm>
            <a:off x="1136015" y="1475740"/>
            <a:ext cx="9935845" cy="49015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000" b="1" strike="noStrike" cap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HTML简介：</a:t>
            </a: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  <a:t>   什么是HTML？</a:t>
            </a:r>
            <a:endParaRPr lang="ko-KR" altLang="en-US" sz="2400" b="0" strike="noStrike" cap="none" dirty="0" smtClean="0">
              <a:solidFill>
                <a:srgbClr val="000000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  <a:t>    </a:t>
            </a:r>
            <a:r>
              <a:rPr lang="en-US" altLang="ko-KR" sz="2000" b="0" strike="noStrike" cap="none" dirty="0" smtClean="0">
                <a:solidFill>
                  <a:srgbClr val="3F3F3F"/>
                </a:solidFill>
                <a:latin typeface="仿宋" charset="0"/>
                <a:ea typeface="仿宋" charset="0"/>
              </a:rPr>
              <a:t>HTML是英文Hyper Text Mark-up Language(超文本标记语言)的缩写，它规定了自己的语法规则，用来表示比“文本”更丰富的意义，比如图片，表格，链接，音频，视频等。浏览器（IE,FireFox等）软件知道HTML语言的语法，可以用来查看HTML文档。</a:t>
            </a:r>
            <a:endParaRPr lang="ko-KR" altLang="en-US" sz="2000" b="0" strike="noStrike" cap="none" dirty="0" smtClean="0">
              <a:solidFill>
                <a:srgbClr val="000000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 HTML的特点：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  1、</a:t>
            </a:r>
            <a:r>
              <a:rPr lang="en-US" altLang="ko-KR" sz="20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HTML不区分大小写；</a:t>
            </a:r>
            <a:endParaRPr lang="ko-KR" altLang="en-US" sz="20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2、双标签，成对出现；（个别的单标签出现，input，image）；</a:t>
            </a:r>
            <a:endParaRPr lang="ko-KR" altLang="en-US" sz="20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3、标签闭合；&lt;div&gt;&lt;/div&gt;</a:t>
            </a:r>
            <a:endParaRPr lang="ko-KR" altLang="en-US" sz="20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6255" y="-1905"/>
            <a:ext cx="7492365" cy="14776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/>
          <p:nvPr>
            <p:ph/>
          </p:nvPr>
        </p:nvSpPr>
        <p:spPr>
          <a:xfrm>
            <a:off x="1136015" y="1475740"/>
            <a:ext cx="9935845" cy="51955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000" b="1" strike="noStrike" cap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HTML基本构成：</a:t>
            </a: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  <a:t>   </a:t>
            </a: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&lt;html&gt;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&lt;head&gt;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&lt;meta name="keywords" content="</a:t>
            </a:r>
            <a:r>
              <a:rPr lang="zh-CN" altLang="en-US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小草播播、直播、小草</a:t>
            </a: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"/&gt;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&lt;meta name="description" content="本页描述/关键字描述"&gt;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&lt;title&gt;网页标题&lt;/title&gt;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&lt;/head&gt;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&lt;body&gt;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在浏览器视觉上能被看到的部分（注释的部分不会显示给用户）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&lt;/body&gt;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&lt;/html&gt;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6255" y="-1905"/>
            <a:ext cx="7492365" cy="1476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183515"/>
            <a:ext cx="10516870" cy="8496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386715" y="2065020"/>
            <a:ext cx="11421745" cy="460629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/>
              <a:buChar char="•"/>
            </a:pPr>
            <a:r>
              <a:rPr lang="en-US" altLang="ko-KR" sz="2800" cap="none" dirty="0" smtClean="0" b="0" strike="noStrike">
                <a:latin typeface="仿宋" charset="0"/>
                <a:ea typeface="仿宋" charset="0"/>
              </a:rPr>
              <a:t>课程介绍：</a:t>
            </a:r>
            <a:endParaRPr lang="ko-KR" altLang="en-US" sz="2800" cap="none" dirty="0" smtClean="0" b="0" strike="noStrike">
              <a:latin typeface="仿宋" charset="0"/>
              <a:ea typeface="仿宋" charset="0"/>
            </a:endParaRPr>
          </a:p>
          <a:p>
            <a:pPr marL="0" indent="0" algn="l" fontAlgn="auto" defTabSz="914400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Adobe 仿宋 Std R" charset="0"/>
                <a:ea typeface="Adobe 仿宋 Std R" charset="0"/>
              </a:rPr>
              <a:t>  学习流程：共计</a:t>
            </a:r>
            <a:r>
              <a:rPr lang="en-US" altLang="ko-KR" sz="2400" cap="none" dirty="0" smtClean="0" b="0" strike="noStrike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3周</a:t>
            </a:r>
            <a:r>
              <a:rPr lang="en-US" altLang="ko-KR" sz="2400" cap="none" dirty="0" smtClean="0" b="0" strike="noStrike">
                <a:latin typeface="Adobe 仿宋 Std R" charset="0"/>
                <a:ea typeface="Adobe 仿宋 Std R" charset="0"/>
              </a:rPr>
              <a:t>的课程，</a:t>
            </a:r>
            <a:r>
              <a:rPr lang="en-US" altLang="ko-KR" sz="2400" cap="none" dirty="0" smtClean="0" b="0" strike="noStrike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第一天免费试听</a:t>
            </a:r>
            <a:r>
              <a:rPr lang="en-US" altLang="ko-KR" sz="2400" cap="none" dirty="0" smtClean="0" b="0" strike="noStrike">
                <a:latin typeface="Adobe 仿宋 Std R" charset="0"/>
                <a:ea typeface="Adobe 仿宋 Std R" charset="0"/>
              </a:rPr>
              <a:t>，</a:t>
            </a:r>
            <a:r>
              <a:rPr lang="en-US" altLang="ko-KR" sz="2400" cap="none" dirty="0" smtClean="0" b="0" strike="noStrike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一周之内如果觉得自己不适合，都可以申请全额退款。</a:t>
            </a:r>
            <a:endParaRPr lang="ko-KR" altLang="en-US" sz="2400" cap="none" dirty="0" smtClean="0" b="0" strike="noStrike">
              <a:solidFill>
                <a:srgbClr val="FF0000"/>
              </a:solidFill>
              <a:latin typeface="Adobe 仿宋 Std R" charset="0"/>
              <a:ea typeface="Adobe 仿宋 Std R" charset="0"/>
            </a:endParaRPr>
          </a:p>
          <a:p>
            <a:pPr marL="0" indent="0" algn="l" fontAlgn="auto" defTabSz="914400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Adobe 仿宋 Std R" charset="0"/>
                <a:ea typeface="Adobe 仿宋 Std R" charset="0"/>
              </a:rPr>
              <a:t>  学习目标：三周课程结束，可以独立完成像京东、淘宝、好123首页等静态页面给你的后期打下坚实的基础。</a:t>
            </a:r>
            <a:endParaRPr lang="ko-KR" altLang="en-US" sz="2400" cap="none" dirty="0" smtClean="0" b="0" strike="noStrike">
              <a:latin typeface="Adobe 仿宋 Std R" charset="0"/>
              <a:ea typeface="Adobe 仿宋 Std R" charset="0"/>
            </a:endParaRPr>
          </a:p>
          <a:p>
            <a:pPr marL="0" indent="0" algn="l" fontAlgn="auto" defTabSz="914400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Adobe 仿宋 Std R" charset="0"/>
                <a:ea typeface="Adobe 仿宋 Std R" charset="0"/>
              </a:rPr>
              <a:t>  上课模式：课堂采用</a:t>
            </a:r>
            <a:r>
              <a:rPr lang="en-US" altLang="ko-KR" sz="2400" cap="none" dirty="0" smtClean="0" b="0" strike="noStrike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投影仪的课堂模式</a:t>
            </a:r>
            <a:r>
              <a:rPr lang="en-US" altLang="ko-KR" sz="2400" cap="none" dirty="0" smtClean="0" b="0" strike="noStrike">
                <a:latin typeface="Adobe 仿宋 Std R" charset="0"/>
                <a:ea typeface="Adobe 仿宋 Std R" charset="0"/>
              </a:rPr>
              <a:t>，讲师讲课，学员跟着操作，有疑问的地方，可以随时打断老师，老师会给与解答。</a:t>
            </a:r>
            <a:r>
              <a:rPr lang="en-US" altLang="ko-KR" sz="2400" cap="none" dirty="0" smtClean="0" b="0" strike="noStrike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讲师全程陪同学生</a:t>
            </a:r>
            <a:r>
              <a:rPr lang="en-US" altLang="ko-KR" sz="2400" cap="none" dirty="0" smtClean="0" b="0" strike="noStrike">
                <a:latin typeface="Adobe 仿宋 Std R" charset="0"/>
                <a:ea typeface="Adobe 仿宋 Std R" charset="0"/>
              </a:rPr>
              <a:t>，晚自习也是当天的</a:t>
            </a:r>
            <a:r>
              <a:rPr lang="en-US" altLang="ko-KR" sz="2400" cap="none" dirty="0" smtClean="0" b="0" strike="noStrike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讲师全程辅导</a:t>
            </a:r>
            <a:r>
              <a:rPr lang="en-US" altLang="ko-KR" sz="2400" cap="none" dirty="0" smtClean="0" b="0" strike="noStrike">
                <a:latin typeface="Adobe 仿宋 Std R" charset="0"/>
                <a:ea typeface="Adobe 仿宋 Std R" charset="0"/>
              </a:rPr>
              <a:t>，对于接受慢，或者听不懂的同学，可以进行讲师单独补课。上课的</a:t>
            </a:r>
            <a:endParaRPr lang="ko-KR" altLang="en-US" sz="2400" cap="none" dirty="0" smtClean="0" b="0" strike="noStrike">
              <a:latin typeface="Adobe 仿宋 Std R" charset="0"/>
              <a:ea typeface="Adobe 仿宋 Std R" charset="0"/>
            </a:endParaRPr>
          </a:p>
          <a:p>
            <a:pPr marL="0" indent="0" algn="l" fontAlgn="auto" defTabSz="914400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Adobe 仿宋 Std R" charset="0"/>
              <a:ea typeface="Adobe 仿宋 Std R" charset="0"/>
            </a:endParaRPr>
          </a:p>
          <a:p>
            <a:pPr marL="0" indent="0" algn="l" fontAlgn="auto" defTabSz="914400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Adobe 仿宋 Std R" charset="0"/>
                <a:ea typeface="Adobe 仿宋 Std R" charset="0"/>
              </a:rPr>
              <a:t>   </a:t>
            </a:r>
            <a:endParaRPr lang="ko-KR" altLang="en-US" sz="2400" cap="none" dirty="0" smtClean="0" b="0" strike="noStrike">
              <a:latin typeface="Adobe 仿宋 Std R" charset="0"/>
              <a:ea typeface="Adobe 仿宋 Std R" charset="0"/>
            </a:endParaRPr>
          </a:p>
          <a:p>
            <a:pPr marL="0" indent="0" algn="l" fontAlgn="auto" defTabSz="914400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Adobe 仿宋 Std R" charset="0"/>
                <a:ea typeface="Adobe 仿宋 Std R" charset="0"/>
              </a:rPr>
              <a:t> </a:t>
            </a:r>
            <a:endParaRPr lang="ko-KR" altLang="en-US" sz="2400" cap="none" dirty="0" smtClean="0" b="0" strike="noStrike">
              <a:latin typeface="Adobe 仿宋 Std R" charset="0"/>
              <a:ea typeface="Adobe 仿宋 Std R" charset="0"/>
            </a:endParaRPr>
          </a:p>
          <a:p>
            <a:pPr marL="0" indent="0" algn="l" fontAlgn="auto" defTabSz="914400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cap="none" dirty="0" smtClean="0" b="0" strike="noStrike">
                <a:latin typeface="Adobe 仿宋 Std R" charset="0"/>
                <a:ea typeface="Adobe 仿宋 Std R" charset="0"/>
              </a:rPr>
              <a:t>  </a:t>
            </a:r>
            <a:endParaRPr lang="ko-KR" altLang="en-US" sz="2400" cap="none" dirty="0" smtClean="0" b="0" strike="noStrike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5515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/>
          <p:nvPr>
            <p:ph/>
          </p:nvPr>
        </p:nvSpPr>
        <p:spPr>
          <a:xfrm>
            <a:off x="1029335" y="1716405"/>
            <a:ext cx="9935845" cy="473265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000" b="1" strike="noStrike" cap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前端小概念普及：</a:t>
            </a: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</a:t>
            </a:r>
            <a:r>
              <a:rPr lang="en-US" altLang="ko-KR" sz="24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  <a:t>网页: 通俗来讲一个HTML文件就是一个网页。 </a:t>
            </a:r>
            <a:br>
              <a:rPr lang="en-US" altLang="ko-KR" sz="24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</a:br>
            <a:r>
              <a:rPr lang="en-US" altLang="ko-KR" sz="24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  <a:t>  网站: 一个网站是由很多个网页组成。 </a:t>
            </a:r>
            <a:br>
              <a:rPr lang="en-US" altLang="ko-KR" sz="24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</a:br>
            <a:r>
              <a:rPr lang="en-US" altLang="ko-KR" sz="24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  <a:t>  </a:t>
            </a:r>
            <a:endParaRPr lang="ko-KR" altLang="en-US" sz="2400" b="0" strike="noStrike" cap="none" dirty="0" smtClean="0">
              <a:solidFill>
                <a:srgbClr val="000000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96260" y="1454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/>
          <p:nvPr>
            <p:ph/>
          </p:nvPr>
        </p:nvSpPr>
        <p:spPr>
          <a:xfrm>
            <a:off x="1029335" y="1716405"/>
            <a:ext cx="9936480" cy="47332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000" b="1" strike="noStrike" cap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注释：</a:t>
            </a: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ctrl + /  单行注释</a:t>
            </a: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ctrl + shift + / 多行注释 （选中代码块）</a:t>
            </a: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仿宋" charset="0"/>
              <a:ea typeface="仿宋" charset="0"/>
            </a:endParaRPr>
          </a:p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markdown：</a:t>
            </a:r>
            <a:r>
              <a:rPr lang="en-US" altLang="ko-KR" sz="1350" b="0" strike="noStrike" cap="none" dirty="0" smtClean="0">
                <a:solidFill>
                  <a:srgbClr val="0563C1"/>
                </a:solidFill>
                <a:latin typeface="微软雅黑" panose="020B0503020204020204" charset="-122"/>
                <a:ea typeface="&quot;Microsoft YaHei&quot;" charset="0"/>
                <a:hlinkClick r:id="rId1"/>
              </a:rPr>
              <a:t>https://maxiang.io/</a:t>
            </a: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96260" y="145415"/>
            <a:ext cx="7492365" cy="14776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183515"/>
            <a:ext cx="10516870" cy="8496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11421745" cy="404495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/>
              <a:buChar char="•"/>
            </a:pPr>
            <a:r>
              <a:rPr lang="en-US" altLang="ko-KR" sz="2800" cap="none" dirty="0" smtClean="0" b="0" strike="noStrike">
                <a:latin typeface="仿宋" charset="0"/>
                <a:ea typeface="仿宋" charset="0"/>
              </a:rPr>
              <a:t>课程介绍：</a:t>
            </a:r>
            <a:endParaRPr lang="ko-KR" altLang="en-US" sz="2800" cap="none" dirty="0" smtClean="0" b="0" strike="noStrike">
              <a:latin typeface="仿宋" charset="0"/>
              <a:ea typeface="仿宋" charset="0"/>
            </a:endParaRPr>
          </a:p>
          <a:p>
            <a:pPr marL="0" indent="0" algn="l" fontAlgn="auto" defTabSz="914400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Adobe 仿宋 Std R" charset="0"/>
                <a:ea typeface="Adobe 仿宋 Std R" charset="0"/>
              </a:rPr>
              <a:t>  节奏和大部分同学保持一致，</a:t>
            </a:r>
            <a:r>
              <a:rPr lang="en-US" altLang="ko-KR" sz="2400" cap="none" dirty="0" smtClean="0" b="0" strike="noStrike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当天课堂上的课件</a:t>
            </a:r>
            <a:r>
              <a:rPr lang="en-US" altLang="ko-KR" sz="2400" cap="none" dirty="0" smtClean="0" b="0" strike="noStrike">
                <a:latin typeface="Adobe 仿宋 Std R" charset="0"/>
                <a:ea typeface="Adobe 仿宋 Std R" charset="0"/>
              </a:rPr>
              <a:t>会在6点下课之后，全部发放到</a:t>
            </a:r>
            <a:r>
              <a:rPr lang="en-US" altLang="ko-KR" sz="2400" cap="none" dirty="0" smtClean="0" b="0" strike="noStrike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正式群，</a:t>
            </a:r>
            <a:r>
              <a:rPr lang="en-US" altLang="ko-KR" sz="2400" cap="none" dirty="0" smtClean="0" b="0" strike="noStrike">
                <a:latin typeface="Adobe 仿宋 Std R" charset="0"/>
                <a:ea typeface="Adobe 仿宋 Std R" charset="0"/>
              </a:rPr>
              <a:t>供同学复习使用。每天</a:t>
            </a:r>
            <a:r>
              <a:rPr lang="en-US" altLang="ko-KR" sz="2400" cap="none" dirty="0" smtClean="0" b="0" strike="noStrike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提前发放预习大纲</a:t>
            </a:r>
            <a:r>
              <a:rPr lang="en-US" altLang="ko-KR" sz="2400" cap="none" dirty="0" smtClean="0" b="0" strike="noStrike">
                <a:latin typeface="Adobe 仿宋 Std R" charset="0"/>
                <a:ea typeface="Adobe 仿宋 Std R" charset="0"/>
              </a:rPr>
              <a:t>给同学，供预习使用。</a:t>
            </a:r>
            <a:endParaRPr lang="ko-KR" altLang="en-US" sz="2400" cap="none" dirty="0" smtClean="0" b="0" strike="noStrike">
              <a:latin typeface="Adobe 仿宋 Std R" charset="0"/>
              <a:ea typeface="Adobe 仿宋 Std R" charset="0"/>
            </a:endParaRPr>
          </a:p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Adobe 仿宋 Std R" charset="0"/>
              <a:ea typeface="Adobe 仿宋 Std R" charset="0"/>
            </a:endParaRPr>
          </a:p>
          <a:p>
            <a:pPr marL="0" indent="0" algn="l" fontAlgn="auto" defTabSz="914400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Adobe 仿宋 Std R" charset="0"/>
              <a:ea typeface="Adobe 仿宋 Std R" charset="0"/>
            </a:endParaRPr>
          </a:p>
          <a:p>
            <a:pPr marL="0" indent="0" algn="l" fontAlgn="auto" defTabSz="914400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Adobe 仿宋 Std R" charset="0"/>
              <a:ea typeface="Adobe 仿宋 Std R" charset="0"/>
            </a:endParaRPr>
          </a:p>
          <a:p>
            <a:pPr marL="0" indent="0" algn="l" fontAlgn="auto" defTabSz="914400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1" strike="noStrike">
              <a:latin typeface="Adobe 仿宋 Std R" charset="0"/>
              <a:ea typeface="Adobe 仿宋 Std R" charset="0"/>
            </a:endParaRPr>
          </a:p>
          <a:p>
            <a:pPr marL="0" indent="0" algn="l" fontAlgn="auto" defTabSz="914400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Adobe 仿宋 Std R" charset="0"/>
                <a:ea typeface="Adobe 仿宋 Std R" charset="0"/>
              </a:rPr>
              <a:t>   </a:t>
            </a:r>
            <a:endParaRPr lang="ko-KR" altLang="en-US" sz="2400" cap="none" dirty="0" smtClean="0" b="0" strike="noStrike">
              <a:latin typeface="Adobe 仿宋 Std R" charset="0"/>
              <a:ea typeface="Adobe 仿宋 Std R" charset="0"/>
            </a:endParaRPr>
          </a:p>
          <a:p>
            <a:pPr marL="0" indent="0" algn="l" fontAlgn="auto" defTabSz="914400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Adobe 仿宋 Std R" charset="0"/>
                <a:ea typeface="Adobe 仿宋 Std R" charset="0"/>
              </a:rPr>
              <a:t> </a:t>
            </a:r>
            <a:endParaRPr lang="ko-KR" altLang="en-US" sz="2400" cap="none" dirty="0" smtClean="0" b="0" strike="noStrike">
              <a:latin typeface="Adobe 仿宋 Std R" charset="0"/>
              <a:ea typeface="Adobe 仿宋 Std R" charset="0"/>
            </a:endParaRPr>
          </a:p>
          <a:p>
            <a:pPr marL="0" indent="0" algn="l" fontAlgn="auto" defTabSz="914400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cap="none" dirty="0" smtClean="0" b="0" strike="noStrike">
                <a:latin typeface="Adobe 仿宋 Std R" charset="0"/>
                <a:ea typeface="Adobe 仿宋 Std R" charset="0"/>
              </a:rPr>
              <a:t>  </a:t>
            </a:r>
            <a:endParaRPr lang="ko-KR" altLang="en-US" sz="2400" cap="none" dirty="0" smtClean="0" b="0" strike="noStrike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5515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珠峰课程优势：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1、九年专注，打造中国最具权威的&lt;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前端-全栈-工程化开发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&gt;课程体系，每年的课程都会跟着社会的需求进行调整。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2、多套完整的实战案例，全线贯穿整个课程体系，每个模块都会有丰富的实战案例；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3、课程环环相扣，从基础到深入，再到实战，逐层递进，零基础都可以学的很好。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4、理论和实战相结合，面试工作都能轻松搞定。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5、随时融入最新的市场技术，始终站在中国前端教育最前沿。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零基础大纲概括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1、HTML/CSS基础知识讲解，以及各浏览器兼容性问题处理。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2、HTML5/CSS3 基础知识讲解，以及响应式布局开发。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3、项目综合练习与实战开发（搭建完整的静态页面） 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教学目标：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3865" y="2998470"/>
            <a:ext cx="11484610" cy="292798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本次课程持续三周的时间，让大家从css入门到精通，三周课完成大家会实现一套属于自己的完整PC端和移动端H5的毕业项目;课程会结合各大公司页面实现各种趣味效果,多方位解读各大公司的面试题;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为了让大家知识更扎实更快掌握所学知识点,我们也会给大家布置一些随堂小练习模块以及课后作业;晚自习期间老师也会全程进行辅导;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JisuOffice Show</Application>
  <AppVersion>12.000</AppVersion>
  <Characters>0</Characters>
  <CharactersWithSpaces>0</CharactersWithSpaces>
  <DocSecurity>0</DocSecurity>
  <HyperlinksChanged>false</HyperlinksChanged>
  <Lines>0</Lines>
  <LinksUpToDate>false</LinksUpToDate>
  <Pages>51</Pages>
  <Paragraphs>414</Paragraphs>
  <Words>5020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zhufengnodejs</dc:creator>
  <cp:lastModifiedBy>youran</cp:lastModifiedBy>
  <dc:title>PowerPoint 演示文稿</dc:title>
  <dcterms:modified xsi:type="dcterms:W3CDTF">2018-12-11T06:56:56Z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2052-11.1.0.8178</vt:lpwstr>
  </property>
</Properties>
</file>