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8002250" cy="6645275"/>
  <p:notesSz cx="6858000" cy="9144000"/>
  <p:defaultTextStyle>
    <a:defPPr>
      <a:defRPr lang="zh-CN"/>
    </a:defPPr>
    <a:lvl1pPr marL="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867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734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6601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5468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4335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32020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21325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09995" algn="l" defTabSz="157734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" y="-192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4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5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43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3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2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0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2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6"/>
            <a:ext cx="15301913" cy="1319825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1"/>
            <a:ext cx="15301913" cy="145365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213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099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670" indent="0">
              <a:buNone/>
              <a:defRPr sz="3500" b="1"/>
            </a:lvl2pPr>
            <a:lvl3pPr marL="1577340" indent="0">
              <a:buNone/>
              <a:defRPr sz="3100" b="1"/>
            </a:lvl3pPr>
            <a:lvl4pPr marL="2366010" indent="0">
              <a:buNone/>
              <a:defRPr sz="2800" b="1"/>
            </a:lvl4pPr>
            <a:lvl5pPr marL="3154680" indent="0">
              <a:buNone/>
              <a:defRPr sz="2800" b="1"/>
            </a:lvl5pPr>
            <a:lvl6pPr marL="3943350" indent="0">
              <a:buNone/>
              <a:defRPr sz="2800" b="1"/>
            </a:lvl6pPr>
            <a:lvl7pPr marL="4732020" indent="0">
              <a:buNone/>
              <a:defRPr sz="2800" b="1"/>
            </a:lvl7pPr>
            <a:lvl8pPr marL="5521325" indent="0">
              <a:buNone/>
              <a:defRPr sz="2800" b="1"/>
            </a:lvl8pPr>
            <a:lvl9pPr marL="6309995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3"/>
            <a:ext cx="7954120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6" y="1487496"/>
            <a:ext cx="7957245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670" indent="0">
              <a:buNone/>
              <a:defRPr sz="3500" b="1"/>
            </a:lvl2pPr>
            <a:lvl3pPr marL="1577340" indent="0">
              <a:buNone/>
              <a:defRPr sz="3100" b="1"/>
            </a:lvl3pPr>
            <a:lvl4pPr marL="2366010" indent="0">
              <a:buNone/>
              <a:defRPr sz="2800" b="1"/>
            </a:lvl4pPr>
            <a:lvl5pPr marL="3154680" indent="0">
              <a:buNone/>
              <a:defRPr sz="2800" b="1"/>
            </a:lvl5pPr>
            <a:lvl6pPr marL="3943350" indent="0">
              <a:buNone/>
              <a:defRPr sz="2800" b="1"/>
            </a:lvl6pPr>
            <a:lvl7pPr marL="4732020" indent="0">
              <a:buNone/>
              <a:defRPr sz="2800" b="1"/>
            </a:lvl7pPr>
            <a:lvl8pPr marL="5521325" indent="0">
              <a:buNone/>
              <a:defRPr sz="2800" b="1"/>
            </a:lvl8pPr>
            <a:lvl9pPr marL="6309995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6" y="2107413"/>
            <a:ext cx="7957245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264580"/>
            <a:ext cx="5922616" cy="112600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2"/>
            <a:ext cx="10063758" cy="5671558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1390587"/>
            <a:ext cx="5922616" cy="4545553"/>
          </a:xfrm>
        </p:spPr>
        <p:txBody>
          <a:bodyPr/>
          <a:lstStyle>
            <a:lvl1pPr marL="0" indent="0">
              <a:buNone/>
              <a:defRPr sz="2400"/>
            </a:lvl1pPr>
            <a:lvl2pPr marL="788670" indent="0">
              <a:buNone/>
              <a:defRPr sz="2100"/>
            </a:lvl2pPr>
            <a:lvl3pPr marL="1577340" indent="0">
              <a:buNone/>
              <a:defRPr sz="1700"/>
            </a:lvl3pPr>
            <a:lvl4pPr marL="2366010" indent="0">
              <a:buNone/>
              <a:defRPr sz="1600"/>
            </a:lvl4pPr>
            <a:lvl5pPr marL="3154680" indent="0">
              <a:buNone/>
              <a:defRPr sz="1600"/>
            </a:lvl5pPr>
            <a:lvl6pPr marL="3943350" indent="0">
              <a:buNone/>
              <a:defRPr sz="1600"/>
            </a:lvl6pPr>
            <a:lvl7pPr marL="4732020" indent="0">
              <a:buNone/>
              <a:defRPr sz="1600"/>
            </a:lvl7pPr>
            <a:lvl8pPr marL="5521325" indent="0">
              <a:buNone/>
              <a:defRPr sz="1600"/>
            </a:lvl8pPr>
            <a:lvl9pPr marL="630999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3"/>
            <a:ext cx="10801350" cy="54915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7"/>
            <a:ext cx="10801350" cy="3987165"/>
          </a:xfrm>
        </p:spPr>
        <p:txBody>
          <a:bodyPr/>
          <a:lstStyle>
            <a:lvl1pPr marL="0" indent="0">
              <a:buNone/>
              <a:defRPr sz="5500"/>
            </a:lvl1pPr>
            <a:lvl2pPr marL="788670" indent="0">
              <a:buNone/>
              <a:defRPr sz="4800"/>
            </a:lvl2pPr>
            <a:lvl3pPr marL="1577340" indent="0">
              <a:buNone/>
              <a:defRPr sz="4100"/>
            </a:lvl3pPr>
            <a:lvl4pPr marL="2366010" indent="0">
              <a:buNone/>
              <a:defRPr sz="3500"/>
            </a:lvl4pPr>
            <a:lvl5pPr marL="3154680" indent="0">
              <a:buNone/>
              <a:defRPr sz="3500"/>
            </a:lvl5pPr>
            <a:lvl6pPr marL="3943350" indent="0">
              <a:buNone/>
              <a:defRPr sz="3500"/>
            </a:lvl6pPr>
            <a:lvl7pPr marL="4732020" indent="0">
              <a:buNone/>
              <a:defRPr sz="3500"/>
            </a:lvl7pPr>
            <a:lvl8pPr marL="5521325" indent="0">
              <a:buNone/>
              <a:defRPr sz="3500"/>
            </a:lvl8pPr>
            <a:lvl9pPr marL="6309995" indent="0">
              <a:buNone/>
              <a:defRPr sz="3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7"/>
          </a:xfrm>
        </p:spPr>
        <p:txBody>
          <a:bodyPr/>
          <a:lstStyle>
            <a:lvl1pPr marL="0" indent="0">
              <a:buNone/>
              <a:defRPr sz="2400"/>
            </a:lvl1pPr>
            <a:lvl2pPr marL="788670" indent="0">
              <a:buNone/>
              <a:defRPr sz="2100"/>
            </a:lvl2pPr>
            <a:lvl3pPr marL="1577340" indent="0">
              <a:buNone/>
              <a:defRPr sz="1700"/>
            </a:lvl3pPr>
            <a:lvl4pPr marL="2366010" indent="0">
              <a:buNone/>
              <a:defRPr sz="1600"/>
            </a:lvl4pPr>
            <a:lvl5pPr marL="3154680" indent="0">
              <a:buNone/>
              <a:defRPr sz="1600"/>
            </a:lvl5pPr>
            <a:lvl6pPr marL="3943350" indent="0">
              <a:buNone/>
              <a:defRPr sz="1600"/>
            </a:lvl6pPr>
            <a:lvl7pPr marL="4732020" indent="0">
              <a:buNone/>
              <a:defRPr sz="1600"/>
            </a:lvl7pPr>
            <a:lvl8pPr marL="5521325" indent="0">
              <a:buNone/>
              <a:defRPr sz="1600"/>
            </a:lvl8pPr>
            <a:lvl9pPr marL="630999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8"/>
            <a:ext cx="16202025" cy="1107546"/>
          </a:xfrm>
          <a:prstGeom prst="rect">
            <a:avLst/>
          </a:prstGeom>
        </p:spPr>
        <p:txBody>
          <a:bodyPr vert="horz" lIns="157743" tIns="78872" rIns="157743" bIns="7887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157743" tIns="78872" rIns="157743" bIns="7887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7340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1820" indent="-591820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1430" indent="-492760" algn="l" defTabSz="15773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15660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04330" indent="-394335" algn="l" defTabSz="1577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21325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09995" algn="l" defTabSz="157734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9001125" y="0"/>
            <a:ext cx="72008" cy="66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0"/>
            <a:ext cx="5543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集中式管理</a:t>
            </a:r>
            <a:r>
              <a:rPr lang="en-US" altLang="zh-CN" sz="1600" dirty="0" smtClean="0"/>
              <a:t>(svn):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、必须要有一个中央服务器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用来存储历史版本和代码信息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096469" y="1594445"/>
            <a:ext cx="2448272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40485" y="123440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中央服务器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代码仓库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144141" y="1738461"/>
            <a:ext cx="1296144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181" y="2026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小明</a:t>
            </a:r>
            <a:endParaRPr lang="zh-CN" altLang="en-US" sz="18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40285" y="1954485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6469" y="173846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历史本本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40285" y="2530549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6469" y="2314525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历史本本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2253" y="3034605"/>
            <a:ext cx="180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后期如果发现代码写的有问题，想要第一次提交的代码，就把历史本本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的代码回滚到本地即可</a:t>
            </a:r>
            <a:endParaRPr lang="zh-CN" altLang="en-US" sz="1200" dirty="0"/>
          </a:p>
        </p:txBody>
      </p:sp>
      <p:cxnSp>
        <p:nvCxnSpPr>
          <p:cNvPr id="19" name="形状 18"/>
          <p:cNvCxnSpPr>
            <a:stCxn id="13" idx="3"/>
            <a:endCxn id="9" idx="2"/>
          </p:cNvCxnSpPr>
          <p:nvPr/>
        </p:nvCxnSpPr>
        <p:spPr>
          <a:xfrm flipH="1">
            <a:off x="792213" y="1938516"/>
            <a:ext cx="3644688" cy="808057"/>
          </a:xfrm>
          <a:prstGeom prst="bentConnector4">
            <a:avLst>
              <a:gd name="adj1" fmla="val -6272"/>
              <a:gd name="adj2" fmla="val 2558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72933" y="3538661"/>
            <a:ext cx="1440160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32973" y="38266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小李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16749" y="2962597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从中央服务器拉取最新的代码到本地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这里边包括同事上传的所有历史版本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544741" y="382669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544741" y="4258741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6589" y="4042717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历史本本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5506502"/>
            <a:ext cx="540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集中式的弊端：</a:t>
            </a:r>
            <a:endParaRPr lang="en-US" altLang="zh-CN" sz="20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、不管干啥都要联网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、如果中央服务器损坏，你就不能在远程拉取代码了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、代码以文件的方式上传，速度慢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240485" y="512283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代码仓库：用来存储代码和历史版本信息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145141" y="226293"/>
            <a:ext cx="554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分布式管理</a:t>
            </a:r>
            <a:r>
              <a:rPr lang="en-US" altLang="zh-CN" sz="1600" dirty="0" smtClean="0"/>
              <a:t>(git):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、每一台电脑都是一个代码仓库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、如果想要实现团队协作开发，那也得有一个中央服务器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9721205" y="1378421"/>
            <a:ext cx="770485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2241485" y="137842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833773" y="137842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73133" y="12344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小明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49397" y="13784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工作区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41685" y="13784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暂存区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6633973" y="13784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历史区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9721205" y="1738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写代码的区域</a:t>
            </a:r>
            <a:endParaRPr lang="zh-CN" altLang="en-US" sz="18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1367661" y="193313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21205" y="238653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在工作区写完代码以后提交到暂存区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41485" y="224251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然后在把暂存区的代码提交到历史区</a:t>
            </a:r>
            <a:endParaRPr lang="zh-CN" altLang="en-US" sz="12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4041685" y="195448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21805" y="1738461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a1</a:t>
            </a:r>
            <a:endParaRPr lang="zh-CN" altLang="en-US" sz="16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1377389" y="217050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897669" y="2242517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193813" y="2098501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a2</a:t>
            </a:r>
            <a:endParaRPr lang="zh-CN" altLang="en-US" sz="1600" dirty="0"/>
          </a:p>
        </p:txBody>
      </p:sp>
      <p:cxnSp>
        <p:nvCxnSpPr>
          <p:cNvPr id="58" name="形状 57"/>
          <p:cNvCxnSpPr>
            <a:stCxn id="53" idx="3"/>
            <a:endCxn id="42" idx="0"/>
          </p:cNvCxnSpPr>
          <p:nvPr/>
        </p:nvCxnSpPr>
        <p:spPr>
          <a:xfrm flipH="1" flipV="1">
            <a:off x="10506035" y="1738461"/>
            <a:ext cx="5823152" cy="169277"/>
          </a:xfrm>
          <a:prstGeom prst="bentConnector4">
            <a:avLst>
              <a:gd name="adj1" fmla="val -3926"/>
              <a:gd name="adj2" fmla="val 235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21205" y="3466653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3105581" y="31066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中央服务器</a:t>
            </a:r>
            <a:endParaRPr lang="zh-CN" alt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14833773" y="245854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把历史区的代码提交到中央服务器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16057909" y="289058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193813" y="3466653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a1,</a:t>
            </a:r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a2</a:t>
            </a:r>
            <a:endParaRPr lang="en-US" altLang="zh-CN" sz="1600" dirty="0" smtClean="0"/>
          </a:p>
          <a:p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b2</a:t>
            </a:r>
            <a:endParaRPr lang="zh-CN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9721205" y="5194845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073133" y="49788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小李</a:t>
            </a:r>
            <a:endParaRPr lang="zh-CN" altLang="en-US" sz="1600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2169477" y="5194845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4977789" y="5194845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177589" y="490681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把远程仓库的代码拉取到本地</a:t>
            </a:r>
            <a:endParaRPr lang="zh-CN" altLang="en-US" sz="12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7210037" y="4546773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977789" y="526685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a1,</a:t>
            </a:r>
            <a:r>
              <a:rPr lang="zh-CN" altLang="en-US" sz="1600" dirty="0" smtClean="0"/>
              <a:t>历史版本</a:t>
            </a:r>
            <a:r>
              <a:rPr lang="en-US" altLang="zh-CN" sz="1600" dirty="0" smtClean="0"/>
              <a:t>a2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009237" y="56268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写代码</a:t>
            </a:r>
            <a:endParaRPr lang="zh-CN" altLang="en-US" sz="16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11017349" y="5770909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4473733" y="584291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337829" y="569890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历史版本</a:t>
            </a:r>
            <a:r>
              <a:rPr lang="en-US" altLang="zh-CN" sz="1800" dirty="0" smtClean="0"/>
              <a:t>b2</a:t>
            </a:r>
            <a:endParaRPr lang="zh-CN" altLang="en-US" sz="1800" dirty="0"/>
          </a:p>
        </p:txBody>
      </p:sp>
      <p:cxnSp>
        <p:nvCxnSpPr>
          <p:cNvPr id="83" name="直接箭头连接符 82"/>
          <p:cNvCxnSpPr>
            <a:stCxn id="81" idx="0"/>
          </p:cNvCxnSpPr>
          <p:nvPr/>
        </p:nvCxnSpPr>
        <p:spPr>
          <a:xfrm flipH="1" flipV="1">
            <a:off x="15985901" y="4546773"/>
            <a:ext cx="2535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48797" y="5321836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分布式的有点：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、如果是一个人开发，就不需要中央管理器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不需要联网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、以文件流的形式上传代码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速度快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81035" y="82550"/>
            <a:ext cx="0" cy="656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0"/>
            <a:ext cx="774319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FF0000"/>
                </a:solidFill>
              </a:rPr>
              <a:t>集中管理</a:t>
            </a:r>
            <a:r>
              <a:rPr lang="en-US" altLang="zh-CN" sz="1800" b="1">
                <a:solidFill>
                  <a:srgbClr val="FF0000"/>
                </a:solidFill>
              </a:rPr>
              <a:t>(svn)</a:t>
            </a:r>
            <a:endParaRPr lang="en-US" altLang="zh-CN" sz="18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必须要有中央服务器来远程存储代码和历史版本信息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8465" y="1162685"/>
            <a:ext cx="2160270" cy="431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53435" y="79438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中央服务器</a:t>
            </a:r>
            <a:endParaRPr lang="zh-CN" altLang="en-US" sz="1800" b="1"/>
          </a:p>
        </p:txBody>
      </p:sp>
      <p:sp>
        <p:nvSpPr>
          <p:cNvPr id="7" name="圆角矩形 6"/>
          <p:cNvSpPr/>
          <p:nvPr/>
        </p:nvSpPr>
        <p:spPr>
          <a:xfrm>
            <a:off x="360045" y="1882775"/>
            <a:ext cx="1440180" cy="144018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1680" y="15144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小明</a:t>
            </a:r>
            <a:endParaRPr lang="zh-CN" altLang="en-US" sz="1800" b="1"/>
          </a:p>
        </p:txBody>
      </p:sp>
      <p:sp>
        <p:nvSpPr>
          <p:cNvPr id="10" name="文本框 9"/>
          <p:cNvSpPr txBox="1"/>
          <p:nvPr/>
        </p:nvSpPr>
        <p:spPr>
          <a:xfrm>
            <a:off x="541020" y="2023110"/>
            <a:ext cx="107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在自己电脑编写代码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3429635" y="2068830"/>
            <a:ext cx="121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1</a:t>
            </a:r>
            <a:endParaRPr lang="en-US" altLang="zh-CN" sz="1800" b="1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00225" y="259778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800225" y="225107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29635" y="2418715"/>
            <a:ext cx="121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2</a:t>
            </a:r>
            <a:endParaRPr lang="en-US" altLang="zh-CN" sz="1800" b="1"/>
          </a:p>
        </p:txBody>
      </p:sp>
      <p:sp>
        <p:nvSpPr>
          <p:cNvPr id="16" name="文本框 15"/>
          <p:cNvSpPr txBox="1"/>
          <p:nvPr/>
        </p:nvSpPr>
        <p:spPr>
          <a:xfrm>
            <a:off x="1080135" y="3928110"/>
            <a:ext cx="2105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如果后期想把本地的代码回滚到第一个版本，这时候直接把远程仓库的指定代码拉回到本地即可</a:t>
            </a:r>
            <a:endParaRPr lang="zh-CN" altLang="en-US" sz="1000" b="1"/>
          </a:p>
        </p:txBody>
      </p:sp>
      <p:cxnSp>
        <p:nvCxnSpPr>
          <p:cNvPr id="17" name="肘形连接符 16"/>
          <p:cNvCxnSpPr>
            <a:stCxn id="12" idx="3"/>
            <a:endCxn id="7" idx="2"/>
          </p:cNvCxnSpPr>
          <p:nvPr/>
        </p:nvCxnSpPr>
        <p:spPr>
          <a:xfrm flipH="1">
            <a:off x="1080135" y="2252980"/>
            <a:ext cx="3567430" cy="1069975"/>
          </a:xfrm>
          <a:prstGeom prst="bentConnector4">
            <a:avLst>
              <a:gd name="adj1" fmla="val -6675"/>
              <a:gd name="adj2" fmla="val 209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754495" y="2597785"/>
            <a:ext cx="1440180" cy="144018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36130" y="222948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老王</a:t>
            </a:r>
            <a:endParaRPr lang="zh-CN" altLang="en-US" sz="1800" b="1"/>
          </a:p>
        </p:txBody>
      </p:sp>
      <p:sp>
        <p:nvSpPr>
          <p:cNvPr id="21" name="文本框 20"/>
          <p:cNvSpPr txBox="1"/>
          <p:nvPr/>
        </p:nvSpPr>
        <p:spPr>
          <a:xfrm>
            <a:off x="5175885" y="2647950"/>
            <a:ext cx="128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从中央服务器拉去最新的代码到本地</a:t>
            </a:r>
            <a:endParaRPr lang="zh-CN" altLang="en-US" sz="1200" b="1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175885" y="331025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35470" y="2740025"/>
            <a:ext cx="107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老王开始继续开发代码</a:t>
            </a:r>
            <a:endParaRPr lang="zh-CN" altLang="en-US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216525" y="3810000"/>
            <a:ext cx="144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67735" y="3625850"/>
            <a:ext cx="121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3</a:t>
            </a:r>
            <a:endParaRPr lang="en-US" altLang="zh-CN" sz="1800" b="1"/>
          </a:p>
        </p:txBody>
      </p:sp>
      <p:sp>
        <p:nvSpPr>
          <p:cNvPr id="26" name="文本框 25"/>
          <p:cNvSpPr txBox="1"/>
          <p:nvPr/>
        </p:nvSpPr>
        <p:spPr>
          <a:xfrm>
            <a:off x="0" y="5815330"/>
            <a:ext cx="4170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集中管理的特点</a:t>
            </a:r>
            <a:endParaRPr lang="zh-CN" altLang="en-US" sz="1600" b="1"/>
          </a:p>
          <a:p>
            <a:r>
              <a:rPr lang="en-US" altLang="zh-CN" sz="1600" b="1"/>
              <a:t>1</a:t>
            </a:r>
            <a:r>
              <a:rPr lang="zh-CN" altLang="en-US" sz="1600" b="1"/>
              <a:t>、所有的操作必须联网</a:t>
            </a:r>
            <a:endParaRPr lang="zh-CN" altLang="en-US" sz="1600" b="1"/>
          </a:p>
          <a:p>
            <a:r>
              <a:rPr lang="en-US" altLang="zh-CN" sz="1600" b="1"/>
              <a:t>2</a:t>
            </a:r>
            <a:r>
              <a:rPr lang="zh-CN" altLang="en-US" sz="1600" b="1"/>
              <a:t>、代码的传输是以文件的方式传输，速度慢</a:t>
            </a:r>
            <a:endParaRPr lang="zh-CN" altLang="en-US" sz="1600" b="1"/>
          </a:p>
        </p:txBody>
      </p:sp>
      <p:sp>
        <p:nvSpPr>
          <p:cNvPr id="27" name="文本框 26"/>
          <p:cNvSpPr txBox="1"/>
          <p:nvPr/>
        </p:nvSpPr>
        <p:spPr>
          <a:xfrm>
            <a:off x="8281035" y="82550"/>
            <a:ext cx="86950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FF0000"/>
                </a:solidFill>
              </a:rPr>
              <a:t>分布式管理</a:t>
            </a:r>
            <a:r>
              <a:rPr lang="en-US" altLang="zh-CN" sz="1800" b="1">
                <a:solidFill>
                  <a:srgbClr val="FF0000"/>
                </a:solidFill>
              </a:rPr>
              <a:t>(git)</a:t>
            </a:r>
            <a:endParaRPr lang="en-US" altLang="zh-CN" sz="1800" b="1">
              <a:solidFill>
                <a:srgbClr val="FF0000"/>
              </a:solidFill>
            </a:endParaRPr>
          </a:p>
          <a:p>
            <a:r>
              <a:rPr lang="en-US" altLang="zh-CN" sz="1600" b="1">
                <a:solidFill>
                  <a:srgbClr val="FF0000"/>
                </a:solidFill>
              </a:rPr>
              <a:t>1.</a:t>
            </a:r>
            <a:r>
              <a:rPr lang="zh-CN" altLang="en-US" sz="1600" b="1">
                <a:solidFill>
                  <a:srgbClr val="FF0000"/>
                </a:solidFill>
              </a:rPr>
              <a:t>如果是单人开发，那就不需要中央服务器</a:t>
            </a:r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zh-CN" altLang="en-US" sz="1600" b="1">
                <a:solidFill>
                  <a:srgbClr val="FF0000"/>
                </a:solidFill>
              </a:rPr>
              <a:t>可以不联网</a:t>
            </a:r>
            <a:r>
              <a:rPr lang="en-US" altLang="zh-CN" sz="1600" b="1">
                <a:solidFill>
                  <a:srgbClr val="FF0000"/>
                </a:solidFill>
              </a:rPr>
              <a:t>)</a:t>
            </a:r>
            <a:r>
              <a:rPr lang="zh-CN" altLang="en-US" sz="1600" b="1">
                <a:solidFill>
                  <a:srgbClr val="FF0000"/>
                </a:solidFill>
              </a:rPr>
              <a:t>，自己的电脑就可以创建</a:t>
            </a:r>
            <a:r>
              <a:rPr lang="en-US" altLang="zh-CN" sz="1600" b="1">
                <a:solidFill>
                  <a:srgbClr val="FF0000"/>
                </a:solidFill>
              </a:rPr>
              <a:t>git</a:t>
            </a:r>
            <a:r>
              <a:rPr lang="zh-CN" altLang="en-US" sz="1600" b="1">
                <a:solidFill>
                  <a:srgbClr val="FF0000"/>
                </a:solidFill>
              </a:rPr>
              <a:t>仓库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en-US" altLang="zh-CN" sz="1600" b="1">
                <a:solidFill>
                  <a:srgbClr val="FF0000"/>
                </a:solidFill>
              </a:rPr>
              <a:t>2.</a:t>
            </a:r>
            <a:r>
              <a:rPr lang="zh-CN" altLang="en-US" sz="1600" b="1">
                <a:solidFill>
                  <a:srgbClr val="FF0000"/>
                </a:solidFill>
              </a:rPr>
              <a:t>如果想要实现团队协作开发，那还得有中央服务器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53500" y="1299210"/>
            <a:ext cx="7920990" cy="1303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53500" y="1299845"/>
            <a:ext cx="2952115" cy="1302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715750" y="1299845"/>
            <a:ext cx="2742565" cy="1297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2575540" y="9429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小明</a:t>
            </a:r>
            <a:endParaRPr lang="zh-CN" altLang="en-US" sz="1800" b="1"/>
          </a:p>
        </p:txBody>
      </p:sp>
      <p:sp>
        <p:nvSpPr>
          <p:cNvPr id="32" name="文本框 31"/>
          <p:cNvSpPr txBox="1"/>
          <p:nvPr/>
        </p:nvSpPr>
        <p:spPr>
          <a:xfrm>
            <a:off x="10767060" y="1311275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工作区</a:t>
            </a:r>
            <a:endParaRPr lang="zh-CN" altLang="en-US" sz="2000" b="1"/>
          </a:p>
        </p:txBody>
      </p:sp>
      <p:sp>
        <p:nvSpPr>
          <p:cNvPr id="33" name="文本框 32"/>
          <p:cNvSpPr txBox="1"/>
          <p:nvPr/>
        </p:nvSpPr>
        <p:spPr>
          <a:xfrm>
            <a:off x="13509625" y="1299210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暂存区</a:t>
            </a:r>
            <a:endParaRPr lang="zh-CN" altLang="en-US" sz="2000" b="1"/>
          </a:p>
        </p:txBody>
      </p:sp>
      <p:sp>
        <p:nvSpPr>
          <p:cNvPr id="34" name="文本框 33"/>
          <p:cNvSpPr txBox="1"/>
          <p:nvPr/>
        </p:nvSpPr>
        <p:spPr>
          <a:xfrm>
            <a:off x="15925800" y="1311275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历史区</a:t>
            </a:r>
            <a:endParaRPr lang="zh-CN" altLang="en-US" sz="2000" b="1"/>
          </a:p>
        </p:txBody>
      </p:sp>
      <p:sp>
        <p:nvSpPr>
          <p:cNvPr id="35" name="文本框 34"/>
          <p:cNvSpPr txBox="1"/>
          <p:nvPr/>
        </p:nvSpPr>
        <p:spPr>
          <a:xfrm>
            <a:off x="9495155" y="141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编写代码</a:t>
            </a:r>
            <a:endParaRPr lang="zh-CN" altLang="en-US" sz="18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075035" y="188277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3792835" y="187769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234285" y="169608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1</a:t>
            </a:r>
            <a:endParaRPr lang="en-US" altLang="zh-CN" sz="1800" b="1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1075035" y="222440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3792835" y="2245995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5234285" y="205041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2</a:t>
            </a:r>
            <a:endParaRPr lang="en-US" altLang="zh-CN" sz="1800" b="1"/>
          </a:p>
        </p:txBody>
      </p:sp>
      <p:cxnSp>
        <p:nvCxnSpPr>
          <p:cNvPr id="42" name="肘形连接符 41"/>
          <p:cNvCxnSpPr>
            <a:stCxn id="38" idx="3"/>
            <a:endCxn id="35" idx="0"/>
          </p:cNvCxnSpPr>
          <p:nvPr/>
        </p:nvCxnSpPr>
        <p:spPr>
          <a:xfrm flipH="1" flipV="1">
            <a:off x="10043795" y="1413510"/>
            <a:ext cx="6521450" cy="466725"/>
          </a:xfrm>
          <a:prstGeom prst="bentConnector4">
            <a:avLst>
              <a:gd name="adj1" fmla="val -9104"/>
              <a:gd name="adj2" fmla="val 1974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953500" y="3322955"/>
            <a:ext cx="7920990" cy="1303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2400280" y="2941955"/>
            <a:ext cx="137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中央服务器</a:t>
            </a:r>
            <a:endParaRPr lang="zh-CN" altLang="en-US" sz="18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5481935" y="2629535"/>
            <a:ext cx="0" cy="83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5531465" y="2740025"/>
            <a:ext cx="173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把历史区所有版本信息上传到远程仓库</a:t>
            </a:r>
            <a:endParaRPr lang="zh-CN" altLang="en-US" sz="1200" b="1"/>
          </a:p>
        </p:txBody>
      </p:sp>
      <p:sp>
        <p:nvSpPr>
          <p:cNvPr id="47" name="文本框 46"/>
          <p:cNvSpPr txBox="1"/>
          <p:nvPr/>
        </p:nvSpPr>
        <p:spPr>
          <a:xfrm>
            <a:off x="8953500" y="332295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1</a:t>
            </a:r>
            <a:endParaRPr lang="en-US" altLang="zh-CN" sz="1800" b="1"/>
          </a:p>
        </p:txBody>
      </p:sp>
      <p:sp>
        <p:nvSpPr>
          <p:cNvPr id="48" name="文本框 47"/>
          <p:cNvSpPr txBox="1"/>
          <p:nvPr/>
        </p:nvSpPr>
        <p:spPr>
          <a:xfrm>
            <a:off x="10384790" y="332295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2</a:t>
            </a:r>
            <a:endParaRPr lang="en-US" altLang="zh-CN" sz="1800" b="1"/>
          </a:p>
        </p:txBody>
      </p:sp>
      <p:sp>
        <p:nvSpPr>
          <p:cNvPr id="49" name="矩形 48"/>
          <p:cNvSpPr/>
          <p:nvPr/>
        </p:nvSpPr>
        <p:spPr>
          <a:xfrm>
            <a:off x="8953500" y="5342255"/>
            <a:ext cx="7920990" cy="1303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53500" y="5342890"/>
            <a:ext cx="2952115" cy="1302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715750" y="5342890"/>
            <a:ext cx="2742565" cy="1297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767060" y="5354320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工作区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13509625" y="5342255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暂存区</a:t>
            </a:r>
            <a:endParaRPr lang="zh-CN" altLang="en-US" sz="2000" b="1"/>
          </a:p>
        </p:txBody>
      </p:sp>
      <p:sp>
        <p:nvSpPr>
          <p:cNvPr id="54" name="文本框 53"/>
          <p:cNvSpPr txBox="1"/>
          <p:nvPr/>
        </p:nvSpPr>
        <p:spPr>
          <a:xfrm>
            <a:off x="15925800" y="5354320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历史区</a:t>
            </a:r>
            <a:endParaRPr lang="zh-CN" altLang="en-US" sz="2000" b="1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5481935" y="4413885"/>
            <a:ext cx="0" cy="83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4458315" y="534225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1</a:t>
            </a:r>
            <a:endParaRPr lang="en-US" altLang="zh-CN" sz="1800" b="1"/>
          </a:p>
        </p:txBody>
      </p:sp>
      <p:sp>
        <p:nvSpPr>
          <p:cNvPr id="65" name="文本框 64"/>
          <p:cNvSpPr txBox="1"/>
          <p:nvPr/>
        </p:nvSpPr>
        <p:spPr>
          <a:xfrm>
            <a:off x="14594840" y="562546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</a:t>
            </a:r>
            <a:r>
              <a:rPr lang="en-US" altLang="zh-CN" sz="1800" b="1"/>
              <a:t>2</a:t>
            </a:r>
            <a:endParaRPr lang="en-US" altLang="zh-CN" sz="1800" b="1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1075035" y="6168390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13440410" y="6173470"/>
            <a:ext cx="13684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816455" y="599376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a3</a:t>
            </a:r>
            <a:endParaRPr lang="en-US" altLang="zh-CN" sz="1800" b="1"/>
          </a:p>
        </p:txBody>
      </p:sp>
      <p:cxnSp>
        <p:nvCxnSpPr>
          <p:cNvPr id="69" name="直接箭头连接符 68"/>
          <p:cNvCxnSpPr/>
          <p:nvPr/>
        </p:nvCxnSpPr>
        <p:spPr>
          <a:xfrm flipH="1" flipV="1">
            <a:off x="15925800" y="4392930"/>
            <a:ext cx="9525" cy="87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1905615" y="3322955"/>
            <a:ext cx="133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/>
              <a:t>历史版本</a:t>
            </a:r>
            <a:r>
              <a:rPr lang="en-US" altLang="zh-CN" sz="1800" b="1"/>
              <a:t>a3</a:t>
            </a:r>
            <a:endParaRPr lang="en-US" altLang="zh-CN" sz="1800" b="1"/>
          </a:p>
        </p:txBody>
      </p:sp>
      <p:sp>
        <p:nvSpPr>
          <p:cNvPr id="71" name="文本框 70"/>
          <p:cNvSpPr txBox="1"/>
          <p:nvPr/>
        </p:nvSpPr>
        <p:spPr>
          <a:xfrm>
            <a:off x="4170680" y="5810885"/>
            <a:ext cx="43751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分布式管理的特点</a:t>
            </a:r>
            <a:endParaRPr lang="zh-CN" altLang="en-US" sz="1600" b="1"/>
          </a:p>
          <a:p>
            <a:r>
              <a:rPr lang="en-US" altLang="zh-CN" sz="1600" b="1"/>
              <a:t>1</a:t>
            </a:r>
            <a:r>
              <a:rPr lang="zh-CN" altLang="en-US" sz="1600" b="1"/>
              <a:t>、单人开发部需要联网</a:t>
            </a:r>
            <a:endParaRPr lang="zh-CN" altLang="en-US" sz="1600" b="1"/>
          </a:p>
          <a:p>
            <a:r>
              <a:rPr lang="en-US" altLang="zh-CN" sz="1600" b="1"/>
              <a:t>2</a:t>
            </a:r>
            <a:r>
              <a:rPr lang="zh-CN" altLang="en-US" sz="1600" b="1"/>
              <a:t>、代码的传输是以文件刘的方式传输，速度块</a:t>
            </a:r>
            <a:endParaRPr lang="zh-C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自定义</PresentationFormat>
  <Paragraphs>140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</cp:lastModifiedBy>
  <cp:revision>3</cp:revision>
  <dcterms:created xsi:type="dcterms:W3CDTF">2020-11-22T10:21:21Z</dcterms:created>
  <dcterms:modified xsi:type="dcterms:W3CDTF">2020-11-22T11:03:35Z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