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84" r:id="rId4"/>
    <p:sldId id="263" r:id="rId5"/>
    <p:sldId id="285" r:id="rId6"/>
    <p:sldId id="261" r:id="rId7"/>
    <p:sldId id="290" r:id="rId8"/>
    <p:sldId id="289" r:id="rId9"/>
    <p:sldId id="286" r:id="rId10"/>
    <p:sldId id="274" r:id="rId11"/>
    <p:sldId id="291" r:id="rId12"/>
    <p:sldId id="292" r:id="rId13"/>
    <p:sldId id="293" r:id="rId14"/>
    <p:sldId id="287" r:id="rId15"/>
    <p:sldId id="272" r:id="rId16"/>
    <p:sldId id="288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4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4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64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19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0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728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635583" y="1910114"/>
            <a:ext cx="6216650" cy="105413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sz="3200" b="1" dirty="0">
                <a:solidFill>
                  <a:srgbClr val="1B4367"/>
                </a:solidFill>
                <a:cs typeface="+mn-ea"/>
              </a:rPr>
              <a:t>Predict house prices based on multiple properties</a:t>
            </a:r>
            <a:endParaRPr lang="zh-CN" altLang="en-US" sz="3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23318" y="3112702"/>
            <a:ext cx="4641181" cy="80791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Yang Yuan</a:t>
            </a:r>
          </a:p>
          <a:p>
            <a:pPr lvl="0" algn="ctr" eaLnBrk="0" hangingPunct="0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Xiaoyang Wang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4624614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Prediction with Four Models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0" name="TextBox 1210"/>
          <p:cNvSpPr/>
          <p:nvPr/>
        </p:nvSpPr>
        <p:spPr>
          <a:xfrm>
            <a:off x="709386" y="863859"/>
            <a:ext cx="2549635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b="1" dirty="0">
                <a:solidFill>
                  <a:srgbClr val="1B4367"/>
                </a:solidFill>
                <a:cs typeface="+mn-ea"/>
                <a:sym typeface="+mn-lt"/>
              </a:rPr>
              <a:t>Linear Regression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">
            <a:extLst>
              <a:ext uri="{FF2B5EF4-FFF2-40B4-BE49-F238E27FC236}">
                <a16:creationId xmlns:a16="http://schemas.microsoft.com/office/drawing/2014/main" id="{A88B734E-454C-44E6-BD09-CDDDCEBE4B42}"/>
              </a:ext>
            </a:extLst>
          </p:cNvPr>
          <p:cNvGrpSpPr/>
          <p:nvPr/>
        </p:nvGrpSpPr>
        <p:grpSpPr>
          <a:xfrm>
            <a:off x="754632" y="1431501"/>
            <a:ext cx="561233" cy="574881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54" name="椭圆 46">
              <a:extLst>
                <a:ext uri="{FF2B5EF4-FFF2-40B4-BE49-F238E27FC236}">
                  <a16:creationId xmlns:a16="http://schemas.microsoft.com/office/drawing/2014/main" id="{6BBB7580-0722-4CA4-9506-4B0638122757}"/>
                </a:ext>
              </a:extLst>
            </p:cNvPr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5" name="组合 47">
              <a:extLst>
                <a:ext uri="{FF2B5EF4-FFF2-40B4-BE49-F238E27FC236}">
                  <a16:creationId xmlns:a16="http://schemas.microsoft.com/office/drawing/2014/main" id="{F4F073DD-6A92-4DF5-8555-FE8D2355D26F}"/>
                </a:ext>
              </a:extLst>
            </p:cNvPr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6F06D3EB-B18E-4170-8496-1CF7A470D452}"/>
                  </a:ext>
                </a:extLst>
              </p:cNvPr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id="{A3F24D61-D52C-4F3A-B4E3-71EE145ADD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22F5A937-5B5F-4F8F-8C85-2770AF76AE43}"/>
                  </a:ext>
                </a:extLst>
              </p:cNvPr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8" name="TextBox 1210">
            <a:extLst>
              <a:ext uri="{FF2B5EF4-FFF2-40B4-BE49-F238E27FC236}">
                <a16:creationId xmlns:a16="http://schemas.microsoft.com/office/drawing/2014/main" id="{21DD512D-B793-4878-85C0-8F8C3E1726ED}"/>
              </a:ext>
            </a:extLst>
          </p:cNvPr>
          <p:cNvSpPr/>
          <p:nvPr/>
        </p:nvSpPr>
        <p:spPr>
          <a:xfrm>
            <a:off x="1370699" y="1555077"/>
            <a:ext cx="1218090" cy="315471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The Result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933C-9E7C-411E-AABE-CF603E160ABC}"/>
              </a:ext>
            </a:extLst>
          </p:cNvPr>
          <p:cNvSpPr/>
          <p:nvPr/>
        </p:nvSpPr>
        <p:spPr>
          <a:xfrm>
            <a:off x="967715" y="2230419"/>
            <a:ext cx="1849877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Directly 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7F88D0-4BFD-40F2-9979-B9DA1468D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15" y="2626244"/>
            <a:ext cx="3604285" cy="498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3B12925-A437-4CAA-89DC-08B36DEEB72D}"/>
              </a:ext>
            </a:extLst>
          </p:cNvPr>
          <p:cNvSpPr/>
          <p:nvPr/>
        </p:nvSpPr>
        <p:spPr>
          <a:xfrm>
            <a:off x="965724" y="3286840"/>
            <a:ext cx="174890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Accuracy: </a:t>
            </a:r>
            <a:r>
              <a:rPr lang="en-US" dirty="0">
                <a:solidFill>
                  <a:srgbClr val="FF0000"/>
                </a:solidFill>
              </a:rPr>
              <a:t>76.12%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ADE1E7-58E1-40DC-818E-D804F2255EDA}"/>
              </a:ext>
            </a:extLst>
          </p:cNvPr>
          <p:cNvSpPr/>
          <p:nvPr/>
        </p:nvSpPr>
        <p:spPr>
          <a:xfrm>
            <a:off x="4711040" y="2227442"/>
            <a:ext cx="2166010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After Parameter Tuning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22B7EE-2D61-44D0-8D96-65D83ECFF2D8}"/>
              </a:ext>
            </a:extLst>
          </p:cNvPr>
          <p:cNvSpPr/>
          <p:nvPr/>
        </p:nvSpPr>
        <p:spPr>
          <a:xfrm>
            <a:off x="4711040" y="3860406"/>
            <a:ext cx="174890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Accuracy: </a:t>
            </a:r>
            <a:r>
              <a:rPr lang="en-US" dirty="0">
                <a:solidFill>
                  <a:srgbClr val="00B050"/>
                </a:solidFill>
              </a:rPr>
              <a:t>81.83%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794098-82E8-4CDE-BEBD-6433DDBAB6A4}"/>
              </a:ext>
            </a:extLst>
          </p:cNvPr>
          <p:cNvSpPr/>
          <p:nvPr/>
        </p:nvSpPr>
        <p:spPr>
          <a:xfrm>
            <a:off x="4711039" y="2630513"/>
            <a:ext cx="3851935" cy="10237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10-fold cross validation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50"/>
                </a:solidFill>
              </a:rPr>
              <a:t>Ridge C : [0.01,0.1,1,10,100]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      1 is the best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4624614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Prediction with Four Models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0" name="TextBox 1210"/>
          <p:cNvSpPr/>
          <p:nvPr/>
        </p:nvSpPr>
        <p:spPr>
          <a:xfrm>
            <a:off x="709386" y="863859"/>
            <a:ext cx="4824639" cy="68480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2000" b="1" dirty="0">
                <a:solidFill>
                  <a:srgbClr val="1B4367"/>
                </a:solidFill>
                <a:cs typeface="+mn-ea"/>
                <a:sym typeface="+mn-lt"/>
              </a:rPr>
              <a:t>Support Vector Machine(SVM)</a:t>
            </a:r>
          </a:p>
          <a:p>
            <a:endParaRPr lang="en-US" altLang="zh-CN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">
            <a:extLst>
              <a:ext uri="{FF2B5EF4-FFF2-40B4-BE49-F238E27FC236}">
                <a16:creationId xmlns:a16="http://schemas.microsoft.com/office/drawing/2014/main" id="{A88B734E-454C-44E6-BD09-CDDDCEBE4B42}"/>
              </a:ext>
            </a:extLst>
          </p:cNvPr>
          <p:cNvGrpSpPr/>
          <p:nvPr/>
        </p:nvGrpSpPr>
        <p:grpSpPr>
          <a:xfrm>
            <a:off x="754632" y="1431501"/>
            <a:ext cx="561233" cy="574881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54" name="椭圆 46">
              <a:extLst>
                <a:ext uri="{FF2B5EF4-FFF2-40B4-BE49-F238E27FC236}">
                  <a16:creationId xmlns:a16="http://schemas.microsoft.com/office/drawing/2014/main" id="{6BBB7580-0722-4CA4-9506-4B0638122757}"/>
                </a:ext>
              </a:extLst>
            </p:cNvPr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5" name="组合 47">
              <a:extLst>
                <a:ext uri="{FF2B5EF4-FFF2-40B4-BE49-F238E27FC236}">
                  <a16:creationId xmlns:a16="http://schemas.microsoft.com/office/drawing/2014/main" id="{F4F073DD-6A92-4DF5-8555-FE8D2355D26F}"/>
                </a:ext>
              </a:extLst>
            </p:cNvPr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6F06D3EB-B18E-4170-8496-1CF7A470D452}"/>
                  </a:ext>
                </a:extLst>
              </p:cNvPr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id="{A3F24D61-D52C-4F3A-B4E3-71EE145ADD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22F5A937-5B5F-4F8F-8C85-2770AF76AE43}"/>
                  </a:ext>
                </a:extLst>
              </p:cNvPr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8" name="TextBox 1210">
            <a:extLst>
              <a:ext uri="{FF2B5EF4-FFF2-40B4-BE49-F238E27FC236}">
                <a16:creationId xmlns:a16="http://schemas.microsoft.com/office/drawing/2014/main" id="{21DD512D-B793-4878-85C0-8F8C3E1726ED}"/>
              </a:ext>
            </a:extLst>
          </p:cNvPr>
          <p:cNvSpPr/>
          <p:nvPr/>
        </p:nvSpPr>
        <p:spPr>
          <a:xfrm>
            <a:off x="1370699" y="1555077"/>
            <a:ext cx="1218090" cy="315471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The Result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933C-9E7C-411E-AABE-CF603E160ABC}"/>
              </a:ext>
            </a:extLst>
          </p:cNvPr>
          <p:cNvSpPr/>
          <p:nvPr/>
        </p:nvSpPr>
        <p:spPr>
          <a:xfrm>
            <a:off x="967715" y="2230419"/>
            <a:ext cx="121809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Prediction: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B12925-A437-4CAA-89DC-08B36DEEB72D}"/>
              </a:ext>
            </a:extLst>
          </p:cNvPr>
          <p:cNvSpPr/>
          <p:nvPr/>
        </p:nvSpPr>
        <p:spPr>
          <a:xfrm>
            <a:off x="965724" y="3286840"/>
            <a:ext cx="174890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Accuracy: </a:t>
            </a:r>
            <a:r>
              <a:rPr lang="en-US" dirty="0">
                <a:solidFill>
                  <a:srgbClr val="FF0000"/>
                </a:solidFill>
              </a:rPr>
              <a:t>20.86%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D9D84-318F-4001-8134-F9E8D6A4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47" y="1202771"/>
            <a:ext cx="4016960" cy="379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7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4624614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Prediction with Four Models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0" name="TextBox 1210"/>
          <p:cNvSpPr/>
          <p:nvPr/>
        </p:nvSpPr>
        <p:spPr>
          <a:xfrm>
            <a:off x="709386" y="863859"/>
            <a:ext cx="5396139" cy="68480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en-US" sz="2000" b="1" dirty="0">
                <a:solidFill>
                  <a:srgbClr val="1B4367"/>
                </a:solidFill>
                <a:cs typeface="+mn-ea"/>
              </a:rPr>
              <a:t>Linear Discriminant Analysis(LDA)</a:t>
            </a:r>
          </a:p>
          <a:p>
            <a:endParaRPr lang="en-US" altLang="zh-CN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">
            <a:extLst>
              <a:ext uri="{FF2B5EF4-FFF2-40B4-BE49-F238E27FC236}">
                <a16:creationId xmlns:a16="http://schemas.microsoft.com/office/drawing/2014/main" id="{A88B734E-454C-44E6-BD09-CDDDCEBE4B42}"/>
              </a:ext>
            </a:extLst>
          </p:cNvPr>
          <p:cNvGrpSpPr/>
          <p:nvPr/>
        </p:nvGrpSpPr>
        <p:grpSpPr>
          <a:xfrm>
            <a:off x="754632" y="1431501"/>
            <a:ext cx="561233" cy="574881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54" name="椭圆 46">
              <a:extLst>
                <a:ext uri="{FF2B5EF4-FFF2-40B4-BE49-F238E27FC236}">
                  <a16:creationId xmlns:a16="http://schemas.microsoft.com/office/drawing/2014/main" id="{6BBB7580-0722-4CA4-9506-4B0638122757}"/>
                </a:ext>
              </a:extLst>
            </p:cNvPr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5" name="组合 47">
              <a:extLst>
                <a:ext uri="{FF2B5EF4-FFF2-40B4-BE49-F238E27FC236}">
                  <a16:creationId xmlns:a16="http://schemas.microsoft.com/office/drawing/2014/main" id="{F4F073DD-6A92-4DF5-8555-FE8D2355D26F}"/>
                </a:ext>
              </a:extLst>
            </p:cNvPr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6F06D3EB-B18E-4170-8496-1CF7A470D452}"/>
                  </a:ext>
                </a:extLst>
              </p:cNvPr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id="{A3F24D61-D52C-4F3A-B4E3-71EE145ADD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22F5A937-5B5F-4F8F-8C85-2770AF76AE43}"/>
                  </a:ext>
                </a:extLst>
              </p:cNvPr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8" name="TextBox 1210">
            <a:extLst>
              <a:ext uri="{FF2B5EF4-FFF2-40B4-BE49-F238E27FC236}">
                <a16:creationId xmlns:a16="http://schemas.microsoft.com/office/drawing/2014/main" id="{21DD512D-B793-4878-85C0-8F8C3E1726ED}"/>
              </a:ext>
            </a:extLst>
          </p:cNvPr>
          <p:cNvSpPr/>
          <p:nvPr/>
        </p:nvSpPr>
        <p:spPr>
          <a:xfrm>
            <a:off x="1370699" y="1555077"/>
            <a:ext cx="1218090" cy="315471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The Result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933C-9E7C-411E-AABE-CF603E160ABC}"/>
              </a:ext>
            </a:extLst>
          </p:cNvPr>
          <p:cNvSpPr/>
          <p:nvPr/>
        </p:nvSpPr>
        <p:spPr>
          <a:xfrm>
            <a:off x="967716" y="2230419"/>
            <a:ext cx="1621074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Prediction: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B12925-A437-4CAA-89DC-08B36DEEB72D}"/>
              </a:ext>
            </a:extLst>
          </p:cNvPr>
          <p:cNvSpPr/>
          <p:nvPr/>
        </p:nvSpPr>
        <p:spPr>
          <a:xfrm>
            <a:off x="965724" y="3286840"/>
            <a:ext cx="174890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Accuracy: </a:t>
            </a:r>
            <a:r>
              <a:rPr lang="en-US" dirty="0">
                <a:solidFill>
                  <a:srgbClr val="FF0000"/>
                </a:solidFill>
              </a:rPr>
              <a:t>18.12%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1FA540-3980-4584-9C61-8427EB02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592" y="2230419"/>
            <a:ext cx="5410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4624614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Prediction with Four Models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0" name="TextBox 1210"/>
          <p:cNvSpPr/>
          <p:nvPr/>
        </p:nvSpPr>
        <p:spPr>
          <a:xfrm>
            <a:off x="709386" y="863859"/>
            <a:ext cx="5396139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r>
              <a:rPr lang="en-US" sz="2000" b="1" dirty="0">
                <a:solidFill>
                  <a:srgbClr val="1B4367"/>
                </a:solidFill>
                <a:cs typeface="+mn-ea"/>
              </a:rPr>
              <a:t>Quadratic Discriminant Analysis(QDA)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8">
            <a:extLst>
              <a:ext uri="{FF2B5EF4-FFF2-40B4-BE49-F238E27FC236}">
                <a16:creationId xmlns:a16="http://schemas.microsoft.com/office/drawing/2014/main" id="{A88B734E-454C-44E6-BD09-CDDDCEBE4B42}"/>
              </a:ext>
            </a:extLst>
          </p:cNvPr>
          <p:cNvGrpSpPr/>
          <p:nvPr/>
        </p:nvGrpSpPr>
        <p:grpSpPr>
          <a:xfrm>
            <a:off x="754632" y="1431501"/>
            <a:ext cx="561233" cy="574881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54" name="椭圆 46">
              <a:extLst>
                <a:ext uri="{FF2B5EF4-FFF2-40B4-BE49-F238E27FC236}">
                  <a16:creationId xmlns:a16="http://schemas.microsoft.com/office/drawing/2014/main" id="{6BBB7580-0722-4CA4-9506-4B0638122757}"/>
                </a:ext>
              </a:extLst>
            </p:cNvPr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5" name="组合 47">
              <a:extLst>
                <a:ext uri="{FF2B5EF4-FFF2-40B4-BE49-F238E27FC236}">
                  <a16:creationId xmlns:a16="http://schemas.microsoft.com/office/drawing/2014/main" id="{F4F073DD-6A92-4DF5-8555-FE8D2355D26F}"/>
                </a:ext>
              </a:extLst>
            </p:cNvPr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65" name="Freeform 9">
                <a:extLst>
                  <a:ext uri="{FF2B5EF4-FFF2-40B4-BE49-F238E27FC236}">
                    <a16:creationId xmlns:a16="http://schemas.microsoft.com/office/drawing/2014/main" id="{6F06D3EB-B18E-4170-8496-1CF7A470D452}"/>
                  </a:ext>
                </a:extLst>
              </p:cNvPr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Freeform 10">
                <a:extLst>
                  <a:ext uri="{FF2B5EF4-FFF2-40B4-BE49-F238E27FC236}">
                    <a16:creationId xmlns:a16="http://schemas.microsoft.com/office/drawing/2014/main" id="{A3F24D61-D52C-4F3A-B4E3-71EE145ADD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11">
                <a:extLst>
                  <a:ext uri="{FF2B5EF4-FFF2-40B4-BE49-F238E27FC236}">
                    <a16:creationId xmlns:a16="http://schemas.microsoft.com/office/drawing/2014/main" id="{22F5A937-5B5F-4F8F-8C85-2770AF76AE43}"/>
                  </a:ext>
                </a:extLst>
              </p:cNvPr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  <a:extLst/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68" name="TextBox 1210">
            <a:extLst>
              <a:ext uri="{FF2B5EF4-FFF2-40B4-BE49-F238E27FC236}">
                <a16:creationId xmlns:a16="http://schemas.microsoft.com/office/drawing/2014/main" id="{21DD512D-B793-4878-85C0-8F8C3E1726ED}"/>
              </a:ext>
            </a:extLst>
          </p:cNvPr>
          <p:cNvSpPr/>
          <p:nvPr/>
        </p:nvSpPr>
        <p:spPr>
          <a:xfrm>
            <a:off x="1370699" y="1555077"/>
            <a:ext cx="1218090" cy="315471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en-US" altLang="zh-CN" sz="1600" b="1" dirty="0">
                <a:solidFill>
                  <a:srgbClr val="1B4367"/>
                </a:solidFill>
                <a:cs typeface="+mn-ea"/>
                <a:sym typeface="+mn-lt"/>
              </a:rPr>
              <a:t>The Result</a:t>
            </a:r>
            <a:endParaRPr lang="zh-CN" altLang="en-US" sz="1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933C-9E7C-411E-AABE-CF603E160ABC}"/>
              </a:ext>
            </a:extLst>
          </p:cNvPr>
          <p:cNvSpPr/>
          <p:nvPr/>
        </p:nvSpPr>
        <p:spPr>
          <a:xfrm>
            <a:off x="967716" y="2230419"/>
            <a:ext cx="1621074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Prediction: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B12925-A437-4CAA-89DC-08B36DEEB72D}"/>
              </a:ext>
            </a:extLst>
          </p:cNvPr>
          <p:cNvSpPr/>
          <p:nvPr/>
        </p:nvSpPr>
        <p:spPr>
          <a:xfrm>
            <a:off x="965724" y="3286840"/>
            <a:ext cx="1748902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Accuracy: </a:t>
            </a:r>
            <a:r>
              <a:rPr lang="en-US" dirty="0">
                <a:solidFill>
                  <a:srgbClr val="FF0000"/>
                </a:solidFill>
              </a:rPr>
              <a:t>8.48%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81BC55-5682-4A12-A751-8E488ADA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905" y="2230419"/>
            <a:ext cx="34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1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158631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94042" y="2792259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Conclusion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644615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774479" y="1951609"/>
            <a:ext cx="7417021" cy="288209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0" rIns="68580" bIns="0"/>
          <a:lstStyle/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+mn-ea"/>
              </a:rPr>
              <a:t>A deeper understanding of Data analytics.</a:t>
            </a:r>
          </a:p>
          <a:p>
            <a:pPr marL="685800" lvl="1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These four models: Linear Regression, SVM, LDA &amp; QDA .</a:t>
            </a:r>
          </a:p>
          <a:p>
            <a:pPr marL="685800" lvl="1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It is necessary to clean the data from many aspects.</a:t>
            </a:r>
          </a:p>
          <a:p>
            <a:pPr marL="685800" lvl="1" indent="-3429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Proper parameter tuning is a great improvement for predictive results.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Continuing to learn the relevant knowledge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Wingdings" panose="05000000000000000000" pitchFamily="2" charset="2"/>
              </a:rPr>
              <a:t>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Better benefit humanity.</a:t>
            </a:r>
          </a:p>
          <a:p>
            <a:pPr marL="342900" lvl="0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Our teamwork ability has been improved.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Conclusion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1">
            <a:extLst>
              <a:ext uri="{FF2B5EF4-FFF2-40B4-BE49-F238E27FC236}">
                <a16:creationId xmlns:a16="http://schemas.microsoft.com/office/drawing/2014/main" id="{258204DB-FC64-4360-8F60-5D1E4642D321}"/>
              </a:ext>
            </a:extLst>
          </p:cNvPr>
          <p:cNvGrpSpPr/>
          <p:nvPr/>
        </p:nvGrpSpPr>
        <p:grpSpPr>
          <a:xfrm>
            <a:off x="2148786" y="877834"/>
            <a:ext cx="827609" cy="835839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44" name="泪滴形 49">
              <a:extLst>
                <a:ext uri="{FF2B5EF4-FFF2-40B4-BE49-F238E27FC236}">
                  <a16:creationId xmlns:a16="http://schemas.microsoft.com/office/drawing/2014/main" id="{2896F173-078F-4622-A367-F39836244EEA}"/>
                </a:ext>
              </a:extLst>
            </p:cNvPr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9CE22523-8B26-44D3-848D-37F6FA8237E4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6">
            <a:extLst>
              <a:ext uri="{FF2B5EF4-FFF2-40B4-BE49-F238E27FC236}">
                <a16:creationId xmlns:a16="http://schemas.microsoft.com/office/drawing/2014/main" id="{E914A32C-7B40-44CC-B73A-DEB13F799594}"/>
              </a:ext>
            </a:extLst>
          </p:cNvPr>
          <p:cNvGrpSpPr/>
          <p:nvPr/>
        </p:nvGrpSpPr>
        <p:grpSpPr>
          <a:xfrm>
            <a:off x="3476309" y="878208"/>
            <a:ext cx="827609" cy="835839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41" name="泪滴形 50">
              <a:extLst>
                <a:ext uri="{FF2B5EF4-FFF2-40B4-BE49-F238E27FC236}">
                  <a16:creationId xmlns:a16="http://schemas.microsoft.com/office/drawing/2014/main" id="{D9E63711-47E5-4F74-A5CF-3748C1BBCD84}"/>
                </a:ext>
              </a:extLst>
            </p:cNvPr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0F0292AE-F2C1-4874-BE93-C75B7C0CAAA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9" name="组合 7">
            <a:extLst>
              <a:ext uri="{FF2B5EF4-FFF2-40B4-BE49-F238E27FC236}">
                <a16:creationId xmlns:a16="http://schemas.microsoft.com/office/drawing/2014/main" id="{151144F2-65B6-4544-8389-F4601ED04179}"/>
              </a:ext>
            </a:extLst>
          </p:cNvPr>
          <p:cNvGrpSpPr/>
          <p:nvPr/>
        </p:nvGrpSpPr>
        <p:grpSpPr>
          <a:xfrm>
            <a:off x="4879667" y="878208"/>
            <a:ext cx="827609" cy="835839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38" name="泪滴形 51">
              <a:extLst>
                <a:ext uri="{FF2B5EF4-FFF2-40B4-BE49-F238E27FC236}">
                  <a16:creationId xmlns:a16="http://schemas.microsoft.com/office/drawing/2014/main" id="{29BAB257-DA76-43E2-A068-A5C856E981F3}"/>
                </a:ext>
              </a:extLst>
            </p:cNvPr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A0CB8A5A-F63C-4789-8A99-F479C9F122E2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8">
            <a:extLst>
              <a:ext uri="{FF2B5EF4-FFF2-40B4-BE49-F238E27FC236}">
                <a16:creationId xmlns:a16="http://schemas.microsoft.com/office/drawing/2014/main" id="{4657F25A-B748-4AF7-96B6-385D712F29BA}"/>
              </a:ext>
            </a:extLst>
          </p:cNvPr>
          <p:cNvGrpSpPr/>
          <p:nvPr/>
        </p:nvGrpSpPr>
        <p:grpSpPr>
          <a:xfrm>
            <a:off x="6280810" y="877833"/>
            <a:ext cx="827609" cy="835839"/>
            <a:chOff x="8827770" y="2037080"/>
            <a:chExt cx="1423035" cy="1423035"/>
          </a:xfrm>
          <a:solidFill>
            <a:schemeClr val="bg1"/>
          </a:solidFill>
        </p:grpSpPr>
        <p:sp>
          <p:nvSpPr>
            <p:cNvPr id="36" name="泪滴形 52">
              <a:extLst>
                <a:ext uri="{FF2B5EF4-FFF2-40B4-BE49-F238E27FC236}">
                  <a16:creationId xmlns:a16="http://schemas.microsoft.com/office/drawing/2014/main" id="{20BF18F7-CBD7-4A61-BC65-9E334FE9CB00}"/>
                </a:ext>
              </a:extLst>
            </p:cNvPr>
            <p:cNvSpPr/>
            <p:nvPr/>
          </p:nvSpPr>
          <p:spPr>
            <a:xfrm rot="8100000">
              <a:off x="882777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81FD1BC-6549-4AD7-996E-B85E7D8150B0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9253220" y="2385695"/>
              <a:ext cx="639445" cy="72517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0" y="2577261"/>
            <a:ext cx="4272439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B4367"/>
                </a:solidFill>
                <a:cs typeface="+mn-ea"/>
                <a:sym typeface="+mn-lt"/>
              </a:rPr>
              <a:t>Thanks!</a:t>
            </a:r>
          </a:p>
        </p:txBody>
      </p:sp>
      <p:sp>
        <p:nvSpPr>
          <p:cNvPr id="4" name="文本框 9">
            <a:extLst>
              <a:ext uri="{FF2B5EF4-FFF2-40B4-BE49-F238E27FC236}">
                <a16:creationId xmlns:a16="http://schemas.microsoft.com/office/drawing/2014/main" id="{7BE941F9-815D-421B-A29F-9E6F0C4FFE23}"/>
              </a:ext>
            </a:extLst>
          </p:cNvPr>
          <p:cNvSpPr txBox="1"/>
          <p:nvPr/>
        </p:nvSpPr>
        <p:spPr>
          <a:xfrm>
            <a:off x="2435780" y="1623298"/>
            <a:ext cx="4272439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4800" b="1" dirty="0">
                <a:solidFill>
                  <a:srgbClr val="1B4367"/>
                </a:solidFill>
                <a:cs typeface="+mn-ea"/>
                <a:sym typeface="+mn-lt"/>
              </a:rPr>
              <a:t>The End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55609" y="902624"/>
            <a:ext cx="1559342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Introduction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46331" y="882810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3242374" y="187415"/>
            <a:ext cx="2605976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32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3755608" y="2794084"/>
            <a:ext cx="3218034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Prediction with Four Models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3237366" y="2792111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3746644" y="1545745"/>
            <a:ext cx="3226998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Preliminary Data Processing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3237366" y="1525931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3755609" y="4352591"/>
            <a:ext cx="1476792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cs typeface="+mn-ea"/>
                <a:sym typeface="+mn-lt"/>
              </a:rPr>
              <a:t>Conclusion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3246331" y="4332777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5661143" y="353653"/>
            <a:ext cx="187207" cy="252298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3074">
            <a:extLst>
              <a:ext uri="{FF2B5EF4-FFF2-40B4-BE49-F238E27FC236}">
                <a16:creationId xmlns:a16="http://schemas.microsoft.com/office/drawing/2014/main" id="{2EB8C3AD-E393-4EDD-BCB2-EE8FE4ECD006}"/>
              </a:ext>
            </a:extLst>
          </p:cNvPr>
          <p:cNvSpPr txBox="1"/>
          <p:nvPr/>
        </p:nvSpPr>
        <p:spPr>
          <a:xfrm>
            <a:off x="3687206" y="3172176"/>
            <a:ext cx="3989944" cy="1162241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Linear Regression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Support Vector Machine(SVM)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Linear Discriminant Analysis(LDA)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Quadratic Discriminant Analysis(QDA)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文本框 3074">
            <a:extLst>
              <a:ext uri="{FF2B5EF4-FFF2-40B4-BE49-F238E27FC236}">
                <a16:creationId xmlns:a16="http://schemas.microsoft.com/office/drawing/2014/main" id="{7B17210B-45E6-4462-804E-CBCE2B7DC3B3}"/>
              </a:ext>
            </a:extLst>
          </p:cNvPr>
          <p:cNvSpPr txBox="1"/>
          <p:nvPr/>
        </p:nvSpPr>
        <p:spPr>
          <a:xfrm>
            <a:off x="3687206" y="1920048"/>
            <a:ext cx="2920157" cy="88216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Import Data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 Cleaning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Feature Engineering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52723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Introduction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210"/>
          <p:cNvSpPr/>
          <p:nvPr/>
        </p:nvSpPr>
        <p:spPr>
          <a:xfrm>
            <a:off x="4981787" y="1815918"/>
            <a:ext cx="3753272" cy="257846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marL="457200" lvl="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Volume</a:t>
            </a:r>
          </a:p>
          <a:p>
            <a:pPr marL="457200" lvl="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Velocity</a:t>
            </a:r>
          </a:p>
          <a:p>
            <a:pPr marL="457200" lvl="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Variety</a:t>
            </a:r>
          </a:p>
          <a:p>
            <a:pPr marL="457200" lvl="0" indent="-457200" algn="l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Introduction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210">
            <a:extLst>
              <a:ext uri="{FF2B5EF4-FFF2-40B4-BE49-F238E27FC236}">
                <a16:creationId xmlns:a16="http://schemas.microsoft.com/office/drawing/2014/main" id="{DFA679DB-1DBD-4059-B5C2-2EB1E12108BB}"/>
              </a:ext>
            </a:extLst>
          </p:cNvPr>
          <p:cNvSpPr/>
          <p:nvPr/>
        </p:nvSpPr>
        <p:spPr>
          <a:xfrm>
            <a:off x="641355" y="3541246"/>
            <a:ext cx="3753272" cy="476541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US" altLang="zh-CN" sz="2000" dirty="0">
                <a:cs typeface="+mn-ea"/>
                <a:sym typeface="+mn-lt"/>
              </a:rPr>
              <a:t> </a:t>
            </a:r>
            <a:endParaRPr lang="zh-CN" altLang="en-US" sz="2000" dirty="0">
              <a:cs typeface="+mn-ea"/>
              <a:sym typeface="+mn-lt"/>
            </a:endParaRPr>
          </a:p>
        </p:txBody>
      </p:sp>
      <p:pic>
        <p:nvPicPr>
          <p:cNvPr id="1028" name="Picture 4" descr="Image result for dream house cartoon">
            <a:extLst>
              <a:ext uri="{FF2B5EF4-FFF2-40B4-BE49-F238E27FC236}">
                <a16:creationId xmlns:a16="http://schemas.microsoft.com/office/drawing/2014/main" id="{AA173D97-D053-49C5-BA8A-03F41C18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89" y="749119"/>
            <a:ext cx="7239222" cy="398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155733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1231314" y="2826692"/>
            <a:ext cx="6697218" cy="111569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Preliminary </a:t>
            </a:r>
          </a:p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Data Processing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641717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288064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Preliminary Data Processing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F933C-9E7C-411E-AABE-CF603E160ABC}"/>
              </a:ext>
            </a:extLst>
          </p:cNvPr>
          <p:cNvSpPr/>
          <p:nvPr/>
        </p:nvSpPr>
        <p:spPr>
          <a:xfrm>
            <a:off x="774478" y="902255"/>
            <a:ext cx="6769322" cy="11637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lt"/>
              </a:rPr>
              <a:t>Preliminary Data Processing</a:t>
            </a:r>
            <a:endParaRPr lang="zh-CN" altLang="en-US" dirty="0"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Import Data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 Cleaning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Feature Engineering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FEBD9-DE88-4B7E-A1D1-765D80DAD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7" y="2981688"/>
            <a:ext cx="6102980" cy="1165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DBFF11-D086-4CF9-AE94-2DE2D163C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27" y="4146920"/>
            <a:ext cx="1662360" cy="2183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B47992-B9AE-40CE-99E6-AF65EE5C69DD}"/>
              </a:ext>
            </a:extLst>
          </p:cNvPr>
          <p:cNvSpPr txBox="1"/>
          <p:nvPr/>
        </p:nvSpPr>
        <p:spPr>
          <a:xfrm>
            <a:off x="1014607" y="2335156"/>
            <a:ext cx="1245994" cy="377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Import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288064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Preliminary Data Processing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F933C-9E7C-411E-AABE-CF603E160ABC}"/>
              </a:ext>
            </a:extLst>
          </p:cNvPr>
          <p:cNvSpPr/>
          <p:nvPr/>
        </p:nvSpPr>
        <p:spPr>
          <a:xfrm>
            <a:off x="774478" y="902255"/>
            <a:ext cx="6769322" cy="11637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lt"/>
              </a:rPr>
              <a:t>Preliminary Data Processing</a:t>
            </a:r>
            <a:endParaRPr lang="zh-CN" altLang="en-US" dirty="0"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Import Data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 Cleaning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Feature Engineering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47992-B9AE-40CE-99E6-AF65EE5C69DD}"/>
              </a:ext>
            </a:extLst>
          </p:cNvPr>
          <p:cNvSpPr txBox="1"/>
          <p:nvPr/>
        </p:nvSpPr>
        <p:spPr>
          <a:xfrm>
            <a:off x="1014607" y="2335156"/>
            <a:ext cx="2046094" cy="345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lnSpc>
                <a:spcPct val="130000"/>
              </a:lnSpc>
              <a:buClr>
                <a:srgbClr val="FF0000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Feature Engineering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19234-D76F-4D66-AAE7-5114580F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32" y="2680250"/>
            <a:ext cx="2768268" cy="221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FF9F5-4139-4547-96EC-D7F1FD0F4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7" y="2777694"/>
            <a:ext cx="2846259" cy="18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4288064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Preliminary Data Processing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  <a:p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CDF933C-9E7C-411E-AABE-CF603E160ABC}"/>
              </a:ext>
            </a:extLst>
          </p:cNvPr>
          <p:cNvSpPr/>
          <p:nvPr/>
        </p:nvSpPr>
        <p:spPr>
          <a:xfrm>
            <a:off x="774478" y="902255"/>
            <a:ext cx="6769322" cy="11637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ym typeface="+mn-lt"/>
              </a:rPr>
              <a:t>Preliminary Data Processing</a:t>
            </a:r>
            <a:endParaRPr lang="zh-CN" altLang="en-US" dirty="0"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Import Data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 Cleaning</a:t>
            </a:r>
          </a:p>
          <a:p>
            <a:pPr marL="285750" lvl="0" indent="-285750" eaLnBrk="0" hangingPunct="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Feature Engineering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47992-B9AE-40CE-99E6-AF65EE5C69DD}"/>
              </a:ext>
            </a:extLst>
          </p:cNvPr>
          <p:cNvSpPr txBox="1"/>
          <p:nvPr/>
        </p:nvSpPr>
        <p:spPr>
          <a:xfrm>
            <a:off x="1014606" y="2335156"/>
            <a:ext cx="1392043" cy="3450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hangingPunct="0">
              <a:lnSpc>
                <a:spcPct val="130000"/>
              </a:lnSpc>
              <a:buClr>
                <a:srgbClr val="FF0000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1717E-FB74-4AE2-888A-417CCEE09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5" y="2868225"/>
            <a:ext cx="5656509" cy="161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4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155733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42783" y="2663093"/>
            <a:ext cx="4274280" cy="163891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Prediction</a:t>
            </a:r>
          </a:p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With</a:t>
            </a:r>
          </a:p>
          <a:p>
            <a:pPr algn="ctr"/>
            <a:r>
              <a:rPr lang="en-US" altLang="zh-CN" sz="3400" b="1" dirty="0">
                <a:solidFill>
                  <a:srgbClr val="1B4367"/>
                </a:solidFill>
                <a:cs typeface="+mn-ea"/>
                <a:sym typeface="+mn-lt"/>
              </a:rPr>
              <a:t>Four Models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641717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285</Words>
  <Application>Microsoft Office PowerPoint</Application>
  <PresentationFormat>On-screen Show (16:9)</PresentationFormat>
  <Paragraphs>107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Xiaoyang Wang</cp:lastModifiedBy>
  <cp:revision>110</cp:revision>
  <dcterms:created xsi:type="dcterms:W3CDTF">2016-05-20T12:59:00Z</dcterms:created>
  <dcterms:modified xsi:type="dcterms:W3CDTF">2018-12-11T02:52:40Z</dcterms:modified>
  <cp:category/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