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79" r:id="rId3"/>
    <p:sldId id="349" r:id="rId4"/>
    <p:sldId id="422" r:id="rId5"/>
    <p:sldId id="423" r:id="rId7"/>
    <p:sldId id="330" r:id="rId8"/>
    <p:sldId id="400" r:id="rId9"/>
    <p:sldId id="401" r:id="rId10"/>
    <p:sldId id="402" r:id="rId11"/>
    <p:sldId id="421" r:id="rId12"/>
    <p:sldId id="362" r:id="rId13"/>
    <p:sldId id="381" r:id="rId14"/>
    <p:sldId id="31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wang(王浩)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63C38"/>
    <a:srgbClr val="F78F39"/>
    <a:srgbClr val="F4C3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2" autoAdjust="0"/>
    <p:restoredTop sz="88134" autoAdjust="0"/>
  </p:normalViewPr>
  <p:slideViewPr>
    <p:cSldViewPr snapToGrid="0">
      <p:cViewPr varScale="1">
        <p:scale>
          <a:sx n="145" d="100"/>
          <a:sy n="145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A3F0-8391-4358-A55A-ADA1FE1E9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五、人力和对接</a:t>
            </a:r>
            <a:endParaRPr lang="zh-CN" altLang="en-US" dirty="0"/>
          </a:p>
          <a:p>
            <a:r>
              <a:rPr lang="zh-CN" altLang="en-US" dirty="0"/>
              <a:t>（1）根据业务量，估计工作量，设置时间节点，投入合适的开发人力；</a:t>
            </a:r>
            <a:endParaRPr lang="zh-CN" altLang="en-US" dirty="0"/>
          </a:p>
          <a:p>
            <a:r>
              <a:rPr lang="zh-CN" altLang="en-US" dirty="0"/>
              <a:t>（2）在开发或者设计中，如何高效进行业务对接或者场景落实。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在经过大量调研后，从技术本源出发做思考，避免被不同设计和宣传的不同特性弄糊涂。区块链技术创造的初衷就是要解决分布式环境下存储可靠性的问题，这里的可靠既指系统的服务时间不能因为节点数的减少而暂停，更重要是指存储信息的真实性。因此，存储信息不能被节点私自篡改，传输拜占庭容错且系统整体一致性都是最基本的要求。结合区块链这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个特性思考，就能有更深刻的理解。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利用分叉处理弱点直接修改节点系统存储信息（比如伪造某个节点的ip加入然后宣称刚刚出现网络分割现象，应该同步自己的这些信息），由特性1、2防范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部分节点被停电或关停，由特性2、4防范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造成区块链网络故障或拦截并伪造信息，由特性3防范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在区块链上执行恶意逻辑或同步类似病毒信息，由特性1、特性5防范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攻破区块链的账号体系，直接变成合法修改内部状态，由特性6防范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因此底层机制必须满足这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个基本技术特性。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从架构师或者开发人员角度去使用或者设计区块链应用的架构设计，我们总结出一个平台需要支持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个维度的架构设计。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）区块链或分布式账本技术：根据业务特性，在需要增加“信任”的场景下，选择区块链或分布式账本技术解决方案；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（2）编程接口：需要提供熟悉的API接口方便调用区块链上的智能合约程序；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）智能合约：通过设计出细粒度运作的独立子链（逻辑/物理），母-子智能合约满足不同的业务需求；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）身份管理：构建一个弱中心的认证中心，补充目前区块链解决方案在权限和账号认证上面的不足；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）链上-链下数据访问：分布式应用程序需要与传统的链下系统进行互操作；在区块链高速发展期，不可避免需要与传统数据库应用系统进行交互；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）安全数据访问：存储的数据需要在区块链中全局共享，需考虑数据访问层对安全的要求；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）系统维护和升级：平台对于部署其上的智能合约等系统，应该利于维护，并支持系统升级等；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）对于开发者，智能合约需要具备可移植性，尽可能支持多个不同的区块链平台，降低跨平台移植的工作量。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在不同领域的区块链应用在智能合约的设计上会稍有不同，但是对于最基础的业务逻辑甚至扩展业务，我们基于以上架构设计的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对基础平台的性能提出要求。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区块链1.0—数字货币和支付行为组成。特征包括：以区块为单位的链状数据块结构；全网共享账本；非对称加密；源代码开源，主要具备的是去中心化的数字货币和支付平台的功能;目标是为了去中心化，比如比特币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区块链2.0—智能合约开发和应用。智能合约：区块链系统中的应用，是已编码的可自动运行的业务逻辑，通常有自己的代币和专用开发语言；DAPP，包含用户界面的应用，包括但不限于各种加密货币，如以太钱包；虚拟机，用于执行智能合约编译后的代码，虚拟机是图灵完备的。智能合约开始在区块链上应用，用机器合约指令代替人工操作，让一切变得更加透明，高效，没人有人为操作，干扰。比如以太坊上的艾希欧，就大大降低了融资成本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区块链 3.0是什么众说纷纭目前被公认的还没有，随着区块链在社区各行各业中开始大规模应用，推动传统行业利用区块链技术，提升工作效率，将会为推动社会发展做出巨大贡献，同时区块链行业也将迎来社会的更大关注，推动区块链行业的发展。关于未来技术走向有很多，落地应用也会更成熟，比如：跨链服务：不同区块链间的智能合约数据交互；这个服务使得区块链之间构建了互操作性，在复杂的业务场景下，可以设计出细粒度运作的独立子链（逻辑/物理），并通过母-子智能合约满足不同的业务需求，提升了全局“臃肿”账本的灵活度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那么我们需要一个可以提供拥抱技术变化的平台，以发挥区块链技术的价值，解决问题、降低成本、提高效率。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#3</a:t>
            </a:r>
            <a:r>
              <a:rPr lang="zh-CN" altLang="en-US" dirty="0"/>
              <a:t>：导航栏有若干固定 页签，可动态增加新的页签，动态增加的页签可以关闭。（</a:t>
            </a:r>
            <a:r>
              <a:rPr lang="en-US" altLang="zh-CN" dirty="0"/>
              <a:t>ddl:07.14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#2</a:t>
            </a:r>
            <a:r>
              <a:rPr lang="zh-CN" altLang="en-US" dirty="0"/>
              <a:t>：</a:t>
            </a:r>
            <a:r>
              <a:rPr lang="zh-CN" altLang="en-US" dirty="0"/>
              <a:t>导航栏收缩时，仅显示图标，光标hover时，显示应用名称。</a:t>
            </a:r>
            <a:endParaRPr lang="zh-CN" altLang="en-US" dirty="0"/>
          </a:p>
          <a:p>
            <a:r>
              <a:rPr lang="zh-CN" altLang="en-US" dirty="0"/>
              <a:t>导航栏展开时，显示图标和应用名称，没有光标hover事件。</a:t>
            </a:r>
            <a:endParaRPr lang="zh-CN" altLang="en-US" dirty="0"/>
          </a:p>
          <a:p>
            <a:r>
              <a:rPr lang="zh-CN" altLang="en-US" dirty="0"/>
              <a:t>侧边导航栏的伸缩问题：侧边导航栏的高度应该能够根据内容div的最大高度进行伸缩</a:t>
            </a:r>
            <a:endParaRPr lang="zh-CN" altLang="en-US" dirty="0"/>
          </a:p>
          <a:p>
            <a:r>
              <a:rPr lang="zh-CN" altLang="en-US" dirty="0"/>
              <a:t>图标和应用名称暂时使用其他的图标替代，仅开发组件</a:t>
            </a:r>
            <a:endParaRPr lang="zh-CN" altLang="en-US" dirty="0"/>
          </a:p>
          <a:p>
            <a:r>
              <a:rPr lang="zh-CN" altLang="en-US" dirty="0"/>
              <a:t>代码上传到 CompDev 分支。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ddl:07.14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#1</a:t>
            </a:r>
            <a:r>
              <a:rPr lang="zh-CN" altLang="en-US" dirty="0"/>
              <a:t>：Angluar通过路由机制进行页面组件的跳转与更替，使用路由守卫来进行跳转的权限限制。如果不能跳转（权限不足或连接超时）要跳转到指定页面（Forbbiden或者Login）。</a:t>
            </a:r>
            <a:endParaRPr lang="zh-CN" altLang="en-US" dirty="0"/>
          </a:p>
          <a:p>
            <a:r>
              <a:rPr lang="zh-CN" altLang="en-US" dirty="0"/>
              <a:t>合理的权限控制应当由Server端决定，因此每次路由跳转通过路由守卫拦截跳转行为，并发送请求URL到Server，由Server返回权限验证的结果。</a:t>
            </a:r>
            <a:endParaRPr lang="zh-CN" altLang="en-US" dirty="0"/>
          </a:p>
          <a:p>
            <a:r>
              <a:rPr lang="zh-CN" altLang="en-US" dirty="0"/>
              <a:t>需要解决的问题：向Server发送的权限验证消息是异步消息，返回的是 Observable 对象，在路由守卫中如何使用这个 Observable 对象的值，并实现路由控制。（</a:t>
            </a:r>
            <a:r>
              <a:rPr lang="en-US" altLang="zh-CN" dirty="0"/>
              <a:t>ddl:07.06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4907-5275-4BA4-A640-E86117CC5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287338" y="854075"/>
            <a:ext cx="0" cy="57467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288925" y="6600825"/>
            <a:ext cx="116141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11901488" y="854075"/>
            <a:ext cx="0" cy="57467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8085138" y="854075"/>
            <a:ext cx="38163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287338" y="854075"/>
            <a:ext cx="38147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4313238" y="477838"/>
            <a:ext cx="3565525" cy="754062"/>
          </a:xfrm>
          <a:custGeom>
            <a:avLst/>
            <a:gdLst>
              <a:gd name="connsiteX0" fmla="*/ 1782832 w 3565660"/>
              <a:gd name="connsiteY0" fmla="*/ 0 h 545432"/>
              <a:gd name="connsiteX1" fmla="*/ 3292944 w 3565660"/>
              <a:gd name="connsiteY1" fmla="*/ 0 h 545432"/>
              <a:gd name="connsiteX2" fmla="*/ 3565660 w 3565660"/>
              <a:gd name="connsiteY2" fmla="*/ 272716 h 545432"/>
              <a:gd name="connsiteX3" fmla="*/ 3292944 w 3565660"/>
              <a:gd name="connsiteY3" fmla="*/ 545432 h 545432"/>
              <a:gd name="connsiteX4" fmla="*/ 1782832 w 3565660"/>
              <a:gd name="connsiteY4" fmla="*/ 545432 h 545432"/>
              <a:gd name="connsiteX5" fmla="*/ 272716 w 3565660"/>
              <a:gd name="connsiteY5" fmla="*/ 0 h 545432"/>
              <a:gd name="connsiteX6" fmla="*/ 1782828 w 3565660"/>
              <a:gd name="connsiteY6" fmla="*/ 0 h 545432"/>
              <a:gd name="connsiteX7" fmla="*/ 1782828 w 3565660"/>
              <a:gd name="connsiteY7" fmla="*/ 545432 h 545432"/>
              <a:gd name="connsiteX8" fmla="*/ 272716 w 3565660"/>
              <a:gd name="connsiteY8" fmla="*/ 545432 h 545432"/>
              <a:gd name="connsiteX9" fmla="*/ 0 w 3565660"/>
              <a:gd name="connsiteY9" fmla="*/ 272716 h 54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65660" h="545432">
                <a:moveTo>
                  <a:pt x="1782832" y="0"/>
                </a:moveTo>
                <a:lnTo>
                  <a:pt x="3292944" y="0"/>
                </a:lnTo>
                <a:lnTo>
                  <a:pt x="3565660" y="272716"/>
                </a:lnTo>
                <a:lnTo>
                  <a:pt x="3292944" y="545432"/>
                </a:lnTo>
                <a:lnTo>
                  <a:pt x="1782832" y="545432"/>
                </a:lnTo>
                <a:close/>
                <a:moveTo>
                  <a:pt x="272716" y="0"/>
                </a:moveTo>
                <a:lnTo>
                  <a:pt x="1782828" y="0"/>
                </a:lnTo>
                <a:lnTo>
                  <a:pt x="1782828" y="545432"/>
                </a:lnTo>
                <a:lnTo>
                  <a:pt x="272716" y="545432"/>
                </a:lnTo>
                <a:lnTo>
                  <a:pt x="0" y="2727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64637"/>
            <a:ext cx="8078688" cy="864096"/>
          </a:xfrm>
        </p:spPr>
        <p:txBody>
          <a:bodyPr>
            <a:normAutofit/>
          </a:bodyPr>
          <a:lstStyle>
            <a:lvl1pPr algn="l">
              <a:defRPr sz="2665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986E-DD61-4C07-B13B-DC7EB7F499C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39184" y="178629"/>
            <a:ext cx="2976496" cy="85010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64637"/>
            <a:ext cx="8078688" cy="864096"/>
          </a:xfrm>
        </p:spPr>
        <p:txBody>
          <a:bodyPr>
            <a:normAutofit/>
          </a:bodyPr>
          <a:lstStyle>
            <a:lvl1pPr algn="l">
              <a:defRPr sz="2665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986E-DD61-4C07-B13B-DC7EB7F499C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39184" y="178629"/>
            <a:ext cx="2976496" cy="85010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64637"/>
            <a:ext cx="8078688" cy="864096"/>
          </a:xfrm>
        </p:spPr>
        <p:txBody>
          <a:bodyPr>
            <a:normAutofit/>
          </a:bodyPr>
          <a:lstStyle>
            <a:lvl1pPr algn="l">
              <a:defRPr sz="2665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986E-DD61-4C07-B13B-DC7EB7F499C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39184" y="178629"/>
            <a:ext cx="2976496" cy="85010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64637"/>
            <a:ext cx="8078688" cy="864096"/>
          </a:xfrm>
        </p:spPr>
        <p:txBody>
          <a:bodyPr>
            <a:normAutofit/>
          </a:bodyPr>
          <a:lstStyle>
            <a:lvl1pPr algn="l">
              <a:defRPr sz="2665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986E-DD61-4C07-B13B-DC7EB7F499C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239184" y="178629"/>
            <a:ext cx="2976496" cy="85010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1579-D4B1-4450-9E87-C9EF9E5A7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1EA9-B9D1-4E49-A390-5C85956B82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8624" y="2218104"/>
            <a:ext cx="750379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西门子合作项目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62799" y="4097254"/>
            <a:ext cx="310087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汇报人：王喜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436" b="43385"/>
          <a:stretch>
            <a:fillRect/>
          </a:stretch>
        </p:blipFill>
        <p:spPr>
          <a:xfrm>
            <a:off x="0" y="325348"/>
            <a:ext cx="12192000" cy="77444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用电管理系统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44419" y="100520"/>
            <a:ext cx="474490" cy="53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</a:t>
            </a:r>
            <a:r>
              <a:rPr lang="en-US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1106805"/>
            <a:ext cx="6193790" cy="358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未来工作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41317" y="101195"/>
            <a:ext cx="48069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</a:t>
            </a:r>
            <a:r>
              <a:rPr lang="en-US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en-US" altLang="zh-CN" sz="2800" dirty="0" smtClean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060" y="1047681"/>
            <a:ext cx="940793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区块链项目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项目的合作对接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用电管理系统项目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22655" y="4292174"/>
            <a:ext cx="3991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3400" y="2493645"/>
            <a:ext cx="2740660" cy="172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10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381500" y="4145280"/>
            <a:ext cx="2567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82770" y="5498465"/>
            <a:ext cx="25679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436" b="43385"/>
          <a:stretch>
            <a:fillRect/>
          </a:stretch>
        </p:blipFill>
        <p:spPr>
          <a:xfrm>
            <a:off x="0" y="347076"/>
            <a:ext cx="12192000" cy="122850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99135" y="368128"/>
            <a:ext cx="2445923" cy="1207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91963" y="648689"/>
            <a:ext cx="126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85617" y="2816566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	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区块链项目</a:t>
            </a:r>
            <a:endParaRPr lang="zh-CN" altLang="en-US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85617" y="3557344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	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用电管理系统项目</a:t>
            </a:r>
            <a:endParaRPr lang="zh-CN" altLang="en-US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85617" y="4297696"/>
            <a:ext cx="86207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	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  <a:endParaRPr lang="zh-CN" altLang="en-US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6060" y="100520"/>
            <a:ext cx="431207" cy="53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060" y="1047681"/>
            <a:ext cx="9407934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区块链智能合约可能会遇到的问题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硬件</a:t>
            </a:r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网络节点的部署；包括：设计多少个节点、其中多少个非全节点、多少个全节点、容错机制的选择、每个节点的存储性能要求（XX GB）</a:t>
            </a:r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集群初次建立后，采用何种机制新加入节点，如何处理故障节点</a:t>
            </a:r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是否需要做物理隔绝，在一定程度上保证安全，抵御攻击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网络传输</a:t>
            </a:r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每秒钟交易数据量的大小，过多会产生延迟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带宽限制数据传输，所以需要选择传输协议，设计传什么数据、传的对象是哪些节点</a:t>
            </a:r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如何抵御网络传输遇到的攻击，可以从现有的机制或方案中选择符合业务场景的技术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是否需要做物理隔绝，在一定程度上保证安全，抵御攻击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安全隐患</a:t>
            </a:r>
            <a:endParaRPr lang="zh-CN" altLang="en-US" sz="16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私钥丢失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协议遭到攻击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错误的实现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准匿名性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数据或者账号被盗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不可链接性：无法证明两个交易是发送给同一个人的，也就是无法知道交易的接收者是谁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不可追踪性：无法知道交易的发送者是谁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6060" y="100520"/>
            <a:ext cx="431207" cy="53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060" y="1047681"/>
            <a:ext cx="9407934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区块链智能合约可能会遇到的问题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技术问题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语言的选择；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框架的选择；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设计共识机制、加密机制、数字签名；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区块链上的每一笔交易都会被广播至每一个节点，大量底层网络带宽被占用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智能合约的衔接、自动化执行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区块链的检索：存储信息日益膨胀使得“读”效率会逐步降低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如何处理错误或者取消的交易；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如何处理并发问题，比如某一段时间交易量暴增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如何设计定期检查自动机状态，逐条遍历每个合约内包含的状态机、事务以及触发条件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如何进行账户管理；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广播机制的选择或者使用；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交易校验；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是否需要设计积分功能；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是否需要预付功能；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6060" y="100520"/>
            <a:ext cx="431207" cy="53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060" y="1047681"/>
            <a:ext cx="9407934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个基本技术特性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存储信息难篡改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每个节点都拥有完整历史信息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拜占庭容错一致性</a:t>
            </a:r>
            <a:endParaRPr lang="zh-CN" altLang="en-US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系统可靠性极高</a:t>
            </a:r>
            <a:endParaRPr lang="zh-CN" altLang="en-US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系统拥有执行运算能力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带有安全的账号体系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6060" y="100520"/>
            <a:ext cx="431207" cy="53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03700" y="515620"/>
            <a:ext cx="3783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支持8个维度的架构设计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122410" y="3111500"/>
            <a:ext cx="1232535" cy="1397635"/>
            <a:chOff x="2477518" y="495889"/>
            <a:chExt cx="676044" cy="665793"/>
          </a:xfrm>
        </p:grpSpPr>
        <p:sp>
          <p:nvSpPr>
            <p:cNvPr id="108" name="椭圆 107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椭圆 14"/>
            <p:cNvSpPr/>
            <p:nvPr/>
          </p:nvSpPr>
          <p:spPr>
            <a:xfrm>
              <a:off x="2591149" y="593694"/>
              <a:ext cx="478036" cy="470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链上-链下数据访问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7" name="直接连接符 136"/>
          <p:cNvCxnSpPr/>
          <p:nvPr/>
        </p:nvCxnSpPr>
        <p:spPr>
          <a:xfrm flipH="1" flipV="1">
            <a:off x="3335655" y="3787775"/>
            <a:ext cx="2173605" cy="2984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grpSp>
        <p:nvGrpSpPr>
          <p:cNvPr id="7" name="组合 6"/>
          <p:cNvGrpSpPr/>
          <p:nvPr/>
        </p:nvGrpSpPr>
        <p:grpSpPr>
          <a:xfrm>
            <a:off x="9122410" y="1129665"/>
            <a:ext cx="1232535" cy="1397635"/>
            <a:chOff x="2477518" y="495889"/>
            <a:chExt cx="676044" cy="665793"/>
          </a:xfrm>
        </p:grpSpPr>
        <p:sp>
          <p:nvSpPr>
            <p:cNvPr id="8" name="椭圆 7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14"/>
            <p:cNvSpPr/>
            <p:nvPr/>
          </p:nvSpPr>
          <p:spPr>
            <a:xfrm>
              <a:off x="2617882" y="601459"/>
              <a:ext cx="395665" cy="470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智能合约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03120" y="1129665"/>
            <a:ext cx="1232535" cy="1397635"/>
            <a:chOff x="2477518" y="495889"/>
            <a:chExt cx="676044" cy="665793"/>
          </a:xfrm>
        </p:grpSpPr>
        <p:sp>
          <p:nvSpPr>
            <p:cNvPr id="14" name="椭圆 13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椭圆 14"/>
            <p:cNvSpPr/>
            <p:nvPr/>
          </p:nvSpPr>
          <p:spPr>
            <a:xfrm>
              <a:off x="2573037" y="633019"/>
              <a:ext cx="478036" cy="470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区块链和分布式账本技术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22410" y="5245100"/>
            <a:ext cx="1232535" cy="1397635"/>
            <a:chOff x="2477518" y="495889"/>
            <a:chExt cx="676044" cy="665793"/>
          </a:xfrm>
        </p:grpSpPr>
        <p:sp>
          <p:nvSpPr>
            <p:cNvPr id="18" name="椭圆 17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14"/>
            <p:cNvSpPr/>
            <p:nvPr/>
          </p:nvSpPr>
          <p:spPr>
            <a:xfrm>
              <a:off x="2591149" y="609424"/>
              <a:ext cx="478036" cy="470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具备可移植性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88000" y="1129665"/>
            <a:ext cx="1232535" cy="1397635"/>
            <a:chOff x="2477518" y="495889"/>
            <a:chExt cx="676044" cy="665793"/>
          </a:xfrm>
        </p:grpSpPr>
        <p:sp>
          <p:nvSpPr>
            <p:cNvPr id="21" name="椭圆 20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椭圆 14"/>
            <p:cNvSpPr/>
            <p:nvPr/>
          </p:nvSpPr>
          <p:spPr>
            <a:xfrm>
              <a:off x="2641217" y="593595"/>
              <a:ext cx="377205" cy="470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03120" y="5245100"/>
            <a:ext cx="1232535" cy="1397635"/>
            <a:chOff x="2477518" y="495889"/>
            <a:chExt cx="676044" cy="665793"/>
          </a:xfrm>
        </p:grpSpPr>
        <p:sp>
          <p:nvSpPr>
            <p:cNvPr id="28" name="椭圆 27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椭圆 14"/>
            <p:cNvSpPr/>
            <p:nvPr/>
          </p:nvSpPr>
          <p:spPr>
            <a:xfrm>
              <a:off x="2582093" y="601559"/>
              <a:ext cx="478036" cy="470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安全数据访问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03120" y="3111500"/>
            <a:ext cx="1232535" cy="1397635"/>
            <a:chOff x="2477518" y="495889"/>
            <a:chExt cx="676044" cy="665793"/>
          </a:xfrm>
        </p:grpSpPr>
        <p:sp>
          <p:nvSpPr>
            <p:cNvPr id="31" name="椭圆 30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椭圆 14"/>
            <p:cNvSpPr/>
            <p:nvPr/>
          </p:nvSpPr>
          <p:spPr>
            <a:xfrm>
              <a:off x="2626937" y="589663"/>
              <a:ext cx="377205" cy="470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88000" y="5245100"/>
            <a:ext cx="1232535" cy="1397635"/>
            <a:chOff x="2477518" y="495889"/>
            <a:chExt cx="676044" cy="665793"/>
          </a:xfrm>
        </p:grpSpPr>
        <p:sp>
          <p:nvSpPr>
            <p:cNvPr id="34" name="椭圆 33"/>
            <p:cNvSpPr/>
            <p:nvPr/>
          </p:nvSpPr>
          <p:spPr>
            <a:xfrm>
              <a:off x="2477518" y="495889"/>
              <a:ext cx="676044" cy="66579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椭圆 14"/>
            <p:cNvSpPr/>
            <p:nvPr/>
          </p:nvSpPr>
          <p:spPr>
            <a:xfrm>
              <a:off x="2591149" y="640884"/>
              <a:ext cx="478036" cy="470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系统维护和升级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09260" y="3028950"/>
            <a:ext cx="1485900" cy="1576705"/>
            <a:chOff x="1530150" y="1293468"/>
            <a:chExt cx="921021" cy="935768"/>
          </a:xfrm>
        </p:grpSpPr>
        <p:sp>
          <p:nvSpPr>
            <p:cNvPr id="37" name="椭圆 36"/>
            <p:cNvSpPr/>
            <p:nvPr/>
          </p:nvSpPr>
          <p:spPr>
            <a:xfrm>
              <a:off x="1530150" y="1293468"/>
              <a:ext cx="921021" cy="9357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椭圆 4"/>
            <p:cNvSpPr/>
            <p:nvPr/>
          </p:nvSpPr>
          <p:spPr>
            <a:xfrm>
              <a:off x="1597455" y="1430649"/>
              <a:ext cx="786410" cy="661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p>
              <a:pPr lvl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8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个维度</a:t>
              </a:r>
              <a:endPara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9" name="直接连接符 26"/>
          <p:cNvSpPr/>
          <p:nvPr/>
        </p:nvSpPr>
        <p:spPr>
          <a:xfrm>
            <a:off x="5625017" y="3548847"/>
            <a:ext cx="29184" cy="1743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cxnSp>
        <p:nvCxnSpPr>
          <p:cNvPr id="40" name="直接连接符 39"/>
          <p:cNvCxnSpPr/>
          <p:nvPr/>
        </p:nvCxnSpPr>
        <p:spPr>
          <a:xfrm>
            <a:off x="6820650" y="3989420"/>
            <a:ext cx="0" cy="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995160" y="3787775"/>
            <a:ext cx="2173605" cy="2984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3376295" y="2051050"/>
            <a:ext cx="2277745" cy="128714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6943090" y="4120515"/>
            <a:ext cx="2277745" cy="128714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359150" y="4261485"/>
            <a:ext cx="2261235" cy="142367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907530" y="2008505"/>
            <a:ext cx="2261235" cy="1423670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30620" y="4589145"/>
            <a:ext cx="0" cy="66992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225540" y="2421255"/>
            <a:ext cx="0" cy="669925"/>
          </a:xfrm>
          <a:prstGeom prst="line">
            <a:avLst/>
          </a:pr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6060" y="100520"/>
            <a:ext cx="431207" cy="53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03700" y="317500"/>
            <a:ext cx="4572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家区块链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智能合约平台对比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16635" y="1054100"/>
          <a:ext cx="10356215" cy="483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/>
                <a:gridCol w="4848860"/>
                <a:gridCol w="2995930"/>
              </a:tblGrid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劣势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百度区块链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大厂实力雄厚，致力于</a:t>
                      </a:r>
                      <a:r>
                        <a:rPr lang="zh-CN" altLang="en-US" sz="1800">
                          <a:sym typeface="+mn-ea"/>
                        </a:rPr>
                        <a:t>开放共建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雏形期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腾讯区块链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技术框架完备、开发指南详细、大厂实力可靠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目前支持的业务场景不多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IBM</a:t>
                      </a:r>
                      <a:r>
                        <a:rPr lang="zh-CN" altLang="en-US"/>
                        <a:t>区块链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企业级区块链平台、较为成熟的区块链技术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成本高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布萌科技有限公司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支持业务场景多、有成功合作业务案例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初创公司，无权威性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矩阵元技术有限公司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支持业务场景多、开发文档详细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初创公司，无权威性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库链科技有限责任公司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国内较早做区块链的公司之一、区块链应用基础设施较为完善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底层技术有待考察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比邻共赢信息技术有限公司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专注于区块链可信商业环境（身份、数据、交易）的服务提供商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业务面略窄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万向区块链实验室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区块链开放创新平台起步早且较为完善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主业务是新链加速器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金丘科技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国内较早做区块链的公司之一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偏向于金融区块链</a:t>
                      </a:r>
                      <a:endParaRPr lang="zh-CN" altLang="en-US"/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海星区块链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提供专业的金融区块链解决方案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业务面略窄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7986" y="101195"/>
            <a:ext cx="42735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</a:t>
            </a: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58055" y="311150"/>
            <a:ext cx="3094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具有可持续技术支撑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Straight Connector 2"/>
          <p:cNvCxnSpPr/>
          <p:nvPr/>
        </p:nvCxnSpPr>
        <p:spPr>
          <a:xfrm>
            <a:off x="3175129" y="5400144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3"/>
          <p:cNvCxnSpPr/>
          <p:nvPr/>
        </p:nvCxnSpPr>
        <p:spPr>
          <a:xfrm>
            <a:off x="4739154" y="5400144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4"/>
          <p:cNvCxnSpPr/>
          <p:nvPr/>
        </p:nvCxnSpPr>
        <p:spPr>
          <a:xfrm>
            <a:off x="6317835" y="5400144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7"/>
          <p:cNvCxnSpPr>
            <a:endCxn id="132" idx="6"/>
          </p:cNvCxnSpPr>
          <p:nvPr/>
        </p:nvCxnSpPr>
        <p:spPr>
          <a:xfrm flipH="1" flipV="1">
            <a:off x="7902347" y="5400144"/>
            <a:ext cx="1881028" cy="3868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îṩľíḋe"/>
          <p:cNvSpPr txBox="1"/>
          <p:nvPr/>
        </p:nvSpPr>
        <p:spPr>
          <a:xfrm>
            <a:off x="2427050" y="4656386"/>
            <a:ext cx="1408059" cy="307777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íṩļïḓê"/>
          <p:cNvSpPr/>
          <p:nvPr/>
        </p:nvSpPr>
        <p:spPr>
          <a:xfrm>
            <a:off x="3087018" y="5346144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400"/>
          </a:p>
        </p:txBody>
      </p:sp>
      <p:sp>
        <p:nvSpPr>
          <p:cNvPr id="130" name="îśļiḑè"/>
          <p:cNvSpPr/>
          <p:nvPr/>
        </p:nvSpPr>
        <p:spPr>
          <a:xfrm>
            <a:off x="4647278" y="5346144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400" dirty="0"/>
          </a:p>
        </p:txBody>
      </p:sp>
      <p:sp>
        <p:nvSpPr>
          <p:cNvPr id="131" name="iṥ1iḍè"/>
          <p:cNvSpPr/>
          <p:nvPr/>
        </p:nvSpPr>
        <p:spPr>
          <a:xfrm>
            <a:off x="6222732" y="5346144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400" dirty="0"/>
          </a:p>
        </p:txBody>
      </p:sp>
      <p:sp>
        <p:nvSpPr>
          <p:cNvPr id="132" name="iṡḷïḋe"/>
          <p:cNvSpPr/>
          <p:nvPr/>
        </p:nvSpPr>
        <p:spPr>
          <a:xfrm>
            <a:off x="7794347" y="5346144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400"/>
          </a:p>
        </p:txBody>
      </p:sp>
      <p:cxnSp>
        <p:nvCxnSpPr>
          <p:cNvPr id="135" name="Straight Connector 23"/>
          <p:cNvCxnSpPr/>
          <p:nvPr/>
        </p:nvCxnSpPr>
        <p:spPr>
          <a:xfrm flipV="1">
            <a:off x="3144479" y="5058667"/>
            <a:ext cx="1" cy="227252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1ïḓé"/>
          <p:cNvSpPr txBox="1"/>
          <p:nvPr/>
        </p:nvSpPr>
        <p:spPr>
          <a:xfrm>
            <a:off x="3871129" y="4221438"/>
            <a:ext cx="1645915" cy="400153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Straight Connector 28"/>
          <p:cNvCxnSpPr/>
          <p:nvPr/>
        </p:nvCxnSpPr>
        <p:spPr>
          <a:xfrm flipH="1" flipV="1">
            <a:off x="4681220" y="4585335"/>
            <a:ext cx="25400" cy="8337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ïṥḻiḓè"/>
          <p:cNvSpPr txBox="1"/>
          <p:nvPr/>
        </p:nvSpPr>
        <p:spPr>
          <a:xfrm>
            <a:off x="5630972" y="3814719"/>
            <a:ext cx="1261885" cy="307777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Straight Connector 33"/>
          <p:cNvCxnSpPr>
            <a:endCxn id="141" idx="2"/>
          </p:cNvCxnSpPr>
          <p:nvPr/>
        </p:nvCxnSpPr>
        <p:spPr>
          <a:xfrm flipH="1" flipV="1">
            <a:off x="6262370" y="4138295"/>
            <a:ext cx="14605" cy="123634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îšḻide"/>
          <p:cNvSpPr txBox="1"/>
          <p:nvPr/>
        </p:nvSpPr>
        <p:spPr>
          <a:xfrm>
            <a:off x="7109052" y="1528535"/>
            <a:ext cx="1479628" cy="307777"/>
          </a:xfrm>
          <a:prstGeom prst="rect">
            <a:avLst/>
          </a:prstGeom>
          <a:noFill/>
        </p:spPr>
        <p:txBody>
          <a:bodyPr wrap="none">
            <a:noAutofit/>
          </a:bodyPr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区块链未来？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7" name="Straight Connector 37"/>
          <p:cNvCxnSpPr/>
          <p:nvPr/>
        </p:nvCxnSpPr>
        <p:spPr>
          <a:xfrm flipV="1">
            <a:off x="7837805" y="1939925"/>
            <a:ext cx="28575" cy="347916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2"/>
          <p:cNvCxnSpPr/>
          <p:nvPr/>
        </p:nvCxnSpPr>
        <p:spPr>
          <a:xfrm>
            <a:off x="2222208" y="5400735"/>
            <a:ext cx="86481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9"/>
          <p:cNvSpPr>
            <a:spLocks noGrp="1"/>
          </p:cNvSpPr>
          <p:nvPr>
            <p:ph sz="quarter" idx="13"/>
          </p:nvPr>
        </p:nvSpPr>
        <p:spPr>
          <a:xfrm>
            <a:off x="1563326" y="0"/>
            <a:ext cx="10628673" cy="77159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区块链项目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1563329" cy="734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188"/>
          <p:cNvSpPr>
            <a:spLocks noChangeArrowheads="1"/>
          </p:cNvSpPr>
          <p:nvPr/>
        </p:nvSpPr>
        <p:spPr bwMode="auto">
          <a:xfrm>
            <a:off x="567986" y="101195"/>
            <a:ext cx="42735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2950" indent="-28575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002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57400" indent="-228600" algn="ctr" eaLnBrk="0" hangingPunct="0"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CN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</a:t>
            </a: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en-US" altLang="zh-CN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58055" y="311150"/>
            <a:ext cx="2351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开展新项目事宜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060" y="1047681"/>
            <a:ext cx="940793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开会讨论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刘浩师兄联系了李老师，进一步展开合作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推动项目立项和合作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西门子内部立项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协助整理材料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algn="l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学习开源项目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algn="l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220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方正正准黑简体</vt:lpstr>
      <vt:lpstr>微软雅黑</vt:lpstr>
      <vt:lpstr>Helvetica Light</vt:lpstr>
      <vt:lpstr>Impact</vt:lpstr>
      <vt:lpstr>Calibri</vt:lpstr>
      <vt:lpstr>Arial Unicode MS</vt:lpstr>
      <vt:lpstr>Calibri Light</vt:lpstr>
      <vt:lpstr>黑体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wx</cp:lastModifiedBy>
  <cp:revision>1160</cp:revision>
  <dcterms:created xsi:type="dcterms:W3CDTF">2016-09-09T04:03:00Z</dcterms:created>
  <dcterms:modified xsi:type="dcterms:W3CDTF">2018-07-06T02:10:44Z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