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65" r:id="rId16"/>
    <p:sldId id="270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599" autoAdjust="0"/>
  </p:normalViewPr>
  <p:slideViewPr>
    <p:cSldViewPr>
      <p:cViewPr varScale="1">
        <p:scale>
          <a:sx n="97" d="100"/>
          <a:sy n="97" d="100"/>
        </p:scale>
        <p:origin x="36" y="7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hadoop-mapreduce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537013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710036" y="20608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710036" y="3537013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4212" y="1782342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34487" y="3429000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36980" y="1145256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6980" y="2903384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6980" y="436510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37179" y="1139961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70876" y="2847642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0876" y="441842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410423" y="1484784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410423" y="2976441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009" y="1268760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8834" y="2976441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837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2349996" y="4401109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23503" y="147346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4172" y="2976440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9286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4632" y="2780927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74632" y="4401109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14405" y="2802835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10836" y="431701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计算框架：计算向数据移动如何实现？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05545" y="2680335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4711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6862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85025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81595" y="188214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04820" y="2792730"/>
            <a:ext cx="1466850" cy="4508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JobTracker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307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3980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8309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180" y="1295400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3500" y="188214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7625" y="1227455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6590" y="181356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yarn</a:t>
            </a:r>
            <a:r>
              <a:rPr kumimoji="1" lang="zh-CN" altLang="en-US"/>
              <a:t>架构  资源管理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628800"/>
            <a:ext cx="7561775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46467" y="3552205"/>
          <a:ext cx="5632568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380"/>
                <a:gridCol w="576580"/>
                <a:gridCol w="576580"/>
                <a:gridCol w="728980"/>
                <a:gridCol w="576580"/>
                <a:gridCol w="855980"/>
                <a:gridCol w="1309488"/>
              </a:tblGrid>
              <a:tr h="370840">
                <a:tc>
                  <a:txBody>
                    <a:bodyPr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JNN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为什么叫</a:t>
            </a:r>
            <a:r>
              <a:rPr kumimoji="1" lang="en-US" altLang="zh-CN" sz="2400" dirty="0"/>
              <a:t>MapReduce</a:t>
            </a:r>
            <a:r>
              <a:rPr kumimoji="1" lang="zh-CN" altLang="en-US" sz="2400" dirty="0"/>
              <a:t>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0603" y="2348880"/>
          <a:ext cx="3378199" cy="125767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01486"/>
                <a:gridCol w="825571"/>
                <a:gridCol w="825571"/>
                <a:gridCol w="825571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62564" y="974266"/>
          <a:ext cx="3302000" cy="121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62564" y="2479315"/>
          <a:ext cx="3302000" cy="125842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2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62564" y="4005064"/>
          <a:ext cx="3302000" cy="185444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82244" y="1321459"/>
            <a:ext cx="22381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过滤性别为</a:t>
            </a:r>
            <a:r>
              <a:rPr kumimoji="1" lang="en-US" altLang="zh-CN" sz="2400"/>
              <a:t>0</a:t>
            </a:r>
            <a:r>
              <a:rPr kumimoji="1" lang="zh-CN" altLang="en-US" sz="2400"/>
              <a:t>的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82244" y="282650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转换码值为字典值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82244" y="4596312"/>
            <a:ext cx="2425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展开字段复合值</a:t>
            </a:r>
            <a:endParaRPr kumimoji="1"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424261" y="332656"/>
            <a:ext cx="4022079" cy="7920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Map:</a:t>
            </a:r>
            <a:endParaRPr lang="en-US" altLang="zh-CN"/>
          </a:p>
          <a:p>
            <a:pPr algn="ctr"/>
            <a:r>
              <a:rPr lang="zh-CN" altLang="en-US"/>
              <a:t>以一条记录为单位做映射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29916" y="1916832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29916" y="3789040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38832" y="1945877"/>
          <a:ext cx="1379916" cy="6653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5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738832" y="3890640"/>
          <a:ext cx="1379916" cy="101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738832" y="2693862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738832" y="3023710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79034" y="1906110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79034" y="3775545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29916" y="332656"/>
            <a:ext cx="5040560" cy="14352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r>
              <a:rPr lang="zh-CN" altLang="en-US"/>
              <a:t>以一组为单位做计算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什么叫做一组？分组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依赖一种数据格式：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</a:t>
            </a:r>
            <a:endParaRPr lang="en-US" altLang="zh-CN"/>
          </a:p>
          <a:p>
            <a:pPr algn="ctr"/>
            <a:r>
              <a:rPr lang="en-US" altLang="zh-CN"/>
              <a:t>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的实现：由</a:t>
            </a:r>
            <a:r>
              <a:rPr lang="en-US" altLang="zh-CN"/>
              <a:t>map</a:t>
            </a:r>
            <a:r>
              <a:rPr lang="zh-CN" altLang="en-US"/>
              <a:t>映射实现的</a:t>
            </a:r>
            <a:r>
              <a:rPr lang="en-US" altLang="zh-CN"/>
              <a:t>~~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思考</a:t>
            </a:r>
            <a:r>
              <a:rPr kumimoji="1" lang="en-US" altLang="zh-CN"/>
              <a:t>:</a:t>
            </a:r>
            <a:r>
              <a:rPr kumimoji="1" lang="zh-CN" altLang="en-US" dirty="0"/>
              <a:t>为什么叫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2573" y="1700808"/>
            <a:ext cx="9144000" cy="4267200"/>
          </a:xfrm>
        </p:spPr>
        <p:txBody>
          <a:bodyPr/>
          <a:lstStyle/>
          <a:p>
            <a:r>
              <a:rPr kumimoji="1" lang="en-US" altLang="zh-CN"/>
              <a:t>Map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映射、变换、过滤</a:t>
            </a:r>
            <a:endParaRPr kumimoji="1" lang="en-US" altLang="zh-CN"/>
          </a:p>
          <a:p>
            <a:pPr lvl="1"/>
            <a:r>
              <a:rPr kumimoji="1" lang="en-US" altLang="zh-CN"/>
              <a:t>1</a:t>
            </a:r>
            <a:r>
              <a:rPr kumimoji="1" lang="zh-CN" altLang="en-US"/>
              <a:t>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Reduce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分解、缩小、归纳</a:t>
            </a:r>
            <a:endParaRPr kumimoji="1" lang="en-US" altLang="zh-CN"/>
          </a:p>
          <a:p>
            <a:pPr lvl="1"/>
            <a:r>
              <a:rPr kumimoji="1" lang="zh-CN" altLang="en-US"/>
              <a:t>一组进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(KEY,VAL)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键值对的键划分数据分组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02324" y="2204864"/>
            <a:ext cx="1080120" cy="1557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输入数据集</a:t>
            </a:r>
            <a:endParaRPr kumimoji="1"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7822604" y="2204864"/>
            <a:ext cx="1080120" cy="1557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中间数据集</a:t>
            </a:r>
            <a:endParaRPr kumimoji="1"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0558908" y="2204864"/>
            <a:ext cx="1080120" cy="155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最终结果集</a:t>
            </a:r>
            <a:endParaRPr kumimoji="1" lang="zh-CN" altLang="en-US" sz="1400"/>
          </a:p>
        </p:txBody>
      </p:sp>
      <p:sp>
        <p:nvSpPr>
          <p:cNvPr id="9" name="右箭头 8"/>
          <p:cNvSpPr/>
          <p:nvPr/>
        </p:nvSpPr>
        <p:spPr>
          <a:xfrm>
            <a:off x="6598468" y="2312876"/>
            <a:ext cx="1008112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map()</a:t>
            </a:r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9046740" y="2292506"/>
            <a:ext cx="1296144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reduce()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1" cstate="print"/>
          <a:srcRect r="1456" b="2743"/>
          <a:stretch>
            <a:fillRect/>
          </a:stretch>
        </p:blipFill>
        <p:spPr bwMode="auto">
          <a:xfrm>
            <a:off x="1629916" y="1628800"/>
            <a:ext cx="8784976" cy="473275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374332" y="404664"/>
            <a:ext cx="5832648" cy="19442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数据已一条记录为单位经过</a:t>
            </a:r>
            <a:r>
              <a:rPr lang="en-US" altLang="zh-CN"/>
              <a:t>map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映射成</a:t>
            </a:r>
            <a:r>
              <a:rPr lang="en-US" altLang="zh-CN"/>
              <a:t>KV</a:t>
            </a:r>
            <a:r>
              <a:rPr lang="zh-CN" altLang="en-US"/>
              <a:t>，相同的</a:t>
            </a:r>
            <a:r>
              <a:rPr lang="en-US" altLang="zh-CN"/>
              <a:t>key</a:t>
            </a:r>
            <a:r>
              <a:rPr lang="zh-CN" altLang="en-US"/>
              <a:t>为一组，这一组数据调用一次</a:t>
            </a:r>
            <a:r>
              <a:rPr lang="en-US" altLang="zh-CN"/>
              <a:t>reduce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，在方法内迭代计算着一组数据。</a:t>
            </a:r>
            <a:endParaRPr lang="en-US" altLang="zh-CN"/>
          </a:p>
          <a:p>
            <a:r>
              <a:rPr lang="zh-CN" altLang="en-US"/>
              <a:t>作业：迭代器模式</a:t>
            </a:r>
            <a:endParaRPr lang="en-US" altLang="zh-CN"/>
          </a:p>
          <a:p>
            <a:r>
              <a:rPr lang="zh-CN" altLang="en-US"/>
              <a:t>经验：数据集一般是用迭代计算的方式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1924" y="1772816"/>
            <a:ext cx="22429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&gt; split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split &gt; map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r>
              <a:rPr lang="en-US" altLang="zh-CN"/>
              <a:t>map &gt; reduce</a:t>
            </a:r>
            <a:endParaRPr lang="en-US" altLang="zh-CN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group(key)&gt;partition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1:N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3554" y="1609768"/>
            <a:ext cx="9197603" cy="439248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593532" y="4293096"/>
            <a:ext cx="15485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，切片会格式化出记录，以记录为单位调用</a:t>
            </a:r>
            <a:r>
              <a:rPr lang="en-US" altLang="zh-CN" sz="1200"/>
              <a:t>map</a:t>
            </a:r>
            <a:r>
              <a:rPr lang="zh-CN" altLang="en-US" sz="1200"/>
              <a:t>方法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061964" y="1896169"/>
            <a:ext cx="2160240" cy="7730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</a:t>
            </a:r>
            <a:r>
              <a:rPr lang="zh-CN" altLang="en-US" sz="1200"/>
              <a:t>，</a:t>
            </a:r>
            <a:r>
              <a:rPr lang="en-US" altLang="zh-CN" sz="1200"/>
              <a:t>map</a:t>
            </a:r>
            <a:r>
              <a:rPr lang="zh-CN" altLang="en-US" sz="1200"/>
              <a:t>的输出映射成</a:t>
            </a:r>
            <a:r>
              <a:rPr lang="en-US" altLang="zh-CN" sz="1200"/>
              <a:t>KV</a:t>
            </a:r>
            <a:r>
              <a:rPr lang="zh-CN" altLang="en-US" sz="1200"/>
              <a:t>，</a:t>
            </a:r>
            <a:r>
              <a:rPr lang="en-US" altLang="zh-CN" sz="1200"/>
              <a:t>kv</a:t>
            </a:r>
            <a:r>
              <a:rPr lang="zh-CN" altLang="en-US" sz="1200"/>
              <a:t>会参与分区计算，拿着</a:t>
            </a:r>
            <a:r>
              <a:rPr lang="en-US" altLang="zh-CN" sz="1200"/>
              <a:t>key</a:t>
            </a:r>
            <a:r>
              <a:rPr lang="zh-CN" altLang="en-US" sz="1200"/>
              <a:t>算出</a:t>
            </a:r>
            <a:r>
              <a:rPr lang="en-US" altLang="zh-CN" sz="1200"/>
              <a:t>P</a:t>
            </a:r>
            <a:r>
              <a:rPr lang="zh-CN" altLang="en-US" sz="1200"/>
              <a:t>，分区号，</a:t>
            </a:r>
            <a:r>
              <a:rPr lang="en-US" altLang="zh-CN" sz="1200"/>
              <a:t>K,V,P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006180" y="4496137"/>
            <a:ext cx="1548552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mapTask</a:t>
            </a:r>
            <a:r>
              <a:rPr lang="zh-CN" altLang="en-US" sz="1200"/>
              <a:t>的输出是一个文件，存在本地的文件系统中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366220" y="1609768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3</a:t>
            </a:r>
            <a:r>
              <a:rPr lang="zh-CN" altLang="en-US" sz="1200"/>
              <a:t>，内存缓冲区溢写磁盘时：做一个</a:t>
            </a:r>
            <a:r>
              <a:rPr lang="en-US" altLang="zh-CN" sz="1200"/>
              <a:t>2</a:t>
            </a:r>
            <a:r>
              <a:rPr lang="zh-CN" altLang="en-US" sz="1200"/>
              <a:t>次排序：</a:t>
            </a:r>
            <a:endParaRPr lang="en-US" altLang="zh-CN" sz="1200"/>
          </a:p>
          <a:p>
            <a:r>
              <a:rPr lang="zh-CN" altLang="en-US" sz="1200"/>
              <a:t>分区有序，且分区内</a:t>
            </a:r>
            <a:r>
              <a:rPr lang="en-US" altLang="zh-CN" sz="1200"/>
              <a:t>key</a:t>
            </a:r>
            <a:r>
              <a:rPr lang="zh-CN" altLang="en-US" sz="1200"/>
              <a:t>有序</a:t>
            </a:r>
            <a:endParaRPr lang="en-US" altLang="zh-CN" sz="1200"/>
          </a:p>
          <a:p>
            <a:r>
              <a:rPr lang="zh-CN" altLang="en-US" sz="1200"/>
              <a:t>未来相同的一组</a:t>
            </a:r>
            <a:r>
              <a:rPr lang="en-US" altLang="zh-CN" sz="1200"/>
              <a:t>key</a:t>
            </a:r>
            <a:r>
              <a:rPr lang="zh-CN" altLang="en-US" sz="1200"/>
              <a:t>会相邻的排在一起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8279656" y="4331691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4</a:t>
            </a:r>
            <a:r>
              <a:rPr lang="zh-CN" altLang="en-US" sz="1200"/>
              <a:t>，</a:t>
            </a:r>
            <a:r>
              <a:rPr lang="en-US" altLang="zh-CN" sz="1200"/>
              <a:t>reduce</a:t>
            </a:r>
            <a:r>
              <a:rPr lang="zh-CN" altLang="en-US" sz="1200"/>
              <a:t>的归并排序其实可以和</a:t>
            </a:r>
            <a:r>
              <a:rPr lang="en-US" altLang="zh-CN" sz="1200"/>
              <a:t>reduce</a:t>
            </a:r>
            <a:r>
              <a:rPr lang="zh-CN" altLang="en-US" sz="1200"/>
              <a:t>方法的计算同时发生，尽量减少</a:t>
            </a:r>
            <a:r>
              <a:rPr lang="en-US" altLang="zh-CN" sz="1200"/>
              <a:t>IO</a:t>
            </a:r>
            <a:endParaRPr lang="en-US" altLang="zh-CN" sz="1200"/>
          </a:p>
          <a:p>
            <a:r>
              <a:rPr lang="zh-CN" altLang="en-US" sz="1200"/>
              <a:t>因为有</a:t>
            </a:r>
            <a:r>
              <a:rPr lang="zh-CN" altLang="en-US" sz="1200">
                <a:solidFill>
                  <a:srgbClr val="FF0000"/>
                </a:solidFill>
              </a:rPr>
              <a:t>迭代器模式</a:t>
            </a:r>
            <a:r>
              <a:rPr lang="zh-CN" altLang="en-US" sz="1200"/>
              <a:t>的支持</a:t>
            </a:r>
            <a:r>
              <a:rPr lang="en-US" altLang="zh-CN" sz="1200"/>
              <a:t>~</a:t>
            </a:r>
            <a:r>
              <a:rPr lang="zh-CN" altLang="en-US" sz="1200"/>
              <a:t>！！！！！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6958508" y="1116246"/>
            <a:ext cx="2304256" cy="686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迭代器模式是</a:t>
            </a:r>
            <a:r>
              <a:rPr lang="zh-CN" altLang="en-US" sz="1200">
                <a:solidFill>
                  <a:srgbClr val="FF0000"/>
                </a:solidFill>
              </a:rPr>
              <a:t>批量计算</a:t>
            </a:r>
            <a:r>
              <a:rPr lang="zh-CN" altLang="en-US" sz="1200"/>
              <a:t>中非常优美的实现形式</a:t>
            </a:r>
            <a:r>
              <a:rPr lang="en-US" altLang="zh-CN" sz="1200"/>
              <a:t>~</a:t>
            </a:r>
            <a:r>
              <a:rPr lang="zh-CN" altLang="en-US" sz="1200"/>
              <a:t>！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</a:t>
            </a:r>
            <a:endParaRPr lang="en-US" altLang="zh-CN"/>
          </a:p>
          <a:p>
            <a:pPr algn="ctr"/>
            <a:r>
              <a:rPr lang="en-US" altLang="zh-CN"/>
              <a:t>ghi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7170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</a:t>
            </a:r>
            <a:endParaRPr lang="en-US" altLang="zh-CN"/>
          </a:p>
          <a:p>
            <a:pPr algn="ctr"/>
            <a:r>
              <a:rPr lang="en-US" altLang="zh-CN"/>
              <a:t>Mno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773932" y="2132856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773932" y="38610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38128" y="19168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Def,null,0</a:t>
            </a:r>
            <a:endParaRPr lang="en-US" altLang="zh-CN"/>
          </a:p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8128" y="37170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  <a:p>
            <a:pPr algn="ctr"/>
            <a:r>
              <a:rPr lang="en-US" altLang="zh-CN"/>
              <a:t>Mno,null,1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2444" y="1052736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82444" y="2384884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382444" y="3717032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382610" y="4869160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70676" y="1069331"/>
            <a:ext cx="1296144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Def,null,0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552785" y="2240868"/>
            <a:ext cx="1296144" cy="11881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Mno,null,1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2785" y="3735707"/>
            <a:ext cx="1296144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569393" y="4852565"/>
            <a:ext cx="1296144" cy="59265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83602" y="2628947"/>
            <a:ext cx="1296144" cy="39604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2057</Words>
  <Application>WPS 演示</Application>
  <PresentationFormat>自定义</PresentationFormat>
  <Paragraphs>672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微软雅黑 Light</vt:lpstr>
      <vt:lpstr>Consolas</vt:lpstr>
      <vt:lpstr>等线</vt:lpstr>
      <vt:lpstr>微软雅黑</vt:lpstr>
      <vt:lpstr>Arial Unicode MS</vt:lpstr>
      <vt:lpstr>黑体</vt:lpstr>
      <vt:lpstr>黑板 16 x 9</vt:lpstr>
      <vt:lpstr>05 hadoop-mapreduce</vt:lpstr>
      <vt:lpstr>PowerPoint 演示文稿</vt:lpstr>
      <vt:lpstr>PowerPoint 演示文稿</vt:lpstr>
      <vt:lpstr>PowerPoint 演示文稿</vt:lpstr>
      <vt:lpstr>思考:为什么叫MapReduce？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Spark</cp:lastModifiedBy>
  <cp:revision>282</cp:revision>
  <dcterms:created xsi:type="dcterms:W3CDTF">2019-04-25T09:39:00Z</dcterms:created>
  <dcterms:modified xsi:type="dcterms:W3CDTF">2019-06-27T14:17:53Z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