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6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EC20E35-A176-4012-BC5E-935CFFF8708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6" autoAdjust="0"/>
    <p:restoredTop sz="94599" autoAdjust="0"/>
  </p:normalViewPr>
  <p:slideViewPr>
    <p:cSldViewPr>
      <p:cViewPr>
        <p:scale>
          <a:sx n="110" d="100"/>
          <a:sy n="110" d="100"/>
        </p:scale>
        <p:origin x="480" y="43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242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123123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/>
            </a:lvl6pPr>
            <a:lvl7pPr marL="1957070">
              <a:defRPr/>
            </a:lvl7pPr>
            <a:lvl8pPr marL="1957070">
              <a:defRPr/>
            </a:lvl8pPr>
            <a:lvl9pPr marL="195707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745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2575" y="317883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5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/>
            </a:lvl8pPr>
            <a:lvl9pPr marL="195707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844824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563198"/>
            <a:ext cx="12162557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</a:rPr>
              <a:t>http://mashibing.com</a:t>
            </a:r>
            <a:endParaRPr lang="zh-CN" altLang="en-US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49" y="5544024"/>
            <a:ext cx="1313976" cy="131397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9523411" y="0"/>
            <a:ext cx="2665413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北京马士兵教育</a:t>
            </a:r>
            <a:endParaRPr lang="zh-CN" altLang="en-US" sz="1600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幻灯片编号占位符 5"/>
          <p:cNvSpPr txBox="1"/>
          <p:nvPr userDrawn="1"/>
        </p:nvSpPr>
        <p:spPr>
          <a:xfrm>
            <a:off x="9502715" y="6560165"/>
            <a:ext cx="1314964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公众号：马士兵</a:t>
            </a:r>
            <a:endParaRPr lang="zh-CN" altLang="en-US" sz="1200" dirty="0"/>
          </a:p>
        </p:txBody>
      </p:sp>
      <p:sp>
        <p:nvSpPr>
          <p:cNvPr id="12" name="幻灯片编号占位符 5"/>
          <p:cNvSpPr txBox="1"/>
          <p:nvPr userDrawn="1"/>
        </p:nvSpPr>
        <p:spPr>
          <a:xfrm>
            <a:off x="4717471" y="6538914"/>
            <a:ext cx="2551425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大数据系列课程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endParaRPr lang="zh-CN" altLang="en-US" sz="16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5945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7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3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02</a:t>
            </a:r>
            <a:r>
              <a:rPr lang="zh-CN" altLang="en-US" dirty="0"/>
              <a:t> </a:t>
            </a:r>
            <a:r>
              <a:rPr lang="en-US" altLang="zh-CN" dirty="0" err="1"/>
              <a:t>hadoop-hdfs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altLang="zh-CN" dirty="0"/>
              <a:t>What?Why?How</a:t>
            </a:r>
            <a:r>
              <a:rPr lang="zh-CN" altLang="en-US" dirty="0"/>
              <a:t>？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安全模式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41884" y="1772816"/>
            <a:ext cx="1036915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HDFS</a:t>
            </a:r>
            <a:r>
              <a:rPr kumimoji="1" lang="zh-CN" altLang="en-US" dirty="0"/>
              <a:t>搭建时会格式化，格式化操作会产生一个空的</a:t>
            </a:r>
            <a:r>
              <a:rPr kumimoji="1" lang="en-US" altLang="zh-CN" dirty="0" err="1"/>
              <a:t>FsImage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当</a:t>
            </a:r>
            <a:r>
              <a:rPr kumimoji="1" lang="en-US" altLang="zh-CN" dirty="0" err="1"/>
              <a:t>Namenode</a:t>
            </a:r>
            <a:r>
              <a:rPr kumimoji="1" lang="zh-CN" altLang="en-US" dirty="0"/>
              <a:t>启动时，它从硬盘中读取</a:t>
            </a:r>
            <a:r>
              <a:rPr kumimoji="1" lang="en-US" altLang="zh-CN" dirty="0" err="1"/>
              <a:t>Editlog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FsImage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将所有</a:t>
            </a:r>
            <a:r>
              <a:rPr kumimoji="1" lang="en-US" altLang="zh-CN" dirty="0" err="1"/>
              <a:t>Editlog</a:t>
            </a:r>
            <a:r>
              <a:rPr kumimoji="1" lang="zh-CN" altLang="en-US" dirty="0"/>
              <a:t>中的事务作用在内存中的</a:t>
            </a:r>
            <a:r>
              <a:rPr kumimoji="1" lang="en-US" altLang="zh-CN" dirty="0" err="1"/>
              <a:t>FsImage</a:t>
            </a:r>
            <a:r>
              <a:rPr kumimoji="1" lang="zh-CN" altLang="en-US" dirty="0"/>
              <a:t>上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并将这个新版本的</a:t>
            </a:r>
            <a:r>
              <a:rPr kumimoji="1" lang="en-US" altLang="zh-CN" dirty="0" err="1"/>
              <a:t>FsImage</a:t>
            </a:r>
            <a:r>
              <a:rPr kumimoji="1" lang="zh-CN" altLang="en-US" dirty="0"/>
              <a:t>从内存中保存到本地磁盘上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然后删除旧的</a:t>
            </a:r>
            <a:r>
              <a:rPr kumimoji="1" lang="en-US" altLang="zh-CN" dirty="0" err="1"/>
              <a:t>Editlog</a:t>
            </a:r>
            <a:r>
              <a:rPr kumimoji="1" lang="zh-CN" altLang="en-US" dirty="0"/>
              <a:t>，因为这个旧的</a:t>
            </a:r>
            <a:r>
              <a:rPr kumimoji="1" lang="en-US" altLang="zh-CN" dirty="0" err="1"/>
              <a:t>Editlog</a:t>
            </a:r>
            <a:r>
              <a:rPr kumimoji="1" lang="zh-CN" altLang="en-US" dirty="0"/>
              <a:t>的事务都已经作用在</a:t>
            </a:r>
            <a:r>
              <a:rPr kumimoji="1" lang="en-US" altLang="zh-CN" dirty="0" err="1"/>
              <a:t>FsImage</a:t>
            </a:r>
            <a:r>
              <a:rPr kumimoji="1" lang="zh-CN" altLang="en-US" dirty="0"/>
              <a:t>上了</a:t>
            </a:r>
            <a:endParaRPr kumimoji="1"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安全模式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41884" y="1772816"/>
            <a:ext cx="10585176" cy="3362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Namenode</a:t>
            </a:r>
            <a:r>
              <a:rPr kumimoji="1" lang="zh-CN" altLang="en-US" dirty="0"/>
              <a:t>启动后会进入一个称为安全模式的特殊状态。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处于安全模式的</a:t>
            </a:r>
            <a:r>
              <a:rPr kumimoji="1" lang="en-US" altLang="zh-CN" dirty="0" err="1"/>
              <a:t>Namenode</a:t>
            </a:r>
            <a:r>
              <a:rPr kumimoji="1" lang="zh-CN" altLang="en-US" dirty="0"/>
              <a:t>是不会进行数据块的复制的。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Namenode</a:t>
            </a:r>
            <a:r>
              <a:rPr kumimoji="1" lang="zh-CN" altLang="en-US" dirty="0"/>
              <a:t>从所有的 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接收心跳信号和块状态报告。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每当</a:t>
            </a:r>
            <a:r>
              <a:rPr kumimoji="1" lang="en-US" altLang="zh-CN" dirty="0" err="1"/>
              <a:t>Namenode</a:t>
            </a:r>
            <a:r>
              <a:rPr kumimoji="1" lang="zh-CN" altLang="en-US" dirty="0"/>
              <a:t>检测确认某个数据块的副本数目达到这个最小值，那么该数据块就会被认为是副本安全</a:t>
            </a:r>
            <a:r>
              <a:rPr kumimoji="1" lang="en-US" altLang="zh-CN" dirty="0"/>
              <a:t>(safely replicated)</a:t>
            </a:r>
            <a:r>
              <a:rPr kumimoji="1" lang="zh-CN" altLang="en-US" dirty="0"/>
              <a:t>的。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在一定百分比（这个参数可配置）的数据块被</a:t>
            </a:r>
            <a:r>
              <a:rPr kumimoji="1" lang="en-US" altLang="zh-CN" dirty="0" err="1"/>
              <a:t>Namenode</a:t>
            </a:r>
            <a:r>
              <a:rPr kumimoji="1" lang="zh-CN" altLang="en-US" dirty="0"/>
              <a:t>检测确认是安全之后（加上一个额外的</a:t>
            </a:r>
            <a:r>
              <a:rPr kumimoji="1" lang="en-US" altLang="zh-CN" dirty="0"/>
              <a:t>30</a:t>
            </a:r>
            <a:r>
              <a:rPr kumimoji="1" lang="zh-CN" altLang="en-US" dirty="0"/>
              <a:t>秒等待时间），</a:t>
            </a:r>
            <a:r>
              <a:rPr kumimoji="1" lang="en-US" altLang="zh-CN" dirty="0" err="1"/>
              <a:t>Namenode</a:t>
            </a:r>
            <a:r>
              <a:rPr kumimoji="1" lang="zh-CN" altLang="en-US" dirty="0"/>
              <a:t>将退出安全模式状态。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接下来它会确定还有哪些数据块的副本没有达到指定数目，并将这些数据块复制到其他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上。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SNN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22415" y="1844824"/>
            <a:ext cx="10044606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 err="1"/>
              <a:t>SecondaryNameNode</a:t>
            </a:r>
            <a:r>
              <a:rPr kumimoji="1" lang="zh-CN" altLang="en-US" sz="2400" dirty="0"/>
              <a:t>（</a:t>
            </a:r>
            <a:r>
              <a:rPr kumimoji="1" lang="en-US" altLang="zh-CN" sz="2400" dirty="0"/>
              <a:t>SNN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在非</a:t>
            </a:r>
            <a:r>
              <a:rPr kumimoji="1" lang="en-US" altLang="zh-CN" sz="2400" dirty="0"/>
              <a:t>Ha</a:t>
            </a:r>
            <a:r>
              <a:rPr kumimoji="1" lang="zh-CN" altLang="en-US" sz="2400" dirty="0"/>
              <a:t>模式下，</a:t>
            </a:r>
            <a:r>
              <a:rPr kumimoji="1" lang="en-US" altLang="zh-CN" sz="2400" dirty="0"/>
              <a:t>SNN</a:t>
            </a:r>
            <a:r>
              <a:rPr kumimoji="1" lang="zh-CN" altLang="en-US" sz="2400" dirty="0"/>
              <a:t>一般是独立的节点，周期完成对</a:t>
            </a:r>
            <a:r>
              <a:rPr kumimoji="1" lang="en-US" altLang="zh-CN" sz="2400" dirty="0"/>
              <a:t>NN</a:t>
            </a:r>
            <a:r>
              <a:rPr kumimoji="1" lang="zh-CN" altLang="en-US" sz="2400" dirty="0"/>
              <a:t>的</a:t>
            </a:r>
            <a:r>
              <a:rPr kumimoji="1" lang="en-US" altLang="zh-CN" sz="2400" dirty="0" err="1"/>
              <a:t>EditLog</a:t>
            </a:r>
            <a:r>
              <a:rPr kumimoji="1" lang="zh-CN" altLang="en-US" sz="2400" dirty="0"/>
              <a:t>向</a:t>
            </a:r>
            <a:r>
              <a:rPr kumimoji="1" lang="en-US" altLang="zh-CN" sz="2400" dirty="0" err="1"/>
              <a:t>FsImage</a:t>
            </a:r>
            <a:r>
              <a:rPr kumimoji="1" lang="zh-CN" altLang="en-US" sz="2400" dirty="0"/>
              <a:t>合并，减少</a:t>
            </a:r>
            <a:r>
              <a:rPr kumimoji="1" lang="en-US" altLang="zh-CN" sz="2400" dirty="0" err="1"/>
              <a:t>EditLog</a:t>
            </a:r>
            <a:r>
              <a:rPr kumimoji="1" lang="zh-CN" altLang="en-US" sz="2400" dirty="0"/>
              <a:t>大小，减少</a:t>
            </a:r>
            <a:r>
              <a:rPr kumimoji="1" lang="en-US" altLang="zh-CN" sz="2400" dirty="0"/>
              <a:t>NN</a:t>
            </a:r>
            <a:r>
              <a:rPr kumimoji="1" lang="zh-CN" altLang="en-US" sz="2400" dirty="0"/>
              <a:t>启动时间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根据配置文件设置的时间间隔</a:t>
            </a:r>
            <a:r>
              <a:rPr kumimoji="1" lang="en-US" altLang="zh-CN" sz="2400" dirty="0" err="1"/>
              <a:t>fs.checkpoint.period</a:t>
            </a:r>
            <a:r>
              <a:rPr kumimoji="1" lang="en-US" altLang="zh-CN" sz="2400" dirty="0"/>
              <a:t>  </a:t>
            </a:r>
            <a:r>
              <a:rPr kumimoji="1" lang="zh-CN" altLang="en-US" sz="2400" dirty="0"/>
              <a:t>默认</a:t>
            </a:r>
            <a:r>
              <a:rPr kumimoji="1" lang="en-US" altLang="zh-CN" sz="2400" dirty="0"/>
              <a:t>3600</a:t>
            </a:r>
            <a:r>
              <a:rPr kumimoji="1" lang="zh-CN" altLang="en-US" sz="2400" dirty="0"/>
              <a:t>秒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根据配置文件设置</a:t>
            </a:r>
            <a:r>
              <a:rPr kumimoji="1" lang="en-US" altLang="zh-CN" sz="2400" dirty="0"/>
              <a:t>edits log</a:t>
            </a:r>
            <a:r>
              <a:rPr kumimoji="1" lang="zh-CN" altLang="en-US" sz="2400" dirty="0"/>
              <a:t>大小 </a:t>
            </a:r>
            <a:r>
              <a:rPr kumimoji="1" lang="en-US" altLang="zh-CN" sz="2400" dirty="0" err="1"/>
              <a:t>fs.checkpoint.size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规定</a:t>
            </a:r>
            <a:r>
              <a:rPr kumimoji="1" lang="en-US" altLang="zh-CN" sz="2400" dirty="0"/>
              <a:t>edits</a:t>
            </a:r>
            <a:r>
              <a:rPr kumimoji="1" lang="zh-CN" altLang="en-US" sz="2400" dirty="0"/>
              <a:t>文件的最大值默认是</a:t>
            </a:r>
            <a:r>
              <a:rPr kumimoji="1" lang="en-US" altLang="zh-CN" sz="2400" dirty="0"/>
              <a:t>64MB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endParaRPr kumimoji="1"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1844" y="548680"/>
            <a:ext cx="6946900" cy="5638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副本</a:t>
            </a:r>
            <a:r>
              <a:rPr lang="zh-CN" altLang="en-US" dirty="0"/>
              <a:t>放置策略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3" y="1844824"/>
            <a:ext cx="4860031" cy="4267200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第一个副本：放置在上传文件的</a:t>
            </a:r>
            <a:r>
              <a:rPr lang="en-US" altLang="zh-CN" sz="2000" dirty="0"/>
              <a:t>DN</a:t>
            </a:r>
            <a:r>
              <a:rPr lang="zh-CN" altLang="en-US" sz="2000" dirty="0"/>
              <a:t>；如果是集群外提交，则随机挑选一台磁盘不太满，</a:t>
            </a:r>
            <a:r>
              <a:rPr lang="en-US" altLang="zh-CN" sz="2000" dirty="0"/>
              <a:t>CPU</a:t>
            </a:r>
            <a:r>
              <a:rPr lang="zh-CN" altLang="en-US" sz="2000" dirty="0"/>
              <a:t>不太忙的节点。</a:t>
            </a:r>
            <a:endParaRPr lang="zh-CN" altLang="en-US" sz="2000" dirty="0"/>
          </a:p>
          <a:p>
            <a:r>
              <a:rPr lang="zh-CN" altLang="en-US" sz="2000" dirty="0"/>
              <a:t>第二个副本：放置在于第一个副本不同的 机架的节点上。</a:t>
            </a:r>
            <a:endParaRPr lang="zh-CN" altLang="en-US" sz="2000" dirty="0"/>
          </a:p>
          <a:p>
            <a:r>
              <a:rPr lang="zh-CN" altLang="en-US" sz="2000" dirty="0"/>
              <a:t>第三个副本：与第二个副本相同机架的节点。</a:t>
            </a:r>
            <a:endParaRPr lang="zh-CN" altLang="en-US" sz="2000" dirty="0"/>
          </a:p>
          <a:p>
            <a:r>
              <a:rPr lang="zh-CN" altLang="en-US" sz="2000" dirty="0"/>
              <a:t>更多副本：随机节点。</a:t>
            </a:r>
            <a:endParaRPr lang="zh-CN" altLang="en-US" sz="2000" dirty="0"/>
          </a:p>
          <a:p>
            <a:endParaRPr kumimoji="1"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</a:t>
            </a:r>
            <a:r>
              <a:rPr kumimoji="1" lang="zh-CN" altLang="en-US" dirty="0"/>
              <a:t>写流程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9916" y="1628800"/>
            <a:ext cx="6832600" cy="4686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</a:t>
            </a:r>
            <a:r>
              <a:rPr kumimoji="1" lang="zh-CN" altLang="en-US" dirty="0"/>
              <a:t>写流程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97868" y="1916832"/>
            <a:ext cx="983314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Client</a:t>
            </a:r>
            <a:r>
              <a:rPr lang="zh-CN" altLang="en-US" sz="2000"/>
              <a:t>和</a:t>
            </a:r>
            <a:r>
              <a:rPr lang="en-US" altLang="zh-CN" sz="2000"/>
              <a:t>NN</a:t>
            </a:r>
            <a:r>
              <a:rPr lang="zh-CN" altLang="en-US" sz="2000"/>
              <a:t>连接创建文件元数据</a:t>
            </a:r>
            <a:endParaRPr lang="en-US" altLang="zh-CN" sz="20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NN</a:t>
            </a:r>
            <a:r>
              <a:rPr lang="zh-CN" altLang="en-US" sz="2000"/>
              <a:t>判定元数据是否有效</a:t>
            </a:r>
            <a:endParaRPr lang="en-US" altLang="zh-CN" sz="20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NN</a:t>
            </a:r>
            <a:r>
              <a:rPr lang="zh-CN" altLang="en-US" sz="2000"/>
              <a:t>处发副本放置策略，返回一个有序的</a:t>
            </a:r>
            <a:r>
              <a:rPr lang="en-US" altLang="zh-CN" sz="2000"/>
              <a:t>DN</a:t>
            </a:r>
            <a:r>
              <a:rPr lang="zh-CN" altLang="en-US" sz="2000"/>
              <a:t>列表</a:t>
            </a:r>
            <a:endParaRPr lang="en-US" altLang="zh-CN" sz="20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Client</a:t>
            </a:r>
            <a:r>
              <a:rPr lang="zh-CN" altLang="en-US" sz="2000"/>
              <a:t>和</a:t>
            </a:r>
            <a:r>
              <a:rPr lang="en-US" altLang="zh-CN" sz="2000"/>
              <a:t>DN</a:t>
            </a:r>
            <a:r>
              <a:rPr lang="zh-CN" altLang="en-US" sz="2000"/>
              <a:t>建立</a:t>
            </a:r>
            <a:r>
              <a:rPr lang="en-US" altLang="zh-CN" sz="2000"/>
              <a:t>Pipeline</a:t>
            </a:r>
            <a:r>
              <a:rPr lang="zh-CN" altLang="en-US" sz="2000"/>
              <a:t>连接</a:t>
            </a:r>
            <a:endParaRPr lang="en-US" altLang="zh-CN" sz="20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Client</a:t>
            </a:r>
            <a:r>
              <a:rPr lang="zh-CN" altLang="en-US" sz="2000"/>
              <a:t>将块切分成</a:t>
            </a:r>
            <a:r>
              <a:rPr lang="en-US" altLang="zh-CN" sz="2000"/>
              <a:t>packet</a:t>
            </a:r>
            <a:r>
              <a:rPr lang="zh-CN" altLang="en-US" sz="2000"/>
              <a:t>（</a:t>
            </a:r>
            <a:r>
              <a:rPr lang="en-US" altLang="zh-CN" sz="2000"/>
              <a:t>64KB</a:t>
            </a:r>
            <a:r>
              <a:rPr lang="zh-CN" altLang="en-US" sz="2000"/>
              <a:t>），并使用</a:t>
            </a:r>
            <a:r>
              <a:rPr lang="en-US" altLang="zh-CN" sz="2000"/>
              <a:t>chunk</a:t>
            </a:r>
            <a:r>
              <a:rPr lang="zh-CN" altLang="en-US" sz="2000"/>
              <a:t>（</a:t>
            </a:r>
            <a:r>
              <a:rPr lang="en-US" altLang="zh-CN" sz="2000"/>
              <a:t>512B</a:t>
            </a:r>
            <a:r>
              <a:rPr lang="zh-CN" altLang="en-US" sz="2000"/>
              <a:t>）</a:t>
            </a:r>
            <a:r>
              <a:rPr lang="en-US" altLang="zh-CN" sz="2000"/>
              <a:t>+chucksum</a:t>
            </a:r>
            <a:r>
              <a:rPr lang="zh-CN" altLang="en-US" sz="2000"/>
              <a:t>（</a:t>
            </a:r>
            <a:r>
              <a:rPr lang="en-US" altLang="zh-CN" sz="2000"/>
              <a:t>4B</a:t>
            </a:r>
            <a:r>
              <a:rPr lang="zh-CN" altLang="en-US" sz="2000"/>
              <a:t>）填充</a:t>
            </a:r>
            <a:endParaRPr lang="en-US" altLang="zh-CN" sz="20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Client</a:t>
            </a:r>
            <a:r>
              <a:rPr lang="zh-CN" altLang="en-US" sz="2000"/>
              <a:t>将</a:t>
            </a:r>
            <a:r>
              <a:rPr lang="en-US" altLang="zh-CN" sz="2000"/>
              <a:t>packet</a:t>
            </a:r>
            <a:r>
              <a:rPr lang="zh-CN" altLang="en-US" sz="2000"/>
              <a:t>放入发送队列</a:t>
            </a:r>
            <a:r>
              <a:rPr lang="en-US" altLang="zh-CN" sz="2000"/>
              <a:t>dataqueue</a:t>
            </a:r>
            <a:r>
              <a:rPr lang="zh-CN" altLang="en-US" sz="2000"/>
              <a:t>中，并向第一个</a:t>
            </a:r>
            <a:r>
              <a:rPr lang="en-US" altLang="zh-CN" sz="2000"/>
              <a:t>DN</a:t>
            </a:r>
            <a:r>
              <a:rPr lang="zh-CN" altLang="en-US" sz="2000"/>
              <a:t>发送</a:t>
            </a:r>
            <a:endParaRPr lang="en-US" altLang="zh-CN" sz="20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第一个</a:t>
            </a:r>
            <a:r>
              <a:rPr lang="en-US" altLang="zh-CN" sz="2000"/>
              <a:t>DN</a:t>
            </a:r>
            <a:r>
              <a:rPr lang="zh-CN" altLang="en-US" sz="2000"/>
              <a:t>收到</a:t>
            </a:r>
            <a:r>
              <a:rPr lang="en-US" altLang="zh-CN" sz="2000"/>
              <a:t>packet</a:t>
            </a:r>
            <a:r>
              <a:rPr lang="zh-CN" altLang="en-US" sz="2000"/>
              <a:t>后本地保存并发送给第二个</a:t>
            </a:r>
            <a:r>
              <a:rPr lang="en-US" altLang="zh-CN" sz="2000"/>
              <a:t>DN</a:t>
            </a:r>
            <a:endParaRPr lang="en-US" altLang="zh-CN" sz="20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第二个</a:t>
            </a:r>
            <a:r>
              <a:rPr lang="en-US" altLang="zh-CN" sz="2000"/>
              <a:t>DN</a:t>
            </a:r>
            <a:r>
              <a:rPr lang="zh-CN" altLang="en-US" sz="2000"/>
              <a:t>收到</a:t>
            </a:r>
            <a:r>
              <a:rPr lang="en-US" altLang="zh-CN" sz="2000"/>
              <a:t>packet</a:t>
            </a:r>
            <a:r>
              <a:rPr lang="zh-CN" altLang="en-US" sz="2000"/>
              <a:t>后本地保存并发送给第三个</a:t>
            </a:r>
            <a:r>
              <a:rPr lang="en-US" altLang="zh-CN" sz="2000"/>
              <a:t>DN</a:t>
            </a:r>
            <a:endParaRPr lang="en-US" altLang="zh-CN" sz="20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这一个过程中，上游节点同时发送下一个</a:t>
            </a:r>
            <a:r>
              <a:rPr lang="en-US" altLang="zh-CN" sz="2000"/>
              <a:t>packet</a:t>
            </a:r>
            <a:endParaRPr lang="en-US" altLang="zh-CN" sz="20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FF0000"/>
                </a:solidFill>
              </a:rPr>
              <a:t>生活中类比工厂的流水线：结论：流式其实也是变种的并行计算</a:t>
            </a:r>
            <a:endParaRPr lang="en-US" altLang="zh-CN" sz="2000">
              <a:solidFill>
                <a:srgbClr val="FF0000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Hdfs</a:t>
            </a:r>
            <a:r>
              <a:rPr lang="zh-CN" altLang="en-US" sz="2000"/>
              <a:t>使用这种传输方式，副本数对于</a:t>
            </a:r>
            <a:r>
              <a:rPr lang="en-US" altLang="zh-CN" sz="2000"/>
              <a:t>client</a:t>
            </a:r>
            <a:r>
              <a:rPr lang="zh-CN" altLang="en-US" sz="2000"/>
              <a:t>是透明的</a:t>
            </a:r>
            <a:endParaRPr lang="en-US" altLang="zh-CN" sz="20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当</a:t>
            </a:r>
            <a:r>
              <a:rPr lang="en-US" altLang="zh-CN" sz="2000"/>
              <a:t>block</a:t>
            </a:r>
            <a:r>
              <a:rPr lang="zh-CN" altLang="en-US" sz="2000"/>
              <a:t>传输完成，</a:t>
            </a:r>
            <a:r>
              <a:rPr lang="en-US" altLang="zh-CN" sz="2000"/>
              <a:t>DN</a:t>
            </a:r>
            <a:r>
              <a:rPr lang="zh-CN" altLang="en-US" sz="2000"/>
              <a:t>们各自向</a:t>
            </a:r>
            <a:r>
              <a:rPr lang="en-US" altLang="zh-CN" sz="2000"/>
              <a:t>NN</a:t>
            </a:r>
            <a:r>
              <a:rPr lang="zh-CN" altLang="en-US" sz="2000"/>
              <a:t>汇报，同时</a:t>
            </a:r>
            <a:r>
              <a:rPr lang="en-US" altLang="zh-CN" sz="2000"/>
              <a:t>client</a:t>
            </a:r>
            <a:r>
              <a:rPr lang="zh-CN" altLang="en-US" sz="2000"/>
              <a:t>继续传输下一个</a:t>
            </a:r>
            <a:r>
              <a:rPr lang="en-US" altLang="zh-CN" sz="2000"/>
              <a:t>block</a:t>
            </a:r>
            <a:endParaRPr lang="en-US" altLang="zh-CN" sz="20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所以，</a:t>
            </a:r>
            <a:r>
              <a:rPr lang="en-US" altLang="zh-CN" sz="2000"/>
              <a:t>client</a:t>
            </a:r>
            <a:r>
              <a:rPr lang="zh-CN" altLang="en-US" sz="2000"/>
              <a:t>的传输和</a:t>
            </a:r>
            <a:r>
              <a:rPr lang="en-US" altLang="zh-CN" sz="2000"/>
              <a:t>block</a:t>
            </a:r>
            <a:r>
              <a:rPr lang="zh-CN" altLang="en-US" sz="2000"/>
              <a:t>的汇报也是并行的</a:t>
            </a:r>
            <a:endParaRPr lang="en-US" altLang="zh-CN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</a:t>
            </a:r>
            <a:r>
              <a:rPr kumimoji="1" lang="zh-CN" altLang="en-US" dirty="0"/>
              <a:t>读流程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2414" y="1844824"/>
            <a:ext cx="7772400" cy="4508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</a:t>
            </a:r>
            <a:r>
              <a:rPr kumimoji="1" lang="zh-CN" altLang="en-US" dirty="0"/>
              <a:t>读流程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22414" y="1772816"/>
            <a:ext cx="10188622" cy="419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为了降低整体的带宽消耗和读取延时，</a:t>
            </a:r>
            <a:r>
              <a:rPr lang="en-US" altLang="zh-CN" dirty="0"/>
              <a:t>HDFS</a:t>
            </a:r>
            <a:r>
              <a:rPr lang="zh-CN" altLang="en-US" dirty="0"/>
              <a:t>会尽量让读取程序读取离它最近的副本。</a:t>
            </a:r>
            <a:endParaRPr lang="zh-CN" alt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如果在读取程序的同一个机架上有一个副本，那么就读取该副本。</a:t>
            </a:r>
            <a:endParaRPr lang="zh-CN" alt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如果一个</a:t>
            </a:r>
            <a:r>
              <a:rPr lang="en-US" altLang="zh-CN" dirty="0"/>
              <a:t>HDFS</a:t>
            </a:r>
            <a:r>
              <a:rPr lang="zh-CN" altLang="en-US" dirty="0"/>
              <a:t>集群跨越多个数据中心，那么客户端也将首先读本地数据中心的</a:t>
            </a:r>
            <a:r>
              <a:rPr lang="zh-CN" altLang="en-US"/>
              <a:t>副本。</a:t>
            </a:r>
            <a:endParaRPr lang="en-US" altLang="zh-CN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语义：下载一个文件：</a:t>
            </a:r>
            <a:endParaRPr lang="en-US" altLang="zh-CN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Client</a:t>
            </a:r>
            <a:r>
              <a:rPr lang="zh-CN" altLang="en-US"/>
              <a:t>和</a:t>
            </a:r>
            <a:r>
              <a:rPr lang="en-US" altLang="zh-CN"/>
              <a:t>NN</a:t>
            </a:r>
            <a:r>
              <a:rPr lang="zh-CN" altLang="en-US"/>
              <a:t>交互文件元数据获取</a:t>
            </a:r>
            <a:r>
              <a:rPr lang="en-US" altLang="zh-CN"/>
              <a:t>fileBlockLocation</a:t>
            </a:r>
            <a:endParaRPr lang="en-US" altLang="zh-CN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NN</a:t>
            </a:r>
            <a:r>
              <a:rPr lang="zh-CN" altLang="en-US"/>
              <a:t>会按距离策略排序返回</a:t>
            </a:r>
            <a:endParaRPr lang="en-US" altLang="zh-CN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Client</a:t>
            </a:r>
            <a:r>
              <a:rPr lang="zh-CN" altLang="en-US"/>
              <a:t>尝试下载</a:t>
            </a:r>
            <a:r>
              <a:rPr lang="en-US" altLang="zh-CN"/>
              <a:t>block</a:t>
            </a:r>
            <a:r>
              <a:rPr lang="zh-CN" altLang="en-US"/>
              <a:t>并校验数据完整性</a:t>
            </a:r>
            <a:endParaRPr lang="en-US" altLang="zh-CN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语义：下载一个文件其实是获取文件的所有的</a:t>
            </a:r>
            <a:r>
              <a:rPr lang="en-US" altLang="zh-CN"/>
              <a:t>block</a:t>
            </a:r>
            <a:r>
              <a:rPr lang="zh-CN" altLang="en-US"/>
              <a:t>元数据，那么子集获取某些</a:t>
            </a:r>
            <a:r>
              <a:rPr lang="en-US" altLang="zh-CN"/>
              <a:t>block</a:t>
            </a:r>
            <a:r>
              <a:rPr lang="zh-CN" altLang="en-US"/>
              <a:t>应该成立</a:t>
            </a:r>
            <a:endParaRPr lang="en-US" altLang="zh-CN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Hdfs</a:t>
            </a:r>
            <a:r>
              <a:rPr lang="zh-CN" altLang="en-US">
                <a:solidFill>
                  <a:srgbClr val="FF0000"/>
                </a:solidFill>
              </a:rPr>
              <a:t>支持</a:t>
            </a:r>
            <a:r>
              <a:rPr lang="en-US" altLang="zh-CN">
                <a:solidFill>
                  <a:srgbClr val="FF0000"/>
                </a:solidFill>
              </a:rPr>
              <a:t>client</a:t>
            </a:r>
            <a:r>
              <a:rPr lang="zh-CN" altLang="en-US">
                <a:solidFill>
                  <a:srgbClr val="FF0000"/>
                </a:solidFill>
              </a:rPr>
              <a:t>给出文件的</a:t>
            </a:r>
            <a:r>
              <a:rPr lang="en-US" altLang="zh-CN">
                <a:solidFill>
                  <a:srgbClr val="FF0000"/>
                </a:solidFill>
              </a:rPr>
              <a:t>offset</a:t>
            </a:r>
            <a:r>
              <a:rPr lang="zh-CN" altLang="en-US">
                <a:solidFill>
                  <a:srgbClr val="FF0000"/>
                </a:solidFill>
              </a:rPr>
              <a:t>自定义连接哪些</a:t>
            </a:r>
            <a:r>
              <a:rPr lang="en-US" altLang="zh-CN">
                <a:solidFill>
                  <a:srgbClr val="FF0000"/>
                </a:solidFill>
              </a:rPr>
              <a:t>block</a:t>
            </a:r>
            <a:r>
              <a:rPr lang="zh-CN" altLang="en-US">
                <a:solidFill>
                  <a:srgbClr val="FF0000"/>
                </a:solidFill>
              </a:rPr>
              <a:t>的</a:t>
            </a:r>
            <a:r>
              <a:rPr lang="en-US" altLang="zh-CN">
                <a:solidFill>
                  <a:srgbClr val="FF0000"/>
                </a:solidFill>
              </a:rPr>
              <a:t>DN</a:t>
            </a:r>
            <a:r>
              <a:rPr lang="zh-CN" altLang="en-US">
                <a:solidFill>
                  <a:srgbClr val="FF0000"/>
                </a:solidFill>
              </a:rPr>
              <a:t>，自定义获取数据</a:t>
            </a:r>
            <a:endParaRPr lang="en-US" altLang="zh-CN">
              <a:solidFill>
                <a:srgbClr val="FF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这个是支持计算层的分治、并行计算的核心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26060" y="2492896"/>
            <a:ext cx="695769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分布式文件系统那么多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为什么</a:t>
            </a:r>
            <a:r>
              <a:rPr kumimoji="1" lang="en-US" altLang="zh-CN" sz="2400" dirty="0" err="1"/>
              <a:t>hadoop</a:t>
            </a:r>
            <a:r>
              <a:rPr kumimoji="1" lang="zh-CN" altLang="en-US" sz="2400" dirty="0"/>
              <a:t>项目中还要开发一个</a:t>
            </a:r>
            <a:r>
              <a:rPr kumimoji="1" lang="en-US" altLang="zh-CN" sz="2400" dirty="0" err="1"/>
              <a:t>hdfs</a:t>
            </a:r>
            <a:r>
              <a:rPr kumimoji="1" lang="zh-CN" altLang="en-US" sz="2400" dirty="0"/>
              <a:t>文件系统？</a:t>
            </a:r>
            <a:endParaRPr kumimoji="1" lang="zh-CN" altLang="en-US" sz="2400" dirty="0"/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solidFill>
                  <a:srgbClr val="FF0000"/>
                </a:solidFill>
              </a:rPr>
              <a:t>hdfs</a:t>
            </a:r>
            <a:r>
              <a:rPr kumimoji="1" lang="zh-CN" altLang="en-US" sz="2400" dirty="0">
                <a:solidFill>
                  <a:srgbClr val="FF0000"/>
                </a:solidFill>
              </a:rPr>
              <a:t>可</a:t>
            </a:r>
            <a:r>
              <a:rPr kumimoji="1" lang="zh-CN" altLang="en-US" sz="2400" dirty="0">
                <a:solidFill>
                  <a:srgbClr val="FF0000"/>
                </a:solidFill>
              </a:rPr>
              <a:t>以更好的支持分布式计算。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理论知识点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22414" y="1628800"/>
            <a:ext cx="2377574" cy="485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存储模型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架构设计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角色功能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元数据持久化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安全模式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副本放置策略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读写流程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安全策略</a:t>
            </a:r>
            <a:endParaRPr kumimoji="1" lang="en-US" altLang="zh-CN" sz="2400" dirty="0"/>
          </a:p>
          <a:p>
            <a:pPr>
              <a:lnSpc>
                <a:spcPct val="90000"/>
              </a:lnSpc>
            </a:pPr>
            <a:endParaRPr kumimoji="1"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存储模型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22414" y="1700808"/>
            <a:ext cx="778290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dirty="0"/>
              <a:t>文件线性按</a:t>
            </a:r>
            <a:r>
              <a:rPr kumimoji="1" lang="zh-CN" altLang="en-US" dirty="0">
                <a:solidFill>
                  <a:srgbClr val="FF0000"/>
                </a:solidFill>
              </a:rPr>
              <a:t>字节</a:t>
            </a:r>
            <a:r>
              <a:rPr kumimoji="1" lang="zh-CN" altLang="en-US" dirty="0"/>
              <a:t>切割成块</a:t>
            </a:r>
            <a:r>
              <a:rPr kumimoji="1" lang="en-US" altLang="zh-CN" dirty="0"/>
              <a:t>(</a:t>
            </a:r>
            <a:r>
              <a:rPr kumimoji="1" lang="en-US" altLang="zh-CN" dirty="0">
                <a:solidFill>
                  <a:srgbClr val="FF0000"/>
                </a:solidFill>
              </a:rPr>
              <a:t>block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，具有</a:t>
            </a:r>
            <a:r>
              <a:rPr kumimoji="1" lang="en-US" altLang="zh-CN" dirty="0"/>
              <a:t>offset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id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dirty="0"/>
              <a:t>文件与文件的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大小可以不一样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dirty="0"/>
              <a:t>一个文件除最后一个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，其他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大小一致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dirty="0"/>
              <a:t>block</a:t>
            </a:r>
            <a:r>
              <a:rPr kumimoji="1" lang="zh-CN" altLang="en-US" dirty="0"/>
              <a:t>的大小依据硬件的</a:t>
            </a:r>
            <a:r>
              <a:rPr kumimoji="1" lang="en-US" altLang="zh-CN" dirty="0"/>
              <a:t>I/O</a:t>
            </a:r>
            <a:r>
              <a:rPr kumimoji="1" lang="zh-CN" altLang="en-US" dirty="0"/>
              <a:t>特性调整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dirty="0"/>
              <a:t>block</a:t>
            </a:r>
            <a:r>
              <a:rPr kumimoji="1" lang="zh-CN" altLang="en-US" dirty="0"/>
              <a:t>被分散存放在集群的节点中，具有</a:t>
            </a:r>
            <a:r>
              <a:rPr kumimoji="1" lang="en-US" altLang="zh-CN" dirty="0"/>
              <a:t>location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dirty="0"/>
              <a:t>Block</a:t>
            </a:r>
            <a:r>
              <a:rPr kumimoji="1" lang="zh-CN" altLang="en-US" dirty="0"/>
              <a:t>具有副本</a:t>
            </a:r>
            <a:r>
              <a:rPr kumimoji="1" lang="en-US" altLang="zh-CN" dirty="0"/>
              <a:t>(replication)</a:t>
            </a:r>
            <a:r>
              <a:rPr kumimoji="1" lang="zh-CN" altLang="en-US" dirty="0"/>
              <a:t>，没有主从概念，副本不能出现在同一个节点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dirty="0"/>
              <a:t>副本是满足可靠性和性能的关键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dirty="0"/>
              <a:t>文件上传可以指定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大小和副本数，上传后只能修改副本数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dirty="0"/>
              <a:t>一次写入多次读取，不支持修改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dirty="0"/>
              <a:t>支持追加数据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478788" y="1124744"/>
            <a:ext cx="648072" cy="446449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814" y="1119254"/>
            <a:ext cx="648072" cy="64807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191814" y="4941168"/>
            <a:ext cx="648072" cy="64807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199427" y="3063470"/>
            <a:ext cx="648072" cy="64807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199427" y="2415398"/>
            <a:ext cx="648072" cy="64807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279958" y="739275"/>
            <a:ext cx="1944216" cy="1517658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1090141"/>
            <a:ext cx="8313812" cy="5098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架构设计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22414" y="1700808"/>
            <a:ext cx="901080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2000" dirty="0"/>
              <a:t>HDFS</a:t>
            </a:r>
            <a:r>
              <a:rPr kumimoji="1" lang="zh-CN" altLang="en-US" sz="2000" dirty="0"/>
              <a:t>是一个主从</a:t>
            </a:r>
            <a:r>
              <a:rPr kumimoji="1" lang="en-US" altLang="zh-CN" sz="2000" dirty="0"/>
              <a:t>(Master/Slaves)</a:t>
            </a:r>
            <a:r>
              <a:rPr kumimoji="1" lang="zh-CN" altLang="en-US" sz="2000" dirty="0"/>
              <a:t>架构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000" dirty="0"/>
              <a:t>由一个</a:t>
            </a:r>
            <a:r>
              <a:rPr kumimoji="1" lang="en-US" altLang="zh-CN" sz="2000" dirty="0" err="1"/>
              <a:t>NameNode</a:t>
            </a:r>
            <a:r>
              <a:rPr kumimoji="1" lang="zh-CN" altLang="en-US" sz="2000" dirty="0"/>
              <a:t>和一些</a:t>
            </a:r>
            <a:r>
              <a:rPr kumimoji="1" lang="en-US" altLang="zh-CN" sz="2000" dirty="0" err="1"/>
              <a:t>DataNode</a:t>
            </a:r>
            <a:r>
              <a:rPr kumimoji="1" lang="zh-CN" altLang="en-US" sz="2000" dirty="0"/>
              <a:t>组成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000" dirty="0"/>
              <a:t>面向文件包含：文件数据</a:t>
            </a:r>
            <a:r>
              <a:rPr kumimoji="1" lang="en-US" altLang="zh-CN" sz="2000" dirty="0"/>
              <a:t>(data)</a:t>
            </a:r>
            <a:r>
              <a:rPr kumimoji="1" lang="zh-CN" altLang="en-US" sz="2000" dirty="0"/>
              <a:t>和文件元数据</a:t>
            </a:r>
            <a:r>
              <a:rPr kumimoji="1" lang="en-US" altLang="zh-CN" sz="2000" dirty="0"/>
              <a:t>(metadata)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2000" dirty="0" err="1"/>
              <a:t>NameNode</a:t>
            </a:r>
            <a:r>
              <a:rPr kumimoji="1" lang="zh-CN" altLang="en-US" sz="2000" dirty="0"/>
              <a:t>负责存储和管理文件元数据，并维护了一个层次型的文件目录树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2000" dirty="0" err="1"/>
              <a:t>DataNode</a:t>
            </a:r>
            <a:r>
              <a:rPr kumimoji="1" lang="zh-CN" altLang="en-US" sz="2000" dirty="0"/>
              <a:t>负责存储文件数据</a:t>
            </a:r>
            <a:r>
              <a:rPr kumimoji="1" lang="en-US" altLang="zh-CN" sz="2000" dirty="0"/>
              <a:t>(block</a:t>
            </a:r>
            <a:r>
              <a:rPr kumimoji="1" lang="zh-CN" altLang="en-US" sz="2000" dirty="0"/>
              <a:t>块</a:t>
            </a:r>
            <a:r>
              <a:rPr kumimoji="1" lang="en-US" altLang="zh-CN" sz="2000" dirty="0"/>
              <a:t>)</a:t>
            </a:r>
            <a:r>
              <a:rPr kumimoji="1" lang="zh-CN" altLang="en-US" sz="2000" dirty="0"/>
              <a:t>，并提供</a:t>
            </a:r>
            <a:r>
              <a:rPr kumimoji="1" lang="en-US" altLang="zh-CN" sz="2000" dirty="0"/>
              <a:t>block</a:t>
            </a:r>
            <a:r>
              <a:rPr kumimoji="1" lang="zh-CN" altLang="en-US" sz="2000" dirty="0"/>
              <a:t>的读写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2000" dirty="0" err="1"/>
              <a:t>DataNode</a:t>
            </a:r>
            <a:r>
              <a:rPr kumimoji="1" lang="zh-CN" altLang="en-US" sz="2000" dirty="0"/>
              <a:t>与</a:t>
            </a:r>
            <a:r>
              <a:rPr kumimoji="1" lang="en-US" altLang="zh-CN" sz="2000" dirty="0" err="1"/>
              <a:t>NameNode</a:t>
            </a:r>
            <a:r>
              <a:rPr kumimoji="1" lang="zh-CN" altLang="en-US" sz="2000" dirty="0"/>
              <a:t>维持心跳，并汇报自己持有的</a:t>
            </a:r>
            <a:r>
              <a:rPr kumimoji="1" lang="en-US" altLang="zh-CN" sz="2000" dirty="0"/>
              <a:t>block</a:t>
            </a:r>
            <a:r>
              <a:rPr kumimoji="1" lang="zh-CN" altLang="en-US" sz="2000" dirty="0"/>
              <a:t>信息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2000" dirty="0"/>
              <a:t>Client</a:t>
            </a:r>
            <a:r>
              <a:rPr kumimoji="1" lang="zh-CN" altLang="en-US" sz="2000" dirty="0"/>
              <a:t>和</a:t>
            </a:r>
            <a:r>
              <a:rPr kumimoji="1" lang="en-US" altLang="zh-CN" sz="2000" dirty="0" err="1"/>
              <a:t>NameNode</a:t>
            </a:r>
            <a:r>
              <a:rPr kumimoji="1" lang="zh-CN" altLang="en-US" sz="2000" dirty="0"/>
              <a:t>交互文件元数据和</a:t>
            </a:r>
            <a:r>
              <a:rPr kumimoji="1" lang="en-US" altLang="zh-CN" sz="2000" dirty="0" err="1"/>
              <a:t>DataNode</a:t>
            </a:r>
            <a:r>
              <a:rPr kumimoji="1" lang="zh-CN" altLang="en-US" sz="2000" dirty="0"/>
              <a:t>交互文件</a:t>
            </a:r>
            <a:r>
              <a:rPr kumimoji="1" lang="en-US" altLang="zh-CN" sz="2000" dirty="0"/>
              <a:t>block</a:t>
            </a:r>
            <a:r>
              <a:rPr kumimoji="1" lang="zh-CN" altLang="en-US" sz="2000" dirty="0"/>
              <a:t>数据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kumimoji="1"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40" y="404664"/>
            <a:ext cx="8296135" cy="57332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角色功能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22414" y="1700808"/>
            <a:ext cx="728596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 err="1"/>
              <a:t>NameNode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完全基于内存存储文件元数据、目录结构、文件</a:t>
            </a:r>
            <a:r>
              <a:rPr kumimoji="1" lang="en-US" altLang="zh-CN" sz="2000" dirty="0"/>
              <a:t>block</a:t>
            </a:r>
            <a:r>
              <a:rPr kumimoji="1" lang="zh-CN" altLang="en-US" sz="2000" dirty="0"/>
              <a:t>的映射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需要持久化方案保证数据可靠性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提供</a:t>
            </a:r>
            <a:r>
              <a:rPr kumimoji="1" lang="zh-CN" altLang="en-US" sz="2000" dirty="0">
                <a:solidFill>
                  <a:srgbClr val="FF0000"/>
                </a:solidFill>
              </a:rPr>
              <a:t>副本</a:t>
            </a:r>
            <a:r>
              <a:rPr kumimoji="1" lang="zh-CN" altLang="en-US" sz="2000" dirty="0"/>
              <a:t>放置策略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r>
              <a:rPr kumimoji="1" lang="en-US" altLang="zh-CN" sz="2000" dirty="0" err="1"/>
              <a:t>DataNode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基于本地磁盘存储</a:t>
            </a:r>
            <a:r>
              <a:rPr kumimoji="1" lang="en-US" altLang="zh-CN" sz="2000" dirty="0"/>
              <a:t>block(</a:t>
            </a:r>
            <a:r>
              <a:rPr kumimoji="1" lang="zh-CN" altLang="en-US" sz="2000" dirty="0"/>
              <a:t>文件的形式</a:t>
            </a:r>
            <a:r>
              <a:rPr kumimoji="1" lang="en-US" altLang="zh-CN" sz="2000" dirty="0"/>
              <a:t>)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并保存</a:t>
            </a:r>
            <a:r>
              <a:rPr kumimoji="1" lang="en-US" altLang="zh-CN" sz="2000" dirty="0"/>
              <a:t>block</a:t>
            </a:r>
            <a:r>
              <a:rPr kumimoji="1" lang="zh-CN" altLang="en-US" sz="2000" dirty="0"/>
              <a:t>的校验和数据保证</a:t>
            </a:r>
            <a:r>
              <a:rPr kumimoji="1" lang="en-US" altLang="zh-CN" sz="2000" dirty="0"/>
              <a:t>block</a:t>
            </a:r>
            <a:r>
              <a:rPr kumimoji="1" lang="zh-CN" altLang="en-US" sz="2000" dirty="0"/>
              <a:t>的可靠性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与</a:t>
            </a:r>
            <a:r>
              <a:rPr kumimoji="1" lang="en-US" altLang="zh-CN" sz="2000" dirty="0" err="1"/>
              <a:t>NameNode</a:t>
            </a:r>
            <a:r>
              <a:rPr kumimoji="1" lang="zh-CN" altLang="en-US" sz="2000" dirty="0"/>
              <a:t>保持心跳，汇报</a:t>
            </a:r>
            <a:r>
              <a:rPr kumimoji="1" lang="en-US" altLang="zh-CN" sz="2000" dirty="0"/>
              <a:t>block</a:t>
            </a:r>
            <a:r>
              <a:rPr kumimoji="1" lang="zh-CN" altLang="en-US" sz="2000" dirty="0"/>
              <a:t>列表状态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endParaRPr kumimoji="1"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元数据持久化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97868" y="1772816"/>
            <a:ext cx="10463121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任何对文件系统元数据产生修改的操作，</a:t>
            </a:r>
            <a:r>
              <a:rPr lang="en-US" altLang="zh-CN" dirty="0" err="1"/>
              <a:t>Namenode</a:t>
            </a:r>
            <a:r>
              <a:rPr lang="zh-CN" altLang="en-US" dirty="0"/>
              <a:t>都会使用一种称为</a:t>
            </a:r>
            <a:r>
              <a:rPr lang="en-US" altLang="zh-CN" dirty="0" err="1"/>
              <a:t>EditLog</a:t>
            </a:r>
            <a:r>
              <a:rPr lang="zh-CN" altLang="en-US" dirty="0"/>
              <a:t>的事务日志记录下来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使用</a:t>
            </a:r>
            <a:r>
              <a:rPr kumimoji="1" lang="en-US" altLang="zh-CN" dirty="0" err="1"/>
              <a:t>FsImage</a:t>
            </a:r>
            <a:r>
              <a:rPr kumimoji="1" lang="zh-CN" altLang="en-US" dirty="0"/>
              <a:t>存储内存所有的元数据状态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使用本地磁盘保存</a:t>
            </a:r>
            <a:r>
              <a:rPr kumimoji="1" lang="en-US" altLang="zh-CN" dirty="0" err="1"/>
              <a:t>EditLog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FsImage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EditLog</a:t>
            </a:r>
            <a:r>
              <a:rPr kumimoji="1" lang="zh-CN" altLang="en-US" dirty="0"/>
              <a:t>具有完整性，数据丢失少，但恢复速度慢，并有体积膨胀风险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FsImage</a:t>
            </a:r>
            <a:r>
              <a:rPr kumimoji="1" lang="zh-CN" altLang="en-US" dirty="0"/>
              <a:t>具有恢复速度快，体积与内存数据相当，但不能实时保存，数据丢失多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NameNode</a:t>
            </a:r>
            <a:r>
              <a:rPr kumimoji="1" lang="zh-CN" altLang="en-US" dirty="0"/>
              <a:t>使用了</a:t>
            </a:r>
            <a:r>
              <a:rPr kumimoji="1" lang="en-US" altLang="zh-CN" dirty="0" err="1"/>
              <a:t>FsImage+EditLog</a:t>
            </a:r>
            <a:r>
              <a:rPr kumimoji="1" lang="zh-CN" altLang="en-US" dirty="0"/>
              <a:t>整合的方案：</a:t>
            </a:r>
            <a:endParaRPr kumimoji="1"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滚动将增量的</a:t>
            </a:r>
            <a:r>
              <a:rPr kumimoji="1" lang="en-US" altLang="zh-CN" dirty="0" err="1"/>
              <a:t>EditLog</a:t>
            </a:r>
            <a:r>
              <a:rPr kumimoji="1" lang="zh-CN" altLang="en-US" dirty="0"/>
              <a:t>更新到</a:t>
            </a:r>
            <a:r>
              <a:rPr kumimoji="1" lang="en-US" altLang="zh-CN" dirty="0" err="1"/>
              <a:t>FsImage</a:t>
            </a:r>
            <a:r>
              <a:rPr kumimoji="1" lang="zh-CN" altLang="en-US" dirty="0"/>
              <a:t>，以保证更近时点的</a:t>
            </a:r>
            <a:r>
              <a:rPr kumimoji="1" lang="en-US" altLang="zh-CN" dirty="0" err="1"/>
              <a:t>FsImage</a:t>
            </a:r>
            <a:r>
              <a:rPr kumimoji="1" lang="zh-CN" altLang="en-US" dirty="0"/>
              <a:t>和更小的</a:t>
            </a:r>
            <a:r>
              <a:rPr kumimoji="1" lang="en-US" altLang="zh-CN" dirty="0" err="1"/>
              <a:t>EditLog</a:t>
            </a:r>
            <a:r>
              <a:rPr kumimoji="1" lang="zh-CN" altLang="en-US" dirty="0"/>
              <a:t>体积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2452</Words>
  <Application>WPS 演示</Application>
  <PresentationFormat>自定义</PresentationFormat>
  <Paragraphs>136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宋体</vt:lpstr>
      <vt:lpstr>Wingdings</vt:lpstr>
      <vt:lpstr>Microsoft YaHei UI</vt:lpstr>
      <vt:lpstr>微软雅黑 Light</vt:lpstr>
      <vt:lpstr>Consolas</vt:lpstr>
      <vt:lpstr>微软雅黑</vt:lpstr>
      <vt:lpstr>Arial Unicode MS</vt:lpstr>
      <vt:lpstr>黑体</vt:lpstr>
      <vt:lpstr>黑板 16 x 9</vt:lpstr>
      <vt:lpstr>02 hadoop-hdfs</vt:lpstr>
      <vt:lpstr>PowerPoint 演示文稿</vt:lpstr>
      <vt:lpstr>理论知识点</vt:lpstr>
      <vt:lpstr>存储模型</vt:lpstr>
      <vt:lpstr>PowerPoint 演示文稿</vt:lpstr>
      <vt:lpstr>架构设计</vt:lpstr>
      <vt:lpstr>PowerPoint 演示文稿</vt:lpstr>
      <vt:lpstr>角色功能</vt:lpstr>
      <vt:lpstr>元数据持久化</vt:lpstr>
      <vt:lpstr>安全模式</vt:lpstr>
      <vt:lpstr>安全模式</vt:lpstr>
      <vt:lpstr>HDFS中的SNN</vt:lpstr>
      <vt:lpstr>PowerPoint 演示文稿</vt:lpstr>
      <vt:lpstr>Block的副本放置策略</vt:lpstr>
      <vt:lpstr>HDFS写流程</vt:lpstr>
      <vt:lpstr>HDFS写流程</vt:lpstr>
      <vt:lpstr>HDFS读流程</vt:lpstr>
      <vt:lpstr>HDFS读流程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《前端》</dc:title>
  <dc:creator>Administrator</dc:creator>
  <cp:lastModifiedBy>王鑫</cp:lastModifiedBy>
  <cp:revision>246</cp:revision>
  <dcterms:created xsi:type="dcterms:W3CDTF">2019-04-25T09:39:00Z</dcterms:created>
  <dcterms:modified xsi:type="dcterms:W3CDTF">2021-12-27T15:13:14Z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