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60" r:id="rId7"/>
    <p:sldId id="270" r:id="rId8"/>
    <p:sldId id="261" r:id="rId9"/>
    <p:sldId id="259" r:id="rId10"/>
    <p:sldId id="262" r:id="rId11"/>
    <p:sldId id="271" r:id="rId12"/>
    <p:sldId id="264" r:id="rId13"/>
    <p:sldId id="263" r:id="rId14"/>
    <p:sldId id="266" r:id="rId15"/>
    <p:sldId id="267" r:id="rId16"/>
    <p:sldId id="265" r:id="rId17"/>
    <p:sldId id="268" r:id="rId18"/>
    <p:sldId id="269" r:id="rId19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loudera.com/" TargetMode="Externa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01</a:t>
            </a:r>
            <a:r>
              <a:rPr lang="zh-CN" altLang="en-US" dirty="0"/>
              <a:t> 大数据 启蒙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布造老师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进程 21"/>
          <p:cNvSpPr/>
          <p:nvPr/>
        </p:nvSpPr>
        <p:spPr>
          <a:xfrm>
            <a:off x="6128136" y="2623109"/>
            <a:ext cx="3566676" cy="166998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进程 20"/>
          <p:cNvSpPr/>
          <p:nvPr/>
        </p:nvSpPr>
        <p:spPr>
          <a:xfrm>
            <a:off x="189756" y="4351301"/>
            <a:ext cx="5616624" cy="166998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189756" y="2623110"/>
            <a:ext cx="5616624" cy="166998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5780" y="31409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557908" y="31409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59984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59984" y="32813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9984" y="37818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780" y="49411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557908" y="49411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759984" y="45739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59984" y="50815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59984" y="55820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26460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26460" y="3264001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6460" y="3754255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5" idx="3"/>
            <a:endCxn id="13" idx="1"/>
          </p:cNvCxnSpPr>
          <p:nvPr/>
        </p:nvCxnSpPr>
        <p:spPr>
          <a:xfrm>
            <a:off x="5590356" y="2957358"/>
            <a:ext cx="93610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4" idx="1"/>
          </p:cNvCxnSpPr>
          <p:nvPr/>
        </p:nvCxnSpPr>
        <p:spPr>
          <a:xfrm flipV="1">
            <a:off x="5590356" y="3447612"/>
            <a:ext cx="936104" cy="13099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7407418" y="3040853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sp>
        <p:nvSpPr>
          <p:cNvPr id="24" name="进程 23"/>
          <p:cNvSpPr/>
          <p:nvPr/>
        </p:nvSpPr>
        <p:spPr>
          <a:xfrm>
            <a:off x="6128136" y="4351301"/>
            <a:ext cx="3566676" cy="16699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26460" y="450193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26460" y="49921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26460" y="54824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7407418" y="4769045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6" idx="3"/>
            <a:endCxn id="25" idx="1"/>
          </p:cNvCxnSpPr>
          <p:nvPr/>
        </p:nvCxnSpPr>
        <p:spPr>
          <a:xfrm>
            <a:off x="5590356" y="3465004"/>
            <a:ext cx="936104" cy="12205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5607218" y="5163814"/>
            <a:ext cx="919242" cy="11158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0210" y="338455"/>
            <a:ext cx="4171950" cy="1827530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假设我们用</a:t>
            </a:r>
            <a:r>
              <a:rPr kumimoji="1" lang="en-US" altLang="zh-CN" sz="1600" dirty="0"/>
              <a:t>2000</a:t>
            </a:r>
            <a:r>
              <a:rPr kumimoji="1" lang="zh-CN" altLang="en-US" sz="1600" dirty="0"/>
              <a:t>台机器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每台存储</a:t>
            </a:r>
            <a:r>
              <a:rPr kumimoji="1" lang="en-US" altLang="zh-CN" sz="1600" dirty="0"/>
              <a:t>1/2000</a:t>
            </a:r>
            <a:r>
              <a:rPr kumimoji="1" lang="zh-CN" altLang="en-US" sz="1600" dirty="0"/>
              <a:t>，约</a:t>
            </a:r>
            <a:r>
              <a:rPr kumimoji="1" lang="en-US" altLang="zh-CN" sz="1600" dirty="0"/>
              <a:t>500BM</a:t>
            </a:r>
            <a:r>
              <a:rPr kumimoji="1" lang="zh-CN" altLang="en-US" sz="1600" dirty="0"/>
              <a:t>的数据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并行计算为一台</a:t>
            </a:r>
            <a:r>
              <a:rPr kumimoji="1" lang="en-US" altLang="zh-CN" sz="1600" dirty="0"/>
              <a:t>500MB</a:t>
            </a:r>
            <a:r>
              <a:rPr kumimoji="1" lang="zh-CN" altLang="en-US" sz="1600" dirty="0"/>
              <a:t>的时间损耗</a:t>
            </a:r>
            <a:endParaRPr kumimoji="1"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每块数据都每每</a:t>
            </a:r>
            <a:r>
              <a:rPr kumimoji="1" lang="zh-CN" altLang="en-US" sz="1600" dirty="0"/>
              <a:t>读一行，每行取</a:t>
            </a:r>
            <a:r>
              <a:rPr kumimoji="1" lang="en-US" altLang="zh-CN" sz="1600" dirty="0"/>
              <a:t>hashcode</a:t>
            </a:r>
            <a:r>
              <a:rPr kumimoji="1" lang="zh-CN" altLang="en-US" sz="1600" dirty="0"/>
              <a:t>的模值，将模值一样的放入同一区域，证明他们很可能是一致的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  <p:sp>
        <p:nvSpPr>
          <p:cNvPr id="34" name="圆角矩形标注 33"/>
          <p:cNvSpPr/>
          <p:nvPr/>
        </p:nvSpPr>
        <p:spPr>
          <a:xfrm>
            <a:off x="5328920" y="204470"/>
            <a:ext cx="4171950" cy="1961515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假设数据很均匀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每台拉取一批小文件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最终并行各自判断自己的数据</a:t>
            </a: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将每块数据中模一样的再组装成一类数据</a:t>
            </a:r>
            <a:r>
              <a:rPr kumimoji="1" lang="zh-CN" altLang="en-US" dirty="0"/>
              <a:t>。将他们读取到内存做处理。这样分而治之，交给内存处理 速度块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集群分布式处理大数据的辩证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2000</a:t>
            </a:r>
            <a:r>
              <a:rPr kumimoji="1" lang="zh-CN" altLang="en-US" dirty="0"/>
              <a:t>台真的比一台速度快吗？不一定，在数据小不一定，累计有优势。</a:t>
            </a:r>
            <a:endParaRPr kumimoji="1" lang="en-US" altLang="zh-CN" dirty="0"/>
          </a:p>
          <a:p>
            <a:r>
              <a:rPr kumimoji="1" lang="zh-CN" altLang="en-US" dirty="0"/>
              <a:t>如果考虑分发上传文件的时间呢？</a:t>
            </a:r>
            <a:endParaRPr kumimoji="1" lang="en-US" altLang="zh-CN" dirty="0"/>
          </a:p>
          <a:p>
            <a:r>
              <a:rPr kumimoji="1" lang="zh-CN" altLang="en-US" dirty="0"/>
              <a:t>如果考虑每天都有</a:t>
            </a:r>
            <a:r>
              <a:rPr kumimoji="1" lang="en-US" altLang="zh-CN" dirty="0"/>
              <a:t>1T</a:t>
            </a:r>
            <a:r>
              <a:rPr kumimoji="1" lang="zh-CN" altLang="en-US" dirty="0"/>
              <a:t>数据的产生呢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r>
              <a:rPr kumimoji="1" lang="zh-CN" altLang="en-US" dirty="0"/>
              <a:t>如果增量了一年，最后一天计算数据呢</a:t>
            </a:r>
            <a:r>
              <a:rPr kumimoji="1" lang="en-US" altLang="zh-CN" dirty="0"/>
              <a:t>? </a:t>
            </a:r>
            <a:r>
              <a:rPr kumimoji="1" lang="zh-CN" altLang="en-US" dirty="0"/>
              <a:t>那就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台肯定快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之父</a:t>
            </a:r>
            <a:r>
              <a:rPr kumimoji="1" lang="en-US" altLang="zh-CN" dirty="0"/>
              <a:t>Doug Cutting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916832"/>
            <a:ext cx="4457700" cy="447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9836" y="1988840"/>
            <a:ext cx="45272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Hadoop</a:t>
            </a:r>
            <a:r>
              <a:rPr lang="zh-CN" altLang="en-US" sz="2400" dirty="0"/>
              <a:t>的发音是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hædu:p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Cutting</a:t>
            </a:r>
            <a:r>
              <a:rPr lang="zh-CN" altLang="en-US" sz="2400" dirty="0"/>
              <a:t>儿子对玩具小象的昵称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Nutch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Lucene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Avro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Hadoop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的时间简史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9796" y="1988840"/>
            <a:ext cx="11377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《The Google File System 》 2003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《MapReduce: Simplified Data Processing on Large Clusters》 2004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en-US" altLang="zh-CN" dirty="0" err="1"/>
              <a:t>Bigtable</a:t>
            </a:r>
            <a:r>
              <a:rPr lang="en-US" altLang="zh-CN" dirty="0"/>
              <a:t>: A Distributed Storage System for Structured Data》 2006</a:t>
            </a:r>
            <a:r>
              <a:rPr lang="zh-CN" altLang="en-US" dirty="0"/>
              <a:t>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Hadoop</a:t>
            </a:r>
            <a:r>
              <a:rPr lang="zh-CN" altLang="en-US" dirty="0"/>
              <a:t>由 </a:t>
            </a:r>
            <a:r>
              <a:rPr lang="en-US" altLang="zh-CN" dirty="0"/>
              <a:t>Apache Software Foundation </a:t>
            </a:r>
            <a:r>
              <a:rPr lang="zh-CN" altLang="en-US" dirty="0"/>
              <a:t>于 </a:t>
            </a:r>
            <a:r>
              <a:rPr lang="en-US" altLang="zh-CN" dirty="0"/>
              <a:t>2005 </a:t>
            </a:r>
            <a:r>
              <a:rPr lang="zh-CN" altLang="en-US" dirty="0"/>
              <a:t>年秋天作为</a:t>
            </a:r>
            <a:r>
              <a:rPr lang="en-US" altLang="zh-CN" dirty="0"/>
              <a:t>Lucene</a:t>
            </a:r>
            <a:r>
              <a:rPr lang="zh-CN" altLang="en-US" dirty="0"/>
              <a:t>的子项目</a:t>
            </a:r>
            <a:r>
              <a:rPr lang="en-US" altLang="zh-CN" dirty="0" err="1"/>
              <a:t>Nutch</a:t>
            </a:r>
            <a:r>
              <a:rPr lang="zh-CN" altLang="en-US" dirty="0"/>
              <a:t>的一部分正式引入。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2006 </a:t>
            </a:r>
            <a:r>
              <a:rPr lang="zh-CN" altLang="en-US" dirty="0"/>
              <a:t>年 </a:t>
            </a:r>
            <a:r>
              <a:rPr lang="en-US" altLang="zh-CN" dirty="0"/>
              <a:t>3 </a:t>
            </a:r>
            <a:r>
              <a:rPr lang="zh-CN" altLang="en-US" dirty="0"/>
              <a:t>月份，</a:t>
            </a:r>
            <a:r>
              <a:rPr lang="en-US" altLang="zh-CN" dirty="0"/>
              <a:t>Map/Reduce </a:t>
            </a:r>
            <a:r>
              <a:rPr lang="zh-CN" altLang="en-US" dirty="0"/>
              <a:t>和 </a:t>
            </a:r>
            <a:r>
              <a:rPr lang="en-US" altLang="zh-CN" dirty="0" err="1"/>
              <a:t>Nutch</a:t>
            </a:r>
            <a:r>
              <a:rPr lang="en-US" altLang="zh-CN" dirty="0"/>
              <a:t> Distributed File System (NDFS) </a:t>
            </a:r>
            <a:r>
              <a:rPr lang="zh-CN" altLang="en-US" dirty="0"/>
              <a:t>分别被纳入称为 </a:t>
            </a:r>
            <a:r>
              <a:rPr lang="en-US" altLang="zh-CN" dirty="0"/>
              <a:t>Hadoop </a:t>
            </a:r>
            <a:r>
              <a:rPr lang="zh-CN" altLang="en-US" dirty="0"/>
              <a:t>的项目中。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Cloudera</a:t>
            </a:r>
            <a:r>
              <a:rPr lang="zh-CN" altLang="en-US" dirty="0"/>
              <a:t>公司在</a:t>
            </a:r>
            <a:r>
              <a:rPr lang="en-US" altLang="zh-CN" dirty="0"/>
              <a:t>2008</a:t>
            </a:r>
            <a:r>
              <a:rPr lang="zh-CN" altLang="en-US" dirty="0"/>
              <a:t>年开始提供基于</a:t>
            </a:r>
            <a:r>
              <a:rPr lang="en-US" altLang="zh-CN" dirty="0"/>
              <a:t>Hadoop</a:t>
            </a:r>
            <a:r>
              <a:rPr lang="zh-CN" altLang="en-US" dirty="0"/>
              <a:t>的软件和服务。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hadoop-2.6.5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hadoop-3.0.0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hadoop.apache.org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分而治之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并行计算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计算向数据移动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数据本地化读取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以上这些点是学习大数据技术时需要关心的重点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项目</a:t>
            </a:r>
            <a:r>
              <a:rPr kumimoji="1" lang="en-US" altLang="zh-CN" dirty="0"/>
              <a:t>/</a:t>
            </a:r>
            <a:r>
              <a:rPr kumimoji="1" lang="zh-CN" altLang="en-US" dirty="0"/>
              <a:t>生态圈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57339" y="1628924"/>
            <a:ext cx="8424936" cy="481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dirty="0">
                <a:solidFill>
                  <a:srgbClr val="FF0000"/>
                </a:solidFill>
              </a:rPr>
              <a:t>The project includes these modules:  </a:t>
            </a:r>
            <a:r>
              <a:rPr kumimoji="1" lang="zh-CN" altLang="en-US" dirty="0">
                <a:solidFill>
                  <a:srgbClr val="FF0000"/>
                </a:solidFill>
              </a:rPr>
              <a:t>项目自身模块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Common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Distributed File System (HDFS™):分布式文件系统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YARN:资源管理器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MapReduce:编程模型Map（映射）"和"Reduce（归约）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dirty="0">
                <a:solidFill>
                  <a:srgbClr val="FF0000"/>
                </a:solidFill>
              </a:rPr>
              <a:t>Other Hadoop-related projects at Apache include: </a:t>
            </a:r>
            <a:r>
              <a:rPr kumimoji="1" lang="zh-CN" altLang="en-US" dirty="0">
                <a:solidFill>
                  <a:srgbClr val="FF0000"/>
                </a:solidFill>
              </a:rPr>
              <a:t>与项目相关联的其他项目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Ambari:集群的供应、管理和监控</a:t>
            </a:r>
            <a:endParaRPr kumimoji="1" lang="en-US" altLang="zh-CN" dirty="0" err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Avro:数据序列化系统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Cassandra:开源分布式NoSQL数据库系统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Chukwa:分布式存储和计算系统</a:t>
            </a:r>
            <a:endParaRPr kumimoji="1" lang="en-US" altLang="zh-CN" dirty="0" err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HBase</a:t>
            </a:r>
            <a:r>
              <a:rPr kumimoji="1" lang="en-US" altLang="zh-CN" dirty="0"/>
              <a:t>:分布式的、面向列的开源数据库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Hive:一个数据仓库工具，用来进行数据提取、转化、加载，这是一种可以存储、查询和分析存储在Hadoop中的大规模数据的机制。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Mahout:提供一些可扩展的机器学习领域经典算法的实现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Pig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Spark:专为大规模数据处理而设计的快速通用的计算引擎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Tez</a:t>
            </a:r>
            <a:r>
              <a:rPr kumimoji="1" lang="zh-CN" altLang="en-US" dirty="0" err="1"/>
              <a:t>：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ZooKeeper</a:t>
            </a:r>
            <a:r>
              <a:rPr kumimoji="1" lang="zh-CN" altLang="en-US" dirty="0" err="1"/>
              <a:t>：一个分布式的，开放源码的分布式应用程序协调服务，是Hadoop和Hbase的重要组件。</a:t>
            </a:r>
            <a:endParaRPr kumimoji="1" lang="zh-CN" altLang="en-US" dirty="0" err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大数据生态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44824"/>
            <a:ext cx="5076190" cy="4267200"/>
          </a:xfrm>
        </p:spPr>
      </p:pic>
      <p:sp>
        <p:nvSpPr>
          <p:cNvPr id="6" name="文本框 5"/>
          <p:cNvSpPr txBox="1"/>
          <p:nvPr/>
        </p:nvSpPr>
        <p:spPr>
          <a:xfrm>
            <a:off x="5806380" y="1844824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hlinkClick r:id="rId2"/>
              </a:rPr>
              <a:t>www.cloudera.com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Cloudera’s Distribution Including Apache Hadoop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CDH is the most </a:t>
            </a:r>
            <a:r>
              <a:rPr kumimoji="1" lang="en-US" altLang="zh-CN" sz="2000" dirty="0" err="1"/>
              <a:t>complete,tested</a:t>
            </a:r>
            <a:r>
              <a:rPr kumimoji="1" lang="en-US" altLang="zh-CN" sz="2000" dirty="0"/>
              <a:t>, and popular distribution 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Apache Hadoop and related projects.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CN" sz="2000" dirty="0"/>
              <a:t>hadoop-2.6.0+cdh5.16.1</a:t>
            </a:r>
            <a:endParaRPr lang="pt-BR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hbase-1.2.0+cdh5.16.1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hive-1.1.0+cdh5.16.1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spark-1.6.0+cdh5.16.1</a:t>
            </a: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千里之行，始于足下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启蒙很重要！</a:t>
            </a:r>
            <a:endParaRPr kumimoji="1" lang="en-US" altLang="zh-CN" dirty="0"/>
          </a:p>
          <a:p>
            <a:r>
              <a:rPr kumimoji="1" lang="zh-CN" altLang="en-US" dirty="0"/>
              <a:t>分治思想</a:t>
            </a:r>
            <a:endParaRPr kumimoji="1" lang="en-US" altLang="zh-CN" dirty="0"/>
          </a:p>
          <a:p>
            <a:r>
              <a:rPr kumimoji="1" lang="zh-CN" altLang="en-US" dirty="0"/>
              <a:t>单机处理大数据问题</a:t>
            </a:r>
            <a:endParaRPr kumimoji="1" lang="en-US" altLang="zh-CN" dirty="0"/>
          </a:p>
          <a:p>
            <a:r>
              <a:rPr kumimoji="1" lang="zh-CN" altLang="en-US" dirty="0"/>
              <a:t>集群分布式处理大数据的辩证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我有一万个元素（比如数字或单词）需要存储？</a:t>
            </a:r>
            <a:endParaRPr kumimoji="1" lang="en-US" altLang="zh-CN" dirty="0"/>
          </a:p>
          <a:p>
            <a:r>
              <a:rPr kumimoji="1" lang="zh-CN" altLang="en-US" dirty="0"/>
              <a:t>如果查找某一个元素，最简单的遍历方式复杂的是多少？</a:t>
            </a:r>
            <a:endParaRPr kumimoji="1" lang="en-US" altLang="zh-CN" dirty="0"/>
          </a:p>
          <a:p>
            <a:r>
              <a:rPr kumimoji="1" lang="zh-CN" altLang="en-US" dirty="0"/>
              <a:t>如果我期望复杂度是</a:t>
            </a:r>
            <a:r>
              <a:rPr kumimoji="1" lang="en-US" altLang="zh-CN" dirty="0"/>
              <a:t>O(4)</a:t>
            </a:r>
            <a:r>
              <a:rPr kumimoji="1" lang="zh-CN" altLang="en-US" dirty="0"/>
              <a:t>呢？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4208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0618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>
            <a:stCxn id="2" idx="6"/>
            <a:endCxn id="3" idx="2"/>
          </p:cNvCxnSpPr>
          <p:nvPr/>
        </p:nvCxnSpPr>
        <p:spPr>
          <a:xfrm>
            <a:off x="371814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79826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6236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6"/>
            <a:endCxn id="7" idx="2"/>
          </p:cNvCxnSpPr>
          <p:nvPr/>
        </p:nvCxnSpPr>
        <p:spPr>
          <a:xfrm>
            <a:off x="537433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9" idx="6"/>
          </p:cNvCxnSpPr>
          <p:nvPr/>
        </p:nvCxnSpPr>
        <p:spPr>
          <a:xfrm>
            <a:off x="454624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52646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10" idx="6"/>
            <a:endCxn id="11" idx="2"/>
          </p:cNvCxnSpPr>
          <p:nvPr/>
        </p:nvCxnSpPr>
        <p:spPr>
          <a:xfrm>
            <a:off x="623842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31854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18264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4" idx="6"/>
            <a:endCxn id="15" idx="2"/>
          </p:cNvCxnSpPr>
          <p:nvPr/>
        </p:nvCxnSpPr>
        <p:spPr>
          <a:xfrm>
            <a:off x="789461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706652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626468" y="2953397"/>
            <a:ext cx="914400" cy="612648"/>
          </a:xfrm>
          <a:prstGeom prst="wedgeRoundRectCallout">
            <a:avLst>
              <a:gd name="adj1" fmla="val 93091"/>
              <a:gd name="adj2" fmla="val -17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9359646" y="2697599"/>
            <a:ext cx="1415286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125860" y="5895016"/>
            <a:ext cx="8691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学习知识的时候要去搞明白它存在的意义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这样学习成本才会低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950396" y="149872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14492" y="150569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19" idx="6"/>
            <a:endCxn id="20" idx="2"/>
          </p:cNvCxnSpPr>
          <p:nvPr/>
        </p:nvCxnSpPr>
        <p:spPr>
          <a:xfrm>
            <a:off x="6526460" y="1786758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606580" y="1491755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470676" y="149872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23" idx="6"/>
            <a:endCxn id="24" idx="2"/>
          </p:cNvCxnSpPr>
          <p:nvPr/>
        </p:nvCxnSpPr>
        <p:spPr>
          <a:xfrm>
            <a:off x="8182644" y="1779787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7354552" y="179372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50396" y="234190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814492" y="2348880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526460" y="262994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606580" y="233493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470676" y="234190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8182644" y="262297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7354552" y="263691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950396" y="317954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814492" y="318651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6526460" y="346758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06580" y="317257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470676" y="317954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8182644" y="346060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7354552" y="347455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950396" y="4022731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814492" y="4029702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6526460" y="431076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606580" y="4015760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70676" y="4022731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/>
          <p:nvPr/>
        </p:nvCxnSpPr>
        <p:spPr>
          <a:xfrm>
            <a:off x="8182644" y="430379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354552" y="431773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可选流程 46"/>
          <p:cNvSpPr/>
          <p:nvPr/>
        </p:nvSpPr>
        <p:spPr>
          <a:xfrm>
            <a:off x="4798268" y="1413549"/>
            <a:ext cx="648072" cy="75268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8" name="可选流程 47"/>
          <p:cNvSpPr/>
          <p:nvPr/>
        </p:nvSpPr>
        <p:spPr>
          <a:xfrm>
            <a:off x="4798268" y="2294986"/>
            <a:ext cx="648072" cy="6617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9" name="可选流程 48"/>
          <p:cNvSpPr/>
          <p:nvPr/>
        </p:nvSpPr>
        <p:spPr>
          <a:xfrm>
            <a:off x="4798268" y="3123229"/>
            <a:ext cx="648072" cy="68340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0" name="可选流程 49"/>
          <p:cNvSpPr/>
          <p:nvPr/>
        </p:nvSpPr>
        <p:spPr>
          <a:xfrm>
            <a:off x="4798268" y="3951974"/>
            <a:ext cx="648072" cy="71757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47" idx="3"/>
            <a:endCxn id="19" idx="2"/>
          </p:cNvCxnSpPr>
          <p:nvPr/>
        </p:nvCxnSpPr>
        <p:spPr>
          <a:xfrm flipV="1">
            <a:off x="5446340" y="1786758"/>
            <a:ext cx="504056" cy="313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8" idx="3"/>
            <a:endCxn id="26" idx="2"/>
          </p:cNvCxnSpPr>
          <p:nvPr/>
        </p:nvCxnSpPr>
        <p:spPr>
          <a:xfrm>
            <a:off x="5446340" y="2625844"/>
            <a:ext cx="504056" cy="409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49" idx="3"/>
            <a:endCxn id="33" idx="2"/>
          </p:cNvCxnSpPr>
          <p:nvPr/>
        </p:nvCxnSpPr>
        <p:spPr>
          <a:xfrm>
            <a:off x="5446340" y="3464930"/>
            <a:ext cx="504056" cy="26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50" idx="3"/>
            <a:endCxn id="40" idx="2"/>
          </p:cNvCxnSpPr>
          <p:nvPr/>
        </p:nvCxnSpPr>
        <p:spPr>
          <a:xfrm>
            <a:off x="5446340" y="4310763"/>
            <a:ext cx="504056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标注 68"/>
          <p:cNvSpPr/>
          <p:nvPr/>
        </p:nvSpPr>
        <p:spPr>
          <a:xfrm>
            <a:off x="1495029" y="1454501"/>
            <a:ext cx="914400" cy="612648"/>
          </a:xfrm>
          <a:prstGeom prst="wedgeRoundRectCallout">
            <a:avLst>
              <a:gd name="adj1" fmla="val 27268"/>
              <a:gd name="adj2" fmla="val 9839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70" name="进程 69"/>
          <p:cNvSpPr/>
          <p:nvPr/>
        </p:nvSpPr>
        <p:spPr>
          <a:xfrm>
            <a:off x="1485900" y="2643883"/>
            <a:ext cx="2592288" cy="542636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X.hashCode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/>
              <a:t>2500</a:t>
            </a:r>
            <a:r>
              <a:rPr kumimoji="1" lang="zh-CN" altLang="en-US" sz="1600"/>
              <a:t>    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1" name="圆角矩形标注 80"/>
          <p:cNvSpPr/>
          <p:nvPr/>
        </p:nvSpPr>
        <p:spPr>
          <a:xfrm>
            <a:off x="9584642" y="2873224"/>
            <a:ext cx="1406313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O(4)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65815" y="477196"/>
            <a:ext cx="11394440" cy="533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dirty="0"/>
              <a:t>先把这个数的</a:t>
            </a:r>
            <a:r>
              <a:rPr kumimoji="1" lang="en-US" altLang="zh-CN" sz="1600" dirty="0"/>
              <a:t>hashcode</a:t>
            </a:r>
            <a:r>
              <a:rPr kumimoji="1" lang="zh-CN" altLang="en-US" sz="1600" dirty="0"/>
              <a:t>模一个值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模的分母就是分成多少块，因为模值</a:t>
            </a:r>
            <a:r>
              <a:rPr kumimoji="1" lang="en-US" altLang="zh-CN" sz="1600" dirty="0"/>
              <a:t>&lt;=</a:t>
            </a:r>
            <a:r>
              <a:rPr kumimoji="1" lang="zh-CN" altLang="en-US" sz="1600" dirty="0"/>
              <a:t>分母，分而治之的思想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，所得出的值放入对应的容器</a:t>
            </a:r>
            <a:endParaRPr kumimoji="1" lang="zh-CN" altLang="en-US" sz="1600" dirty="0"/>
          </a:p>
          <a:p>
            <a:pPr>
              <a:lnSpc>
                <a:spcPct val="90000"/>
              </a:lnSpc>
            </a:pPr>
            <a:r>
              <a:rPr kumimoji="1" lang="zh-CN" altLang="en-US" sz="1600" dirty="0"/>
              <a:t>中去，最终形成一个分母那么多组的链表。最后每个链表放入内存中查询。这样就会大幅度减少复杂度</a:t>
            </a:r>
            <a:r>
              <a:rPr kumimoji="1" lang="en-US" altLang="zh-CN" sz="1600" dirty="0"/>
              <a:t>O(n)</a:t>
            </a:r>
            <a:endParaRPr kumimoji="1"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/>
              <a:t>的思想很重要，出现在了很多地方。</a:t>
            </a:r>
            <a:endParaRPr kumimoji="1" lang="en-US" altLang="zh-CN" dirty="0"/>
          </a:p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集群</a:t>
            </a:r>
            <a:endParaRPr kumimoji="1" lang="en-US" altLang="zh-CN" dirty="0"/>
          </a:p>
          <a:p>
            <a:r>
              <a:rPr kumimoji="1" lang="en-US" altLang="zh-CN" dirty="0" err="1"/>
              <a:t>ElasticSearch</a:t>
            </a:r>
            <a:endParaRPr kumimoji="1" lang="en-US" altLang="zh-CN" dirty="0"/>
          </a:p>
          <a:p>
            <a:r>
              <a:rPr kumimoji="1" lang="en-US" altLang="zh-CN" dirty="0" err="1"/>
              <a:t>Hbase</a:t>
            </a:r>
            <a:endParaRPr kumimoji="1" lang="en-US" altLang="zh-CN" dirty="0"/>
          </a:p>
          <a:p>
            <a:r>
              <a:rPr kumimoji="1" lang="en-US" altLang="zh-CN" dirty="0"/>
              <a:t>HADOOP</a:t>
            </a:r>
            <a:r>
              <a:rPr kumimoji="1" lang="zh-CN" altLang="en-US" dirty="0"/>
              <a:t>生态无处不在！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单机处理大数据问题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有一个非常大的文本文件，里面有很多很多的行，只有</a:t>
            </a:r>
            <a:r>
              <a:rPr kumimoji="1" lang="zh-CN" altLang="en-US" dirty="0">
                <a:solidFill>
                  <a:srgbClr val="FF0000"/>
                </a:solidFill>
              </a:rPr>
              <a:t>两行</a:t>
            </a:r>
            <a:r>
              <a:rPr kumimoji="1" lang="zh-CN" altLang="en-US" dirty="0"/>
              <a:t>一样，它们出现在未知的位置，需要查找到它们。</a:t>
            </a:r>
            <a:endParaRPr kumimoji="1" lang="en-US" altLang="zh-CN" dirty="0"/>
          </a:p>
          <a:p>
            <a:r>
              <a:rPr kumimoji="1" lang="zh-CN" altLang="en-US" dirty="0"/>
              <a:t>单机，而且可用的内存很少，也就几十兆。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58308" y="1196752"/>
            <a:ext cx="1224136" cy="367240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File</a:t>
            </a:r>
            <a:endParaRPr kumimoji="1" lang="en-US" altLang="zh-CN" dirty="0"/>
          </a:p>
          <a:p>
            <a:pPr algn="ctr"/>
            <a:r>
              <a:rPr kumimoji="1" lang="en-US" altLang="zh-CN"/>
              <a:t>1TB</a:t>
            </a:r>
            <a:endParaRPr kumimoji="1" lang="en-US" altLang="zh-CN"/>
          </a:p>
          <a:p>
            <a:pPr algn="ctr"/>
            <a:r>
              <a:rPr kumimoji="1" lang="en-US" altLang="zh-CN"/>
              <a:t>2000</a:t>
            </a:r>
            <a:r>
              <a:rPr kumimoji="1" lang="zh-CN" altLang="en-US"/>
              <a:t>秒</a:t>
            </a:r>
            <a:endParaRPr kumimoji="1" lang="en-US" altLang="zh-CN"/>
          </a:p>
          <a:p>
            <a:pPr algn="ctr"/>
            <a:r>
              <a:rPr kumimoji="1" lang="en-US" altLang="zh-CN"/>
              <a:t>30</a:t>
            </a:r>
            <a:r>
              <a:rPr kumimoji="1" lang="zh-CN" altLang="en-US"/>
              <a:t>分钟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6742484" y="1167800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2000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内存压力很小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10331856" y="1196752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10331856" y="2124451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10342884" y="3052150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10342884" y="4005064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3772" y="1196752"/>
            <a:ext cx="46805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假设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速度是</a:t>
            </a:r>
            <a:r>
              <a:rPr kumimoji="1" lang="en-US" altLang="zh-CN" sz="2400" dirty="0"/>
              <a:t>500M/s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1T</a:t>
            </a:r>
            <a:r>
              <a:rPr kumimoji="1" lang="zh-CN" altLang="en-US" sz="2400" dirty="0"/>
              <a:t>文件读取一遍需要约</a:t>
            </a:r>
            <a:r>
              <a:rPr kumimoji="1" lang="en-US" altLang="zh-CN" sz="2400" dirty="0"/>
              <a:t>30</a:t>
            </a:r>
            <a:r>
              <a:rPr kumimoji="1" lang="zh-CN" altLang="en-US" sz="2400" dirty="0"/>
              <a:t>分钟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循环遍历需要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次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分治思想可以使时间为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次</a:t>
            </a:r>
            <a:r>
              <a:rPr kumimoji="1" lang="en-US" altLang="zh-CN" sz="2400" dirty="0" err="1"/>
              <a:t>io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/>
              <a:t>思考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如果让时间变为分钟、秒级别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269672" y="5495020"/>
            <a:ext cx="5649595" cy="47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小贴士：</a:t>
            </a:r>
            <a:r>
              <a:rPr kumimoji="1" lang="zh-CN" altLang="en-US" sz="2800" dirty="0">
                <a:solidFill>
                  <a:srgbClr val="FF0000"/>
                </a:solidFill>
              </a:rPr>
              <a:t>内存寻址比</a:t>
            </a:r>
            <a:r>
              <a:rPr kumimoji="1" lang="en-US" altLang="zh-CN" sz="2800" dirty="0">
                <a:solidFill>
                  <a:srgbClr val="FF0000"/>
                </a:solidFill>
              </a:rPr>
              <a:t>Io</a:t>
            </a:r>
            <a:r>
              <a:rPr kumimoji="1" lang="zh-CN" altLang="en-US" sz="2800" dirty="0">
                <a:solidFill>
                  <a:srgbClr val="FF0000"/>
                </a:solidFill>
              </a:rPr>
              <a:t>寻址快</a:t>
            </a:r>
            <a:r>
              <a:rPr kumimoji="1" lang="en-US" altLang="zh-CN" sz="2800" dirty="0">
                <a:solidFill>
                  <a:srgbClr val="FF0000"/>
                </a:solidFill>
              </a:rPr>
              <a:t>10</a:t>
            </a:r>
            <a:r>
              <a:rPr kumimoji="1" lang="zh-CN" altLang="en-US" sz="2800" dirty="0">
                <a:solidFill>
                  <a:srgbClr val="FF0000"/>
                </a:solidFill>
              </a:rPr>
              <a:t>万倍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右箭头 2"/>
          <p:cNvSpPr/>
          <p:nvPr/>
        </p:nvSpPr>
        <p:spPr>
          <a:xfrm>
            <a:off x="6742484" y="2502802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/>
              <a:t>()</a:t>
            </a:r>
            <a:r>
              <a:rPr kumimoji="1" lang="zh-CN" altLang="en-US"/>
              <a:t> </a:t>
            </a:r>
            <a:r>
              <a:rPr kumimoji="1" lang="en-US" altLang="zh-CN"/>
              <a:t>  if(x&gt;0 &amp;&amp; x&lt;=100) 0</a:t>
            </a:r>
            <a:endParaRPr kumimoji="1" lang="en-US" altLang="zh-CN" dirty="0"/>
          </a:p>
        </p:txBody>
      </p:sp>
      <p:sp>
        <p:nvSpPr>
          <p:cNvPr id="11" name="右箭头 2"/>
          <p:cNvSpPr/>
          <p:nvPr/>
        </p:nvSpPr>
        <p:spPr>
          <a:xfrm>
            <a:off x="6736116" y="3589658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50M  sort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092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en-US" altLang="zh-CN"/>
              <a:t>3</a:t>
            </a:r>
            <a:endParaRPr lang="en-US" altLang="zh-CN"/>
          </a:p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66220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  <a:p>
            <a:pPr algn="ctr"/>
            <a:r>
              <a:rPr lang="en-US" altLang="zh-CN"/>
              <a:t>4</a:t>
            </a:r>
            <a:endParaRPr lang="en-US" altLang="zh-CN"/>
          </a:p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18348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en-US" altLang="zh-CN"/>
          </a:p>
          <a:p>
            <a:pPr algn="ctr"/>
            <a:r>
              <a:rPr lang="en-US" altLang="zh-CN"/>
              <a:t>8</a:t>
            </a:r>
            <a:endParaRPr lang="en-US" altLang="zh-CN"/>
          </a:p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1428" y="213285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3556" y="213285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75684" y="2204864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50596" y="1772816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en-US" altLang="zh-CN"/>
              <a:t>2</a:t>
            </a:r>
            <a:endParaRPr lang="en-US" altLang="zh-CN"/>
          </a:p>
          <a:p>
            <a:pPr algn="ctr"/>
            <a:r>
              <a:rPr lang="en-US" altLang="zh-CN"/>
              <a:t>3</a:t>
            </a:r>
            <a:endParaRPr lang="en-US" altLang="zh-CN"/>
          </a:p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2372</Words>
  <Application>WPS 演示</Application>
  <PresentationFormat>自定义</PresentationFormat>
  <Paragraphs>226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01 大数据 启蒙</vt:lpstr>
      <vt:lpstr>千里之行，始于足下</vt:lpstr>
      <vt:lpstr>分治思想</vt:lpstr>
      <vt:lpstr>PowerPoint 演示文稿</vt:lpstr>
      <vt:lpstr>PowerPoint 演示文稿</vt:lpstr>
      <vt:lpstr>分治思想</vt:lpstr>
      <vt:lpstr>单机处理大数据问题</vt:lpstr>
      <vt:lpstr>PowerPoint 演示文稿</vt:lpstr>
      <vt:lpstr>PowerPoint 演示文稿</vt:lpstr>
      <vt:lpstr>PowerPoint 演示文稿</vt:lpstr>
      <vt:lpstr>集群分布式处理大数据的辩证</vt:lpstr>
      <vt:lpstr>Hadoop之父Doug Cutting</vt:lpstr>
      <vt:lpstr>Hadoop的时间简史</vt:lpstr>
      <vt:lpstr>结论</vt:lpstr>
      <vt:lpstr>Hadoop项目/生态圈</vt:lpstr>
      <vt:lpstr>大数据生态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DTSW</cp:lastModifiedBy>
  <cp:revision>235</cp:revision>
  <dcterms:created xsi:type="dcterms:W3CDTF">2019-04-25T09:39:00Z</dcterms:created>
  <dcterms:modified xsi:type="dcterms:W3CDTF">2021-12-28T02:22:38Z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93D39CB08C4C4EEFB2FBC52FC1931DCE</vt:lpwstr>
  </property>
</Properties>
</file>