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599" autoAdjust="0"/>
  </p:normalViewPr>
  <p:slideViewPr>
    <p:cSldViewPr>
      <p:cViewPr>
        <p:scale>
          <a:sx n="110" d="100"/>
          <a:sy n="110" d="100"/>
        </p:scale>
        <p:origin x="480" y="43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大数据系列课程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02</a:t>
            </a:r>
            <a:r>
              <a:rPr lang="zh-CN" altLang="en-US" dirty="0"/>
              <a:t> </a:t>
            </a:r>
            <a:r>
              <a:rPr lang="en-US" altLang="zh-CN" dirty="0" err="1"/>
              <a:t>hadoop-hdfs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What?Why?How</a:t>
            </a:r>
            <a:r>
              <a:rPr lang="zh-CN" altLang="en-US" dirty="0"/>
              <a:t>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安全模式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1884" y="1772816"/>
            <a:ext cx="1036915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HDFS</a:t>
            </a:r>
            <a:r>
              <a:rPr kumimoji="1" lang="zh-CN" altLang="en-US" dirty="0"/>
              <a:t>搭建时会格式化，格式化操作会产生一个空的</a:t>
            </a:r>
            <a:r>
              <a:rPr kumimoji="1" lang="en-US" altLang="zh-CN" dirty="0" err="1"/>
              <a:t>FsImage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当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启动时，它从硬盘中读取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FsImage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将所有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中的事务作用在内存中的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上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并将这个新版本的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从内存中保存到本地磁盘上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然后删除旧的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，因为这个旧的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的事务都已经作用在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上了</a:t>
            </a:r>
            <a:endParaRPr kumimoji="1"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安全模式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1884" y="1772816"/>
            <a:ext cx="10585176" cy="3362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Namenode</a:t>
            </a:r>
            <a:r>
              <a:rPr kumimoji="1" lang="zh-CN" altLang="en-US" dirty="0"/>
              <a:t>启动后会进入一个称为安全模式的特殊状态。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处于安全模式的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是不会进行数据块的复制的。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Namenode</a:t>
            </a:r>
            <a:r>
              <a:rPr kumimoji="1" lang="zh-CN" altLang="en-US" dirty="0"/>
              <a:t>从所有的 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接收心跳信号和块状态报告。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每当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检测确认某个数据块的副本数目达到这个最小值，那么该数据块就会被认为是副本安全</a:t>
            </a:r>
            <a:r>
              <a:rPr kumimoji="1" lang="en-US" altLang="zh-CN" dirty="0"/>
              <a:t>(safely replicated)</a:t>
            </a:r>
            <a:r>
              <a:rPr kumimoji="1" lang="zh-CN" altLang="en-US" dirty="0"/>
              <a:t>的。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在一定百分比（这个参数可配置）的数据块被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检测确认是安全之后（加上一个额外的</a:t>
            </a:r>
            <a:r>
              <a:rPr kumimoji="1" lang="en-US" altLang="zh-CN" dirty="0"/>
              <a:t>30</a:t>
            </a:r>
            <a:r>
              <a:rPr kumimoji="1" lang="zh-CN" altLang="en-US" dirty="0"/>
              <a:t>秒等待时间），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将退出安全模式状态。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接下来它会确定还有哪些数据块的副本没有达到指定数目，并将这些数据块复制到其他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上。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SNN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2415" y="1844824"/>
            <a:ext cx="10044606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err="1"/>
              <a:t>SecondaryNameNode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SNN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在非</a:t>
            </a:r>
            <a:r>
              <a:rPr kumimoji="1" lang="en-US" altLang="zh-CN" sz="2400" dirty="0"/>
              <a:t>Ha</a:t>
            </a:r>
            <a:r>
              <a:rPr kumimoji="1" lang="zh-CN" altLang="en-US" sz="2400" dirty="0"/>
              <a:t>模式下，</a:t>
            </a:r>
            <a:r>
              <a:rPr kumimoji="1" lang="en-US" altLang="zh-CN" sz="2400" dirty="0"/>
              <a:t>SNN</a:t>
            </a:r>
            <a:r>
              <a:rPr kumimoji="1" lang="zh-CN" altLang="en-US" sz="2400" dirty="0"/>
              <a:t>一般是独立的节点，周期完成对</a:t>
            </a:r>
            <a:r>
              <a:rPr kumimoji="1" lang="en-US" altLang="zh-CN" sz="2400" dirty="0"/>
              <a:t>NN</a:t>
            </a:r>
            <a:r>
              <a:rPr kumimoji="1" lang="zh-CN" altLang="en-US" sz="2400" dirty="0"/>
              <a:t>的</a:t>
            </a:r>
            <a:r>
              <a:rPr kumimoji="1" lang="en-US" altLang="zh-CN" sz="2400" dirty="0" err="1"/>
              <a:t>EditLog</a:t>
            </a:r>
            <a:r>
              <a:rPr kumimoji="1" lang="zh-CN" altLang="en-US" sz="2400" dirty="0"/>
              <a:t>向</a:t>
            </a:r>
            <a:r>
              <a:rPr kumimoji="1" lang="en-US" altLang="zh-CN" sz="2400" dirty="0" err="1"/>
              <a:t>FsImage</a:t>
            </a:r>
            <a:r>
              <a:rPr kumimoji="1" lang="zh-CN" altLang="en-US" sz="2400" dirty="0"/>
              <a:t>合并，减少</a:t>
            </a:r>
            <a:r>
              <a:rPr kumimoji="1" lang="en-US" altLang="zh-CN" sz="2400" dirty="0" err="1"/>
              <a:t>EditLog</a:t>
            </a:r>
            <a:r>
              <a:rPr kumimoji="1" lang="zh-CN" altLang="en-US" sz="2400" dirty="0"/>
              <a:t>大小，减少</a:t>
            </a:r>
            <a:r>
              <a:rPr kumimoji="1" lang="en-US" altLang="zh-CN" sz="2400" dirty="0"/>
              <a:t>NN</a:t>
            </a:r>
            <a:r>
              <a:rPr kumimoji="1" lang="zh-CN" altLang="en-US" sz="2400" dirty="0"/>
              <a:t>启动时间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根据配置文件设置的时间间隔</a:t>
            </a:r>
            <a:r>
              <a:rPr kumimoji="1" lang="en-US" altLang="zh-CN" sz="2400" dirty="0" err="1"/>
              <a:t>fs.checkpoint.period</a:t>
            </a:r>
            <a:r>
              <a:rPr kumimoji="1" lang="en-US" altLang="zh-CN" sz="2400" dirty="0"/>
              <a:t>  </a:t>
            </a:r>
            <a:r>
              <a:rPr kumimoji="1" lang="zh-CN" altLang="en-US" sz="2400" dirty="0"/>
              <a:t>默认</a:t>
            </a:r>
            <a:r>
              <a:rPr kumimoji="1" lang="en-US" altLang="zh-CN" sz="2400" dirty="0"/>
              <a:t>3600</a:t>
            </a:r>
            <a:r>
              <a:rPr kumimoji="1" lang="zh-CN" altLang="en-US" sz="2400" dirty="0"/>
              <a:t>秒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根据配置文件设置</a:t>
            </a:r>
            <a:r>
              <a:rPr kumimoji="1" lang="en-US" altLang="zh-CN" sz="2400" dirty="0"/>
              <a:t>edits log</a:t>
            </a:r>
            <a:r>
              <a:rPr kumimoji="1" lang="zh-CN" altLang="en-US" sz="2400" dirty="0"/>
              <a:t>大小 </a:t>
            </a:r>
            <a:r>
              <a:rPr kumimoji="1" lang="en-US" altLang="zh-CN" sz="2400" dirty="0" err="1"/>
              <a:t>fs.checkpoint.size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规定</a:t>
            </a:r>
            <a:r>
              <a:rPr kumimoji="1" lang="en-US" altLang="zh-CN" sz="2400" dirty="0"/>
              <a:t>edits</a:t>
            </a:r>
            <a:r>
              <a:rPr kumimoji="1" lang="zh-CN" altLang="en-US" sz="2400" dirty="0"/>
              <a:t>文件的最大值默认是</a:t>
            </a:r>
            <a:r>
              <a:rPr kumimoji="1" lang="en-US" altLang="zh-CN" sz="2400" dirty="0"/>
              <a:t>64MB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844" y="548680"/>
            <a:ext cx="6946900" cy="563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副本</a:t>
            </a:r>
            <a:r>
              <a:rPr lang="zh-CN" altLang="en-US" dirty="0"/>
              <a:t>放置策略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3" y="1844824"/>
            <a:ext cx="4860031" cy="426720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第一个副本：放置在上传文件的</a:t>
            </a:r>
            <a:r>
              <a:rPr lang="en-US" altLang="zh-CN" sz="2000" dirty="0"/>
              <a:t>DN</a:t>
            </a:r>
            <a:r>
              <a:rPr lang="zh-CN" altLang="en-US" sz="2000" dirty="0"/>
              <a:t>；如果是集群外提交，则随机挑选一台磁盘不太满，</a:t>
            </a:r>
            <a:r>
              <a:rPr lang="en-US" altLang="zh-CN" sz="2000" dirty="0"/>
              <a:t>CPU</a:t>
            </a:r>
            <a:r>
              <a:rPr lang="zh-CN" altLang="en-US" sz="2000" dirty="0"/>
              <a:t>不太忙的节点。</a:t>
            </a:r>
            <a:endParaRPr lang="zh-CN" altLang="en-US" sz="2000" dirty="0"/>
          </a:p>
          <a:p>
            <a:r>
              <a:rPr lang="zh-CN" altLang="en-US" sz="2000" dirty="0"/>
              <a:t>第二个副本：放置在于第一个副本不同的 机架的节点上。</a:t>
            </a:r>
            <a:endParaRPr lang="zh-CN" altLang="en-US" sz="2000" dirty="0"/>
          </a:p>
          <a:p>
            <a:r>
              <a:rPr lang="zh-CN" altLang="en-US" sz="2000" dirty="0"/>
              <a:t>第三个副本：与第二个副本相同机架的节点。</a:t>
            </a:r>
            <a:endParaRPr lang="zh-CN" altLang="en-US" sz="2000" dirty="0"/>
          </a:p>
          <a:p>
            <a:r>
              <a:rPr lang="zh-CN" altLang="en-US" sz="2000" dirty="0"/>
              <a:t>更多副本：随机节点。</a:t>
            </a:r>
            <a:endParaRPr lang="zh-CN" altLang="en-US" sz="2000" dirty="0"/>
          </a:p>
          <a:p>
            <a:endParaRPr kumimoji="1"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写流程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9916" y="1628800"/>
            <a:ext cx="6832600" cy="468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写流程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97868" y="1916832"/>
            <a:ext cx="983314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Client</a:t>
            </a:r>
            <a:r>
              <a:rPr lang="zh-CN" altLang="en-US" sz="2000"/>
              <a:t>和</a:t>
            </a:r>
            <a:r>
              <a:rPr lang="en-US" altLang="zh-CN" sz="2000"/>
              <a:t>NN</a:t>
            </a:r>
            <a:r>
              <a:rPr lang="zh-CN" altLang="en-US" sz="2000"/>
              <a:t>连接创建文件元数据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NN</a:t>
            </a:r>
            <a:r>
              <a:rPr lang="zh-CN" altLang="en-US" sz="2000"/>
              <a:t>判定元数据是否有效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NN</a:t>
            </a:r>
            <a:r>
              <a:rPr lang="zh-CN" altLang="en-US" sz="2000"/>
              <a:t>处发副本放置策略，返回一个有序的</a:t>
            </a:r>
            <a:r>
              <a:rPr lang="en-US" altLang="zh-CN" sz="2000"/>
              <a:t>DN</a:t>
            </a:r>
            <a:r>
              <a:rPr lang="zh-CN" altLang="en-US" sz="2000"/>
              <a:t>列表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Client</a:t>
            </a:r>
            <a:r>
              <a:rPr lang="zh-CN" altLang="en-US" sz="2000"/>
              <a:t>和</a:t>
            </a:r>
            <a:r>
              <a:rPr lang="en-US" altLang="zh-CN" sz="2000"/>
              <a:t>DN</a:t>
            </a:r>
            <a:r>
              <a:rPr lang="zh-CN" altLang="en-US" sz="2000"/>
              <a:t>建立</a:t>
            </a:r>
            <a:r>
              <a:rPr lang="en-US" altLang="zh-CN" sz="2000"/>
              <a:t>Pipeline</a:t>
            </a:r>
            <a:r>
              <a:rPr lang="zh-CN" altLang="en-US" sz="2000"/>
              <a:t>连接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Client</a:t>
            </a:r>
            <a:r>
              <a:rPr lang="zh-CN" altLang="en-US" sz="2000"/>
              <a:t>将块切分成</a:t>
            </a:r>
            <a:r>
              <a:rPr lang="en-US" altLang="zh-CN" sz="2000"/>
              <a:t>packet</a:t>
            </a:r>
            <a:r>
              <a:rPr lang="zh-CN" altLang="en-US" sz="2000"/>
              <a:t>（</a:t>
            </a:r>
            <a:r>
              <a:rPr lang="en-US" altLang="zh-CN" sz="2000"/>
              <a:t>64KB</a:t>
            </a:r>
            <a:r>
              <a:rPr lang="zh-CN" altLang="en-US" sz="2000"/>
              <a:t>），并使用</a:t>
            </a:r>
            <a:r>
              <a:rPr lang="en-US" altLang="zh-CN" sz="2000"/>
              <a:t>chunk</a:t>
            </a:r>
            <a:r>
              <a:rPr lang="zh-CN" altLang="en-US" sz="2000"/>
              <a:t>（</a:t>
            </a:r>
            <a:r>
              <a:rPr lang="en-US" altLang="zh-CN" sz="2000"/>
              <a:t>512B</a:t>
            </a:r>
            <a:r>
              <a:rPr lang="zh-CN" altLang="en-US" sz="2000"/>
              <a:t>）</a:t>
            </a:r>
            <a:r>
              <a:rPr lang="en-US" altLang="zh-CN" sz="2000"/>
              <a:t>+chucksum</a:t>
            </a:r>
            <a:r>
              <a:rPr lang="zh-CN" altLang="en-US" sz="2000"/>
              <a:t>（</a:t>
            </a:r>
            <a:r>
              <a:rPr lang="en-US" altLang="zh-CN" sz="2000"/>
              <a:t>4B</a:t>
            </a:r>
            <a:r>
              <a:rPr lang="zh-CN" altLang="en-US" sz="2000"/>
              <a:t>）填充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Client</a:t>
            </a:r>
            <a:r>
              <a:rPr lang="zh-CN" altLang="en-US" sz="2000"/>
              <a:t>将</a:t>
            </a:r>
            <a:r>
              <a:rPr lang="en-US" altLang="zh-CN" sz="2000"/>
              <a:t>packet</a:t>
            </a:r>
            <a:r>
              <a:rPr lang="zh-CN" altLang="en-US" sz="2000"/>
              <a:t>放入发送队列</a:t>
            </a:r>
            <a:r>
              <a:rPr lang="en-US" altLang="zh-CN" sz="2000"/>
              <a:t>dataqueue</a:t>
            </a:r>
            <a:r>
              <a:rPr lang="zh-CN" altLang="en-US" sz="2000"/>
              <a:t>中，并向第一个</a:t>
            </a:r>
            <a:r>
              <a:rPr lang="en-US" altLang="zh-CN" sz="2000"/>
              <a:t>DN</a:t>
            </a:r>
            <a:r>
              <a:rPr lang="zh-CN" altLang="en-US" sz="2000"/>
              <a:t>发送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第一个</a:t>
            </a:r>
            <a:r>
              <a:rPr lang="en-US" altLang="zh-CN" sz="2000"/>
              <a:t>DN</a:t>
            </a:r>
            <a:r>
              <a:rPr lang="zh-CN" altLang="en-US" sz="2000"/>
              <a:t>收到</a:t>
            </a:r>
            <a:r>
              <a:rPr lang="en-US" altLang="zh-CN" sz="2000"/>
              <a:t>packet</a:t>
            </a:r>
            <a:r>
              <a:rPr lang="zh-CN" altLang="en-US" sz="2000"/>
              <a:t>后本地保存并发送给第二个</a:t>
            </a:r>
            <a:r>
              <a:rPr lang="en-US" altLang="zh-CN" sz="2000"/>
              <a:t>DN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第二个</a:t>
            </a:r>
            <a:r>
              <a:rPr lang="en-US" altLang="zh-CN" sz="2000"/>
              <a:t>DN</a:t>
            </a:r>
            <a:r>
              <a:rPr lang="zh-CN" altLang="en-US" sz="2000"/>
              <a:t>收到</a:t>
            </a:r>
            <a:r>
              <a:rPr lang="en-US" altLang="zh-CN" sz="2000"/>
              <a:t>packet</a:t>
            </a:r>
            <a:r>
              <a:rPr lang="zh-CN" altLang="en-US" sz="2000"/>
              <a:t>后本地保存并发送给第三个</a:t>
            </a:r>
            <a:r>
              <a:rPr lang="en-US" altLang="zh-CN" sz="2000"/>
              <a:t>DN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这一个过程中，上游节点同时发送下一个</a:t>
            </a:r>
            <a:r>
              <a:rPr lang="en-US" altLang="zh-CN" sz="2000"/>
              <a:t>packet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</a:rPr>
              <a:t>生活中类比工厂的流水线：结论：流式其实也是变种的并行计算</a:t>
            </a:r>
            <a:endParaRPr lang="en-US" altLang="zh-CN" sz="2000">
              <a:solidFill>
                <a:srgbClr val="FF0000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Hdfs</a:t>
            </a:r>
            <a:r>
              <a:rPr lang="zh-CN" altLang="en-US" sz="2000"/>
              <a:t>使用这种传输方式，副本数对于</a:t>
            </a:r>
            <a:r>
              <a:rPr lang="en-US" altLang="zh-CN" sz="2000"/>
              <a:t>client</a:t>
            </a:r>
            <a:r>
              <a:rPr lang="zh-CN" altLang="en-US" sz="2000"/>
              <a:t>是透明的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当</a:t>
            </a:r>
            <a:r>
              <a:rPr lang="en-US" altLang="zh-CN" sz="2000"/>
              <a:t>block</a:t>
            </a:r>
            <a:r>
              <a:rPr lang="zh-CN" altLang="en-US" sz="2000"/>
              <a:t>传输完成，</a:t>
            </a:r>
            <a:r>
              <a:rPr lang="en-US" altLang="zh-CN" sz="2000"/>
              <a:t>DN</a:t>
            </a:r>
            <a:r>
              <a:rPr lang="zh-CN" altLang="en-US" sz="2000"/>
              <a:t>们各自向</a:t>
            </a:r>
            <a:r>
              <a:rPr lang="en-US" altLang="zh-CN" sz="2000"/>
              <a:t>NN</a:t>
            </a:r>
            <a:r>
              <a:rPr lang="zh-CN" altLang="en-US" sz="2000"/>
              <a:t>汇报，同时</a:t>
            </a:r>
            <a:r>
              <a:rPr lang="en-US" altLang="zh-CN" sz="2000"/>
              <a:t>client</a:t>
            </a:r>
            <a:r>
              <a:rPr lang="zh-CN" altLang="en-US" sz="2000"/>
              <a:t>继续传输下一个</a:t>
            </a:r>
            <a:r>
              <a:rPr lang="en-US" altLang="zh-CN" sz="2000"/>
              <a:t>block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所以，</a:t>
            </a:r>
            <a:r>
              <a:rPr lang="en-US" altLang="zh-CN" sz="2000"/>
              <a:t>client</a:t>
            </a:r>
            <a:r>
              <a:rPr lang="zh-CN" altLang="en-US" sz="2000"/>
              <a:t>的传输和</a:t>
            </a:r>
            <a:r>
              <a:rPr lang="en-US" altLang="zh-CN" sz="2000"/>
              <a:t>block</a:t>
            </a:r>
            <a:r>
              <a:rPr lang="zh-CN" altLang="en-US" sz="2000"/>
              <a:t>的汇报也是并行的</a:t>
            </a: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读流程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2414" y="1844824"/>
            <a:ext cx="7772400" cy="450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读流程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22414" y="1772816"/>
            <a:ext cx="10188622" cy="419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为了降低整体的带宽消耗和读取延时，</a:t>
            </a:r>
            <a:r>
              <a:rPr lang="en-US" altLang="zh-CN" dirty="0"/>
              <a:t>HDFS</a:t>
            </a:r>
            <a:r>
              <a:rPr lang="zh-CN" altLang="en-US" dirty="0"/>
              <a:t>会尽量让读取程序读取离它最近的副本。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如果在读取程序的同一个机架上有一个副本，那么就读取该副本。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如果一个</a:t>
            </a:r>
            <a:r>
              <a:rPr lang="en-US" altLang="zh-CN" dirty="0"/>
              <a:t>HDFS</a:t>
            </a:r>
            <a:r>
              <a:rPr lang="zh-CN" altLang="en-US" dirty="0"/>
              <a:t>集群跨越多个数据中心，那么客户端也将首先读本地数据中心的</a:t>
            </a:r>
            <a:r>
              <a:rPr lang="zh-CN" altLang="en-US"/>
              <a:t>副本。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语义：下载一个文件：</a:t>
            </a:r>
            <a:endParaRPr lang="en-US" altLang="zh-CN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Client</a:t>
            </a:r>
            <a:r>
              <a:rPr lang="zh-CN" altLang="en-US"/>
              <a:t>和</a:t>
            </a:r>
            <a:r>
              <a:rPr lang="en-US" altLang="zh-CN"/>
              <a:t>NN</a:t>
            </a:r>
            <a:r>
              <a:rPr lang="zh-CN" altLang="en-US"/>
              <a:t>交互文件元数据获取</a:t>
            </a:r>
            <a:r>
              <a:rPr lang="en-US" altLang="zh-CN"/>
              <a:t>fileBlockLocation</a:t>
            </a:r>
            <a:endParaRPr lang="en-US" altLang="zh-CN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NN</a:t>
            </a:r>
            <a:r>
              <a:rPr lang="zh-CN" altLang="en-US"/>
              <a:t>会按距离策略排序返回</a:t>
            </a:r>
            <a:endParaRPr lang="en-US" altLang="zh-CN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Client</a:t>
            </a:r>
            <a:r>
              <a:rPr lang="zh-CN" altLang="en-US"/>
              <a:t>尝试下载</a:t>
            </a:r>
            <a:r>
              <a:rPr lang="en-US" altLang="zh-CN"/>
              <a:t>block</a:t>
            </a:r>
            <a:r>
              <a:rPr lang="zh-CN" altLang="en-US"/>
              <a:t>并校验数据完整性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语义：下载一个文件其实是获取文件的所有的</a:t>
            </a:r>
            <a:r>
              <a:rPr lang="en-US" altLang="zh-CN"/>
              <a:t>block</a:t>
            </a:r>
            <a:r>
              <a:rPr lang="zh-CN" altLang="en-US"/>
              <a:t>元数据，那么子集获取某些</a:t>
            </a:r>
            <a:r>
              <a:rPr lang="en-US" altLang="zh-CN"/>
              <a:t>block</a:t>
            </a:r>
            <a:r>
              <a:rPr lang="zh-CN" altLang="en-US"/>
              <a:t>应该成立</a:t>
            </a:r>
            <a:endParaRPr lang="en-US" altLang="zh-CN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Hdfs</a:t>
            </a:r>
            <a:r>
              <a:rPr lang="zh-CN" altLang="en-US">
                <a:solidFill>
                  <a:srgbClr val="FF0000"/>
                </a:solidFill>
              </a:rPr>
              <a:t>支持</a:t>
            </a:r>
            <a:r>
              <a:rPr lang="en-US" altLang="zh-CN">
                <a:solidFill>
                  <a:srgbClr val="FF0000"/>
                </a:solidFill>
              </a:rPr>
              <a:t>client</a:t>
            </a:r>
            <a:r>
              <a:rPr lang="zh-CN" altLang="en-US">
                <a:solidFill>
                  <a:srgbClr val="FF0000"/>
                </a:solidFill>
              </a:rPr>
              <a:t>给出文件的</a:t>
            </a:r>
            <a:r>
              <a:rPr lang="en-US" altLang="zh-CN">
                <a:solidFill>
                  <a:srgbClr val="FF0000"/>
                </a:solidFill>
              </a:rPr>
              <a:t>offset</a:t>
            </a:r>
            <a:r>
              <a:rPr lang="zh-CN" altLang="en-US">
                <a:solidFill>
                  <a:srgbClr val="FF0000"/>
                </a:solidFill>
              </a:rPr>
              <a:t>自定义连接哪些</a:t>
            </a:r>
            <a:r>
              <a:rPr lang="en-US" altLang="zh-CN">
                <a:solidFill>
                  <a:srgbClr val="FF0000"/>
                </a:solidFill>
              </a:rPr>
              <a:t>block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en-US" altLang="zh-CN">
                <a:solidFill>
                  <a:srgbClr val="FF0000"/>
                </a:solidFill>
              </a:rPr>
              <a:t>DN</a:t>
            </a:r>
            <a:r>
              <a:rPr lang="zh-CN" altLang="en-US">
                <a:solidFill>
                  <a:srgbClr val="FF0000"/>
                </a:solidFill>
              </a:rPr>
              <a:t>，自定义获取数据</a:t>
            </a:r>
            <a:endParaRPr lang="en-US" altLang="zh-CN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这个是支持计算层的分治、并行计算的核心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60" y="2492896"/>
            <a:ext cx="695769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分布式文件系统那么多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为什么</a:t>
            </a:r>
            <a:r>
              <a:rPr kumimoji="1" lang="en-US" altLang="zh-CN" sz="2400" dirty="0" err="1"/>
              <a:t>hadoop</a:t>
            </a:r>
            <a:r>
              <a:rPr kumimoji="1" lang="zh-CN" altLang="en-US" sz="2400" dirty="0"/>
              <a:t>项目中还要开发一个</a:t>
            </a:r>
            <a:r>
              <a:rPr kumimoji="1" lang="en-US" altLang="zh-CN" sz="2400" dirty="0" err="1"/>
              <a:t>hdfs</a:t>
            </a:r>
            <a:r>
              <a:rPr kumimoji="1" lang="zh-CN" altLang="en-US" sz="2400" dirty="0"/>
              <a:t>文件系统？</a:t>
            </a:r>
            <a:endParaRPr kumimoji="1" lang="zh-CN" altLang="en-US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rgbClr val="FF0000"/>
                </a:solidFill>
              </a:rPr>
              <a:t>hdfs</a:t>
            </a:r>
            <a:r>
              <a:rPr kumimoji="1" lang="zh-CN" altLang="en-US" sz="2400" dirty="0">
                <a:solidFill>
                  <a:srgbClr val="FF0000"/>
                </a:solidFill>
              </a:rPr>
              <a:t>可</a:t>
            </a:r>
            <a:r>
              <a:rPr kumimoji="1" lang="zh-CN" altLang="en-US" sz="2400" dirty="0">
                <a:solidFill>
                  <a:srgbClr val="FF0000"/>
                </a:solidFill>
              </a:rPr>
              <a:t>以更好的支持分布式计算。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理论知识点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2414" y="1628800"/>
            <a:ext cx="2377574" cy="485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存储模型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架构设计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角色功能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元数据持久化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安全模式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副本放置策略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读写流程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安全策略</a:t>
            </a:r>
            <a:endParaRPr kumimoji="1" lang="en-US" altLang="zh-CN" sz="2400" dirty="0"/>
          </a:p>
          <a:p>
            <a:pPr>
              <a:lnSpc>
                <a:spcPct val="90000"/>
              </a:lnSpc>
            </a:pP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存储模型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2730" y="1513205"/>
            <a:ext cx="959675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/>
              <a:t>文件线性按</a:t>
            </a:r>
            <a:r>
              <a:rPr kumimoji="1" lang="zh-CN" altLang="en-US" sz="1600" dirty="0">
                <a:solidFill>
                  <a:srgbClr val="FF0000"/>
                </a:solidFill>
              </a:rPr>
              <a:t>字节</a:t>
            </a:r>
            <a:r>
              <a:rPr kumimoji="1" lang="zh-CN" altLang="en-US" sz="1600" dirty="0"/>
              <a:t>切割成块</a:t>
            </a:r>
            <a:r>
              <a:rPr kumimoji="1" lang="en-US" altLang="zh-CN" sz="1600" dirty="0"/>
              <a:t>(</a:t>
            </a:r>
            <a:r>
              <a:rPr kumimoji="1" lang="en-US" altLang="zh-CN" sz="1600" dirty="0">
                <a:solidFill>
                  <a:srgbClr val="FF0000"/>
                </a:solidFill>
              </a:rPr>
              <a:t>block</a:t>
            </a:r>
            <a:r>
              <a:rPr kumimoji="1" lang="en-US" altLang="zh-CN" sz="1600" dirty="0"/>
              <a:t>)</a:t>
            </a:r>
            <a:r>
              <a:rPr kumimoji="1" lang="zh-CN" altLang="en-US" sz="1600" dirty="0"/>
              <a:t>，具有</a:t>
            </a:r>
            <a:r>
              <a:rPr kumimoji="1" lang="en-US" altLang="zh-CN" sz="1600" dirty="0"/>
              <a:t>offset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id</a:t>
            </a:r>
            <a:r>
              <a:rPr kumimoji="1" lang="zh-CN" altLang="en-US" sz="1600" dirty="0"/>
              <a:t>。</a:t>
            </a:r>
            <a:endParaRPr kumimoji="1" lang="en-US" altLang="zh-CN" sz="1600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solidFill>
                  <a:srgbClr val="FF0000"/>
                </a:solidFill>
              </a:rPr>
              <a:t>文件与文件的</a:t>
            </a:r>
            <a:r>
              <a:rPr kumimoji="1" lang="en-US" altLang="zh-CN" sz="1600" dirty="0">
                <a:solidFill>
                  <a:srgbClr val="FF0000"/>
                </a:solidFill>
              </a:rPr>
              <a:t>block</a:t>
            </a:r>
            <a:r>
              <a:rPr kumimoji="1" lang="zh-CN" altLang="en-US" sz="1600" dirty="0">
                <a:solidFill>
                  <a:srgbClr val="FF0000"/>
                </a:solidFill>
              </a:rPr>
              <a:t>大小可以不一样</a:t>
            </a:r>
            <a:r>
              <a:rPr kumimoji="1" lang="zh-CN" altLang="en-US" sz="1600" dirty="0"/>
              <a:t>，比如A的块大小为4KB，B的块大小为8KB。</a:t>
            </a:r>
            <a:endParaRPr kumimoji="1" lang="zh-CN" altLang="en-US" sz="1600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/>
              <a:t>一个文件</a:t>
            </a:r>
            <a:r>
              <a:rPr kumimoji="1" lang="zh-CN" altLang="en-US" sz="1600" dirty="0">
                <a:solidFill>
                  <a:srgbClr val="FF0000"/>
                </a:solidFill>
              </a:rPr>
              <a:t>除最后一个</a:t>
            </a:r>
            <a:r>
              <a:rPr kumimoji="1" lang="en-US" altLang="zh-CN" sz="1600" dirty="0">
                <a:solidFill>
                  <a:srgbClr val="FF0000"/>
                </a:solidFill>
              </a:rPr>
              <a:t>block</a:t>
            </a:r>
            <a:r>
              <a:rPr kumimoji="1" lang="zh-CN" altLang="en-US" sz="1600" dirty="0">
                <a:solidFill>
                  <a:srgbClr val="FF0000"/>
                </a:solidFill>
              </a:rPr>
              <a:t>，其他</a:t>
            </a:r>
            <a:r>
              <a:rPr kumimoji="1" lang="en-US" altLang="zh-CN" sz="1600" dirty="0">
                <a:solidFill>
                  <a:srgbClr val="FF0000"/>
                </a:solidFill>
              </a:rPr>
              <a:t>block</a:t>
            </a:r>
            <a:r>
              <a:rPr kumimoji="1" lang="zh-CN" altLang="en-US" sz="1600" dirty="0">
                <a:solidFill>
                  <a:srgbClr val="FF0000"/>
                </a:solidFill>
              </a:rPr>
              <a:t>大小必须一致</a:t>
            </a:r>
            <a:r>
              <a:rPr kumimoji="1" lang="zh-CN" altLang="en-US" sz="1600" dirty="0"/>
              <a:t>，因为最后一块可能不够规定的块大小。</a:t>
            </a:r>
            <a:endParaRPr kumimoji="1" lang="en-US" altLang="zh-CN" sz="1600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solidFill>
                  <a:srgbClr val="FF0000"/>
                </a:solidFill>
              </a:rPr>
              <a:t>block</a:t>
            </a:r>
            <a:r>
              <a:rPr kumimoji="1" lang="zh-CN" altLang="en-US" sz="1600" dirty="0">
                <a:solidFill>
                  <a:srgbClr val="FF0000"/>
                </a:solidFill>
              </a:rPr>
              <a:t>的大小依据硬件的</a:t>
            </a:r>
            <a:r>
              <a:rPr kumimoji="1" lang="en-US" altLang="zh-CN" sz="1600" dirty="0">
                <a:solidFill>
                  <a:srgbClr val="FF0000"/>
                </a:solidFill>
              </a:rPr>
              <a:t>I/O</a:t>
            </a:r>
            <a:r>
              <a:rPr kumimoji="1" lang="zh-CN" altLang="en-US" sz="1600" dirty="0">
                <a:solidFill>
                  <a:srgbClr val="FF0000"/>
                </a:solidFill>
              </a:rPr>
              <a:t>特性调整</a:t>
            </a:r>
            <a:r>
              <a:rPr kumimoji="1" lang="zh-CN" altLang="en-US" sz="1600" dirty="0"/>
              <a:t>，在Hadoop 1.x版本时，block块大小默认为64MB，</a:t>
            </a:r>
            <a:endParaRPr kumimoji="1" lang="zh-CN" altLang="en-US" sz="1600" dirty="0"/>
          </a:p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1600" dirty="0"/>
              <a:t>    </a:t>
            </a:r>
            <a:r>
              <a:rPr kumimoji="1" lang="zh-CN" altLang="en-US" sz="1600" dirty="0"/>
              <a:t>在Hadoop 2.x版本时，block块大小默认为128MB。</a:t>
            </a:r>
            <a:endParaRPr kumimoji="1" lang="zh-CN" altLang="en-US" sz="1600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/>
              <a:t>由于是分布式环境，所以block块被分散在集群的各个节点中，但是</a:t>
            </a:r>
            <a:r>
              <a:rPr kumimoji="1" lang="en-US" altLang="zh-CN" sz="1600" dirty="0">
                <a:solidFill>
                  <a:srgbClr val="FF0000"/>
                </a:solidFill>
              </a:rPr>
              <a:t>block具有location</a:t>
            </a:r>
            <a:endParaRPr kumimoji="1" lang="en-US" altLang="zh-CN" sz="1600" dirty="0">
              <a:solidFill>
                <a:srgbClr val="FF0000"/>
              </a:solidFill>
            </a:endParaRPr>
          </a:p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1600" dirty="0"/>
              <a:t>   （也就是说每个block块会有一个属性记录当前block块的地址）</a:t>
            </a:r>
            <a:r>
              <a:rPr kumimoji="1" lang="zh-CN" altLang="en-US" sz="1600" dirty="0"/>
              <a:t>。</a:t>
            </a:r>
            <a:endParaRPr kumimoji="1" lang="en-US" altLang="zh-CN" sz="1600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solidFill>
                  <a:srgbClr val="FF0000"/>
                </a:solidFill>
              </a:rPr>
              <a:t>Block</a:t>
            </a:r>
            <a:r>
              <a:rPr kumimoji="1" lang="zh-CN" altLang="en-US" sz="1600" dirty="0">
                <a:solidFill>
                  <a:srgbClr val="FF0000"/>
                </a:solidFill>
              </a:rPr>
              <a:t>具有副本</a:t>
            </a:r>
            <a:r>
              <a:rPr kumimoji="1" lang="en-US" altLang="zh-CN" sz="1600" dirty="0">
                <a:solidFill>
                  <a:srgbClr val="FF0000"/>
                </a:solidFill>
              </a:rPr>
              <a:t>(replication)</a:t>
            </a:r>
            <a:r>
              <a:rPr kumimoji="1" lang="zh-CN" altLang="en-US" sz="1600" dirty="0"/>
              <a:t>，</a:t>
            </a:r>
            <a:r>
              <a:rPr kumimoji="1" lang="zh-CN" altLang="en-US" sz="1600" dirty="0">
                <a:sym typeface="+mn-ea"/>
              </a:rPr>
              <a:t>副本是满足可靠性和性能的关键，</a:t>
            </a:r>
            <a:r>
              <a:rPr kumimoji="1" lang="zh-CN" altLang="en-US" sz="1600" dirty="0"/>
              <a:t>没有主从概念</a:t>
            </a:r>
            <a:r>
              <a:rPr kumimoji="1" lang="en-US" altLang="zh-CN" sz="1600" dirty="0"/>
              <a:t>(</a:t>
            </a:r>
            <a:r>
              <a:rPr kumimoji="1" lang="zh-CN" altLang="en-US" sz="1600" dirty="0"/>
              <a:t>地位一样</a:t>
            </a:r>
            <a:r>
              <a:rPr kumimoji="1" lang="en-US" altLang="zh-CN" sz="1600" dirty="0"/>
              <a:t>)</a:t>
            </a:r>
            <a:r>
              <a:rPr kumimoji="1" lang="zh-CN" altLang="en-US" sz="1600" dirty="0"/>
              <a:t>，</a:t>
            </a:r>
            <a:endParaRPr kumimoji="1" lang="zh-CN" altLang="en-US" sz="1600" dirty="0"/>
          </a:p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1600" dirty="0"/>
              <a:t>     </a:t>
            </a:r>
            <a:r>
              <a:rPr kumimoji="1" lang="zh-CN" altLang="en-US" sz="1600" dirty="0"/>
              <a:t>副本不能出现在同一个节点</a:t>
            </a:r>
            <a:r>
              <a:rPr kumimoji="1" lang="en-US" altLang="zh-CN" sz="1600" dirty="0"/>
              <a:t>(为了容灾考虑)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比如block 1有3个副本，则说明整个集群中有3个block 1</a:t>
            </a:r>
            <a:r>
              <a:rPr kumimoji="1" lang="zh-CN" altLang="en-US" sz="1600" dirty="0"/>
              <a:t>。</a:t>
            </a:r>
            <a:endParaRPr kumimoji="1" lang="en-US" altLang="zh-CN" sz="1600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/>
              <a:t>文件上传可以指定</a:t>
            </a:r>
            <a:r>
              <a:rPr kumimoji="1" lang="en-US" altLang="zh-CN" sz="1600" dirty="0"/>
              <a:t>block</a:t>
            </a:r>
            <a:r>
              <a:rPr kumimoji="1" lang="zh-CN" altLang="en-US" sz="1600" dirty="0"/>
              <a:t>大小和副本数，</a:t>
            </a:r>
            <a:r>
              <a:rPr kumimoji="1" lang="zh-CN" altLang="en-US" sz="1600" dirty="0">
                <a:solidFill>
                  <a:srgbClr val="FF0000"/>
                </a:solidFill>
              </a:rPr>
              <a:t>上传后只能修改副本数，不能再更改block块的大小</a:t>
            </a:r>
            <a:r>
              <a:rPr kumimoji="1" lang="zh-CN" altLang="en-US" sz="1600" dirty="0"/>
              <a:t>。</a:t>
            </a:r>
            <a:endParaRPr kumimoji="1" lang="zh-CN" altLang="en-US" sz="1600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/>
              <a:t>文件是</a:t>
            </a:r>
            <a:r>
              <a:rPr kumimoji="1" lang="en-US" altLang="zh-CN" sz="1600" dirty="0">
                <a:solidFill>
                  <a:srgbClr val="FF0000"/>
                </a:solidFill>
              </a:rPr>
              <a:t>一次写入多次读取</a:t>
            </a:r>
            <a:r>
              <a:rPr kumimoji="1" lang="en-US" altLang="zh-CN" sz="1600" dirty="0"/>
              <a:t>的，且不支持修改文件，相当于只读。不修改的原因很简单，</a:t>
            </a:r>
            <a:endParaRPr kumimoji="1" lang="en-US" altLang="zh-CN" sz="1600" dirty="0"/>
          </a:p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1600" dirty="0"/>
              <a:t>     因为这会造成block块大小不一致，offset不成规律。但是</a:t>
            </a:r>
            <a:r>
              <a:rPr kumimoji="1" lang="en-US" altLang="zh-CN" sz="1600" dirty="0">
                <a:solidFill>
                  <a:srgbClr val="FF0000"/>
                </a:solidFill>
              </a:rPr>
              <a:t>允许在文件后追加数据</a:t>
            </a:r>
            <a:r>
              <a:rPr kumimoji="1" lang="en-US" altLang="zh-CN" sz="1600" dirty="0"/>
              <a:t>，</a:t>
            </a:r>
            <a:endParaRPr kumimoji="1" lang="en-US" altLang="zh-CN" sz="1600" dirty="0"/>
          </a:p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1600" dirty="0"/>
              <a:t>     因为这不会更改前面block块的大小，不影响offset</a:t>
            </a:r>
            <a:r>
              <a:rPr kumimoji="1" lang="zh-CN" altLang="en-US" sz="1600" dirty="0"/>
              <a:t>。</a:t>
            </a:r>
            <a:endParaRPr kumimoji="1" lang="en-US" altLang="zh-CN" sz="1600" dirty="0"/>
          </a:p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en-US" altLang="zh-CN" sz="1600" dirty="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358515" y="332740"/>
            <a:ext cx="8336280" cy="1048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1090141"/>
            <a:ext cx="8313812" cy="5098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架构设计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2414" y="1700808"/>
            <a:ext cx="90108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2000" dirty="0"/>
              <a:t>HDFS</a:t>
            </a:r>
            <a:r>
              <a:rPr kumimoji="1" lang="zh-CN" altLang="en-US" sz="2000" dirty="0"/>
              <a:t>是一个主从</a:t>
            </a:r>
            <a:r>
              <a:rPr kumimoji="1" lang="en-US" altLang="zh-CN" sz="2000" dirty="0"/>
              <a:t>(Master/Slaves)</a:t>
            </a:r>
            <a:r>
              <a:rPr kumimoji="1" lang="zh-CN" altLang="en-US" sz="2000" dirty="0"/>
              <a:t>架构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由一个</a:t>
            </a: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和一些</a:t>
            </a:r>
            <a:r>
              <a:rPr kumimoji="1" lang="en-US" altLang="zh-CN" sz="2000" dirty="0" err="1"/>
              <a:t>DataNode</a:t>
            </a:r>
            <a:r>
              <a:rPr kumimoji="1" lang="zh-CN" altLang="en-US" sz="2000" dirty="0"/>
              <a:t>组成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面向文件包含：文件数据</a:t>
            </a:r>
            <a:r>
              <a:rPr kumimoji="1" lang="en-US" altLang="zh-CN" sz="2000" dirty="0"/>
              <a:t>(data)</a:t>
            </a:r>
            <a:r>
              <a:rPr kumimoji="1" lang="zh-CN" altLang="en-US" sz="2000" dirty="0"/>
              <a:t>和文件元数据</a:t>
            </a:r>
            <a:r>
              <a:rPr kumimoji="1" lang="en-US" altLang="zh-CN" sz="2000" dirty="0"/>
              <a:t>(metadata)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负责存储和管理文件元数据，并维护了一个层次型的文件目录树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2000" dirty="0" err="1"/>
              <a:t>DataNode</a:t>
            </a:r>
            <a:r>
              <a:rPr kumimoji="1" lang="zh-CN" altLang="en-US" sz="2000" dirty="0"/>
              <a:t>负责存储文件数据</a:t>
            </a:r>
            <a:r>
              <a:rPr kumimoji="1" lang="en-US" altLang="zh-CN" sz="2000" dirty="0"/>
              <a:t>(block</a:t>
            </a:r>
            <a:r>
              <a:rPr kumimoji="1" lang="zh-CN" altLang="en-US" sz="2000" dirty="0"/>
              <a:t>块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，并提供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的读写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2000" dirty="0" err="1"/>
              <a:t>DataNode</a:t>
            </a:r>
            <a:r>
              <a:rPr kumimoji="1" lang="zh-CN" altLang="en-US" sz="2000" dirty="0"/>
              <a:t>与</a:t>
            </a: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维持心跳，并汇报自己持有的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信息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2000" dirty="0"/>
              <a:t>Client</a:t>
            </a:r>
            <a:r>
              <a:rPr kumimoji="1" lang="zh-CN" altLang="en-US" sz="2000" dirty="0"/>
              <a:t>和</a:t>
            </a: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交互文件元数据和</a:t>
            </a:r>
            <a:r>
              <a:rPr kumimoji="1" lang="en-US" altLang="zh-CN" sz="2000" dirty="0" err="1"/>
              <a:t>DataNode</a:t>
            </a:r>
            <a:r>
              <a:rPr kumimoji="1" lang="zh-CN" altLang="en-US" sz="2000" dirty="0"/>
              <a:t>交互文件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数据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1"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404664"/>
            <a:ext cx="8296135" cy="5733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角色功能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2414" y="1700808"/>
            <a:ext cx="728596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 err="1"/>
              <a:t>NameNode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完全基于内存存储文件元数据、目录结构、文件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的映射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需要持久化方案保证数据可靠性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提供</a:t>
            </a:r>
            <a:r>
              <a:rPr kumimoji="1" lang="zh-CN" altLang="en-US" sz="2000" dirty="0">
                <a:solidFill>
                  <a:srgbClr val="FF0000"/>
                </a:solidFill>
              </a:rPr>
              <a:t>副本</a:t>
            </a:r>
            <a:r>
              <a:rPr kumimoji="1" lang="zh-CN" altLang="en-US" sz="2000" dirty="0"/>
              <a:t>放置策略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 err="1"/>
              <a:t>DataNode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基于本地磁盘存储</a:t>
            </a:r>
            <a:r>
              <a:rPr kumimoji="1" lang="en-US" altLang="zh-CN" sz="2000" dirty="0"/>
              <a:t>block(</a:t>
            </a:r>
            <a:r>
              <a:rPr kumimoji="1" lang="zh-CN" altLang="en-US" sz="2000" dirty="0"/>
              <a:t>文件的形式</a:t>
            </a:r>
            <a:r>
              <a:rPr kumimoji="1" lang="en-US" altLang="zh-CN" sz="2000" dirty="0"/>
              <a:t>)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并保存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的校验和数据保证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的可靠性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与</a:t>
            </a: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保持心跳，汇报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列表状态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endParaRPr kumimoji="1"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元数据持久化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97868" y="1772816"/>
            <a:ext cx="10463121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任何对文件系统元数据产生修改的操作，</a:t>
            </a:r>
            <a:r>
              <a:rPr lang="en-US" altLang="zh-CN" dirty="0" err="1"/>
              <a:t>Namenode</a:t>
            </a:r>
            <a:r>
              <a:rPr lang="zh-CN" altLang="en-US" dirty="0"/>
              <a:t>都会使用一种称为</a:t>
            </a:r>
            <a:r>
              <a:rPr lang="en-US" altLang="zh-CN" dirty="0" err="1"/>
              <a:t>EditLog</a:t>
            </a:r>
            <a:r>
              <a:rPr lang="zh-CN" altLang="en-US" dirty="0"/>
              <a:t>的事务日志记录下来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使用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存储内存所有的元数据状态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使用本地磁盘保存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FsImage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EditLog</a:t>
            </a:r>
            <a:r>
              <a:rPr kumimoji="1" lang="zh-CN" altLang="en-US" dirty="0"/>
              <a:t>具有完整性，数据丢失少，但恢复速度慢，并有体积膨胀风险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FsImage</a:t>
            </a:r>
            <a:r>
              <a:rPr kumimoji="1" lang="zh-CN" altLang="en-US" dirty="0"/>
              <a:t>具有恢复速度快，体积与内存数据相当，但不能实时保存，数据丢失多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NameNode</a:t>
            </a:r>
            <a:r>
              <a:rPr kumimoji="1" lang="zh-CN" altLang="en-US" dirty="0"/>
              <a:t>使用了</a:t>
            </a:r>
            <a:r>
              <a:rPr kumimoji="1" lang="en-US" altLang="zh-CN" dirty="0" err="1"/>
              <a:t>FsImage+EditLog</a:t>
            </a:r>
            <a:r>
              <a:rPr kumimoji="1" lang="zh-CN" altLang="en-US" dirty="0"/>
              <a:t>整合的方案：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滚动将增量的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更新到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，以保证更近时点的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和更小的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体积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2788</Words>
  <Application>WPS 演示</Application>
  <PresentationFormat>自定义</PresentationFormat>
  <Paragraphs>136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Microsoft YaHei UI</vt:lpstr>
      <vt:lpstr>微软雅黑 Light</vt:lpstr>
      <vt:lpstr>Consolas</vt:lpstr>
      <vt:lpstr>微软雅黑</vt:lpstr>
      <vt:lpstr>Arial Unicode MS</vt:lpstr>
      <vt:lpstr>黑体</vt:lpstr>
      <vt:lpstr>黑板 16 x 9</vt:lpstr>
      <vt:lpstr>02 hadoop-hdfs</vt:lpstr>
      <vt:lpstr>PowerPoint 演示文稿</vt:lpstr>
      <vt:lpstr>理论知识点</vt:lpstr>
      <vt:lpstr>存储模型</vt:lpstr>
      <vt:lpstr>PowerPoint 演示文稿</vt:lpstr>
      <vt:lpstr>架构设计</vt:lpstr>
      <vt:lpstr>PowerPoint 演示文稿</vt:lpstr>
      <vt:lpstr>角色功能</vt:lpstr>
      <vt:lpstr>元数据持久化</vt:lpstr>
      <vt:lpstr>安全模式</vt:lpstr>
      <vt:lpstr>安全模式</vt:lpstr>
      <vt:lpstr>HDFS中的SNN</vt:lpstr>
      <vt:lpstr>PowerPoint 演示文稿</vt:lpstr>
      <vt:lpstr>Block的副本放置策略</vt:lpstr>
      <vt:lpstr>HDFS写流程</vt:lpstr>
      <vt:lpstr>HDFS写流程</vt:lpstr>
      <vt:lpstr>HDFS读流程</vt:lpstr>
      <vt:lpstr>HDFS读流程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DTSW</cp:lastModifiedBy>
  <cp:revision>247</cp:revision>
  <dcterms:created xsi:type="dcterms:W3CDTF">2019-04-25T09:39:00Z</dcterms:created>
  <dcterms:modified xsi:type="dcterms:W3CDTF">2021-12-28T02:34:20Z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F1F2F2E70A814AC59DFC48D89DD4A215</vt:lpwstr>
  </property>
</Properties>
</file>