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6" r:id="rId9"/>
    <p:sldId id="264" r:id="rId10"/>
    <p:sldId id="265" r:id="rId11"/>
    <p:sldId id="267" r:id="rId12"/>
    <p:sldId id="269" r:id="rId13"/>
    <p:sldId id="270" r:id="rId14"/>
    <p:sldId id="268" r:id="rId15"/>
    <p:sldId id="271" r:id="rId16"/>
    <p:sldId id="273" r:id="rId17"/>
    <p:sldId id="274" r:id="rId18"/>
    <p:sldId id="275" r:id="rId19"/>
    <p:sldId id="276" r:id="rId20"/>
    <p:sldId id="277" r:id="rId21"/>
    <p:sldId id="279" r:id="rId22"/>
    <p:sldId id="280" r:id="rId23"/>
    <p:sldId id="281" r:id="rId24"/>
    <p:sldId id="282" r:id="rId25"/>
    <p:sldId id="283" r:id="rId26"/>
    <p:sldId id="284"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C100"/>
    <a:srgbClr val="F9BD00"/>
    <a:srgbClr val="873A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2" autoAdjust="0"/>
    <p:restoredTop sz="96274" autoAdjust="0"/>
  </p:normalViewPr>
  <p:slideViewPr>
    <p:cSldViewPr snapToGrid="0">
      <p:cViewPr varScale="1">
        <p:scale>
          <a:sx n="108" d="100"/>
          <a:sy n="108" d="100"/>
        </p:scale>
        <p:origin x="684"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7F8099-7F1A-4529-9AF3-BDAE7E68E2D7}" type="datetimeFigureOut">
              <a:rPr lang="zh-CN" altLang="en-US" smtClean="0"/>
              <a:t>2019-4-4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22D12E-C5D3-4E4F-9114-1B5B0F6A8705}" type="slidenum">
              <a:rPr lang="zh-CN" altLang="en-US" smtClean="0"/>
              <a:t>‹#›</a:t>
            </a:fld>
            <a:endParaRPr lang="zh-CN" altLang="en-US"/>
          </a:p>
        </p:txBody>
      </p:sp>
    </p:spTree>
    <p:extLst>
      <p:ext uri="{BB962C8B-B14F-4D97-AF65-F5344CB8AC3E}">
        <p14:creationId xmlns:p14="http://schemas.microsoft.com/office/powerpoint/2010/main" val="2342029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6418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0E51D57E-D834-44E7-B9D5-084A86E23BA3}" type="datetimeFigureOut">
              <a:rPr lang="zh-CN" altLang="en-US" smtClean="0"/>
              <a:t>2019-4-4</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CC82C1A5-9D47-4076-8D3F-0DEB58D4868E}" type="slidenum">
              <a:rPr lang="zh-CN" altLang="en-US" smtClean="0"/>
              <a:t>‹#›</a:t>
            </a:fld>
            <a:endParaRPr lang="zh-CN" altLang="en-US"/>
          </a:p>
        </p:txBody>
      </p:sp>
    </p:spTree>
    <p:extLst>
      <p:ext uri="{BB962C8B-B14F-4D97-AF65-F5344CB8AC3E}">
        <p14:creationId xmlns:p14="http://schemas.microsoft.com/office/powerpoint/2010/main" val="656650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0E51D57E-D834-44E7-B9D5-084A86E23BA3}" type="datetimeFigureOut">
              <a:rPr lang="zh-CN" altLang="en-US" smtClean="0"/>
              <a:t>2019-4-4</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CC82C1A5-9D47-4076-8D3F-0DEB58D4868E}" type="slidenum">
              <a:rPr lang="zh-CN" altLang="en-US" smtClean="0"/>
              <a:t>‹#›</a:t>
            </a:fld>
            <a:endParaRPr lang="zh-CN" altLang="en-US"/>
          </a:p>
        </p:txBody>
      </p:sp>
    </p:spTree>
    <p:extLst>
      <p:ext uri="{BB962C8B-B14F-4D97-AF65-F5344CB8AC3E}">
        <p14:creationId xmlns:p14="http://schemas.microsoft.com/office/powerpoint/2010/main" val="1218478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0E51D57E-D834-44E7-B9D5-084A86E23BA3}" type="datetimeFigureOut">
              <a:rPr lang="zh-CN" altLang="en-US" smtClean="0"/>
              <a:t>2019-4-4</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CC82C1A5-9D47-4076-8D3F-0DEB58D4868E}" type="slidenum">
              <a:rPr lang="zh-CN" altLang="en-US" smtClean="0"/>
              <a:t>‹#›</a:t>
            </a:fld>
            <a:endParaRPr lang="zh-CN" altLang="en-US"/>
          </a:p>
        </p:txBody>
      </p:sp>
    </p:spTree>
    <p:extLst>
      <p:ext uri="{BB962C8B-B14F-4D97-AF65-F5344CB8AC3E}">
        <p14:creationId xmlns:p14="http://schemas.microsoft.com/office/powerpoint/2010/main" val="3017405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0E51D57E-D834-44E7-B9D5-084A86E23BA3}" type="datetimeFigureOut">
              <a:rPr lang="zh-CN" altLang="en-US" smtClean="0"/>
              <a:t>2019-4-4</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CC82C1A5-9D47-4076-8D3F-0DEB58D4868E}" type="slidenum">
              <a:rPr lang="zh-CN" altLang="en-US" smtClean="0"/>
              <a:t>‹#›</a:t>
            </a:fld>
            <a:endParaRPr lang="zh-CN" altLang="en-US"/>
          </a:p>
        </p:txBody>
      </p:sp>
    </p:spTree>
    <p:extLst>
      <p:ext uri="{BB962C8B-B14F-4D97-AF65-F5344CB8AC3E}">
        <p14:creationId xmlns:p14="http://schemas.microsoft.com/office/powerpoint/2010/main" val="2865437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0E51D57E-D834-44E7-B9D5-084A86E23BA3}" type="datetimeFigureOut">
              <a:rPr lang="zh-CN" altLang="en-US" smtClean="0"/>
              <a:t>2019-4-4</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CC82C1A5-9D47-4076-8D3F-0DEB58D4868E}" type="slidenum">
              <a:rPr lang="zh-CN" altLang="en-US" smtClean="0"/>
              <a:t>‹#›</a:t>
            </a:fld>
            <a:endParaRPr lang="zh-CN" altLang="en-US"/>
          </a:p>
        </p:txBody>
      </p:sp>
    </p:spTree>
    <p:extLst>
      <p:ext uri="{BB962C8B-B14F-4D97-AF65-F5344CB8AC3E}">
        <p14:creationId xmlns:p14="http://schemas.microsoft.com/office/powerpoint/2010/main" val="884327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0E51D57E-D834-44E7-B9D5-084A86E23BA3}" type="datetimeFigureOut">
              <a:rPr lang="zh-CN" altLang="en-US" smtClean="0"/>
              <a:t>2019-4-4</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CC82C1A5-9D47-4076-8D3F-0DEB58D4868E}" type="slidenum">
              <a:rPr lang="zh-CN" altLang="en-US" smtClean="0"/>
              <a:t>‹#›</a:t>
            </a:fld>
            <a:endParaRPr lang="zh-CN" altLang="en-US"/>
          </a:p>
        </p:txBody>
      </p:sp>
    </p:spTree>
    <p:extLst>
      <p:ext uri="{BB962C8B-B14F-4D97-AF65-F5344CB8AC3E}">
        <p14:creationId xmlns:p14="http://schemas.microsoft.com/office/powerpoint/2010/main" val="382205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0E51D57E-D834-44E7-B9D5-084A86E23BA3}" type="datetimeFigureOut">
              <a:rPr lang="zh-CN" altLang="en-US" smtClean="0"/>
              <a:t>2019-4-4</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CC82C1A5-9D47-4076-8D3F-0DEB58D4868E}" type="slidenum">
              <a:rPr lang="zh-CN" altLang="en-US" smtClean="0"/>
              <a:t>‹#›</a:t>
            </a:fld>
            <a:endParaRPr lang="zh-CN" altLang="en-US"/>
          </a:p>
        </p:txBody>
      </p:sp>
    </p:spTree>
    <p:extLst>
      <p:ext uri="{BB962C8B-B14F-4D97-AF65-F5344CB8AC3E}">
        <p14:creationId xmlns:p14="http://schemas.microsoft.com/office/powerpoint/2010/main" val="3775699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0E51D57E-D834-44E7-B9D5-084A86E23BA3}" type="datetimeFigureOut">
              <a:rPr lang="zh-CN" altLang="en-US" smtClean="0"/>
              <a:t>2019-4-4</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CC82C1A5-9D47-4076-8D3F-0DEB58D4868E}" type="slidenum">
              <a:rPr lang="zh-CN" altLang="en-US" smtClean="0"/>
              <a:t>‹#›</a:t>
            </a:fld>
            <a:endParaRPr lang="zh-CN" altLang="en-US"/>
          </a:p>
        </p:txBody>
      </p:sp>
    </p:spTree>
    <p:extLst>
      <p:ext uri="{BB962C8B-B14F-4D97-AF65-F5344CB8AC3E}">
        <p14:creationId xmlns:p14="http://schemas.microsoft.com/office/powerpoint/2010/main" val="898764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0E51D57E-D834-44E7-B9D5-084A86E23BA3}" type="datetimeFigureOut">
              <a:rPr lang="zh-CN" altLang="en-US" smtClean="0"/>
              <a:t>2019-4-4</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CC82C1A5-9D47-4076-8D3F-0DEB58D4868E}" type="slidenum">
              <a:rPr lang="zh-CN" altLang="en-US" smtClean="0"/>
              <a:t>‹#›</a:t>
            </a:fld>
            <a:endParaRPr lang="zh-CN" altLang="en-US"/>
          </a:p>
        </p:txBody>
      </p:sp>
    </p:spTree>
    <p:extLst>
      <p:ext uri="{BB962C8B-B14F-4D97-AF65-F5344CB8AC3E}">
        <p14:creationId xmlns:p14="http://schemas.microsoft.com/office/powerpoint/2010/main" val="482781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0E51D57E-D834-44E7-B9D5-084A86E23BA3}" type="datetimeFigureOut">
              <a:rPr lang="zh-CN" altLang="en-US" smtClean="0"/>
              <a:t>2019-4-4</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CC82C1A5-9D47-4076-8D3F-0DEB58D4868E}" type="slidenum">
              <a:rPr lang="zh-CN" altLang="en-US" smtClean="0"/>
              <a:t>‹#›</a:t>
            </a:fld>
            <a:endParaRPr lang="zh-CN" altLang="en-US"/>
          </a:p>
        </p:txBody>
      </p:sp>
    </p:spTree>
    <p:extLst>
      <p:ext uri="{BB962C8B-B14F-4D97-AF65-F5344CB8AC3E}">
        <p14:creationId xmlns:p14="http://schemas.microsoft.com/office/powerpoint/2010/main" val="879008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11017" y="140678"/>
            <a:ext cx="1951891" cy="595600"/>
          </a:xfrm>
          <a:prstGeom prst="rect">
            <a:avLst/>
          </a:prstGeom>
        </p:spPr>
      </p:pic>
      <p:cxnSp>
        <p:nvCxnSpPr>
          <p:cNvPr id="9" name="直接连接符 8"/>
          <p:cNvCxnSpPr/>
          <p:nvPr userDrawn="1"/>
        </p:nvCxnSpPr>
        <p:spPr>
          <a:xfrm>
            <a:off x="-17584" y="879231"/>
            <a:ext cx="12214800" cy="0"/>
          </a:xfrm>
          <a:prstGeom prst="line">
            <a:avLst/>
          </a:prstGeom>
          <a:ln w="28575">
            <a:solidFill>
              <a:srgbClr val="F9BD00"/>
            </a:solidFill>
          </a:ln>
        </p:spPr>
        <p:style>
          <a:lnRef idx="1">
            <a:schemeClr val="accent4"/>
          </a:lnRef>
          <a:fillRef idx="0">
            <a:schemeClr val="accent4"/>
          </a:fillRef>
          <a:effectRef idx="0">
            <a:schemeClr val="accent4"/>
          </a:effectRef>
          <a:fontRef idx="minor">
            <a:schemeClr val="tx1"/>
          </a:fontRef>
        </p:style>
      </p:cxnSp>
      <p:sp>
        <p:nvSpPr>
          <p:cNvPr id="11" name="文本框 10"/>
          <p:cNvSpPr txBox="1"/>
          <p:nvPr userDrawn="1"/>
        </p:nvSpPr>
        <p:spPr>
          <a:xfrm>
            <a:off x="8361484" y="176868"/>
            <a:ext cx="3596054" cy="523220"/>
          </a:xfrm>
          <a:prstGeom prst="rect">
            <a:avLst/>
          </a:prstGeom>
          <a:noFill/>
        </p:spPr>
        <p:txBody>
          <a:bodyPr wrap="square" rtlCol="0">
            <a:spAutoFit/>
          </a:bodyPr>
          <a:lstStyle/>
          <a:p>
            <a:pPr algn="ctr"/>
            <a:r>
              <a:rPr lang="zh-CN" altLang="en-US" sz="2800" b="0" dirty="0" smtClean="0">
                <a:latin typeface="+mn-ea"/>
                <a:ea typeface="+mn-ea"/>
              </a:rPr>
              <a:t>全栈工程师项目实训</a:t>
            </a:r>
            <a:endParaRPr lang="zh-CN" altLang="en-US" sz="2800" b="0" dirty="0">
              <a:latin typeface="+mn-ea"/>
              <a:ea typeface="+mn-ea"/>
            </a:endParaRPr>
          </a:p>
        </p:txBody>
      </p:sp>
    </p:spTree>
    <p:extLst>
      <p:ext uri="{BB962C8B-B14F-4D97-AF65-F5344CB8AC3E}">
        <p14:creationId xmlns:p14="http://schemas.microsoft.com/office/powerpoint/2010/main" val="3091238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grpSp>
        <p:nvGrpSpPr>
          <p:cNvPr id="14" name="组合 13"/>
          <p:cNvGrpSpPr/>
          <p:nvPr/>
        </p:nvGrpSpPr>
        <p:grpSpPr>
          <a:xfrm>
            <a:off x="1819275" y="1121951"/>
            <a:ext cx="8353425" cy="792574"/>
            <a:chOff x="1819275" y="1121951"/>
            <a:chExt cx="8353425" cy="792574"/>
          </a:xfrm>
        </p:grpSpPr>
        <p:sp>
          <p:nvSpPr>
            <p:cNvPr id="11" name="KSO_Shape"/>
            <p:cNvSpPr/>
            <p:nvPr/>
          </p:nvSpPr>
          <p:spPr>
            <a:xfrm>
              <a:off x="1905000" y="1215164"/>
              <a:ext cx="8181975" cy="604111"/>
            </a:xfrm>
            <a:prstGeom prst="roundRect">
              <a:avLst>
                <a:gd name="adj" fmla="val 32656"/>
              </a:avLst>
            </a:prstGeom>
            <a:solidFill>
              <a:srgbClr val="F9BD00">
                <a:alpha val="5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bg2">
                      <a:lumMod val="25000"/>
                    </a:schemeClr>
                  </a:solidFill>
                  <a:latin typeface="黑体" panose="02010609060101010101" pitchFamily="49" charset="-122"/>
                  <a:ea typeface="黑体" panose="02010609060101010101" pitchFamily="49" charset="-122"/>
                </a:rPr>
                <a:t>河南煤矿在用设备检验检测平台</a:t>
              </a:r>
              <a:endParaRPr lang="zh-CN" altLang="en-US" sz="2400" dirty="0">
                <a:solidFill>
                  <a:schemeClr val="bg2">
                    <a:lumMod val="25000"/>
                  </a:schemeClr>
                </a:solidFill>
                <a:latin typeface="黑体" panose="02010609060101010101" pitchFamily="49" charset="-122"/>
                <a:ea typeface="黑体" panose="02010609060101010101" pitchFamily="49" charset="-122"/>
              </a:endParaRPr>
            </a:p>
          </p:txBody>
        </p:sp>
        <p:sp>
          <p:nvSpPr>
            <p:cNvPr id="13" name="KSO_Shape"/>
            <p:cNvSpPr/>
            <p:nvPr/>
          </p:nvSpPr>
          <p:spPr>
            <a:xfrm>
              <a:off x="1819275" y="1121951"/>
              <a:ext cx="8353425" cy="792574"/>
            </a:xfrm>
            <a:prstGeom prst="roundRect">
              <a:avLst>
                <a:gd name="adj" fmla="val 32656"/>
              </a:avLst>
            </a:prstGeom>
            <a:noFill/>
            <a:ln>
              <a:solidFill>
                <a:schemeClr val="accent4">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grpSp>
      <p:cxnSp>
        <p:nvCxnSpPr>
          <p:cNvPr id="9" name="直接连接符 8"/>
          <p:cNvCxnSpPr/>
          <p:nvPr/>
        </p:nvCxnSpPr>
        <p:spPr>
          <a:xfrm>
            <a:off x="1981067" y="3508067"/>
            <a:ext cx="3870665" cy="0"/>
          </a:xfrm>
          <a:prstGeom prst="line">
            <a:avLst/>
          </a:prstGeom>
          <a:noFill/>
          <a:ln>
            <a:solidFill>
              <a:schemeClr val="accent4">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22" name="直接连接符 21"/>
          <p:cNvCxnSpPr/>
          <p:nvPr/>
        </p:nvCxnSpPr>
        <p:spPr>
          <a:xfrm>
            <a:off x="1893810" y="4933952"/>
            <a:ext cx="3870665" cy="0"/>
          </a:xfrm>
          <a:prstGeom prst="line">
            <a:avLst/>
          </a:prstGeom>
          <a:noFill/>
          <a:ln>
            <a:solidFill>
              <a:schemeClr val="accent4">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39" name="直接连接符 38"/>
          <p:cNvCxnSpPr/>
          <p:nvPr/>
        </p:nvCxnSpPr>
        <p:spPr>
          <a:xfrm>
            <a:off x="6985414" y="3508067"/>
            <a:ext cx="3870665" cy="0"/>
          </a:xfrm>
          <a:prstGeom prst="line">
            <a:avLst/>
          </a:prstGeom>
          <a:noFill/>
          <a:ln>
            <a:solidFill>
              <a:schemeClr val="accent4">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cxnSp>
      <p:grpSp>
        <p:nvGrpSpPr>
          <p:cNvPr id="49" name="组合 48"/>
          <p:cNvGrpSpPr/>
          <p:nvPr/>
        </p:nvGrpSpPr>
        <p:grpSpPr>
          <a:xfrm>
            <a:off x="1945067" y="2273902"/>
            <a:ext cx="3819407" cy="861775"/>
            <a:chOff x="1945067" y="2273902"/>
            <a:chExt cx="3819407" cy="861775"/>
          </a:xfrm>
        </p:grpSpPr>
        <p:sp>
          <p:nvSpPr>
            <p:cNvPr id="2" name="矩形 1"/>
            <p:cNvSpPr/>
            <p:nvPr/>
          </p:nvSpPr>
          <p:spPr>
            <a:xfrm>
              <a:off x="2668477" y="2273902"/>
              <a:ext cx="2031325" cy="369332"/>
            </a:xfrm>
            <a:prstGeom prst="rect">
              <a:avLst/>
            </a:prstGeom>
          </p:spPr>
          <p:txBody>
            <a:bodyPr wrap="none">
              <a:spAutoFit/>
            </a:bodyPr>
            <a:lstStyle/>
            <a:p>
              <a:r>
                <a:rPr lang="zh-CN" altLang="en-US" dirty="0">
                  <a:latin typeface="黑体" panose="02010609060101010101" pitchFamily="49" charset="-122"/>
                  <a:ea typeface="黑体" panose="02010609060101010101" pitchFamily="49" charset="-122"/>
                </a:rPr>
                <a:t>如何进行需求分析</a:t>
              </a:r>
            </a:p>
          </p:txBody>
        </p:sp>
        <p:sp>
          <p:nvSpPr>
            <p:cNvPr id="24" name="KSO_Shape"/>
            <p:cNvSpPr>
              <a:spLocks noChangeAspect="1"/>
            </p:cNvSpPr>
            <p:nvPr/>
          </p:nvSpPr>
          <p:spPr bwMode="auto">
            <a:xfrm>
              <a:off x="1945067" y="2273902"/>
              <a:ext cx="450239" cy="504000"/>
            </a:xfrm>
            <a:custGeom>
              <a:avLst/>
              <a:gdLst>
                <a:gd name="T0" fmla="*/ 248428 w 2033587"/>
                <a:gd name="T1" fmla="*/ 944529 h 2276475"/>
                <a:gd name="T2" fmla="*/ 1175716 w 2033587"/>
                <a:gd name="T3" fmla="*/ 709393 h 2276475"/>
                <a:gd name="T4" fmla="*/ 1178374 w 2033587"/>
                <a:gd name="T5" fmla="*/ 591162 h 2276475"/>
                <a:gd name="T6" fmla="*/ 1585424 w 2033587"/>
                <a:gd name="T7" fmla="*/ 232745 h 2276475"/>
                <a:gd name="T8" fmla="*/ 1623685 w 2033587"/>
                <a:gd name="T9" fmla="*/ 244701 h 2276475"/>
                <a:gd name="T10" fmla="*/ 1656631 w 2033587"/>
                <a:gd name="T11" fmla="*/ 266753 h 2276475"/>
                <a:gd name="T12" fmla="*/ 1682138 w 2033587"/>
                <a:gd name="T13" fmla="*/ 297308 h 2276475"/>
                <a:gd name="T14" fmla="*/ 1697549 w 2033587"/>
                <a:gd name="T15" fmla="*/ 334505 h 2276475"/>
                <a:gd name="T16" fmla="*/ 1701800 w 2033587"/>
                <a:gd name="T17" fmla="*/ 1767638 h 2276475"/>
                <a:gd name="T18" fmla="*/ 1695689 w 2033587"/>
                <a:gd name="T19" fmla="*/ 1808289 h 2276475"/>
                <a:gd name="T20" fmla="*/ 1678419 w 2033587"/>
                <a:gd name="T21" fmla="*/ 1844423 h 2276475"/>
                <a:gd name="T22" fmla="*/ 1651849 w 2033587"/>
                <a:gd name="T23" fmla="*/ 1873649 h 2276475"/>
                <a:gd name="T24" fmla="*/ 1617839 w 2033587"/>
                <a:gd name="T25" fmla="*/ 1894372 h 2276475"/>
                <a:gd name="T26" fmla="*/ 1578251 w 2033587"/>
                <a:gd name="T27" fmla="*/ 1904469 h 2276475"/>
                <a:gd name="T28" fmla="*/ 381012 w 2033587"/>
                <a:gd name="T29" fmla="*/ 1903672 h 2276475"/>
                <a:gd name="T30" fmla="*/ 342220 w 2033587"/>
                <a:gd name="T31" fmla="*/ 1891715 h 2276475"/>
                <a:gd name="T32" fmla="*/ 309539 w 2033587"/>
                <a:gd name="T33" fmla="*/ 1869397 h 2276475"/>
                <a:gd name="T34" fmla="*/ 284298 w 2033587"/>
                <a:gd name="T35" fmla="*/ 1838844 h 2276475"/>
                <a:gd name="T36" fmla="*/ 268621 w 2033587"/>
                <a:gd name="T37" fmla="*/ 1801912 h 2276475"/>
                <a:gd name="T38" fmla="*/ 382075 w 2033587"/>
                <a:gd name="T39" fmla="*/ 1767638 h 2276475"/>
                <a:gd name="T40" fmla="*/ 385528 w 2033587"/>
                <a:gd name="T41" fmla="*/ 1778531 h 2276475"/>
                <a:gd name="T42" fmla="*/ 398017 w 2033587"/>
                <a:gd name="T43" fmla="*/ 1786768 h 2276475"/>
                <a:gd name="T44" fmla="*/ 1570013 w 2033587"/>
                <a:gd name="T45" fmla="*/ 1786502 h 2276475"/>
                <a:gd name="T46" fmla="*/ 1581704 w 2033587"/>
                <a:gd name="T47" fmla="*/ 1776937 h 2276475"/>
                <a:gd name="T48" fmla="*/ 1583830 w 2033587"/>
                <a:gd name="T49" fmla="*/ 368513 h 2276475"/>
                <a:gd name="T50" fmla="*/ 1580376 w 2033587"/>
                <a:gd name="T51" fmla="*/ 357619 h 2276475"/>
                <a:gd name="T52" fmla="*/ 1568419 w 2033587"/>
                <a:gd name="T53" fmla="*/ 349383 h 2276475"/>
                <a:gd name="T54" fmla="*/ 492697 w 2033587"/>
                <a:gd name="T55" fmla="*/ 362402 h 2276475"/>
                <a:gd name="T56" fmla="*/ 484724 w 2033587"/>
                <a:gd name="T57" fmla="*/ 402787 h 2276475"/>
                <a:gd name="T58" fmla="*/ 465590 w 2033587"/>
                <a:gd name="T59" fmla="*/ 437592 h 2276475"/>
                <a:gd name="T60" fmla="*/ 437421 w 2033587"/>
                <a:gd name="T61" fmla="*/ 465490 h 2276475"/>
                <a:gd name="T62" fmla="*/ 402608 w 2033587"/>
                <a:gd name="T63" fmla="*/ 484619 h 2276475"/>
                <a:gd name="T64" fmla="*/ 362480 w 2033587"/>
                <a:gd name="T65" fmla="*/ 492856 h 2276475"/>
                <a:gd name="T66" fmla="*/ 118789 w 2033587"/>
                <a:gd name="T67" fmla="*/ 1542067 h 2276475"/>
                <a:gd name="T68" fmla="*/ 128090 w 2033587"/>
                <a:gd name="T69" fmla="*/ 1553757 h 2276475"/>
                <a:gd name="T70" fmla="*/ 1299773 w 2033587"/>
                <a:gd name="T71" fmla="*/ 1556149 h 2276475"/>
                <a:gd name="T72" fmla="*/ 1310934 w 2033587"/>
                <a:gd name="T73" fmla="*/ 1552695 h 2276475"/>
                <a:gd name="T74" fmla="*/ 1319438 w 2033587"/>
                <a:gd name="T75" fmla="*/ 1540208 h 2276475"/>
                <a:gd name="T76" fmla="*/ 1318907 w 2033587"/>
                <a:gd name="T77" fmla="*/ 131782 h 2276475"/>
                <a:gd name="T78" fmla="*/ 1309340 w 2033587"/>
                <a:gd name="T79" fmla="*/ 120357 h 2276475"/>
                <a:gd name="T80" fmla="*/ 492963 w 2033587"/>
                <a:gd name="T81" fmla="*/ 117967 h 2276475"/>
                <a:gd name="T82" fmla="*/ 1327676 w 2033587"/>
                <a:gd name="T83" fmla="*/ 2922 h 2276475"/>
                <a:gd name="T84" fmla="*/ 1365413 w 2033587"/>
                <a:gd name="T85" fmla="*/ 16738 h 2276475"/>
                <a:gd name="T86" fmla="*/ 1397303 w 2033587"/>
                <a:gd name="T87" fmla="*/ 40385 h 2276475"/>
                <a:gd name="T88" fmla="*/ 1420954 w 2033587"/>
                <a:gd name="T89" fmla="*/ 72268 h 2276475"/>
                <a:gd name="T90" fmla="*/ 1434773 w 2033587"/>
                <a:gd name="T91" fmla="*/ 109996 h 2276475"/>
                <a:gd name="T92" fmla="*/ 1437430 w 2033587"/>
                <a:gd name="T93" fmla="*/ 1543396 h 2276475"/>
                <a:gd name="T94" fmla="*/ 1429192 w 2033587"/>
                <a:gd name="T95" fmla="*/ 1583515 h 2276475"/>
                <a:gd name="T96" fmla="*/ 1410324 w 2033587"/>
                <a:gd name="T97" fmla="*/ 1618586 h 2276475"/>
                <a:gd name="T98" fmla="*/ 1382155 w 2033587"/>
                <a:gd name="T99" fmla="*/ 1646749 h 2276475"/>
                <a:gd name="T100" fmla="*/ 1347076 w 2033587"/>
                <a:gd name="T101" fmla="*/ 1665613 h 2276475"/>
                <a:gd name="T102" fmla="*/ 1307214 w 2033587"/>
                <a:gd name="T103" fmla="*/ 1673849 h 2276475"/>
                <a:gd name="T104" fmla="*/ 109754 w 2033587"/>
                <a:gd name="T105" fmla="*/ 1671192 h 2276475"/>
                <a:gd name="T106" fmla="*/ 72017 w 2033587"/>
                <a:gd name="T107" fmla="*/ 1657377 h 2276475"/>
                <a:gd name="T108" fmla="*/ 40394 w 2033587"/>
                <a:gd name="T109" fmla="*/ 1633731 h 2276475"/>
                <a:gd name="T110" fmla="*/ 16476 w 2033587"/>
                <a:gd name="T111" fmla="*/ 1601848 h 2276475"/>
                <a:gd name="T112" fmla="*/ 2657 w 2033587"/>
                <a:gd name="T113" fmla="*/ 1564120 h 2276475"/>
                <a:gd name="T114" fmla="*/ 409517 w 2033587"/>
                <a:gd name="T115" fmla="*/ 0 h 227647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33587" h="2276475">
                  <a:moveTo>
                    <a:pt x="312737" y="1411287"/>
                  </a:moveTo>
                  <a:lnTo>
                    <a:pt x="1422400" y="1411287"/>
                  </a:lnTo>
                  <a:lnTo>
                    <a:pt x="1422400" y="1552575"/>
                  </a:lnTo>
                  <a:lnTo>
                    <a:pt x="312737" y="1552575"/>
                  </a:lnTo>
                  <a:lnTo>
                    <a:pt x="312737" y="1411287"/>
                  </a:lnTo>
                  <a:close/>
                  <a:moveTo>
                    <a:pt x="296862" y="1128712"/>
                  </a:moveTo>
                  <a:lnTo>
                    <a:pt x="1404937" y="1128712"/>
                  </a:lnTo>
                  <a:lnTo>
                    <a:pt x="1404937" y="1270000"/>
                  </a:lnTo>
                  <a:lnTo>
                    <a:pt x="296862" y="1270000"/>
                  </a:lnTo>
                  <a:lnTo>
                    <a:pt x="296862" y="1128712"/>
                  </a:lnTo>
                  <a:close/>
                  <a:moveTo>
                    <a:pt x="296862" y="847725"/>
                  </a:moveTo>
                  <a:lnTo>
                    <a:pt x="1404937" y="847725"/>
                  </a:lnTo>
                  <a:lnTo>
                    <a:pt x="1404937" y="987425"/>
                  </a:lnTo>
                  <a:lnTo>
                    <a:pt x="296862" y="987425"/>
                  </a:lnTo>
                  <a:lnTo>
                    <a:pt x="296862" y="847725"/>
                  </a:lnTo>
                  <a:close/>
                  <a:moveTo>
                    <a:pt x="869950" y="565150"/>
                  </a:moveTo>
                  <a:lnTo>
                    <a:pt x="1408113" y="565150"/>
                  </a:lnTo>
                  <a:lnTo>
                    <a:pt x="1408113" y="706438"/>
                  </a:lnTo>
                  <a:lnTo>
                    <a:pt x="869950" y="706438"/>
                  </a:lnTo>
                  <a:lnTo>
                    <a:pt x="869950" y="565150"/>
                  </a:lnTo>
                  <a:close/>
                  <a:moveTo>
                    <a:pt x="1869440" y="276225"/>
                  </a:moveTo>
                  <a:lnTo>
                    <a:pt x="1877695" y="276543"/>
                  </a:lnTo>
                  <a:lnTo>
                    <a:pt x="1885950" y="276860"/>
                  </a:lnTo>
                  <a:lnTo>
                    <a:pt x="1894522" y="278130"/>
                  </a:lnTo>
                  <a:lnTo>
                    <a:pt x="1902460" y="279400"/>
                  </a:lnTo>
                  <a:lnTo>
                    <a:pt x="1910080" y="281305"/>
                  </a:lnTo>
                  <a:lnTo>
                    <a:pt x="1918017" y="283528"/>
                  </a:lnTo>
                  <a:lnTo>
                    <a:pt x="1925955" y="286068"/>
                  </a:lnTo>
                  <a:lnTo>
                    <a:pt x="1933257" y="288925"/>
                  </a:lnTo>
                  <a:lnTo>
                    <a:pt x="1940242" y="292418"/>
                  </a:lnTo>
                  <a:lnTo>
                    <a:pt x="1947545" y="296228"/>
                  </a:lnTo>
                  <a:lnTo>
                    <a:pt x="1954530" y="299720"/>
                  </a:lnTo>
                  <a:lnTo>
                    <a:pt x="1961197" y="304165"/>
                  </a:lnTo>
                  <a:lnTo>
                    <a:pt x="1967865" y="308928"/>
                  </a:lnTo>
                  <a:lnTo>
                    <a:pt x="1973897" y="313690"/>
                  </a:lnTo>
                  <a:lnTo>
                    <a:pt x="1979612" y="318770"/>
                  </a:lnTo>
                  <a:lnTo>
                    <a:pt x="1985645" y="324168"/>
                  </a:lnTo>
                  <a:lnTo>
                    <a:pt x="1991042" y="330200"/>
                  </a:lnTo>
                  <a:lnTo>
                    <a:pt x="1996122" y="335915"/>
                  </a:lnTo>
                  <a:lnTo>
                    <a:pt x="2000885" y="342265"/>
                  </a:lnTo>
                  <a:lnTo>
                    <a:pt x="2005647" y="348615"/>
                  </a:lnTo>
                  <a:lnTo>
                    <a:pt x="2010092" y="355283"/>
                  </a:lnTo>
                  <a:lnTo>
                    <a:pt x="2013585" y="362268"/>
                  </a:lnTo>
                  <a:lnTo>
                    <a:pt x="2017395" y="369570"/>
                  </a:lnTo>
                  <a:lnTo>
                    <a:pt x="2020570" y="376873"/>
                  </a:lnTo>
                  <a:lnTo>
                    <a:pt x="2023745" y="384175"/>
                  </a:lnTo>
                  <a:lnTo>
                    <a:pt x="2026285" y="391795"/>
                  </a:lnTo>
                  <a:lnTo>
                    <a:pt x="2028507" y="399733"/>
                  </a:lnTo>
                  <a:lnTo>
                    <a:pt x="2030412" y="407670"/>
                  </a:lnTo>
                  <a:lnTo>
                    <a:pt x="2032000" y="415608"/>
                  </a:lnTo>
                  <a:lnTo>
                    <a:pt x="2032952" y="423863"/>
                  </a:lnTo>
                  <a:lnTo>
                    <a:pt x="2033270" y="432118"/>
                  </a:lnTo>
                  <a:lnTo>
                    <a:pt x="2033587" y="440373"/>
                  </a:lnTo>
                  <a:lnTo>
                    <a:pt x="2033587" y="2112328"/>
                  </a:lnTo>
                  <a:lnTo>
                    <a:pt x="2033270" y="2120583"/>
                  </a:lnTo>
                  <a:lnTo>
                    <a:pt x="2032952" y="2128838"/>
                  </a:lnTo>
                  <a:lnTo>
                    <a:pt x="2032000" y="2137410"/>
                  </a:lnTo>
                  <a:lnTo>
                    <a:pt x="2030412" y="2145348"/>
                  </a:lnTo>
                  <a:lnTo>
                    <a:pt x="2028507" y="2153285"/>
                  </a:lnTo>
                  <a:lnTo>
                    <a:pt x="2026285" y="2160905"/>
                  </a:lnTo>
                  <a:lnTo>
                    <a:pt x="2023745" y="2168525"/>
                  </a:lnTo>
                  <a:lnTo>
                    <a:pt x="2020570" y="2175828"/>
                  </a:lnTo>
                  <a:lnTo>
                    <a:pt x="2017395" y="2183130"/>
                  </a:lnTo>
                  <a:lnTo>
                    <a:pt x="2013585" y="2190433"/>
                  </a:lnTo>
                  <a:lnTo>
                    <a:pt x="2010092" y="2197418"/>
                  </a:lnTo>
                  <a:lnTo>
                    <a:pt x="2005647" y="2204085"/>
                  </a:lnTo>
                  <a:lnTo>
                    <a:pt x="2000885" y="2210435"/>
                  </a:lnTo>
                  <a:lnTo>
                    <a:pt x="1996122" y="2216785"/>
                  </a:lnTo>
                  <a:lnTo>
                    <a:pt x="1991042" y="2222500"/>
                  </a:lnTo>
                  <a:lnTo>
                    <a:pt x="1985645" y="2228533"/>
                  </a:lnTo>
                  <a:lnTo>
                    <a:pt x="1979612" y="2233930"/>
                  </a:lnTo>
                  <a:lnTo>
                    <a:pt x="1973897" y="2239010"/>
                  </a:lnTo>
                  <a:lnTo>
                    <a:pt x="1967865" y="2243773"/>
                  </a:lnTo>
                  <a:lnTo>
                    <a:pt x="1961197" y="2248535"/>
                  </a:lnTo>
                  <a:lnTo>
                    <a:pt x="1954530" y="2252980"/>
                  </a:lnTo>
                  <a:lnTo>
                    <a:pt x="1947545" y="2256790"/>
                  </a:lnTo>
                  <a:lnTo>
                    <a:pt x="1940242" y="2260600"/>
                  </a:lnTo>
                  <a:lnTo>
                    <a:pt x="1933257" y="2263775"/>
                  </a:lnTo>
                  <a:lnTo>
                    <a:pt x="1925955" y="2266633"/>
                  </a:lnTo>
                  <a:lnTo>
                    <a:pt x="1918017" y="2269173"/>
                  </a:lnTo>
                  <a:lnTo>
                    <a:pt x="1910080" y="2271395"/>
                  </a:lnTo>
                  <a:lnTo>
                    <a:pt x="1902460" y="2273300"/>
                  </a:lnTo>
                  <a:lnTo>
                    <a:pt x="1894522" y="2274888"/>
                  </a:lnTo>
                  <a:lnTo>
                    <a:pt x="1885950" y="2275840"/>
                  </a:lnTo>
                  <a:lnTo>
                    <a:pt x="1877695" y="2276475"/>
                  </a:lnTo>
                  <a:lnTo>
                    <a:pt x="1869440" y="2276475"/>
                  </a:lnTo>
                  <a:lnTo>
                    <a:pt x="480377" y="2276475"/>
                  </a:lnTo>
                  <a:lnTo>
                    <a:pt x="471805" y="2276475"/>
                  </a:lnTo>
                  <a:lnTo>
                    <a:pt x="463550" y="2275840"/>
                  </a:lnTo>
                  <a:lnTo>
                    <a:pt x="455295" y="2274888"/>
                  </a:lnTo>
                  <a:lnTo>
                    <a:pt x="447040" y="2273300"/>
                  </a:lnTo>
                  <a:lnTo>
                    <a:pt x="439102" y="2271395"/>
                  </a:lnTo>
                  <a:lnTo>
                    <a:pt x="431482" y="2269173"/>
                  </a:lnTo>
                  <a:lnTo>
                    <a:pt x="423862" y="2266633"/>
                  </a:lnTo>
                  <a:lnTo>
                    <a:pt x="416242" y="2263775"/>
                  </a:lnTo>
                  <a:lnTo>
                    <a:pt x="408940" y="2260600"/>
                  </a:lnTo>
                  <a:lnTo>
                    <a:pt x="401955" y="2256790"/>
                  </a:lnTo>
                  <a:lnTo>
                    <a:pt x="394970" y="2252980"/>
                  </a:lnTo>
                  <a:lnTo>
                    <a:pt x="388620" y="2248535"/>
                  </a:lnTo>
                  <a:lnTo>
                    <a:pt x="381952" y="2243773"/>
                  </a:lnTo>
                  <a:lnTo>
                    <a:pt x="375602" y="2239010"/>
                  </a:lnTo>
                  <a:lnTo>
                    <a:pt x="369887" y="2233930"/>
                  </a:lnTo>
                  <a:lnTo>
                    <a:pt x="364172" y="2228533"/>
                  </a:lnTo>
                  <a:lnTo>
                    <a:pt x="358457" y="2222500"/>
                  </a:lnTo>
                  <a:lnTo>
                    <a:pt x="353377" y="2216785"/>
                  </a:lnTo>
                  <a:lnTo>
                    <a:pt x="348297" y="2210435"/>
                  </a:lnTo>
                  <a:lnTo>
                    <a:pt x="343852" y="2204085"/>
                  </a:lnTo>
                  <a:lnTo>
                    <a:pt x="339725" y="2197418"/>
                  </a:lnTo>
                  <a:lnTo>
                    <a:pt x="335597" y="2190433"/>
                  </a:lnTo>
                  <a:lnTo>
                    <a:pt x="332105" y="2183130"/>
                  </a:lnTo>
                  <a:lnTo>
                    <a:pt x="328612" y="2175828"/>
                  </a:lnTo>
                  <a:lnTo>
                    <a:pt x="325755" y="2168525"/>
                  </a:lnTo>
                  <a:lnTo>
                    <a:pt x="323215" y="2160905"/>
                  </a:lnTo>
                  <a:lnTo>
                    <a:pt x="320992" y="2153285"/>
                  </a:lnTo>
                  <a:lnTo>
                    <a:pt x="319087" y="2145348"/>
                  </a:lnTo>
                  <a:lnTo>
                    <a:pt x="317817" y="2137410"/>
                  </a:lnTo>
                  <a:lnTo>
                    <a:pt x="316547" y="2128838"/>
                  </a:lnTo>
                  <a:lnTo>
                    <a:pt x="315912" y="2120583"/>
                  </a:lnTo>
                  <a:lnTo>
                    <a:pt x="315912" y="2112328"/>
                  </a:lnTo>
                  <a:lnTo>
                    <a:pt x="456565" y="2112328"/>
                  </a:lnTo>
                  <a:lnTo>
                    <a:pt x="456882" y="2114868"/>
                  </a:lnTo>
                  <a:lnTo>
                    <a:pt x="457200" y="2116773"/>
                  </a:lnTo>
                  <a:lnTo>
                    <a:pt x="457835" y="2118995"/>
                  </a:lnTo>
                  <a:lnTo>
                    <a:pt x="458470" y="2121218"/>
                  </a:lnTo>
                  <a:lnTo>
                    <a:pt x="459422" y="2123440"/>
                  </a:lnTo>
                  <a:lnTo>
                    <a:pt x="460692" y="2125345"/>
                  </a:lnTo>
                  <a:lnTo>
                    <a:pt x="463550" y="2128838"/>
                  </a:lnTo>
                  <a:lnTo>
                    <a:pt x="467042" y="2132013"/>
                  </a:lnTo>
                  <a:lnTo>
                    <a:pt x="468947" y="2132965"/>
                  </a:lnTo>
                  <a:lnTo>
                    <a:pt x="471170" y="2133918"/>
                  </a:lnTo>
                  <a:lnTo>
                    <a:pt x="473392" y="2134870"/>
                  </a:lnTo>
                  <a:lnTo>
                    <a:pt x="475615" y="2135188"/>
                  </a:lnTo>
                  <a:lnTo>
                    <a:pt x="477837" y="2135505"/>
                  </a:lnTo>
                  <a:lnTo>
                    <a:pt x="480377" y="2135823"/>
                  </a:lnTo>
                  <a:lnTo>
                    <a:pt x="1869440" y="2135823"/>
                  </a:lnTo>
                  <a:lnTo>
                    <a:pt x="1871980" y="2135505"/>
                  </a:lnTo>
                  <a:lnTo>
                    <a:pt x="1874202" y="2135188"/>
                  </a:lnTo>
                  <a:lnTo>
                    <a:pt x="1876107" y="2134870"/>
                  </a:lnTo>
                  <a:lnTo>
                    <a:pt x="1878330" y="2133918"/>
                  </a:lnTo>
                  <a:lnTo>
                    <a:pt x="1880552" y="2132965"/>
                  </a:lnTo>
                  <a:lnTo>
                    <a:pt x="1882457" y="2132013"/>
                  </a:lnTo>
                  <a:lnTo>
                    <a:pt x="1885950" y="2128838"/>
                  </a:lnTo>
                  <a:lnTo>
                    <a:pt x="1888490" y="2125345"/>
                  </a:lnTo>
                  <a:lnTo>
                    <a:pt x="1890077" y="2123440"/>
                  </a:lnTo>
                  <a:lnTo>
                    <a:pt x="1890712" y="2121218"/>
                  </a:lnTo>
                  <a:lnTo>
                    <a:pt x="1891982" y="2118995"/>
                  </a:lnTo>
                  <a:lnTo>
                    <a:pt x="1892300" y="2116773"/>
                  </a:lnTo>
                  <a:lnTo>
                    <a:pt x="1892617" y="2114868"/>
                  </a:lnTo>
                  <a:lnTo>
                    <a:pt x="1892617" y="2112328"/>
                  </a:lnTo>
                  <a:lnTo>
                    <a:pt x="1892617" y="440373"/>
                  </a:lnTo>
                  <a:lnTo>
                    <a:pt x="1892617" y="438468"/>
                  </a:lnTo>
                  <a:lnTo>
                    <a:pt x="1892300" y="435928"/>
                  </a:lnTo>
                  <a:lnTo>
                    <a:pt x="1891982" y="433705"/>
                  </a:lnTo>
                  <a:lnTo>
                    <a:pt x="1890712" y="431483"/>
                  </a:lnTo>
                  <a:lnTo>
                    <a:pt x="1890077" y="429578"/>
                  </a:lnTo>
                  <a:lnTo>
                    <a:pt x="1888490" y="427355"/>
                  </a:lnTo>
                  <a:lnTo>
                    <a:pt x="1885950" y="424180"/>
                  </a:lnTo>
                  <a:lnTo>
                    <a:pt x="1882457" y="421323"/>
                  </a:lnTo>
                  <a:lnTo>
                    <a:pt x="1880552" y="420053"/>
                  </a:lnTo>
                  <a:lnTo>
                    <a:pt x="1878330" y="419100"/>
                  </a:lnTo>
                  <a:lnTo>
                    <a:pt x="1876107" y="418148"/>
                  </a:lnTo>
                  <a:lnTo>
                    <a:pt x="1874202" y="417513"/>
                  </a:lnTo>
                  <a:lnTo>
                    <a:pt x="1871980" y="417195"/>
                  </a:lnTo>
                  <a:lnTo>
                    <a:pt x="1869440" y="417195"/>
                  </a:lnTo>
                  <a:lnTo>
                    <a:pt x="1869440" y="276225"/>
                  </a:lnTo>
                  <a:close/>
                  <a:moveTo>
                    <a:pt x="589072" y="140970"/>
                  </a:moveTo>
                  <a:lnTo>
                    <a:pt x="589072" y="424815"/>
                  </a:lnTo>
                  <a:lnTo>
                    <a:pt x="588754" y="433070"/>
                  </a:lnTo>
                  <a:lnTo>
                    <a:pt x="588436" y="441643"/>
                  </a:lnTo>
                  <a:lnTo>
                    <a:pt x="587166" y="449580"/>
                  </a:lnTo>
                  <a:lnTo>
                    <a:pt x="585896" y="458153"/>
                  </a:lnTo>
                  <a:lnTo>
                    <a:pt x="583991" y="465773"/>
                  </a:lnTo>
                  <a:lnTo>
                    <a:pt x="581768" y="473710"/>
                  </a:lnTo>
                  <a:lnTo>
                    <a:pt x="579227" y="481330"/>
                  </a:lnTo>
                  <a:lnTo>
                    <a:pt x="576052" y="488633"/>
                  </a:lnTo>
                  <a:lnTo>
                    <a:pt x="572876" y="495935"/>
                  </a:lnTo>
                  <a:lnTo>
                    <a:pt x="569065" y="503238"/>
                  </a:lnTo>
                  <a:lnTo>
                    <a:pt x="565572" y="509905"/>
                  </a:lnTo>
                  <a:lnTo>
                    <a:pt x="561126" y="516573"/>
                  </a:lnTo>
                  <a:lnTo>
                    <a:pt x="556363" y="522923"/>
                  </a:lnTo>
                  <a:lnTo>
                    <a:pt x="551600" y="528955"/>
                  </a:lnTo>
                  <a:lnTo>
                    <a:pt x="546519" y="535305"/>
                  </a:lnTo>
                  <a:lnTo>
                    <a:pt x="541120" y="541020"/>
                  </a:lnTo>
                  <a:lnTo>
                    <a:pt x="535087" y="546100"/>
                  </a:lnTo>
                  <a:lnTo>
                    <a:pt x="529371" y="551815"/>
                  </a:lnTo>
                  <a:lnTo>
                    <a:pt x="522702" y="556260"/>
                  </a:lnTo>
                  <a:lnTo>
                    <a:pt x="516668" y="561023"/>
                  </a:lnTo>
                  <a:lnTo>
                    <a:pt x="509682" y="565150"/>
                  </a:lnTo>
                  <a:lnTo>
                    <a:pt x="503013" y="569278"/>
                  </a:lnTo>
                  <a:lnTo>
                    <a:pt x="495709" y="572770"/>
                  </a:lnTo>
                  <a:lnTo>
                    <a:pt x="488406" y="575945"/>
                  </a:lnTo>
                  <a:lnTo>
                    <a:pt x="481102" y="579120"/>
                  </a:lnTo>
                  <a:lnTo>
                    <a:pt x="473480" y="581978"/>
                  </a:lnTo>
                  <a:lnTo>
                    <a:pt x="465541" y="584200"/>
                  </a:lnTo>
                  <a:lnTo>
                    <a:pt x="457602" y="585788"/>
                  </a:lnTo>
                  <a:lnTo>
                    <a:pt x="449663" y="587375"/>
                  </a:lnTo>
                  <a:lnTo>
                    <a:pt x="441407" y="588328"/>
                  </a:lnTo>
                  <a:lnTo>
                    <a:pt x="433150" y="588963"/>
                  </a:lnTo>
                  <a:lnTo>
                    <a:pt x="424576" y="589280"/>
                  </a:lnTo>
                  <a:lnTo>
                    <a:pt x="140678" y="589280"/>
                  </a:lnTo>
                  <a:lnTo>
                    <a:pt x="140678" y="1836103"/>
                  </a:lnTo>
                  <a:lnTo>
                    <a:pt x="140678" y="1838643"/>
                  </a:lnTo>
                  <a:lnTo>
                    <a:pt x="140996" y="1840548"/>
                  </a:lnTo>
                  <a:lnTo>
                    <a:pt x="141948" y="1842770"/>
                  </a:lnTo>
                  <a:lnTo>
                    <a:pt x="142584" y="1844993"/>
                  </a:lnTo>
                  <a:lnTo>
                    <a:pt x="143536" y="1847215"/>
                  </a:lnTo>
                  <a:lnTo>
                    <a:pt x="144807" y="1849120"/>
                  </a:lnTo>
                  <a:lnTo>
                    <a:pt x="147665" y="1852613"/>
                  </a:lnTo>
                  <a:lnTo>
                    <a:pt x="151475" y="1855470"/>
                  </a:lnTo>
                  <a:lnTo>
                    <a:pt x="153063" y="1856740"/>
                  </a:lnTo>
                  <a:lnTo>
                    <a:pt x="155286" y="1857693"/>
                  </a:lnTo>
                  <a:lnTo>
                    <a:pt x="157191" y="1858645"/>
                  </a:lnTo>
                  <a:lnTo>
                    <a:pt x="159732" y="1858963"/>
                  </a:lnTo>
                  <a:lnTo>
                    <a:pt x="161955" y="1859280"/>
                  </a:lnTo>
                  <a:lnTo>
                    <a:pt x="164495" y="1859598"/>
                  </a:lnTo>
                  <a:lnTo>
                    <a:pt x="1553180" y="1859598"/>
                  </a:lnTo>
                  <a:lnTo>
                    <a:pt x="1556038" y="1859280"/>
                  </a:lnTo>
                  <a:lnTo>
                    <a:pt x="1557943" y="1858963"/>
                  </a:lnTo>
                  <a:lnTo>
                    <a:pt x="1560484" y="1858645"/>
                  </a:lnTo>
                  <a:lnTo>
                    <a:pt x="1562389" y="1857693"/>
                  </a:lnTo>
                  <a:lnTo>
                    <a:pt x="1564612" y="1856740"/>
                  </a:lnTo>
                  <a:lnTo>
                    <a:pt x="1566517" y="1855470"/>
                  </a:lnTo>
                  <a:lnTo>
                    <a:pt x="1570010" y="1852613"/>
                  </a:lnTo>
                  <a:lnTo>
                    <a:pt x="1572868" y="1849120"/>
                  </a:lnTo>
                  <a:lnTo>
                    <a:pt x="1574139" y="1847215"/>
                  </a:lnTo>
                  <a:lnTo>
                    <a:pt x="1575091" y="1844993"/>
                  </a:lnTo>
                  <a:lnTo>
                    <a:pt x="1576044" y="1842770"/>
                  </a:lnTo>
                  <a:lnTo>
                    <a:pt x="1576679" y="1840548"/>
                  </a:lnTo>
                  <a:lnTo>
                    <a:pt x="1576997" y="1838643"/>
                  </a:lnTo>
                  <a:lnTo>
                    <a:pt x="1576997" y="1836103"/>
                  </a:lnTo>
                  <a:lnTo>
                    <a:pt x="1576997" y="164782"/>
                  </a:lnTo>
                  <a:lnTo>
                    <a:pt x="1576997" y="161925"/>
                  </a:lnTo>
                  <a:lnTo>
                    <a:pt x="1576679" y="160020"/>
                  </a:lnTo>
                  <a:lnTo>
                    <a:pt x="1576044" y="157480"/>
                  </a:lnTo>
                  <a:lnTo>
                    <a:pt x="1575091" y="155257"/>
                  </a:lnTo>
                  <a:lnTo>
                    <a:pt x="1574139" y="153352"/>
                  </a:lnTo>
                  <a:lnTo>
                    <a:pt x="1572868" y="151447"/>
                  </a:lnTo>
                  <a:lnTo>
                    <a:pt x="1570010" y="147955"/>
                  </a:lnTo>
                  <a:lnTo>
                    <a:pt x="1566517" y="145097"/>
                  </a:lnTo>
                  <a:lnTo>
                    <a:pt x="1564612" y="143827"/>
                  </a:lnTo>
                  <a:lnTo>
                    <a:pt x="1562389" y="142875"/>
                  </a:lnTo>
                  <a:lnTo>
                    <a:pt x="1560484" y="141922"/>
                  </a:lnTo>
                  <a:lnTo>
                    <a:pt x="1557943" y="141287"/>
                  </a:lnTo>
                  <a:lnTo>
                    <a:pt x="1556038" y="140970"/>
                  </a:lnTo>
                  <a:lnTo>
                    <a:pt x="1553180" y="140970"/>
                  </a:lnTo>
                  <a:lnTo>
                    <a:pt x="589072" y="140970"/>
                  </a:lnTo>
                  <a:close/>
                  <a:moveTo>
                    <a:pt x="489358" y="0"/>
                  </a:moveTo>
                  <a:lnTo>
                    <a:pt x="1553180" y="0"/>
                  </a:lnTo>
                  <a:lnTo>
                    <a:pt x="1562071" y="317"/>
                  </a:lnTo>
                  <a:lnTo>
                    <a:pt x="1570010" y="952"/>
                  </a:lnTo>
                  <a:lnTo>
                    <a:pt x="1578584" y="2222"/>
                  </a:lnTo>
                  <a:lnTo>
                    <a:pt x="1586523" y="3492"/>
                  </a:lnTo>
                  <a:lnTo>
                    <a:pt x="1594462" y="5397"/>
                  </a:lnTo>
                  <a:lnTo>
                    <a:pt x="1602084" y="7620"/>
                  </a:lnTo>
                  <a:lnTo>
                    <a:pt x="1609705" y="10160"/>
                  </a:lnTo>
                  <a:lnTo>
                    <a:pt x="1617644" y="13017"/>
                  </a:lnTo>
                  <a:lnTo>
                    <a:pt x="1624630" y="16192"/>
                  </a:lnTo>
                  <a:lnTo>
                    <a:pt x="1631617" y="20002"/>
                  </a:lnTo>
                  <a:lnTo>
                    <a:pt x="1638603" y="23812"/>
                  </a:lnTo>
                  <a:lnTo>
                    <a:pt x="1645589" y="28257"/>
                  </a:lnTo>
                  <a:lnTo>
                    <a:pt x="1651623" y="32702"/>
                  </a:lnTo>
                  <a:lnTo>
                    <a:pt x="1657974" y="37782"/>
                  </a:lnTo>
                  <a:lnTo>
                    <a:pt x="1664008" y="42862"/>
                  </a:lnTo>
                  <a:lnTo>
                    <a:pt x="1669724" y="48260"/>
                  </a:lnTo>
                  <a:lnTo>
                    <a:pt x="1675122" y="53975"/>
                  </a:lnTo>
                  <a:lnTo>
                    <a:pt x="1680203" y="60007"/>
                  </a:lnTo>
                  <a:lnTo>
                    <a:pt x="1685284" y="66357"/>
                  </a:lnTo>
                  <a:lnTo>
                    <a:pt x="1689730" y="72390"/>
                  </a:lnTo>
                  <a:lnTo>
                    <a:pt x="1694176" y="79375"/>
                  </a:lnTo>
                  <a:lnTo>
                    <a:pt x="1697987" y="86360"/>
                  </a:lnTo>
                  <a:lnTo>
                    <a:pt x="1701797" y="93345"/>
                  </a:lnTo>
                  <a:lnTo>
                    <a:pt x="1704973" y="100647"/>
                  </a:lnTo>
                  <a:lnTo>
                    <a:pt x="1707831" y="108267"/>
                  </a:lnTo>
                  <a:lnTo>
                    <a:pt x="1710371" y="115570"/>
                  </a:lnTo>
                  <a:lnTo>
                    <a:pt x="1712594" y="123507"/>
                  </a:lnTo>
                  <a:lnTo>
                    <a:pt x="1714500" y="131445"/>
                  </a:lnTo>
                  <a:lnTo>
                    <a:pt x="1715770" y="139382"/>
                  </a:lnTo>
                  <a:lnTo>
                    <a:pt x="1717040" y="147637"/>
                  </a:lnTo>
                  <a:lnTo>
                    <a:pt x="1717675" y="155892"/>
                  </a:lnTo>
                  <a:lnTo>
                    <a:pt x="1717675" y="164782"/>
                  </a:lnTo>
                  <a:lnTo>
                    <a:pt x="1717675" y="1836103"/>
                  </a:lnTo>
                  <a:lnTo>
                    <a:pt x="1717675" y="1844358"/>
                  </a:lnTo>
                  <a:lnTo>
                    <a:pt x="1717040" y="1852613"/>
                  </a:lnTo>
                  <a:lnTo>
                    <a:pt x="1715770" y="1861185"/>
                  </a:lnTo>
                  <a:lnTo>
                    <a:pt x="1714500" y="1869123"/>
                  </a:lnTo>
                  <a:lnTo>
                    <a:pt x="1712594" y="1877060"/>
                  </a:lnTo>
                  <a:lnTo>
                    <a:pt x="1710371" y="1884680"/>
                  </a:lnTo>
                  <a:lnTo>
                    <a:pt x="1707831" y="1892300"/>
                  </a:lnTo>
                  <a:lnTo>
                    <a:pt x="1704973" y="1900238"/>
                  </a:lnTo>
                  <a:lnTo>
                    <a:pt x="1701797" y="1907223"/>
                  </a:lnTo>
                  <a:lnTo>
                    <a:pt x="1697987" y="1914208"/>
                  </a:lnTo>
                  <a:lnTo>
                    <a:pt x="1694176" y="1921193"/>
                  </a:lnTo>
                  <a:lnTo>
                    <a:pt x="1689730" y="1927860"/>
                  </a:lnTo>
                  <a:lnTo>
                    <a:pt x="1685284" y="1934210"/>
                  </a:lnTo>
                  <a:lnTo>
                    <a:pt x="1680203" y="1940560"/>
                  </a:lnTo>
                  <a:lnTo>
                    <a:pt x="1675122" y="1946275"/>
                  </a:lnTo>
                  <a:lnTo>
                    <a:pt x="1669724" y="1952308"/>
                  </a:lnTo>
                  <a:lnTo>
                    <a:pt x="1664008" y="1957705"/>
                  </a:lnTo>
                  <a:lnTo>
                    <a:pt x="1657974" y="1962785"/>
                  </a:lnTo>
                  <a:lnTo>
                    <a:pt x="1651623" y="1967865"/>
                  </a:lnTo>
                  <a:lnTo>
                    <a:pt x="1645589" y="1972310"/>
                  </a:lnTo>
                  <a:lnTo>
                    <a:pt x="1638603" y="1976755"/>
                  </a:lnTo>
                  <a:lnTo>
                    <a:pt x="1631617" y="1980565"/>
                  </a:lnTo>
                  <a:lnTo>
                    <a:pt x="1624630" y="1984375"/>
                  </a:lnTo>
                  <a:lnTo>
                    <a:pt x="1617644" y="1987550"/>
                  </a:lnTo>
                  <a:lnTo>
                    <a:pt x="1609705" y="1990408"/>
                  </a:lnTo>
                  <a:lnTo>
                    <a:pt x="1602084" y="1992948"/>
                  </a:lnTo>
                  <a:lnTo>
                    <a:pt x="1594462" y="1995170"/>
                  </a:lnTo>
                  <a:lnTo>
                    <a:pt x="1586523" y="1997075"/>
                  </a:lnTo>
                  <a:lnTo>
                    <a:pt x="1578584" y="1998345"/>
                  </a:lnTo>
                  <a:lnTo>
                    <a:pt x="1570010" y="1999615"/>
                  </a:lnTo>
                  <a:lnTo>
                    <a:pt x="1562071" y="2000250"/>
                  </a:lnTo>
                  <a:lnTo>
                    <a:pt x="1553180" y="2000250"/>
                  </a:lnTo>
                  <a:lnTo>
                    <a:pt x="164495" y="2000250"/>
                  </a:lnTo>
                  <a:lnTo>
                    <a:pt x="155604" y="2000250"/>
                  </a:lnTo>
                  <a:lnTo>
                    <a:pt x="147665" y="1999615"/>
                  </a:lnTo>
                  <a:lnTo>
                    <a:pt x="139408" y="1998345"/>
                  </a:lnTo>
                  <a:lnTo>
                    <a:pt x="131152" y="1997075"/>
                  </a:lnTo>
                  <a:lnTo>
                    <a:pt x="123213" y="1995170"/>
                  </a:lnTo>
                  <a:lnTo>
                    <a:pt x="115591" y="1992948"/>
                  </a:lnTo>
                  <a:lnTo>
                    <a:pt x="107970" y="1990408"/>
                  </a:lnTo>
                  <a:lnTo>
                    <a:pt x="100348" y="1987550"/>
                  </a:lnTo>
                  <a:lnTo>
                    <a:pt x="93044" y="1984375"/>
                  </a:lnTo>
                  <a:lnTo>
                    <a:pt x="86058" y="1980565"/>
                  </a:lnTo>
                  <a:lnTo>
                    <a:pt x="79072" y="1976755"/>
                  </a:lnTo>
                  <a:lnTo>
                    <a:pt x="72721" y="1972310"/>
                  </a:lnTo>
                  <a:lnTo>
                    <a:pt x="66052" y="1967865"/>
                  </a:lnTo>
                  <a:lnTo>
                    <a:pt x="59701" y="1962785"/>
                  </a:lnTo>
                  <a:lnTo>
                    <a:pt x="53667" y="1957705"/>
                  </a:lnTo>
                  <a:lnTo>
                    <a:pt x="48269" y="1952308"/>
                  </a:lnTo>
                  <a:lnTo>
                    <a:pt x="42553" y="1946275"/>
                  </a:lnTo>
                  <a:lnTo>
                    <a:pt x="37472" y="1940560"/>
                  </a:lnTo>
                  <a:lnTo>
                    <a:pt x="32391" y="1934210"/>
                  </a:lnTo>
                  <a:lnTo>
                    <a:pt x="27945" y="1927860"/>
                  </a:lnTo>
                  <a:lnTo>
                    <a:pt x="23817" y="1921193"/>
                  </a:lnTo>
                  <a:lnTo>
                    <a:pt x="19688" y="1914208"/>
                  </a:lnTo>
                  <a:lnTo>
                    <a:pt x="16195" y="1907223"/>
                  </a:lnTo>
                  <a:lnTo>
                    <a:pt x="12702" y="1900238"/>
                  </a:lnTo>
                  <a:lnTo>
                    <a:pt x="9844" y="1892300"/>
                  </a:lnTo>
                  <a:lnTo>
                    <a:pt x="7304" y="1884680"/>
                  </a:lnTo>
                  <a:lnTo>
                    <a:pt x="5081" y="1877060"/>
                  </a:lnTo>
                  <a:lnTo>
                    <a:pt x="3175" y="1869123"/>
                  </a:lnTo>
                  <a:lnTo>
                    <a:pt x="1905" y="1861185"/>
                  </a:lnTo>
                  <a:lnTo>
                    <a:pt x="635" y="1852613"/>
                  </a:lnTo>
                  <a:lnTo>
                    <a:pt x="0" y="1844358"/>
                  </a:lnTo>
                  <a:lnTo>
                    <a:pt x="0" y="1836103"/>
                  </a:lnTo>
                  <a:lnTo>
                    <a:pt x="0" y="489585"/>
                  </a:lnTo>
                  <a:lnTo>
                    <a:pt x="489358" y="0"/>
                  </a:lnTo>
                  <a:close/>
                </a:path>
              </a:pathLst>
            </a:custGeom>
            <a:solidFill>
              <a:schemeClr val="accent1">
                <a:lumMod val="75000"/>
              </a:schemeClr>
            </a:solidFill>
            <a:ln>
              <a:noFill/>
            </a:ln>
            <a:extLst/>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zh-CN" altLang="en-US">
                <a:solidFill>
                  <a:srgbClr val="FFFFFF"/>
                </a:solidFill>
                <a:latin typeface="Calibri" panose="020F0502020204030204" pitchFamily="34" charset="0"/>
                <a:ea typeface="宋体" panose="02010600030101010101" pitchFamily="2" charset="-122"/>
              </a:endParaRPr>
            </a:p>
          </p:txBody>
        </p:sp>
        <p:sp>
          <p:nvSpPr>
            <p:cNvPr id="42" name="文本框 41"/>
            <p:cNvSpPr txBox="1"/>
            <p:nvPr/>
          </p:nvSpPr>
          <p:spPr>
            <a:xfrm>
              <a:off x="2668477" y="2643234"/>
              <a:ext cx="3095997" cy="492443"/>
            </a:xfrm>
            <a:prstGeom prst="rect">
              <a:avLst/>
            </a:prstGeom>
            <a:noFill/>
          </p:spPr>
          <p:txBody>
            <a:bodyPr wrap="square" rtlCol="0">
              <a:spAutoFit/>
            </a:bodyPr>
            <a:lstStyle/>
            <a:p>
              <a:r>
                <a:rPr lang="zh-CN" altLang="en-US" sz="1300" dirty="0" smtClean="0">
                  <a:latin typeface="+mn-ea"/>
                </a:rPr>
                <a:t>获取用户需求 </a:t>
              </a:r>
              <a:r>
                <a:rPr lang="en-US" altLang="zh-CN" sz="1300" dirty="0" smtClean="0">
                  <a:latin typeface="+mn-ea"/>
                </a:rPr>
                <a:t>/ </a:t>
              </a:r>
              <a:r>
                <a:rPr lang="zh-CN" altLang="en-US" sz="1300" dirty="0" smtClean="0">
                  <a:latin typeface="+mn-ea"/>
                </a:rPr>
                <a:t>需求调研分析 </a:t>
              </a:r>
              <a:r>
                <a:rPr lang="en-US" altLang="zh-CN" sz="1300" dirty="0" smtClean="0">
                  <a:latin typeface="+mn-ea"/>
                </a:rPr>
                <a:t>/ </a:t>
              </a:r>
              <a:r>
                <a:rPr lang="zh-CN" altLang="en-US" sz="1300" dirty="0" smtClean="0">
                  <a:latin typeface="+mn-ea"/>
                </a:rPr>
                <a:t>需求文档撰写 </a:t>
              </a:r>
              <a:r>
                <a:rPr lang="en-US" altLang="zh-CN" sz="1300" dirty="0" smtClean="0">
                  <a:latin typeface="+mn-ea"/>
                </a:rPr>
                <a:t>/ </a:t>
              </a:r>
              <a:r>
                <a:rPr lang="zh-CN" altLang="en-US" sz="1300" dirty="0" smtClean="0">
                  <a:latin typeface="+mn-ea"/>
                </a:rPr>
                <a:t>需求评审 </a:t>
              </a:r>
              <a:r>
                <a:rPr lang="en-US" altLang="zh-CN" sz="1300" dirty="0" smtClean="0">
                  <a:latin typeface="+mn-ea"/>
                </a:rPr>
                <a:t>/ </a:t>
              </a:r>
              <a:r>
                <a:rPr lang="zh-CN" altLang="en-US" sz="1300" dirty="0" smtClean="0">
                  <a:latin typeface="+mn-ea"/>
                </a:rPr>
                <a:t>需求分析实战</a:t>
              </a:r>
              <a:endParaRPr lang="zh-CN" altLang="en-US" sz="1300" dirty="0">
                <a:latin typeface="+mn-ea"/>
              </a:endParaRPr>
            </a:p>
          </p:txBody>
        </p:sp>
      </p:grpSp>
      <p:grpSp>
        <p:nvGrpSpPr>
          <p:cNvPr id="52" name="组合 51"/>
          <p:cNvGrpSpPr/>
          <p:nvPr/>
        </p:nvGrpSpPr>
        <p:grpSpPr>
          <a:xfrm>
            <a:off x="6985415" y="3802577"/>
            <a:ext cx="4146734" cy="861775"/>
            <a:chOff x="6985415" y="3802577"/>
            <a:chExt cx="4146734" cy="861775"/>
          </a:xfrm>
        </p:grpSpPr>
        <p:sp>
          <p:nvSpPr>
            <p:cNvPr id="33" name="矩形 32"/>
            <p:cNvSpPr/>
            <p:nvPr/>
          </p:nvSpPr>
          <p:spPr>
            <a:xfrm>
              <a:off x="7655524" y="3802577"/>
              <a:ext cx="3476625" cy="369332"/>
            </a:xfrm>
            <a:prstGeom prst="rect">
              <a:avLst/>
            </a:prstGeom>
          </p:spPr>
          <p:txBody>
            <a:bodyPr wrap="square">
              <a:spAutoFit/>
            </a:bodyPr>
            <a:lstStyle/>
            <a:p>
              <a:r>
                <a:rPr lang="zh-CN" altLang="en-US" dirty="0" smtClean="0">
                  <a:latin typeface="黑体" panose="02010609060101010101" pitchFamily="49" charset="-122"/>
                  <a:ea typeface="黑体" panose="02010609060101010101" pitchFamily="49" charset="-122"/>
                </a:rPr>
                <a:t>如何编制用户手册和管理员手册</a:t>
              </a:r>
              <a:endParaRPr lang="zh-CN" altLang="en-US" dirty="0">
                <a:latin typeface="黑体" panose="02010609060101010101" pitchFamily="49" charset="-122"/>
                <a:ea typeface="黑体" panose="02010609060101010101" pitchFamily="49" charset="-122"/>
              </a:endParaRPr>
            </a:p>
          </p:txBody>
        </p:sp>
        <p:sp>
          <p:nvSpPr>
            <p:cNvPr id="35" name="KSO_Shape"/>
            <p:cNvSpPr>
              <a:spLocks/>
            </p:cNvSpPr>
            <p:nvPr/>
          </p:nvSpPr>
          <p:spPr bwMode="auto">
            <a:xfrm>
              <a:off x="6985415" y="3802577"/>
              <a:ext cx="468000" cy="468000"/>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1">
                <a:lumMod val="75000"/>
              </a:schemeClr>
            </a:solidFill>
            <a:ln>
              <a:noFill/>
            </a:ln>
            <a:extLst/>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zh-CN" altLang="en-US">
                <a:solidFill>
                  <a:srgbClr val="FFFFFF"/>
                </a:solidFill>
                <a:latin typeface="Calibri" panose="020F0502020204030204" pitchFamily="34" charset="0"/>
                <a:ea typeface="宋体" panose="02010600030101010101" pitchFamily="2" charset="-122"/>
              </a:endParaRPr>
            </a:p>
          </p:txBody>
        </p:sp>
        <p:sp>
          <p:nvSpPr>
            <p:cNvPr id="43" name="文本框 42"/>
            <p:cNvSpPr txBox="1"/>
            <p:nvPr/>
          </p:nvSpPr>
          <p:spPr>
            <a:xfrm>
              <a:off x="7655524" y="4171909"/>
              <a:ext cx="3476625" cy="492443"/>
            </a:xfrm>
            <a:prstGeom prst="rect">
              <a:avLst/>
            </a:prstGeom>
            <a:noFill/>
          </p:spPr>
          <p:txBody>
            <a:bodyPr wrap="square" rtlCol="0">
              <a:spAutoFit/>
            </a:bodyPr>
            <a:lstStyle/>
            <a:p>
              <a:r>
                <a:rPr lang="zh-CN" altLang="en-US" sz="1300" dirty="0" smtClean="0">
                  <a:latin typeface="+mn-ea"/>
                </a:rPr>
                <a:t>编制用户手册 </a:t>
              </a:r>
              <a:r>
                <a:rPr lang="en-US" altLang="zh-CN" sz="1300" dirty="0" smtClean="0">
                  <a:latin typeface="+mn-ea"/>
                </a:rPr>
                <a:t>/ </a:t>
              </a:r>
              <a:r>
                <a:rPr lang="zh-CN" altLang="en-US" sz="1300" dirty="0" smtClean="0">
                  <a:latin typeface="+mn-ea"/>
                </a:rPr>
                <a:t>编制管理员手册</a:t>
              </a:r>
              <a:r>
                <a:rPr lang="en-US" altLang="zh-CN" sz="1300" dirty="0" smtClean="0">
                  <a:latin typeface="+mn-ea"/>
                </a:rPr>
                <a:t>/ </a:t>
              </a:r>
              <a:r>
                <a:rPr lang="zh-CN" altLang="en-US" sz="1300" dirty="0" smtClean="0">
                  <a:latin typeface="+mn-ea"/>
                </a:rPr>
                <a:t>用户手册和管理员手册实战</a:t>
              </a:r>
              <a:endParaRPr lang="zh-CN" altLang="en-US" sz="1300" dirty="0">
                <a:latin typeface="+mn-ea"/>
              </a:endParaRPr>
            </a:p>
          </p:txBody>
        </p:sp>
      </p:grpSp>
      <p:grpSp>
        <p:nvGrpSpPr>
          <p:cNvPr id="51" name="组合 50"/>
          <p:cNvGrpSpPr/>
          <p:nvPr/>
        </p:nvGrpSpPr>
        <p:grpSpPr>
          <a:xfrm>
            <a:off x="1945067" y="3791252"/>
            <a:ext cx="3820886" cy="877950"/>
            <a:chOff x="1945067" y="3791252"/>
            <a:chExt cx="3820886" cy="877950"/>
          </a:xfrm>
        </p:grpSpPr>
        <p:sp>
          <p:nvSpPr>
            <p:cNvPr id="21" name="矩形 20"/>
            <p:cNvSpPr/>
            <p:nvPr/>
          </p:nvSpPr>
          <p:spPr>
            <a:xfrm>
              <a:off x="2669956" y="3791252"/>
              <a:ext cx="2031325" cy="369332"/>
            </a:xfrm>
            <a:prstGeom prst="rect">
              <a:avLst/>
            </a:prstGeom>
          </p:spPr>
          <p:txBody>
            <a:bodyPr wrap="none">
              <a:spAutoFit/>
            </a:bodyPr>
            <a:lstStyle/>
            <a:p>
              <a:r>
                <a:rPr lang="zh-CN" altLang="en-US" dirty="0">
                  <a:latin typeface="黑体" panose="02010609060101010101" pitchFamily="49" charset="-122"/>
                  <a:ea typeface="黑体" panose="02010609060101010101" pitchFamily="49" charset="-122"/>
                </a:rPr>
                <a:t>如何</a:t>
              </a:r>
              <a:r>
                <a:rPr lang="zh-CN" altLang="en-US" dirty="0" smtClean="0">
                  <a:latin typeface="黑体" panose="02010609060101010101" pitchFamily="49" charset="-122"/>
                  <a:ea typeface="黑体" panose="02010609060101010101" pitchFamily="49" charset="-122"/>
                </a:rPr>
                <a:t>进行系统设计</a:t>
              </a:r>
              <a:endParaRPr lang="zh-CN" altLang="en-US" dirty="0">
                <a:latin typeface="黑体" panose="02010609060101010101" pitchFamily="49" charset="-122"/>
                <a:ea typeface="黑体" panose="02010609060101010101" pitchFamily="49" charset="-122"/>
              </a:endParaRPr>
            </a:p>
          </p:txBody>
        </p:sp>
        <p:sp>
          <p:nvSpPr>
            <p:cNvPr id="36" name="KSO_Shape"/>
            <p:cNvSpPr>
              <a:spLocks noChangeAspect="1"/>
            </p:cNvSpPr>
            <p:nvPr/>
          </p:nvSpPr>
          <p:spPr bwMode="auto">
            <a:xfrm>
              <a:off x="1945067" y="3791252"/>
              <a:ext cx="468000" cy="468000"/>
            </a:xfrm>
            <a:custGeom>
              <a:avLst/>
              <a:gdLst>
                <a:gd name="T0" fmla="*/ 1166395 w 3845"/>
                <a:gd name="T1" fmla="*/ 911373 h 3810"/>
                <a:gd name="T2" fmla="*/ 1340582 w 3845"/>
                <a:gd name="T3" fmla="*/ 945561 h 3810"/>
                <a:gd name="T4" fmla="*/ 1800397 w 3845"/>
                <a:gd name="T5" fmla="*/ 485660 h 3810"/>
                <a:gd name="T6" fmla="*/ 1793842 w 3845"/>
                <a:gd name="T7" fmla="*/ 407917 h 3810"/>
                <a:gd name="T8" fmla="*/ 1467476 w 3845"/>
                <a:gd name="T9" fmla="*/ 757292 h 3810"/>
                <a:gd name="T10" fmla="*/ 1159371 w 3845"/>
                <a:gd name="T11" fmla="*/ 701561 h 3810"/>
                <a:gd name="T12" fmla="*/ 1053548 w 3845"/>
                <a:gd name="T13" fmla="*/ 406512 h 3810"/>
                <a:gd name="T14" fmla="*/ 1405199 w 3845"/>
                <a:gd name="T15" fmla="*/ 30442 h 3810"/>
                <a:gd name="T16" fmla="*/ 1340582 w 3845"/>
                <a:gd name="T17" fmla="*/ 25290 h 3810"/>
                <a:gd name="T18" fmla="*/ 880766 w 3845"/>
                <a:gd name="T19" fmla="*/ 485660 h 3810"/>
                <a:gd name="T20" fmla="*/ 919162 w 3845"/>
                <a:gd name="T21" fmla="*/ 669246 h 3810"/>
                <a:gd name="T22" fmla="*/ 480418 w 3845"/>
                <a:gd name="T23" fmla="*/ 1205485 h 3810"/>
                <a:gd name="T24" fmla="*/ 398475 w 3845"/>
                <a:gd name="T25" fmla="*/ 1193309 h 3810"/>
                <a:gd name="T26" fmla="*/ 114720 w 3845"/>
                <a:gd name="T27" fmla="*/ 1477586 h 3810"/>
                <a:gd name="T28" fmla="*/ 398475 w 3845"/>
                <a:gd name="T29" fmla="*/ 1761395 h 3810"/>
                <a:gd name="T30" fmla="*/ 682699 w 3845"/>
                <a:gd name="T31" fmla="*/ 1477586 h 3810"/>
                <a:gd name="T32" fmla="*/ 661628 w 3845"/>
                <a:gd name="T33" fmla="*/ 1370338 h 3810"/>
                <a:gd name="T34" fmla="*/ 1166395 w 3845"/>
                <a:gd name="T35" fmla="*/ 911373 h 3810"/>
                <a:gd name="T36" fmla="*/ 398475 w 3845"/>
                <a:gd name="T37" fmla="*/ 1628389 h 3810"/>
                <a:gd name="T38" fmla="*/ 247701 w 3845"/>
                <a:gd name="T39" fmla="*/ 1477586 h 3810"/>
                <a:gd name="T40" fmla="*/ 398475 w 3845"/>
                <a:gd name="T41" fmla="*/ 1326315 h 3810"/>
                <a:gd name="T42" fmla="*/ 549718 w 3845"/>
                <a:gd name="T43" fmla="*/ 1477586 h 3810"/>
                <a:gd name="T44" fmla="*/ 398475 w 3845"/>
                <a:gd name="T45" fmla="*/ 1628389 h 3810"/>
                <a:gd name="T46" fmla="*/ 426102 w 3845"/>
                <a:gd name="T47" fmla="*/ 554973 h 3810"/>
                <a:gd name="T48" fmla="*/ 694874 w 3845"/>
                <a:gd name="T49" fmla="*/ 830820 h 3810"/>
                <a:gd name="T50" fmla="*/ 824109 w 3845"/>
                <a:gd name="T51" fmla="*/ 701561 h 3810"/>
                <a:gd name="T52" fmla="*/ 554869 w 3845"/>
                <a:gd name="T53" fmla="*/ 425713 h 3810"/>
                <a:gd name="T54" fmla="*/ 619486 w 3845"/>
                <a:gd name="T55" fmla="*/ 361084 h 3810"/>
                <a:gd name="T56" fmla="*/ 258471 w 3845"/>
                <a:gd name="T57" fmla="*/ 0 h 3810"/>
                <a:gd name="T58" fmla="*/ 0 w 3845"/>
                <a:gd name="T59" fmla="*/ 258051 h 3810"/>
                <a:gd name="T60" fmla="*/ 361484 w 3845"/>
                <a:gd name="T61" fmla="*/ 619134 h 3810"/>
                <a:gd name="T62" fmla="*/ 426102 w 3845"/>
                <a:gd name="T63" fmla="*/ 554973 h 3810"/>
                <a:gd name="T64" fmla="*/ 889663 w 3845"/>
                <a:gd name="T65" fmla="*/ 1296342 h 3810"/>
                <a:gd name="T66" fmla="*/ 890131 w 3845"/>
                <a:gd name="T67" fmla="*/ 1296342 h 3810"/>
                <a:gd name="T68" fmla="*/ 889663 w 3845"/>
                <a:gd name="T69" fmla="*/ 1296342 h 3810"/>
                <a:gd name="T70" fmla="*/ 1263321 w 3845"/>
                <a:gd name="T71" fmla="*/ 971788 h 3810"/>
                <a:gd name="T72" fmla="*/ 890131 w 3845"/>
                <a:gd name="T73" fmla="*/ 1296342 h 3810"/>
                <a:gd name="T74" fmla="*/ 1297035 w 3845"/>
                <a:gd name="T75" fmla="*/ 1713157 h 3810"/>
                <a:gd name="T76" fmla="*/ 1555037 w 3845"/>
                <a:gd name="T77" fmla="*/ 1713157 h 3810"/>
                <a:gd name="T78" fmla="*/ 1658519 w 3845"/>
                <a:gd name="T79" fmla="*/ 1610124 h 3810"/>
                <a:gd name="T80" fmla="*/ 1658519 w 3845"/>
                <a:gd name="T81" fmla="*/ 1352073 h 3810"/>
                <a:gd name="T82" fmla="*/ 1263321 w 3845"/>
                <a:gd name="T83" fmla="*/ 971788 h 3810"/>
                <a:gd name="T84" fmla="*/ 1441254 w 3845"/>
                <a:gd name="T85" fmla="*/ 1641970 h 3810"/>
                <a:gd name="T86" fmla="*/ 1376636 w 3845"/>
                <a:gd name="T87" fmla="*/ 1641970 h 3810"/>
                <a:gd name="T88" fmla="*/ 1044652 w 3845"/>
                <a:gd name="T89" fmla="*/ 1310392 h 3810"/>
                <a:gd name="T90" fmla="*/ 1044652 w 3845"/>
                <a:gd name="T91" fmla="*/ 1245293 h 3810"/>
                <a:gd name="T92" fmla="*/ 1109738 w 3845"/>
                <a:gd name="T93" fmla="*/ 1245293 h 3810"/>
                <a:gd name="T94" fmla="*/ 1441254 w 3845"/>
                <a:gd name="T95" fmla="*/ 1577340 h 3810"/>
                <a:gd name="T96" fmla="*/ 1441254 w 3845"/>
                <a:gd name="T97" fmla="*/ 1641970 h 3810"/>
                <a:gd name="T98" fmla="*/ 1587346 w 3845"/>
                <a:gd name="T99" fmla="*/ 1495851 h 3810"/>
                <a:gd name="T100" fmla="*/ 1522260 w 3845"/>
                <a:gd name="T101" fmla="*/ 1495851 h 3810"/>
                <a:gd name="T102" fmla="*/ 1190744 w 3845"/>
                <a:gd name="T103" fmla="*/ 1164272 h 3810"/>
                <a:gd name="T104" fmla="*/ 1190744 w 3845"/>
                <a:gd name="T105" fmla="*/ 1099642 h 3810"/>
                <a:gd name="T106" fmla="*/ 1255830 w 3845"/>
                <a:gd name="T107" fmla="*/ 1099642 h 3810"/>
                <a:gd name="T108" fmla="*/ 1587346 w 3845"/>
                <a:gd name="T109" fmla="*/ 1431221 h 3810"/>
                <a:gd name="T110" fmla="*/ 1587346 w 3845"/>
                <a:gd name="T111" fmla="*/ 1495851 h 38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45" h="3810">
                  <a:moveTo>
                    <a:pt x="2491" y="1946"/>
                  </a:moveTo>
                  <a:cubicBezTo>
                    <a:pt x="2606" y="1993"/>
                    <a:pt x="2731" y="2019"/>
                    <a:pt x="2863" y="2019"/>
                  </a:cubicBezTo>
                  <a:cubicBezTo>
                    <a:pt x="3405" y="2019"/>
                    <a:pt x="3845" y="1579"/>
                    <a:pt x="3845" y="1037"/>
                  </a:cubicBezTo>
                  <a:cubicBezTo>
                    <a:pt x="3845" y="980"/>
                    <a:pt x="3840" y="925"/>
                    <a:pt x="3831" y="871"/>
                  </a:cubicBezTo>
                  <a:cubicBezTo>
                    <a:pt x="3134" y="1617"/>
                    <a:pt x="3134" y="1617"/>
                    <a:pt x="3134" y="1617"/>
                  </a:cubicBezTo>
                  <a:cubicBezTo>
                    <a:pt x="2476" y="1498"/>
                    <a:pt x="2476" y="1498"/>
                    <a:pt x="2476" y="1498"/>
                  </a:cubicBezTo>
                  <a:cubicBezTo>
                    <a:pt x="2250" y="868"/>
                    <a:pt x="2250" y="868"/>
                    <a:pt x="2250" y="868"/>
                  </a:cubicBezTo>
                  <a:cubicBezTo>
                    <a:pt x="3001" y="65"/>
                    <a:pt x="3001" y="65"/>
                    <a:pt x="3001" y="65"/>
                  </a:cubicBezTo>
                  <a:cubicBezTo>
                    <a:pt x="2956" y="59"/>
                    <a:pt x="2910" y="54"/>
                    <a:pt x="2863" y="54"/>
                  </a:cubicBezTo>
                  <a:cubicBezTo>
                    <a:pt x="2320" y="54"/>
                    <a:pt x="1881" y="494"/>
                    <a:pt x="1881" y="1037"/>
                  </a:cubicBezTo>
                  <a:cubicBezTo>
                    <a:pt x="1881" y="1176"/>
                    <a:pt x="1910" y="1309"/>
                    <a:pt x="1963" y="1429"/>
                  </a:cubicBezTo>
                  <a:cubicBezTo>
                    <a:pt x="1659" y="1963"/>
                    <a:pt x="1205" y="2409"/>
                    <a:pt x="1026" y="2574"/>
                  </a:cubicBezTo>
                  <a:cubicBezTo>
                    <a:pt x="971" y="2557"/>
                    <a:pt x="912" y="2548"/>
                    <a:pt x="851" y="2548"/>
                  </a:cubicBezTo>
                  <a:cubicBezTo>
                    <a:pt x="516" y="2548"/>
                    <a:pt x="245" y="2820"/>
                    <a:pt x="245" y="3155"/>
                  </a:cubicBezTo>
                  <a:cubicBezTo>
                    <a:pt x="245" y="3490"/>
                    <a:pt x="516" y="3761"/>
                    <a:pt x="851" y="3761"/>
                  </a:cubicBezTo>
                  <a:cubicBezTo>
                    <a:pt x="1186" y="3761"/>
                    <a:pt x="1458" y="3490"/>
                    <a:pt x="1458" y="3155"/>
                  </a:cubicBezTo>
                  <a:cubicBezTo>
                    <a:pt x="1458" y="3074"/>
                    <a:pt x="1442" y="2997"/>
                    <a:pt x="1413" y="2926"/>
                  </a:cubicBezTo>
                  <a:cubicBezTo>
                    <a:pt x="1548" y="2747"/>
                    <a:pt x="1914" y="2308"/>
                    <a:pt x="2491" y="1946"/>
                  </a:cubicBezTo>
                  <a:close/>
                  <a:moveTo>
                    <a:pt x="851" y="3477"/>
                  </a:moveTo>
                  <a:cubicBezTo>
                    <a:pt x="673" y="3477"/>
                    <a:pt x="529" y="3333"/>
                    <a:pt x="529" y="3155"/>
                  </a:cubicBezTo>
                  <a:cubicBezTo>
                    <a:pt x="529" y="2976"/>
                    <a:pt x="673" y="2832"/>
                    <a:pt x="851" y="2832"/>
                  </a:cubicBezTo>
                  <a:cubicBezTo>
                    <a:pt x="1029" y="2832"/>
                    <a:pt x="1174" y="2976"/>
                    <a:pt x="1174" y="3155"/>
                  </a:cubicBezTo>
                  <a:cubicBezTo>
                    <a:pt x="1174" y="3333"/>
                    <a:pt x="1029" y="3477"/>
                    <a:pt x="851" y="3477"/>
                  </a:cubicBezTo>
                  <a:close/>
                  <a:moveTo>
                    <a:pt x="910" y="1185"/>
                  </a:moveTo>
                  <a:cubicBezTo>
                    <a:pt x="1484" y="1774"/>
                    <a:pt x="1484" y="1774"/>
                    <a:pt x="1484" y="1774"/>
                  </a:cubicBezTo>
                  <a:cubicBezTo>
                    <a:pt x="1760" y="1498"/>
                    <a:pt x="1760" y="1498"/>
                    <a:pt x="1760" y="1498"/>
                  </a:cubicBezTo>
                  <a:cubicBezTo>
                    <a:pt x="1185" y="909"/>
                    <a:pt x="1185" y="909"/>
                    <a:pt x="1185" y="909"/>
                  </a:cubicBezTo>
                  <a:cubicBezTo>
                    <a:pt x="1323" y="771"/>
                    <a:pt x="1323" y="771"/>
                    <a:pt x="1323" y="771"/>
                  </a:cubicBezTo>
                  <a:cubicBezTo>
                    <a:pt x="552" y="0"/>
                    <a:pt x="552" y="0"/>
                    <a:pt x="552" y="0"/>
                  </a:cubicBezTo>
                  <a:cubicBezTo>
                    <a:pt x="0" y="551"/>
                    <a:pt x="0" y="551"/>
                    <a:pt x="0" y="551"/>
                  </a:cubicBezTo>
                  <a:cubicBezTo>
                    <a:pt x="772" y="1322"/>
                    <a:pt x="772" y="1322"/>
                    <a:pt x="772" y="1322"/>
                  </a:cubicBezTo>
                  <a:lnTo>
                    <a:pt x="910" y="1185"/>
                  </a:lnTo>
                  <a:close/>
                  <a:moveTo>
                    <a:pt x="1900" y="2768"/>
                  </a:moveTo>
                  <a:cubicBezTo>
                    <a:pt x="1900" y="2768"/>
                    <a:pt x="1901" y="2768"/>
                    <a:pt x="1901" y="2768"/>
                  </a:cubicBezTo>
                  <a:cubicBezTo>
                    <a:pt x="1900" y="2767"/>
                    <a:pt x="1900" y="2768"/>
                    <a:pt x="1900" y="2768"/>
                  </a:cubicBezTo>
                  <a:close/>
                  <a:moveTo>
                    <a:pt x="2698" y="2075"/>
                  </a:moveTo>
                  <a:cubicBezTo>
                    <a:pt x="2698" y="2075"/>
                    <a:pt x="2225" y="2203"/>
                    <a:pt x="1901" y="2768"/>
                  </a:cubicBezTo>
                  <a:cubicBezTo>
                    <a:pt x="1926" y="2776"/>
                    <a:pt x="2770" y="3658"/>
                    <a:pt x="2770" y="3658"/>
                  </a:cubicBezTo>
                  <a:cubicBezTo>
                    <a:pt x="2923" y="3810"/>
                    <a:pt x="3169" y="3810"/>
                    <a:pt x="3321" y="3658"/>
                  </a:cubicBezTo>
                  <a:cubicBezTo>
                    <a:pt x="3542" y="3438"/>
                    <a:pt x="3542" y="3438"/>
                    <a:pt x="3542" y="3438"/>
                  </a:cubicBezTo>
                  <a:cubicBezTo>
                    <a:pt x="3694" y="3285"/>
                    <a:pt x="3694" y="3039"/>
                    <a:pt x="3542" y="2887"/>
                  </a:cubicBezTo>
                  <a:lnTo>
                    <a:pt x="2698" y="2075"/>
                  </a:lnTo>
                  <a:close/>
                  <a:moveTo>
                    <a:pt x="3078" y="3506"/>
                  </a:moveTo>
                  <a:cubicBezTo>
                    <a:pt x="3040" y="3544"/>
                    <a:pt x="2978" y="3544"/>
                    <a:pt x="2940" y="3506"/>
                  </a:cubicBezTo>
                  <a:cubicBezTo>
                    <a:pt x="2231" y="2798"/>
                    <a:pt x="2231" y="2798"/>
                    <a:pt x="2231" y="2798"/>
                  </a:cubicBezTo>
                  <a:cubicBezTo>
                    <a:pt x="2193" y="2760"/>
                    <a:pt x="2193" y="2698"/>
                    <a:pt x="2231" y="2659"/>
                  </a:cubicBezTo>
                  <a:cubicBezTo>
                    <a:pt x="2270" y="2621"/>
                    <a:pt x="2332" y="2621"/>
                    <a:pt x="2370" y="2659"/>
                  </a:cubicBezTo>
                  <a:cubicBezTo>
                    <a:pt x="3078" y="3368"/>
                    <a:pt x="3078" y="3368"/>
                    <a:pt x="3078" y="3368"/>
                  </a:cubicBezTo>
                  <a:cubicBezTo>
                    <a:pt x="3116" y="3406"/>
                    <a:pt x="3116" y="3468"/>
                    <a:pt x="3078" y="3506"/>
                  </a:cubicBezTo>
                  <a:close/>
                  <a:moveTo>
                    <a:pt x="3390" y="3194"/>
                  </a:moveTo>
                  <a:cubicBezTo>
                    <a:pt x="3352" y="3233"/>
                    <a:pt x="3290" y="3233"/>
                    <a:pt x="3251" y="3194"/>
                  </a:cubicBezTo>
                  <a:cubicBezTo>
                    <a:pt x="2543" y="2486"/>
                    <a:pt x="2543" y="2486"/>
                    <a:pt x="2543" y="2486"/>
                  </a:cubicBezTo>
                  <a:cubicBezTo>
                    <a:pt x="2505" y="2448"/>
                    <a:pt x="2505" y="2386"/>
                    <a:pt x="2543" y="2348"/>
                  </a:cubicBezTo>
                  <a:cubicBezTo>
                    <a:pt x="2581" y="2309"/>
                    <a:pt x="2643" y="2309"/>
                    <a:pt x="2682" y="2348"/>
                  </a:cubicBezTo>
                  <a:cubicBezTo>
                    <a:pt x="3390" y="3056"/>
                    <a:pt x="3390" y="3056"/>
                    <a:pt x="3390" y="3056"/>
                  </a:cubicBezTo>
                  <a:cubicBezTo>
                    <a:pt x="3428" y="3094"/>
                    <a:pt x="3428" y="3156"/>
                    <a:pt x="3390" y="3194"/>
                  </a:cubicBezTo>
                  <a:close/>
                </a:path>
              </a:pathLst>
            </a:custGeom>
            <a:solidFill>
              <a:schemeClr val="accent1">
                <a:lumMod val="75000"/>
              </a:schemeClr>
            </a:solidFill>
            <a:ln>
              <a:noFill/>
            </a:ln>
            <a:extLst/>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zh-CN" altLang="en-US">
                <a:solidFill>
                  <a:srgbClr val="FFFFFF"/>
                </a:solidFill>
                <a:latin typeface="Calibri" panose="020F0502020204030204" pitchFamily="34" charset="0"/>
                <a:ea typeface="宋体" panose="02010600030101010101" pitchFamily="2" charset="-122"/>
              </a:endParaRPr>
            </a:p>
          </p:txBody>
        </p:sp>
        <p:sp>
          <p:nvSpPr>
            <p:cNvPr id="44" name="文本框 43"/>
            <p:cNvSpPr txBox="1"/>
            <p:nvPr/>
          </p:nvSpPr>
          <p:spPr>
            <a:xfrm>
              <a:off x="2669956" y="4176759"/>
              <a:ext cx="3095997" cy="492443"/>
            </a:xfrm>
            <a:prstGeom prst="rect">
              <a:avLst/>
            </a:prstGeom>
            <a:noFill/>
          </p:spPr>
          <p:txBody>
            <a:bodyPr wrap="square" rtlCol="0">
              <a:spAutoFit/>
            </a:bodyPr>
            <a:lstStyle/>
            <a:p>
              <a:r>
                <a:rPr lang="zh-CN" altLang="en-US" sz="1300" dirty="0" smtClean="0">
                  <a:latin typeface="+mn-ea"/>
                </a:rPr>
                <a:t>设计原则 </a:t>
              </a:r>
              <a:r>
                <a:rPr lang="en-US" altLang="zh-CN" sz="1300" dirty="0" smtClean="0">
                  <a:latin typeface="+mn-ea"/>
                </a:rPr>
                <a:t>/ </a:t>
              </a:r>
              <a:r>
                <a:rPr lang="zh-CN" altLang="en-US" sz="1300" dirty="0" smtClean="0">
                  <a:latin typeface="+mn-ea"/>
                </a:rPr>
                <a:t>编制系统设计说明书 </a:t>
              </a:r>
              <a:r>
                <a:rPr lang="en-US" altLang="zh-CN" sz="1300" dirty="0" smtClean="0">
                  <a:latin typeface="+mn-ea"/>
                </a:rPr>
                <a:t>/ </a:t>
              </a:r>
              <a:r>
                <a:rPr lang="zh-CN" altLang="en-US" sz="1300" dirty="0" smtClean="0">
                  <a:latin typeface="+mn-ea"/>
                </a:rPr>
                <a:t>系统设计实战</a:t>
              </a:r>
              <a:endParaRPr lang="zh-CN" altLang="en-US" sz="1300" dirty="0">
                <a:latin typeface="+mn-ea"/>
              </a:endParaRPr>
            </a:p>
          </p:txBody>
        </p:sp>
      </p:grpSp>
      <p:grpSp>
        <p:nvGrpSpPr>
          <p:cNvPr id="50" name="组合 49"/>
          <p:cNvGrpSpPr/>
          <p:nvPr/>
        </p:nvGrpSpPr>
        <p:grpSpPr>
          <a:xfrm>
            <a:off x="6985414" y="2268370"/>
            <a:ext cx="4146735" cy="877950"/>
            <a:chOff x="6985414" y="2268370"/>
            <a:chExt cx="4146735" cy="877950"/>
          </a:xfrm>
        </p:grpSpPr>
        <p:sp>
          <p:nvSpPr>
            <p:cNvPr id="37" name="矩形 36"/>
            <p:cNvSpPr/>
            <p:nvPr/>
          </p:nvSpPr>
          <p:spPr>
            <a:xfrm>
              <a:off x="7600949" y="2268370"/>
              <a:ext cx="3531200" cy="369332"/>
            </a:xfrm>
            <a:prstGeom prst="rect">
              <a:avLst/>
            </a:prstGeom>
          </p:spPr>
          <p:txBody>
            <a:bodyPr wrap="square">
              <a:spAutoFit/>
            </a:bodyPr>
            <a:lstStyle/>
            <a:p>
              <a:r>
                <a:rPr lang="zh-CN" altLang="en-US" dirty="0" smtClean="0">
                  <a:latin typeface="黑体" panose="02010609060101010101" pitchFamily="49" charset="-122"/>
                  <a:ea typeface="黑体" panose="02010609060101010101" pitchFamily="49" charset="-122"/>
                </a:rPr>
                <a:t>项目实战开发</a:t>
              </a:r>
              <a:endParaRPr lang="zh-CN" altLang="en-US" dirty="0">
                <a:latin typeface="黑体" panose="02010609060101010101" pitchFamily="49" charset="-122"/>
                <a:ea typeface="黑体" panose="02010609060101010101" pitchFamily="49" charset="-122"/>
              </a:endParaRPr>
            </a:p>
          </p:txBody>
        </p:sp>
        <p:sp>
          <p:nvSpPr>
            <p:cNvPr id="41" name="KSO_Shape"/>
            <p:cNvSpPr>
              <a:spLocks noChangeAspect="1"/>
            </p:cNvSpPr>
            <p:nvPr/>
          </p:nvSpPr>
          <p:spPr bwMode="auto">
            <a:xfrm>
              <a:off x="6985414" y="2268370"/>
              <a:ext cx="504000" cy="349440"/>
            </a:xfrm>
            <a:custGeom>
              <a:avLst/>
              <a:gdLst>
                <a:gd name="T0" fmla="*/ 381408390 w 6190"/>
                <a:gd name="T1" fmla="*/ 48095465 h 4291"/>
                <a:gd name="T2" fmla="*/ 398361967 w 6190"/>
                <a:gd name="T3" fmla="*/ 65137202 h 4291"/>
                <a:gd name="T4" fmla="*/ 398361967 w 6190"/>
                <a:gd name="T5" fmla="*/ 340645740 h 4291"/>
                <a:gd name="T6" fmla="*/ 243222337 w 6190"/>
                <a:gd name="T7" fmla="*/ 340645740 h 4291"/>
                <a:gd name="T8" fmla="*/ 243222337 w 6190"/>
                <a:gd name="T9" fmla="*/ 352290696 h 4291"/>
                <a:gd name="T10" fmla="*/ 255534977 w 6190"/>
                <a:gd name="T11" fmla="*/ 354089520 h 4291"/>
                <a:gd name="T12" fmla="*/ 267942405 w 6190"/>
                <a:gd name="T13" fmla="*/ 356456556 h 4291"/>
                <a:gd name="T14" fmla="*/ 280444621 w 6190"/>
                <a:gd name="T15" fmla="*/ 359202195 h 4291"/>
                <a:gd name="T16" fmla="*/ 292852049 w 6190"/>
                <a:gd name="T17" fmla="*/ 362515737 h 4291"/>
                <a:gd name="T18" fmla="*/ 305259477 w 6190"/>
                <a:gd name="T19" fmla="*/ 366208191 h 4291"/>
                <a:gd name="T20" fmla="*/ 317666598 w 6190"/>
                <a:gd name="T21" fmla="*/ 370563353 h 4291"/>
                <a:gd name="T22" fmla="*/ 330074026 w 6190"/>
                <a:gd name="T23" fmla="*/ 375391922 h 4291"/>
                <a:gd name="T24" fmla="*/ 342481454 w 6190"/>
                <a:gd name="T25" fmla="*/ 380693590 h 4291"/>
                <a:gd name="T26" fmla="*/ 342481454 w 6190"/>
                <a:gd name="T27" fmla="*/ 406256349 h 4291"/>
                <a:gd name="T28" fmla="*/ 59858547 w 6190"/>
                <a:gd name="T29" fmla="*/ 406256349 h 4291"/>
                <a:gd name="T30" fmla="*/ 59858547 w 6190"/>
                <a:gd name="T31" fmla="*/ 380693590 h 4291"/>
                <a:gd name="T32" fmla="*/ 65920078 w 6190"/>
                <a:gd name="T33" fmla="*/ 378232057 h 4291"/>
                <a:gd name="T34" fmla="*/ 77853872 w 6190"/>
                <a:gd name="T35" fmla="*/ 373593097 h 4291"/>
                <a:gd name="T36" fmla="*/ 89882455 w 6190"/>
                <a:gd name="T37" fmla="*/ 369332432 h 4291"/>
                <a:gd name="T38" fmla="*/ 101816249 w 6190"/>
                <a:gd name="T39" fmla="*/ 365545482 h 4291"/>
                <a:gd name="T40" fmla="*/ 113939620 w 6190"/>
                <a:gd name="T41" fmla="*/ 362137135 h 4291"/>
                <a:gd name="T42" fmla="*/ 125967894 w 6190"/>
                <a:gd name="T43" fmla="*/ 359107390 h 4291"/>
                <a:gd name="T44" fmla="*/ 137901688 w 6190"/>
                <a:gd name="T45" fmla="*/ 356456556 h 4291"/>
                <a:gd name="T46" fmla="*/ 150025059 w 6190"/>
                <a:gd name="T47" fmla="*/ 354373626 h 4291"/>
                <a:gd name="T48" fmla="*/ 155992110 w 6190"/>
                <a:gd name="T49" fmla="*/ 340645740 h 4291"/>
                <a:gd name="T50" fmla="*/ 0 w 6190"/>
                <a:gd name="T51" fmla="*/ 340645740 h 4291"/>
                <a:gd name="T52" fmla="*/ 0 w 6190"/>
                <a:gd name="T53" fmla="*/ 65137202 h 4291"/>
                <a:gd name="T54" fmla="*/ 16953577 w 6190"/>
                <a:gd name="T55" fmla="*/ 48095465 h 4291"/>
                <a:gd name="T56" fmla="*/ 420335326 w 6190"/>
                <a:gd name="T57" fmla="*/ 406256349 h 4291"/>
                <a:gd name="T58" fmla="*/ 586272213 w 6190"/>
                <a:gd name="T59" fmla="*/ 0 h 4291"/>
                <a:gd name="T60" fmla="*/ 420335326 w 6190"/>
                <a:gd name="T61" fmla="*/ 406256349 h 4291"/>
                <a:gd name="T62" fmla="*/ 441266937 w 6190"/>
                <a:gd name="T63" fmla="*/ 35408890 h 4291"/>
                <a:gd name="T64" fmla="*/ 568276888 w 6190"/>
                <a:gd name="T65" fmla="*/ 74889145 h 4291"/>
                <a:gd name="T66" fmla="*/ 441266937 w 6190"/>
                <a:gd name="T67" fmla="*/ 35408890 h 4291"/>
                <a:gd name="T68" fmla="*/ 441266937 w 6190"/>
                <a:gd name="T69" fmla="*/ 97043248 h 4291"/>
                <a:gd name="T70" fmla="*/ 568276888 w 6190"/>
                <a:gd name="T71" fmla="*/ 136712804 h 4291"/>
                <a:gd name="T72" fmla="*/ 441266937 w 6190"/>
                <a:gd name="T73" fmla="*/ 97043248 h 4291"/>
                <a:gd name="T74" fmla="*/ 440604034 w 6190"/>
                <a:gd name="T75" fmla="*/ 170228065 h 4291"/>
                <a:gd name="T76" fmla="*/ 483224639 w 6190"/>
                <a:gd name="T77" fmla="*/ 200808694 h 4291"/>
                <a:gd name="T78" fmla="*/ 440604034 w 6190"/>
                <a:gd name="T79" fmla="*/ 170228065 h 4291"/>
                <a:gd name="T80" fmla="*/ 440604034 w 6190"/>
                <a:gd name="T81" fmla="*/ 219365150 h 4291"/>
                <a:gd name="T82" fmla="*/ 483224639 w 6190"/>
                <a:gd name="T83" fmla="*/ 249945779 h 4291"/>
                <a:gd name="T84" fmla="*/ 440604034 w 6190"/>
                <a:gd name="T85" fmla="*/ 219365150 h 4291"/>
                <a:gd name="T86" fmla="*/ 364360025 w 6190"/>
                <a:gd name="T87" fmla="*/ 82179246 h 4291"/>
                <a:gd name="T88" fmla="*/ 34001942 w 6190"/>
                <a:gd name="T89" fmla="*/ 306562266 h 4291"/>
                <a:gd name="T90" fmla="*/ 364360025 w 6190"/>
                <a:gd name="T91" fmla="*/ 82179246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accent1">
                <a:lumMod val="75000"/>
              </a:schemeClr>
            </a:solidFill>
            <a:ln>
              <a:noFill/>
            </a:ln>
            <a:extLst/>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zh-CN" altLang="en-US">
                <a:solidFill>
                  <a:srgbClr val="FFFFFF"/>
                </a:solidFill>
                <a:latin typeface="Calibri" panose="020F0502020204030204" pitchFamily="34" charset="0"/>
                <a:ea typeface="宋体" panose="02010600030101010101" pitchFamily="2" charset="-122"/>
              </a:endParaRPr>
            </a:p>
          </p:txBody>
        </p:sp>
        <p:sp>
          <p:nvSpPr>
            <p:cNvPr id="45" name="文本框 44"/>
            <p:cNvSpPr txBox="1"/>
            <p:nvPr/>
          </p:nvSpPr>
          <p:spPr>
            <a:xfrm>
              <a:off x="7600949" y="2653877"/>
              <a:ext cx="3095997" cy="492443"/>
            </a:xfrm>
            <a:prstGeom prst="rect">
              <a:avLst/>
            </a:prstGeom>
            <a:noFill/>
          </p:spPr>
          <p:txBody>
            <a:bodyPr wrap="square" rtlCol="0">
              <a:spAutoFit/>
            </a:bodyPr>
            <a:lstStyle/>
            <a:p>
              <a:r>
                <a:rPr lang="zh-CN" altLang="en-US" sz="1300" dirty="0" smtClean="0">
                  <a:latin typeface="+mn-ea"/>
                </a:rPr>
                <a:t>项目选取 </a:t>
              </a:r>
              <a:r>
                <a:rPr lang="en-US" altLang="zh-CN" sz="1300" dirty="0" smtClean="0">
                  <a:latin typeface="+mn-ea"/>
                </a:rPr>
                <a:t>/ </a:t>
              </a:r>
              <a:r>
                <a:rPr lang="zh-CN" altLang="en-US" sz="1300" dirty="0" smtClean="0">
                  <a:latin typeface="+mn-ea"/>
                </a:rPr>
                <a:t>项目组织 </a:t>
              </a:r>
              <a:r>
                <a:rPr lang="en-US" altLang="zh-CN" sz="1300" dirty="0" smtClean="0">
                  <a:latin typeface="+mn-ea"/>
                </a:rPr>
                <a:t>/ </a:t>
              </a:r>
              <a:r>
                <a:rPr lang="zh-CN" altLang="en-US" sz="1300" dirty="0" smtClean="0">
                  <a:latin typeface="+mn-ea"/>
                </a:rPr>
                <a:t>实战成果 </a:t>
              </a:r>
              <a:r>
                <a:rPr lang="en-US" altLang="zh-CN" sz="1300" dirty="0" smtClean="0">
                  <a:latin typeface="+mn-ea"/>
                </a:rPr>
                <a:t>/ </a:t>
              </a:r>
              <a:r>
                <a:rPr lang="zh-CN" altLang="en-US" sz="1300" dirty="0" smtClean="0">
                  <a:latin typeface="+mn-ea"/>
                </a:rPr>
                <a:t>实战实施</a:t>
              </a:r>
              <a:endParaRPr lang="zh-CN" altLang="en-US" sz="1300" dirty="0">
                <a:latin typeface="+mn-ea"/>
              </a:endParaRPr>
            </a:p>
          </p:txBody>
        </p:sp>
      </p:grpSp>
      <p:grpSp>
        <p:nvGrpSpPr>
          <p:cNvPr id="53" name="组合 52"/>
          <p:cNvGrpSpPr/>
          <p:nvPr/>
        </p:nvGrpSpPr>
        <p:grpSpPr>
          <a:xfrm>
            <a:off x="1945067" y="5228602"/>
            <a:ext cx="3820886" cy="1078929"/>
            <a:chOff x="1945067" y="5228602"/>
            <a:chExt cx="3820886" cy="1078929"/>
          </a:xfrm>
        </p:grpSpPr>
        <p:sp>
          <p:nvSpPr>
            <p:cNvPr id="25" name="矩形 24"/>
            <p:cNvSpPr/>
            <p:nvPr/>
          </p:nvSpPr>
          <p:spPr>
            <a:xfrm>
              <a:off x="2669956" y="5228602"/>
              <a:ext cx="2262158" cy="369332"/>
            </a:xfrm>
            <a:prstGeom prst="rect">
              <a:avLst/>
            </a:prstGeom>
          </p:spPr>
          <p:txBody>
            <a:bodyPr wrap="none">
              <a:spAutoFit/>
            </a:bodyPr>
            <a:lstStyle/>
            <a:p>
              <a:r>
                <a:rPr lang="zh-CN" altLang="en-US" dirty="0">
                  <a:latin typeface="黑体" panose="02010609060101010101" pitchFamily="49" charset="-122"/>
                  <a:ea typeface="黑体" panose="02010609060101010101" pitchFamily="49" charset="-122"/>
                </a:rPr>
                <a:t>如何</a:t>
              </a:r>
              <a:r>
                <a:rPr lang="zh-CN" altLang="en-US" dirty="0" smtClean="0">
                  <a:latin typeface="黑体" panose="02010609060101010101" pitchFamily="49" charset="-122"/>
                  <a:ea typeface="黑体" panose="02010609060101010101" pitchFamily="49" charset="-122"/>
                </a:rPr>
                <a:t>进行数据库设计</a:t>
              </a:r>
              <a:endParaRPr lang="zh-CN" altLang="en-US" dirty="0">
                <a:latin typeface="黑体" panose="02010609060101010101" pitchFamily="49" charset="-122"/>
                <a:ea typeface="黑体" panose="02010609060101010101" pitchFamily="49" charset="-122"/>
              </a:endParaRPr>
            </a:p>
          </p:txBody>
        </p:sp>
        <p:sp>
          <p:nvSpPr>
            <p:cNvPr id="30" name="KSO_Shape"/>
            <p:cNvSpPr>
              <a:spLocks/>
            </p:cNvSpPr>
            <p:nvPr/>
          </p:nvSpPr>
          <p:spPr bwMode="auto">
            <a:xfrm>
              <a:off x="1945067" y="5228602"/>
              <a:ext cx="504000" cy="504000"/>
            </a:xfrm>
            <a:custGeom>
              <a:avLst/>
              <a:gdLst>
                <a:gd name="T0" fmla="*/ 900007 w 3267"/>
                <a:gd name="T1" fmla="*/ 1800397 h 3267"/>
                <a:gd name="T2" fmla="*/ 0 w 3267"/>
                <a:gd name="T3" fmla="*/ 900474 h 3267"/>
                <a:gd name="T4" fmla="*/ 900007 w 3267"/>
                <a:gd name="T5" fmla="*/ 0 h 3267"/>
                <a:gd name="T6" fmla="*/ 1799464 w 3267"/>
                <a:gd name="T7" fmla="*/ 900474 h 3267"/>
                <a:gd name="T8" fmla="*/ 900007 w 3267"/>
                <a:gd name="T9" fmla="*/ 1800397 h 3267"/>
                <a:gd name="T10" fmla="*/ 900007 w 3267"/>
                <a:gd name="T11" fmla="*/ 73294 h 3267"/>
                <a:gd name="T12" fmla="*/ 73256 w 3267"/>
                <a:gd name="T13" fmla="*/ 900474 h 3267"/>
                <a:gd name="T14" fmla="*/ 900007 w 3267"/>
                <a:gd name="T15" fmla="*/ 1727103 h 3267"/>
                <a:gd name="T16" fmla="*/ 1726208 w 3267"/>
                <a:gd name="T17" fmla="*/ 900474 h 3267"/>
                <a:gd name="T18" fmla="*/ 900007 w 3267"/>
                <a:gd name="T19" fmla="*/ 73294 h 3267"/>
                <a:gd name="T20" fmla="*/ 1370942 w 3267"/>
                <a:gd name="T21" fmla="*/ 1524854 h 3267"/>
                <a:gd name="T22" fmla="*/ 1059189 w 3267"/>
                <a:gd name="T23" fmla="*/ 1113744 h 3267"/>
                <a:gd name="T24" fmla="*/ 1163290 w 3267"/>
                <a:gd name="T25" fmla="*/ 904332 h 3267"/>
                <a:gd name="T26" fmla="*/ 990339 w 3267"/>
                <a:gd name="T27" fmla="*/ 656343 h 3267"/>
                <a:gd name="T28" fmla="*/ 1169349 w 3267"/>
                <a:gd name="T29" fmla="*/ 165326 h 3267"/>
                <a:gd name="T30" fmla="*/ 1682144 w 3267"/>
                <a:gd name="T31" fmla="*/ 900474 h 3267"/>
                <a:gd name="T32" fmla="*/ 1370942 w 3267"/>
                <a:gd name="T33" fmla="*/ 1524854 h 3267"/>
                <a:gd name="T34" fmla="*/ 933055 w 3267"/>
                <a:gd name="T35" fmla="*/ 642566 h 3267"/>
                <a:gd name="T36" fmla="*/ 999151 w 3267"/>
                <a:gd name="T37" fmla="*/ 123443 h 3267"/>
                <a:gd name="T38" fmla="*/ 1096092 w 3267"/>
                <a:gd name="T39" fmla="*/ 142180 h 3267"/>
                <a:gd name="T40" fmla="*/ 965553 w 3267"/>
                <a:gd name="T41" fmla="*/ 649179 h 3267"/>
                <a:gd name="T42" fmla="*/ 933055 w 3267"/>
                <a:gd name="T43" fmla="*/ 642566 h 3267"/>
                <a:gd name="T44" fmla="*/ 1119226 w 3267"/>
                <a:gd name="T45" fmla="*/ 904332 h 3267"/>
                <a:gd name="T46" fmla="*/ 900007 w 3267"/>
                <a:gd name="T47" fmla="*/ 1123664 h 3267"/>
                <a:gd name="T48" fmla="*/ 680789 w 3267"/>
                <a:gd name="T49" fmla="*/ 904332 h 3267"/>
                <a:gd name="T50" fmla="*/ 900007 w 3267"/>
                <a:gd name="T51" fmla="*/ 685000 h 3267"/>
                <a:gd name="T52" fmla="*/ 1119226 w 3267"/>
                <a:gd name="T53" fmla="*/ 904332 h 3267"/>
                <a:gd name="T54" fmla="*/ 900007 w 3267"/>
                <a:gd name="T55" fmla="*/ 754436 h 3267"/>
                <a:gd name="T56" fmla="*/ 750190 w 3267"/>
                <a:gd name="T57" fmla="*/ 904332 h 3267"/>
                <a:gd name="T58" fmla="*/ 900007 w 3267"/>
                <a:gd name="T59" fmla="*/ 1054227 h 3267"/>
                <a:gd name="T60" fmla="*/ 1049825 w 3267"/>
                <a:gd name="T61" fmla="*/ 904332 h 3267"/>
                <a:gd name="T62" fmla="*/ 900007 w 3267"/>
                <a:gd name="T63" fmla="*/ 754436 h 3267"/>
                <a:gd name="T64" fmla="*/ 354715 w 3267"/>
                <a:gd name="T65" fmla="*/ 338918 h 3267"/>
                <a:gd name="T66" fmla="*/ 630666 w 3267"/>
                <a:gd name="T67" fmla="*/ 165326 h 3267"/>
                <a:gd name="T68" fmla="*/ 809676 w 3267"/>
                <a:gd name="T69" fmla="*/ 656343 h 3267"/>
                <a:gd name="T70" fmla="*/ 717142 w 3267"/>
                <a:gd name="T71" fmla="*/ 714207 h 3267"/>
                <a:gd name="T72" fmla="*/ 354715 w 3267"/>
                <a:gd name="T73" fmla="*/ 338918 h 3267"/>
                <a:gd name="T74" fmla="*/ 636174 w 3267"/>
                <a:gd name="T75" fmla="*/ 904332 h 3267"/>
                <a:gd name="T76" fmla="*/ 900007 w 3267"/>
                <a:gd name="T77" fmla="*/ 1167751 h 3267"/>
                <a:gd name="T78" fmla="*/ 921489 w 3267"/>
                <a:gd name="T79" fmla="*/ 1166648 h 3267"/>
                <a:gd name="T80" fmla="*/ 964451 w 3267"/>
                <a:gd name="T81" fmla="*/ 1680260 h 3267"/>
                <a:gd name="T82" fmla="*/ 900007 w 3267"/>
                <a:gd name="T83" fmla="*/ 1683016 h 3267"/>
                <a:gd name="T84" fmla="*/ 117320 w 3267"/>
                <a:gd name="T85" fmla="*/ 900474 h 3267"/>
                <a:gd name="T86" fmla="*/ 235192 w 3267"/>
                <a:gd name="T87" fmla="*/ 487160 h 3267"/>
                <a:gd name="T88" fmla="*/ 676933 w 3267"/>
                <a:gd name="T89" fmla="*/ 763805 h 3267"/>
                <a:gd name="T90" fmla="*/ 636174 w 3267"/>
                <a:gd name="T91" fmla="*/ 904332 h 3267"/>
                <a:gd name="T92" fmla="*/ 1268493 w 3267"/>
                <a:gd name="T93" fmla="*/ 1590433 h 3267"/>
                <a:gd name="T94" fmla="*/ 1208455 w 3267"/>
                <a:gd name="T95" fmla="*/ 1619641 h 3267"/>
                <a:gd name="T96" fmla="*/ 1004109 w 3267"/>
                <a:gd name="T97" fmla="*/ 1146258 h 3267"/>
                <a:gd name="T98" fmla="*/ 1024488 w 3267"/>
                <a:gd name="T99" fmla="*/ 1136339 h 3267"/>
                <a:gd name="T100" fmla="*/ 1268493 w 3267"/>
                <a:gd name="T101" fmla="*/ 1590433 h 326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267" h="3267">
                  <a:moveTo>
                    <a:pt x="1634" y="3267"/>
                  </a:moveTo>
                  <a:cubicBezTo>
                    <a:pt x="732" y="3267"/>
                    <a:pt x="0" y="2536"/>
                    <a:pt x="0" y="1634"/>
                  </a:cubicBezTo>
                  <a:cubicBezTo>
                    <a:pt x="0" y="731"/>
                    <a:pt x="732" y="0"/>
                    <a:pt x="1634" y="0"/>
                  </a:cubicBezTo>
                  <a:cubicBezTo>
                    <a:pt x="2536" y="0"/>
                    <a:pt x="3267" y="731"/>
                    <a:pt x="3267" y="1634"/>
                  </a:cubicBezTo>
                  <a:cubicBezTo>
                    <a:pt x="3267" y="2536"/>
                    <a:pt x="2536" y="3267"/>
                    <a:pt x="1634" y="3267"/>
                  </a:cubicBezTo>
                  <a:close/>
                  <a:moveTo>
                    <a:pt x="1634" y="133"/>
                  </a:moveTo>
                  <a:cubicBezTo>
                    <a:pt x="805" y="133"/>
                    <a:pt x="133" y="805"/>
                    <a:pt x="133" y="1634"/>
                  </a:cubicBezTo>
                  <a:cubicBezTo>
                    <a:pt x="133" y="2462"/>
                    <a:pt x="805" y="3134"/>
                    <a:pt x="1634" y="3134"/>
                  </a:cubicBezTo>
                  <a:cubicBezTo>
                    <a:pt x="2462" y="3134"/>
                    <a:pt x="3134" y="2462"/>
                    <a:pt x="3134" y="1634"/>
                  </a:cubicBezTo>
                  <a:cubicBezTo>
                    <a:pt x="3134" y="805"/>
                    <a:pt x="2462" y="133"/>
                    <a:pt x="1634" y="133"/>
                  </a:cubicBezTo>
                  <a:close/>
                  <a:moveTo>
                    <a:pt x="2489" y="2767"/>
                  </a:moveTo>
                  <a:cubicBezTo>
                    <a:pt x="1923" y="2021"/>
                    <a:pt x="1923" y="2021"/>
                    <a:pt x="1923" y="2021"/>
                  </a:cubicBezTo>
                  <a:cubicBezTo>
                    <a:pt x="2038" y="1934"/>
                    <a:pt x="2112" y="1796"/>
                    <a:pt x="2112" y="1641"/>
                  </a:cubicBezTo>
                  <a:cubicBezTo>
                    <a:pt x="2112" y="1434"/>
                    <a:pt x="1981" y="1258"/>
                    <a:pt x="1798" y="1191"/>
                  </a:cubicBezTo>
                  <a:cubicBezTo>
                    <a:pt x="2123" y="300"/>
                    <a:pt x="2123" y="300"/>
                    <a:pt x="2123" y="300"/>
                  </a:cubicBezTo>
                  <a:cubicBezTo>
                    <a:pt x="2667" y="499"/>
                    <a:pt x="3054" y="1021"/>
                    <a:pt x="3054" y="1634"/>
                  </a:cubicBezTo>
                  <a:cubicBezTo>
                    <a:pt x="3054" y="2097"/>
                    <a:pt x="2832" y="2508"/>
                    <a:pt x="2489" y="2767"/>
                  </a:cubicBezTo>
                  <a:close/>
                  <a:moveTo>
                    <a:pt x="1694" y="1166"/>
                  </a:moveTo>
                  <a:cubicBezTo>
                    <a:pt x="1814" y="224"/>
                    <a:pt x="1814" y="224"/>
                    <a:pt x="1814" y="224"/>
                  </a:cubicBezTo>
                  <a:cubicBezTo>
                    <a:pt x="1874" y="232"/>
                    <a:pt x="1932" y="244"/>
                    <a:pt x="1990" y="258"/>
                  </a:cubicBezTo>
                  <a:cubicBezTo>
                    <a:pt x="1753" y="1178"/>
                    <a:pt x="1753" y="1178"/>
                    <a:pt x="1753" y="1178"/>
                  </a:cubicBezTo>
                  <a:cubicBezTo>
                    <a:pt x="1734" y="1173"/>
                    <a:pt x="1714" y="1169"/>
                    <a:pt x="1694" y="1166"/>
                  </a:cubicBezTo>
                  <a:close/>
                  <a:moveTo>
                    <a:pt x="2032" y="1641"/>
                  </a:moveTo>
                  <a:cubicBezTo>
                    <a:pt x="2032" y="1860"/>
                    <a:pt x="1853" y="2039"/>
                    <a:pt x="1634" y="2039"/>
                  </a:cubicBezTo>
                  <a:cubicBezTo>
                    <a:pt x="1414" y="2039"/>
                    <a:pt x="1236" y="1860"/>
                    <a:pt x="1236" y="1641"/>
                  </a:cubicBezTo>
                  <a:cubicBezTo>
                    <a:pt x="1236" y="1421"/>
                    <a:pt x="1414" y="1243"/>
                    <a:pt x="1634" y="1243"/>
                  </a:cubicBezTo>
                  <a:cubicBezTo>
                    <a:pt x="1853" y="1243"/>
                    <a:pt x="2032" y="1421"/>
                    <a:pt x="2032" y="1641"/>
                  </a:cubicBezTo>
                  <a:close/>
                  <a:moveTo>
                    <a:pt x="1634" y="1369"/>
                  </a:moveTo>
                  <a:cubicBezTo>
                    <a:pt x="1484" y="1369"/>
                    <a:pt x="1362" y="1490"/>
                    <a:pt x="1362" y="1641"/>
                  </a:cubicBezTo>
                  <a:cubicBezTo>
                    <a:pt x="1362" y="1791"/>
                    <a:pt x="1484" y="1913"/>
                    <a:pt x="1634" y="1913"/>
                  </a:cubicBezTo>
                  <a:cubicBezTo>
                    <a:pt x="1784" y="1913"/>
                    <a:pt x="1906" y="1791"/>
                    <a:pt x="1906" y="1641"/>
                  </a:cubicBezTo>
                  <a:cubicBezTo>
                    <a:pt x="1906" y="1490"/>
                    <a:pt x="1784" y="1369"/>
                    <a:pt x="1634" y="1369"/>
                  </a:cubicBezTo>
                  <a:close/>
                  <a:moveTo>
                    <a:pt x="644" y="615"/>
                  </a:moveTo>
                  <a:cubicBezTo>
                    <a:pt x="786" y="477"/>
                    <a:pt x="956" y="369"/>
                    <a:pt x="1145" y="300"/>
                  </a:cubicBezTo>
                  <a:cubicBezTo>
                    <a:pt x="1470" y="1191"/>
                    <a:pt x="1470" y="1191"/>
                    <a:pt x="1470" y="1191"/>
                  </a:cubicBezTo>
                  <a:cubicBezTo>
                    <a:pt x="1406" y="1214"/>
                    <a:pt x="1349" y="1250"/>
                    <a:pt x="1302" y="1296"/>
                  </a:cubicBezTo>
                  <a:lnTo>
                    <a:pt x="644" y="615"/>
                  </a:lnTo>
                  <a:close/>
                  <a:moveTo>
                    <a:pt x="1155" y="1641"/>
                  </a:moveTo>
                  <a:cubicBezTo>
                    <a:pt x="1155" y="1905"/>
                    <a:pt x="1370" y="2119"/>
                    <a:pt x="1634" y="2119"/>
                  </a:cubicBezTo>
                  <a:cubicBezTo>
                    <a:pt x="1647" y="2119"/>
                    <a:pt x="1660" y="2118"/>
                    <a:pt x="1673" y="2117"/>
                  </a:cubicBezTo>
                  <a:cubicBezTo>
                    <a:pt x="1751" y="3049"/>
                    <a:pt x="1751" y="3049"/>
                    <a:pt x="1751" y="3049"/>
                  </a:cubicBezTo>
                  <a:cubicBezTo>
                    <a:pt x="1712" y="3052"/>
                    <a:pt x="1673" y="3054"/>
                    <a:pt x="1634" y="3054"/>
                  </a:cubicBezTo>
                  <a:cubicBezTo>
                    <a:pt x="849" y="3054"/>
                    <a:pt x="213" y="2418"/>
                    <a:pt x="213" y="1634"/>
                  </a:cubicBezTo>
                  <a:cubicBezTo>
                    <a:pt x="213" y="1358"/>
                    <a:pt x="292" y="1101"/>
                    <a:pt x="427" y="884"/>
                  </a:cubicBezTo>
                  <a:cubicBezTo>
                    <a:pt x="1229" y="1386"/>
                    <a:pt x="1229" y="1386"/>
                    <a:pt x="1229" y="1386"/>
                  </a:cubicBezTo>
                  <a:cubicBezTo>
                    <a:pt x="1182" y="1460"/>
                    <a:pt x="1155" y="1547"/>
                    <a:pt x="1155" y="1641"/>
                  </a:cubicBezTo>
                  <a:close/>
                  <a:moveTo>
                    <a:pt x="2303" y="2886"/>
                  </a:moveTo>
                  <a:cubicBezTo>
                    <a:pt x="2267" y="2905"/>
                    <a:pt x="2231" y="2923"/>
                    <a:pt x="2194" y="2939"/>
                  </a:cubicBezTo>
                  <a:cubicBezTo>
                    <a:pt x="1823" y="2080"/>
                    <a:pt x="1823" y="2080"/>
                    <a:pt x="1823" y="2080"/>
                  </a:cubicBezTo>
                  <a:cubicBezTo>
                    <a:pt x="1836" y="2074"/>
                    <a:pt x="1848" y="2068"/>
                    <a:pt x="1860" y="2062"/>
                  </a:cubicBezTo>
                  <a:lnTo>
                    <a:pt x="2303" y="2886"/>
                  </a:lnTo>
                  <a:close/>
                </a:path>
              </a:pathLst>
            </a:custGeom>
            <a:solidFill>
              <a:schemeClr val="accent1">
                <a:lumMod val="75000"/>
              </a:schemeClr>
            </a:solidFill>
            <a:ln>
              <a:noFill/>
            </a:ln>
            <a:extLst/>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zh-CN" altLang="en-US">
                <a:solidFill>
                  <a:srgbClr val="FFFFFF"/>
                </a:solidFill>
                <a:latin typeface="Calibri" panose="020F0502020204030204" pitchFamily="34" charset="0"/>
                <a:ea typeface="宋体" panose="02010600030101010101" pitchFamily="2" charset="-122"/>
              </a:endParaRPr>
            </a:p>
          </p:txBody>
        </p:sp>
        <p:sp>
          <p:nvSpPr>
            <p:cNvPr id="48" name="文本框 47"/>
            <p:cNvSpPr txBox="1"/>
            <p:nvPr/>
          </p:nvSpPr>
          <p:spPr>
            <a:xfrm>
              <a:off x="2669956" y="5615034"/>
              <a:ext cx="3095997" cy="692497"/>
            </a:xfrm>
            <a:prstGeom prst="rect">
              <a:avLst/>
            </a:prstGeom>
            <a:noFill/>
          </p:spPr>
          <p:txBody>
            <a:bodyPr wrap="square" rtlCol="0">
              <a:spAutoFit/>
            </a:bodyPr>
            <a:lstStyle/>
            <a:p>
              <a:r>
                <a:rPr lang="zh-CN" altLang="en-US" sz="1300" dirty="0" smtClean="0">
                  <a:latin typeface="+mn-ea"/>
                </a:rPr>
                <a:t>数据库选取 </a:t>
              </a:r>
              <a:r>
                <a:rPr lang="en-US" altLang="zh-CN" sz="1300" dirty="0" smtClean="0">
                  <a:latin typeface="+mn-ea"/>
                </a:rPr>
                <a:t>/ </a:t>
              </a:r>
              <a:r>
                <a:rPr lang="zh-CN" altLang="en-US" sz="1300" dirty="0" smtClean="0">
                  <a:latin typeface="+mn-ea"/>
                </a:rPr>
                <a:t>设计原则 </a:t>
              </a:r>
              <a:r>
                <a:rPr lang="en-US" altLang="zh-CN" sz="1300" dirty="0" smtClean="0">
                  <a:latin typeface="+mn-ea"/>
                </a:rPr>
                <a:t>/ </a:t>
              </a:r>
              <a:r>
                <a:rPr lang="zh-CN" altLang="en-US" sz="1300" dirty="0" smtClean="0">
                  <a:latin typeface="+mn-ea"/>
                </a:rPr>
                <a:t>设计规范 </a:t>
              </a:r>
              <a:r>
                <a:rPr lang="en-US" altLang="zh-CN" sz="1300" dirty="0" smtClean="0">
                  <a:latin typeface="+mn-ea"/>
                </a:rPr>
                <a:t>/ </a:t>
              </a:r>
              <a:r>
                <a:rPr lang="zh-CN" altLang="en-US" sz="1300" dirty="0" smtClean="0">
                  <a:latin typeface="+mn-ea"/>
                </a:rPr>
                <a:t>实体关系 </a:t>
              </a:r>
              <a:r>
                <a:rPr lang="en-US" altLang="zh-CN" sz="1300" dirty="0" smtClean="0">
                  <a:latin typeface="+mn-ea"/>
                </a:rPr>
                <a:t>/ </a:t>
              </a:r>
              <a:r>
                <a:rPr lang="zh-CN" altLang="en-US" sz="1300" dirty="0" smtClean="0">
                  <a:latin typeface="+mn-ea"/>
                </a:rPr>
                <a:t>编制数据库设计说明书 </a:t>
              </a:r>
              <a:r>
                <a:rPr lang="en-US" altLang="zh-CN" sz="1300" dirty="0" smtClean="0">
                  <a:latin typeface="+mn-ea"/>
                </a:rPr>
                <a:t>/ </a:t>
              </a:r>
              <a:r>
                <a:rPr lang="zh-CN" altLang="en-US" sz="1300" dirty="0" smtClean="0">
                  <a:latin typeface="+mn-ea"/>
                </a:rPr>
                <a:t>数据库设计实战</a:t>
              </a:r>
              <a:endParaRPr lang="zh-CN" altLang="en-US" sz="1300" dirty="0">
                <a:latin typeface="+mn-ea"/>
              </a:endParaRPr>
            </a:p>
          </p:txBody>
        </p:sp>
      </p:grpSp>
    </p:spTree>
    <p:extLst>
      <p:ext uri="{BB962C8B-B14F-4D97-AF65-F5344CB8AC3E}">
        <p14:creationId xmlns:p14="http://schemas.microsoft.com/office/powerpoint/2010/main" val="100108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500"/>
                                        <p:tgtEl>
                                          <p:spTgt spid="49"/>
                                        </p:tgtEl>
                                      </p:cBhvr>
                                    </p:animEffect>
                                    <p:anim calcmode="lin" valueType="num">
                                      <p:cBhvr>
                                        <p:cTn id="13" dur="500" fill="hold"/>
                                        <p:tgtEl>
                                          <p:spTgt spid="49"/>
                                        </p:tgtEl>
                                        <p:attrNameLst>
                                          <p:attrName>ppt_x</p:attrName>
                                        </p:attrNameLst>
                                      </p:cBhvr>
                                      <p:tavLst>
                                        <p:tav tm="0">
                                          <p:val>
                                            <p:strVal val="#ppt_x"/>
                                          </p:val>
                                        </p:tav>
                                        <p:tav tm="100000">
                                          <p:val>
                                            <p:strVal val="#ppt_x"/>
                                          </p:val>
                                        </p:tav>
                                      </p:tavLst>
                                    </p:anim>
                                    <p:anim calcmode="lin" valueType="num">
                                      <p:cBhvr>
                                        <p:cTn id="14" dur="500" fill="hold"/>
                                        <p:tgtEl>
                                          <p:spTgt spid="49"/>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16" presetClass="entr" presetSubtype="37"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outVertic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nodeType="click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500"/>
                                        <p:tgtEl>
                                          <p:spTgt spid="51"/>
                                        </p:tgtEl>
                                      </p:cBhvr>
                                    </p:animEffect>
                                    <p:anim calcmode="lin" valueType="num">
                                      <p:cBhvr>
                                        <p:cTn id="24" dur="500" fill="hold"/>
                                        <p:tgtEl>
                                          <p:spTgt spid="51"/>
                                        </p:tgtEl>
                                        <p:attrNameLst>
                                          <p:attrName>ppt_x</p:attrName>
                                        </p:attrNameLst>
                                      </p:cBhvr>
                                      <p:tavLst>
                                        <p:tav tm="0">
                                          <p:val>
                                            <p:strVal val="#ppt_x"/>
                                          </p:val>
                                        </p:tav>
                                        <p:tav tm="100000">
                                          <p:val>
                                            <p:strVal val="#ppt_x"/>
                                          </p:val>
                                        </p:tav>
                                      </p:tavLst>
                                    </p:anim>
                                    <p:anim calcmode="lin" valueType="num">
                                      <p:cBhvr>
                                        <p:cTn id="25" dur="500" fill="hold"/>
                                        <p:tgtEl>
                                          <p:spTgt spid="51"/>
                                        </p:tgtEl>
                                        <p:attrNameLst>
                                          <p:attrName>ppt_y</p:attrName>
                                        </p:attrNameLst>
                                      </p:cBhvr>
                                      <p:tavLst>
                                        <p:tav tm="0">
                                          <p:val>
                                            <p:strVal val="#ppt_y-.1"/>
                                          </p:val>
                                        </p:tav>
                                        <p:tav tm="100000">
                                          <p:val>
                                            <p:strVal val="#ppt_y"/>
                                          </p:val>
                                        </p:tav>
                                      </p:tavLst>
                                    </p:anim>
                                  </p:childTnLst>
                                </p:cTn>
                              </p:par>
                            </p:childTnLst>
                          </p:cTn>
                        </p:par>
                        <p:par>
                          <p:cTn id="26" fill="hold">
                            <p:stCondLst>
                              <p:cond delay="500"/>
                            </p:stCondLst>
                            <p:childTnLst>
                              <p:par>
                                <p:cTn id="27" presetID="16" presetClass="entr" presetSubtype="37" fill="hold"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barn(outVertical)">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nodeType="click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fade">
                                      <p:cBhvr>
                                        <p:cTn id="34" dur="500"/>
                                        <p:tgtEl>
                                          <p:spTgt spid="53"/>
                                        </p:tgtEl>
                                      </p:cBhvr>
                                    </p:animEffect>
                                    <p:anim calcmode="lin" valueType="num">
                                      <p:cBhvr>
                                        <p:cTn id="35" dur="500" fill="hold"/>
                                        <p:tgtEl>
                                          <p:spTgt spid="53"/>
                                        </p:tgtEl>
                                        <p:attrNameLst>
                                          <p:attrName>ppt_x</p:attrName>
                                        </p:attrNameLst>
                                      </p:cBhvr>
                                      <p:tavLst>
                                        <p:tav tm="0">
                                          <p:val>
                                            <p:strVal val="#ppt_x"/>
                                          </p:val>
                                        </p:tav>
                                        <p:tav tm="100000">
                                          <p:val>
                                            <p:strVal val="#ppt_x"/>
                                          </p:val>
                                        </p:tav>
                                      </p:tavLst>
                                    </p:anim>
                                    <p:anim calcmode="lin" valueType="num">
                                      <p:cBhvr>
                                        <p:cTn id="36" dur="5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7" presetClass="entr" presetSubtype="0" fill="hold" nodeType="click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fade">
                                      <p:cBhvr>
                                        <p:cTn id="41" dur="500"/>
                                        <p:tgtEl>
                                          <p:spTgt spid="50"/>
                                        </p:tgtEl>
                                      </p:cBhvr>
                                    </p:animEffect>
                                    <p:anim calcmode="lin" valueType="num">
                                      <p:cBhvr>
                                        <p:cTn id="42" dur="500" fill="hold"/>
                                        <p:tgtEl>
                                          <p:spTgt spid="50"/>
                                        </p:tgtEl>
                                        <p:attrNameLst>
                                          <p:attrName>ppt_x</p:attrName>
                                        </p:attrNameLst>
                                      </p:cBhvr>
                                      <p:tavLst>
                                        <p:tav tm="0">
                                          <p:val>
                                            <p:strVal val="#ppt_x"/>
                                          </p:val>
                                        </p:tav>
                                        <p:tav tm="100000">
                                          <p:val>
                                            <p:strVal val="#ppt_x"/>
                                          </p:val>
                                        </p:tav>
                                      </p:tavLst>
                                    </p:anim>
                                    <p:anim calcmode="lin" valueType="num">
                                      <p:cBhvr>
                                        <p:cTn id="43" dur="500" fill="hold"/>
                                        <p:tgtEl>
                                          <p:spTgt spid="50"/>
                                        </p:tgtEl>
                                        <p:attrNameLst>
                                          <p:attrName>ppt_y</p:attrName>
                                        </p:attrNameLst>
                                      </p:cBhvr>
                                      <p:tavLst>
                                        <p:tav tm="0">
                                          <p:val>
                                            <p:strVal val="#ppt_y-.1"/>
                                          </p:val>
                                        </p:tav>
                                        <p:tav tm="100000">
                                          <p:val>
                                            <p:strVal val="#ppt_y"/>
                                          </p:val>
                                        </p:tav>
                                      </p:tavLst>
                                    </p:anim>
                                  </p:childTnLst>
                                </p:cTn>
                              </p:par>
                            </p:childTnLst>
                          </p:cTn>
                        </p:par>
                        <p:par>
                          <p:cTn id="44" fill="hold">
                            <p:stCondLst>
                              <p:cond delay="500"/>
                            </p:stCondLst>
                            <p:childTnLst>
                              <p:par>
                                <p:cTn id="45" presetID="16" presetClass="entr" presetSubtype="37" fill="hold"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barn(outVertical)">
                                      <p:cBhvr>
                                        <p:cTn id="47" dur="500"/>
                                        <p:tgtEl>
                                          <p:spTgt spid="39"/>
                                        </p:tgtEl>
                                      </p:cBhvr>
                                    </p:animEffect>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nodeType="click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500"/>
                                        <p:tgtEl>
                                          <p:spTgt spid="52"/>
                                        </p:tgtEl>
                                      </p:cBhvr>
                                    </p:animEffect>
                                    <p:anim calcmode="lin" valueType="num">
                                      <p:cBhvr>
                                        <p:cTn id="53" dur="500" fill="hold"/>
                                        <p:tgtEl>
                                          <p:spTgt spid="52"/>
                                        </p:tgtEl>
                                        <p:attrNameLst>
                                          <p:attrName>ppt_x</p:attrName>
                                        </p:attrNameLst>
                                      </p:cBhvr>
                                      <p:tavLst>
                                        <p:tav tm="0">
                                          <p:val>
                                            <p:strVal val="#ppt_x"/>
                                          </p:val>
                                        </p:tav>
                                        <p:tav tm="100000">
                                          <p:val>
                                            <p:strVal val="#ppt_x"/>
                                          </p:val>
                                        </p:tav>
                                      </p:tavLst>
                                    </p:anim>
                                    <p:anim calcmode="lin" valueType="num">
                                      <p:cBhvr>
                                        <p:cTn id="54" dur="5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46" name="椭圆 45"/>
          <p:cNvSpPr>
            <a:spLocks noChangeAspect="1"/>
          </p:cNvSpPr>
          <p:nvPr/>
        </p:nvSpPr>
        <p:spPr>
          <a:xfrm>
            <a:off x="1395434" y="2119199"/>
            <a:ext cx="360000" cy="360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黑体" panose="02010609060101010101" pitchFamily="49" charset="-122"/>
                <a:ea typeface="黑体" panose="02010609060101010101" pitchFamily="49" charset="-122"/>
              </a:rPr>
              <a:t>3</a:t>
            </a:r>
            <a:endParaRPr lang="zh-CN" altLang="en-US" b="1" dirty="0" smtClean="0">
              <a:latin typeface="黑体" panose="02010609060101010101" pitchFamily="49" charset="-122"/>
              <a:ea typeface="黑体" panose="02010609060101010101" pitchFamily="49" charset="-122"/>
            </a:endParaRPr>
          </a:p>
        </p:txBody>
      </p:sp>
      <p:sp>
        <p:nvSpPr>
          <p:cNvPr id="19" name="文本框 18"/>
          <p:cNvSpPr txBox="1"/>
          <p:nvPr/>
        </p:nvSpPr>
        <p:spPr>
          <a:xfrm>
            <a:off x="1808028" y="2108048"/>
            <a:ext cx="2096430" cy="369332"/>
          </a:xfrm>
          <a:prstGeom prst="rect">
            <a:avLst/>
          </a:prstGeom>
          <a:noFill/>
        </p:spPr>
        <p:txBody>
          <a:bodyPr wrap="square" rtlCol="0">
            <a:spAutoFit/>
          </a:bodyPr>
          <a:lstStyle/>
          <a:p>
            <a:r>
              <a:rPr lang="zh-CN" altLang="en-US" b="1" dirty="0"/>
              <a:t>目录</a:t>
            </a:r>
          </a:p>
        </p:txBody>
      </p:sp>
      <p:sp>
        <p:nvSpPr>
          <p:cNvPr id="20" name="文本框 19"/>
          <p:cNvSpPr txBox="1"/>
          <p:nvPr/>
        </p:nvSpPr>
        <p:spPr>
          <a:xfrm>
            <a:off x="1395434" y="2673539"/>
            <a:ext cx="3875813" cy="1061829"/>
          </a:xfrm>
          <a:prstGeom prst="rect">
            <a:avLst/>
          </a:prstGeom>
          <a:noFill/>
        </p:spPr>
        <p:txBody>
          <a:bodyPr wrap="square" rtlCol="0">
            <a:spAutoFit/>
          </a:bodyPr>
          <a:lstStyle/>
          <a:p>
            <a:pPr>
              <a:lnSpc>
                <a:spcPct val="150000"/>
              </a:lnSpc>
            </a:pPr>
            <a:r>
              <a:rPr lang="zh-CN" altLang="en-US" sz="1400" dirty="0"/>
              <a:t>标题（目录二字</a:t>
            </a:r>
            <a:r>
              <a:rPr lang="zh-CN" altLang="en-US" sz="1400" dirty="0" smtClean="0"/>
              <a:t>）：三</a:t>
            </a:r>
            <a:r>
              <a:rPr lang="zh-CN" altLang="en-US" sz="1400" dirty="0"/>
              <a:t>号黑体，段前段后间距</a:t>
            </a:r>
            <a:r>
              <a:rPr lang="en-US" altLang="zh-CN" sz="1400" dirty="0"/>
              <a:t>0.5</a:t>
            </a:r>
            <a:r>
              <a:rPr lang="zh-CN" altLang="en-US" sz="1400" dirty="0"/>
              <a:t>行，单倍</a:t>
            </a:r>
            <a:r>
              <a:rPr lang="zh-CN" altLang="en-US" sz="1400" dirty="0" smtClean="0"/>
              <a:t>行距</a:t>
            </a:r>
            <a:endParaRPr lang="en-US" altLang="zh-CN" sz="1400" dirty="0" smtClean="0"/>
          </a:p>
          <a:p>
            <a:pPr>
              <a:lnSpc>
                <a:spcPct val="150000"/>
              </a:lnSpc>
            </a:pPr>
            <a:r>
              <a:rPr lang="zh-CN" altLang="en-US" sz="1400" dirty="0" smtClean="0"/>
              <a:t>目录内容：五</a:t>
            </a:r>
            <a:r>
              <a:rPr lang="zh-CN" altLang="en-US" sz="1400" dirty="0"/>
              <a:t>号仿宋，单倍</a:t>
            </a:r>
            <a:r>
              <a:rPr lang="zh-CN" altLang="en-US" sz="1400" dirty="0" smtClean="0"/>
              <a:t>行距</a:t>
            </a:r>
            <a:endParaRPr lang="zh-CN" altLang="en-US" sz="1400" dirty="0"/>
          </a:p>
        </p:txBody>
      </p:sp>
      <p:pic>
        <p:nvPicPr>
          <p:cNvPr id="3" name="图片 2"/>
          <p:cNvPicPr>
            <a:picLocks noChangeAspect="1"/>
          </p:cNvPicPr>
          <p:nvPr/>
        </p:nvPicPr>
        <p:blipFill>
          <a:blip r:embed="rId3"/>
          <a:stretch>
            <a:fillRect/>
          </a:stretch>
        </p:blipFill>
        <p:spPr>
          <a:xfrm>
            <a:off x="6848474" y="1159730"/>
            <a:ext cx="4059576" cy="5544000"/>
          </a:xfrm>
          <a:prstGeom prst="rect">
            <a:avLst/>
          </a:prstGeom>
          <a:ln>
            <a:noFill/>
          </a:ln>
          <a:effectLst>
            <a:outerShdw blurRad="190500" algn="tl" rotWithShape="0">
              <a:srgbClr val="000000">
                <a:alpha val="70000"/>
              </a:srgbClr>
            </a:outerShdw>
          </a:effectLst>
        </p:spPr>
      </p:pic>
      <p:sp>
        <p:nvSpPr>
          <p:cNvPr id="8" name="KSO_Shape"/>
          <p:cNvSpPr/>
          <p:nvPr/>
        </p:nvSpPr>
        <p:spPr>
          <a:xfrm rot="5400000">
            <a:off x="1685802" y="-526074"/>
            <a:ext cx="635617" cy="4007225"/>
          </a:xfrm>
          <a:prstGeom prst="round2SameRect">
            <a:avLst>
              <a:gd name="adj1" fmla="val 26180"/>
              <a:gd name="adj2" fmla="val 0"/>
            </a:avLst>
          </a:prstGeom>
          <a:solidFill>
            <a:srgbClr val="F9BD00">
              <a:alpha val="44000"/>
            </a:srgbClr>
          </a:solidFill>
          <a:ln>
            <a:noFill/>
          </a:ln>
          <a:effectLst>
            <a:outerShdw blurRad="50800" dist="38100" dir="2700000" sx="101000" sy="101000" algn="tl" rotWithShape="0">
              <a:schemeClr val="accent4">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bg2">
                    <a:lumMod val="25000"/>
                  </a:schemeClr>
                </a:solidFill>
                <a:latin typeface="黑体" panose="02010609060101010101" pitchFamily="49" charset="-122"/>
                <a:ea typeface="黑体" panose="02010609060101010101" pitchFamily="49" charset="-122"/>
              </a:rPr>
              <a:t>需求分析 </a:t>
            </a:r>
            <a:r>
              <a:rPr lang="en-US" altLang="zh-CN" sz="2400" dirty="0" smtClean="0">
                <a:solidFill>
                  <a:schemeClr val="bg2">
                    <a:lumMod val="25000"/>
                  </a:schemeClr>
                </a:solidFill>
                <a:latin typeface="黑体" panose="02010609060101010101" pitchFamily="49" charset="-122"/>
                <a:ea typeface="黑体" panose="02010609060101010101" pitchFamily="49" charset="-122"/>
              </a:rPr>
              <a:t>/ </a:t>
            </a:r>
            <a:r>
              <a:rPr lang="zh-CN" altLang="en-US" sz="1600" dirty="0" smtClean="0">
                <a:solidFill>
                  <a:schemeClr val="bg2">
                    <a:lumMod val="25000"/>
                  </a:schemeClr>
                </a:solidFill>
                <a:latin typeface="黑体" panose="02010609060101010101" pitchFamily="49" charset="-122"/>
                <a:ea typeface="黑体" panose="02010609060101010101" pitchFamily="49" charset="-122"/>
              </a:rPr>
              <a:t>需求文档撰写</a:t>
            </a:r>
            <a:r>
              <a:rPr lang="en-US" altLang="zh-CN" sz="1600" dirty="0">
                <a:solidFill>
                  <a:schemeClr val="bg2">
                    <a:lumMod val="25000"/>
                  </a:schemeClr>
                </a:solidFill>
                <a:latin typeface="黑体" panose="02010609060101010101" pitchFamily="49" charset="-122"/>
                <a:ea typeface="黑体" panose="02010609060101010101" pitchFamily="49" charset="-122"/>
              </a:rPr>
              <a:t>-</a:t>
            </a:r>
            <a:r>
              <a:rPr lang="zh-CN" altLang="en-US" sz="1600" dirty="0">
                <a:solidFill>
                  <a:schemeClr val="bg2">
                    <a:lumMod val="25000"/>
                  </a:schemeClr>
                </a:solidFill>
                <a:latin typeface="黑体" panose="02010609060101010101" pitchFamily="49" charset="-122"/>
                <a:ea typeface="黑体" panose="02010609060101010101" pitchFamily="49" charset="-122"/>
              </a:rPr>
              <a:t>版式</a:t>
            </a:r>
            <a:endParaRPr lang="zh-CN" altLang="en-US" sz="2400" dirty="0">
              <a:solidFill>
                <a:schemeClr val="bg2">
                  <a:lumMod val="2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98732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right)">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p:tgtEl>
                                          <p:spTgt spid="46"/>
                                        </p:tgtEl>
                                        <p:attrNameLst>
                                          <p:attrName>ppt_x</p:attrName>
                                        </p:attrNameLst>
                                      </p:cBhvr>
                                      <p:tavLst>
                                        <p:tav tm="0">
                                          <p:val>
                                            <p:strVal val="#ppt_x-#ppt_w*1.125000"/>
                                          </p:val>
                                        </p:tav>
                                        <p:tav tm="100000">
                                          <p:val>
                                            <p:strVal val="#ppt_x"/>
                                          </p:val>
                                        </p:tav>
                                      </p:tavLst>
                                    </p:anim>
                                    <p:animEffect transition="in" filter="wipe(right)">
                                      <p:cBhvr>
                                        <p:cTn id="14" dur="500"/>
                                        <p:tgtEl>
                                          <p:spTgt spid="46"/>
                                        </p:tgtEl>
                                      </p:cBhvr>
                                    </p:animEffect>
                                  </p:childTnLst>
                                </p:cTn>
                              </p:par>
                              <p:par>
                                <p:cTn id="15" presetID="12" presetClass="entr" presetSubtype="2"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p:tgtEl>
                                          <p:spTgt spid="19"/>
                                        </p:tgtEl>
                                        <p:attrNameLst>
                                          <p:attrName>ppt_x</p:attrName>
                                        </p:attrNameLst>
                                      </p:cBhvr>
                                      <p:tavLst>
                                        <p:tav tm="0">
                                          <p:val>
                                            <p:strVal val="#ppt_x+#ppt_w*1.125000"/>
                                          </p:val>
                                        </p:tav>
                                        <p:tav tm="100000">
                                          <p:val>
                                            <p:strVal val="#ppt_x"/>
                                          </p:val>
                                        </p:tav>
                                      </p:tavLst>
                                    </p:anim>
                                    <p:animEffect transition="in" filter="wipe(left)">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anim calcmode="lin" valueType="num">
                                      <p:cBhvr>
                                        <p:cTn id="24" dur="500" fill="hold"/>
                                        <p:tgtEl>
                                          <p:spTgt spid="20"/>
                                        </p:tgtEl>
                                        <p:attrNameLst>
                                          <p:attrName>ppt_x</p:attrName>
                                        </p:attrNameLst>
                                      </p:cBhvr>
                                      <p:tavLst>
                                        <p:tav tm="0">
                                          <p:val>
                                            <p:strVal val="#ppt_x"/>
                                          </p:val>
                                        </p:tav>
                                        <p:tav tm="100000">
                                          <p:val>
                                            <p:strVal val="#ppt_x"/>
                                          </p:val>
                                        </p:tav>
                                      </p:tavLst>
                                    </p:anim>
                                    <p:anim calcmode="lin" valueType="num">
                                      <p:cBhvr>
                                        <p:cTn id="25"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additive="base">
                                        <p:cTn id="30" dur="500" fill="hold"/>
                                        <p:tgtEl>
                                          <p:spTgt spid="3"/>
                                        </p:tgtEl>
                                        <p:attrNameLst>
                                          <p:attrName>ppt_x</p:attrName>
                                        </p:attrNameLst>
                                      </p:cBhvr>
                                      <p:tavLst>
                                        <p:tav tm="0">
                                          <p:val>
                                            <p:strVal val="1+#ppt_w/2"/>
                                          </p:val>
                                        </p:tav>
                                        <p:tav tm="100000">
                                          <p:val>
                                            <p:strVal val="#ppt_x"/>
                                          </p:val>
                                        </p:tav>
                                      </p:tavLst>
                                    </p:anim>
                                    <p:anim calcmode="lin" valueType="num">
                                      <p:cBhvr additive="base">
                                        <p:cTn id="31"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19" grpId="0"/>
      <p:bldP spid="20" grpId="0"/>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46" name="椭圆 45"/>
          <p:cNvSpPr>
            <a:spLocks noChangeAspect="1"/>
          </p:cNvSpPr>
          <p:nvPr/>
        </p:nvSpPr>
        <p:spPr>
          <a:xfrm>
            <a:off x="1395434" y="2119199"/>
            <a:ext cx="360000" cy="360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黑体" panose="02010609060101010101" pitchFamily="49" charset="-122"/>
                <a:ea typeface="黑体" panose="02010609060101010101" pitchFamily="49" charset="-122"/>
              </a:rPr>
              <a:t>4</a:t>
            </a:r>
            <a:endParaRPr lang="zh-CN" altLang="en-US" b="1" dirty="0" smtClean="0">
              <a:latin typeface="黑体" panose="02010609060101010101" pitchFamily="49" charset="-122"/>
              <a:ea typeface="黑体" panose="02010609060101010101" pitchFamily="49" charset="-122"/>
            </a:endParaRPr>
          </a:p>
        </p:txBody>
      </p:sp>
      <p:sp>
        <p:nvSpPr>
          <p:cNvPr id="19" name="文本框 18"/>
          <p:cNvSpPr txBox="1"/>
          <p:nvPr/>
        </p:nvSpPr>
        <p:spPr>
          <a:xfrm>
            <a:off x="1808028" y="2108048"/>
            <a:ext cx="2096430" cy="369332"/>
          </a:xfrm>
          <a:prstGeom prst="rect">
            <a:avLst/>
          </a:prstGeom>
          <a:noFill/>
        </p:spPr>
        <p:txBody>
          <a:bodyPr wrap="square" rtlCol="0">
            <a:spAutoFit/>
          </a:bodyPr>
          <a:lstStyle/>
          <a:p>
            <a:r>
              <a:rPr lang="zh-CN" altLang="en-US" b="1" dirty="0" smtClean="0"/>
              <a:t>正文</a:t>
            </a:r>
            <a:endParaRPr lang="zh-CN" altLang="en-US" b="1" dirty="0"/>
          </a:p>
        </p:txBody>
      </p:sp>
      <p:sp>
        <p:nvSpPr>
          <p:cNvPr id="20" name="文本框 19"/>
          <p:cNvSpPr txBox="1"/>
          <p:nvPr/>
        </p:nvSpPr>
        <p:spPr>
          <a:xfrm>
            <a:off x="1395434" y="2673539"/>
            <a:ext cx="3875813" cy="705834"/>
          </a:xfrm>
          <a:prstGeom prst="rect">
            <a:avLst/>
          </a:prstGeom>
          <a:noFill/>
        </p:spPr>
        <p:txBody>
          <a:bodyPr wrap="square" rtlCol="0">
            <a:spAutoFit/>
          </a:bodyPr>
          <a:lstStyle/>
          <a:p>
            <a:pPr>
              <a:lnSpc>
                <a:spcPct val="150000"/>
              </a:lnSpc>
            </a:pPr>
            <a:r>
              <a:rPr lang="zh-CN" altLang="en-US" sz="1400" dirty="0"/>
              <a:t>正文四号（或小四）仿宋，单倍行距，段落首行缩进</a:t>
            </a:r>
            <a:r>
              <a:rPr lang="en-US" altLang="zh-CN" sz="1400" dirty="0"/>
              <a:t>2</a:t>
            </a:r>
            <a:r>
              <a:rPr lang="zh-CN" altLang="en-US" sz="1400" dirty="0"/>
              <a:t>个字符</a:t>
            </a:r>
          </a:p>
        </p:txBody>
      </p:sp>
      <p:sp>
        <p:nvSpPr>
          <p:cNvPr id="8" name="KSO_Shape"/>
          <p:cNvSpPr/>
          <p:nvPr/>
        </p:nvSpPr>
        <p:spPr>
          <a:xfrm rot="5400000">
            <a:off x="1685802" y="-526074"/>
            <a:ext cx="635617" cy="4007225"/>
          </a:xfrm>
          <a:prstGeom prst="round2SameRect">
            <a:avLst>
              <a:gd name="adj1" fmla="val 26180"/>
              <a:gd name="adj2" fmla="val 0"/>
            </a:avLst>
          </a:prstGeom>
          <a:solidFill>
            <a:srgbClr val="F9BD00">
              <a:alpha val="44000"/>
            </a:srgbClr>
          </a:solidFill>
          <a:ln>
            <a:noFill/>
          </a:ln>
          <a:effectLst>
            <a:outerShdw blurRad="50800" dist="38100" dir="2700000" sx="101000" sy="101000" algn="tl" rotWithShape="0">
              <a:schemeClr val="accent4">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bg2">
                    <a:lumMod val="25000"/>
                  </a:schemeClr>
                </a:solidFill>
                <a:latin typeface="黑体" panose="02010609060101010101" pitchFamily="49" charset="-122"/>
                <a:ea typeface="黑体" panose="02010609060101010101" pitchFamily="49" charset="-122"/>
              </a:rPr>
              <a:t>需求分析 </a:t>
            </a:r>
            <a:r>
              <a:rPr lang="en-US" altLang="zh-CN" sz="2400" dirty="0" smtClean="0">
                <a:solidFill>
                  <a:schemeClr val="bg2">
                    <a:lumMod val="25000"/>
                  </a:schemeClr>
                </a:solidFill>
                <a:latin typeface="黑体" panose="02010609060101010101" pitchFamily="49" charset="-122"/>
                <a:ea typeface="黑体" panose="02010609060101010101" pitchFamily="49" charset="-122"/>
              </a:rPr>
              <a:t>/ </a:t>
            </a:r>
            <a:r>
              <a:rPr lang="zh-CN" altLang="en-US" sz="1600" dirty="0" smtClean="0">
                <a:solidFill>
                  <a:schemeClr val="bg2">
                    <a:lumMod val="25000"/>
                  </a:schemeClr>
                </a:solidFill>
                <a:latin typeface="黑体" panose="02010609060101010101" pitchFamily="49" charset="-122"/>
                <a:ea typeface="黑体" panose="02010609060101010101" pitchFamily="49" charset="-122"/>
              </a:rPr>
              <a:t>需求文档撰写</a:t>
            </a:r>
            <a:r>
              <a:rPr lang="en-US" altLang="zh-CN" sz="1600" dirty="0">
                <a:solidFill>
                  <a:schemeClr val="bg2">
                    <a:lumMod val="25000"/>
                  </a:schemeClr>
                </a:solidFill>
                <a:latin typeface="黑体" panose="02010609060101010101" pitchFamily="49" charset="-122"/>
                <a:ea typeface="黑体" panose="02010609060101010101" pitchFamily="49" charset="-122"/>
              </a:rPr>
              <a:t>-</a:t>
            </a:r>
            <a:r>
              <a:rPr lang="zh-CN" altLang="en-US" sz="1600" dirty="0">
                <a:solidFill>
                  <a:schemeClr val="bg2">
                    <a:lumMod val="25000"/>
                  </a:schemeClr>
                </a:solidFill>
                <a:latin typeface="黑体" panose="02010609060101010101" pitchFamily="49" charset="-122"/>
                <a:ea typeface="黑体" panose="02010609060101010101" pitchFamily="49" charset="-122"/>
              </a:rPr>
              <a:t>版式</a:t>
            </a:r>
            <a:endParaRPr lang="zh-CN" altLang="en-US" sz="2400" dirty="0">
              <a:solidFill>
                <a:schemeClr val="bg2">
                  <a:lumMod val="25000"/>
                </a:schemeClr>
              </a:solidFill>
              <a:latin typeface="黑体" panose="02010609060101010101" pitchFamily="49" charset="-122"/>
              <a:ea typeface="黑体" panose="02010609060101010101" pitchFamily="49" charset="-122"/>
            </a:endParaRPr>
          </a:p>
        </p:txBody>
      </p:sp>
      <p:pic>
        <p:nvPicPr>
          <p:cNvPr id="7" name="图片 6"/>
          <p:cNvPicPr>
            <a:picLocks noChangeAspect="1"/>
          </p:cNvPicPr>
          <p:nvPr/>
        </p:nvPicPr>
        <p:blipFill>
          <a:blip r:embed="rId3"/>
          <a:stretch>
            <a:fillRect/>
          </a:stretch>
        </p:blipFill>
        <p:spPr>
          <a:xfrm>
            <a:off x="6881623" y="1159730"/>
            <a:ext cx="3911491" cy="5544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3134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right)">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p:tgtEl>
                                          <p:spTgt spid="46"/>
                                        </p:tgtEl>
                                        <p:attrNameLst>
                                          <p:attrName>ppt_x</p:attrName>
                                        </p:attrNameLst>
                                      </p:cBhvr>
                                      <p:tavLst>
                                        <p:tav tm="0">
                                          <p:val>
                                            <p:strVal val="#ppt_x-#ppt_w*1.125000"/>
                                          </p:val>
                                        </p:tav>
                                        <p:tav tm="100000">
                                          <p:val>
                                            <p:strVal val="#ppt_x"/>
                                          </p:val>
                                        </p:tav>
                                      </p:tavLst>
                                    </p:anim>
                                    <p:animEffect transition="in" filter="wipe(right)">
                                      <p:cBhvr>
                                        <p:cTn id="14" dur="500"/>
                                        <p:tgtEl>
                                          <p:spTgt spid="46"/>
                                        </p:tgtEl>
                                      </p:cBhvr>
                                    </p:animEffect>
                                  </p:childTnLst>
                                </p:cTn>
                              </p:par>
                              <p:par>
                                <p:cTn id="15" presetID="12" presetClass="entr" presetSubtype="2"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p:tgtEl>
                                          <p:spTgt spid="19"/>
                                        </p:tgtEl>
                                        <p:attrNameLst>
                                          <p:attrName>ppt_x</p:attrName>
                                        </p:attrNameLst>
                                      </p:cBhvr>
                                      <p:tavLst>
                                        <p:tav tm="0">
                                          <p:val>
                                            <p:strVal val="#ppt_x+#ppt_w*1.125000"/>
                                          </p:val>
                                        </p:tav>
                                        <p:tav tm="100000">
                                          <p:val>
                                            <p:strVal val="#ppt_x"/>
                                          </p:val>
                                        </p:tav>
                                      </p:tavLst>
                                    </p:anim>
                                    <p:animEffect transition="in" filter="wipe(left)">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anim calcmode="lin" valueType="num">
                                      <p:cBhvr>
                                        <p:cTn id="24" dur="500" fill="hold"/>
                                        <p:tgtEl>
                                          <p:spTgt spid="20"/>
                                        </p:tgtEl>
                                        <p:attrNameLst>
                                          <p:attrName>ppt_x</p:attrName>
                                        </p:attrNameLst>
                                      </p:cBhvr>
                                      <p:tavLst>
                                        <p:tav tm="0">
                                          <p:val>
                                            <p:strVal val="#ppt_x"/>
                                          </p:val>
                                        </p:tav>
                                        <p:tav tm="100000">
                                          <p:val>
                                            <p:strVal val="#ppt_x"/>
                                          </p:val>
                                        </p:tav>
                                      </p:tavLst>
                                    </p:anim>
                                    <p:anim calcmode="lin" valueType="num">
                                      <p:cBhvr>
                                        <p:cTn id="25" dur="500" fill="hold"/>
                                        <p:tgtEl>
                                          <p:spTgt spid="20"/>
                                        </p:tgtEl>
                                        <p:attrNameLst>
                                          <p:attrName>ppt_y</p:attrName>
                                        </p:attrNameLst>
                                      </p:cBhvr>
                                      <p:tavLst>
                                        <p:tav tm="0">
                                          <p:val>
                                            <p:strVal val="#ppt_y+.1"/>
                                          </p:val>
                                        </p:tav>
                                        <p:tav tm="100000">
                                          <p:val>
                                            <p:strVal val="#ppt_y"/>
                                          </p:val>
                                        </p:tav>
                                      </p:tavLst>
                                    </p:anim>
                                  </p:childTnLst>
                                </p:cTn>
                              </p:par>
                              <p:par>
                                <p:cTn id="26" presetID="12" presetClass="entr" presetSubtype="2"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p:tgtEl>
                                          <p:spTgt spid="7"/>
                                        </p:tgtEl>
                                        <p:attrNameLst>
                                          <p:attrName>ppt_x</p:attrName>
                                        </p:attrNameLst>
                                      </p:cBhvr>
                                      <p:tavLst>
                                        <p:tav tm="0">
                                          <p:val>
                                            <p:strVal val="#ppt_x+#ppt_w*1.125000"/>
                                          </p:val>
                                        </p:tav>
                                        <p:tav tm="100000">
                                          <p:val>
                                            <p:strVal val="#ppt_x"/>
                                          </p:val>
                                        </p:tav>
                                      </p:tavLst>
                                    </p:anim>
                                    <p:animEffect transition="in" filter="wipe(left)">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1+#ppt_w/2"/>
                                          </p:val>
                                        </p:tav>
                                        <p:tav tm="100000">
                                          <p:val>
                                            <p:strVal val="#ppt_x"/>
                                          </p:val>
                                        </p:tav>
                                      </p:tavLst>
                                    </p:anim>
                                    <p:anim calcmode="lin" valueType="num">
                                      <p:cBhvr additive="base">
                                        <p:cTn id="35"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19" grpId="0"/>
      <p:bldP spid="20"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46" name="椭圆 45"/>
          <p:cNvSpPr>
            <a:spLocks noChangeAspect="1"/>
          </p:cNvSpPr>
          <p:nvPr/>
        </p:nvSpPr>
        <p:spPr>
          <a:xfrm>
            <a:off x="1395434" y="2119199"/>
            <a:ext cx="360000" cy="360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黑体" panose="02010609060101010101" pitchFamily="49" charset="-122"/>
                <a:ea typeface="黑体" panose="02010609060101010101" pitchFamily="49" charset="-122"/>
              </a:rPr>
              <a:t>1</a:t>
            </a:r>
            <a:endParaRPr lang="zh-CN" altLang="en-US" b="1" dirty="0" smtClean="0">
              <a:latin typeface="黑体" panose="02010609060101010101" pitchFamily="49" charset="-122"/>
              <a:ea typeface="黑体" panose="02010609060101010101" pitchFamily="49" charset="-122"/>
            </a:endParaRPr>
          </a:p>
        </p:txBody>
      </p:sp>
      <p:sp>
        <p:nvSpPr>
          <p:cNvPr id="19" name="文本框 18"/>
          <p:cNvSpPr txBox="1"/>
          <p:nvPr/>
        </p:nvSpPr>
        <p:spPr>
          <a:xfrm>
            <a:off x="1808028" y="2108048"/>
            <a:ext cx="2096430" cy="369332"/>
          </a:xfrm>
          <a:prstGeom prst="rect">
            <a:avLst/>
          </a:prstGeom>
          <a:noFill/>
        </p:spPr>
        <p:txBody>
          <a:bodyPr wrap="square" rtlCol="0">
            <a:spAutoFit/>
          </a:bodyPr>
          <a:lstStyle/>
          <a:p>
            <a:r>
              <a:rPr lang="zh-CN" altLang="en-US" b="1" dirty="0" smtClean="0"/>
              <a:t>正文</a:t>
            </a:r>
            <a:endParaRPr lang="zh-CN" altLang="en-US" b="1" dirty="0"/>
          </a:p>
        </p:txBody>
      </p:sp>
      <p:sp>
        <p:nvSpPr>
          <p:cNvPr id="20" name="文本框 19"/>
          <p:cNvSpPr txBox="1"/>
          <p:nvPr/>
        </p:nvSpPr>
        <p:spPr>
          <a:xfrm>
            <a:off x="1395434" y="2673539"/>
            <a:ext cx="3875813" cy="705834"/>
          </a:xfrm>
          <a:prstGeom prst="rect">
            <a:avLst/>
          </a:prstGeom>
          <a:noFill/>
        </p:spPr>
        <p:txBody>
          <a:bodyPr wrap="square" rtlCol="0">
            <a:spAutoFit/>
          </a:bodyPr>
          <a:lstStyle/>
          <a:p>
            <a:pPr>
              <a:lnSpc>
                <a:spcPct val="150000"/>
              </a:lnSpc>
            </a:pPr>
            <a:r>
              <a:rPr lang="zh-CN" altLang="en-US" sz="1400" dirty="0"/>
              <a:t>正文四号（或小四）仿宋，单倍行距，段落首行缩进</a:t>
            </a:r>
            <a:r>
              <a:rPr lang="en-US" altLang="zh-CN" sz="1400" dirty="0"/>
              <a:t>2</a:t>
            </a:r>
            <a:r>
              <a:rPr lang="zh-CN" altLang="en-US" sz="1400" dirty="0"/>
              <a:t>个字符</a:t>
            </a:r>
          </a:p>
        </p:txBody>
      </p:sp>
      <p:sp>
        <p:nvSpPr>
          <p:cNvPr id="8" name="KSO_Shape"/>
          <p:cNvSpPr/>
          <p:nvPr/>
        </p:nvSpPr>
        <p:spPr>
          <a:xfrm rot="5400000">
            <a:off x="1685802" y="-526074"/>
            <a:ext cx="635617" cy="4007225"/>
          </a:xfrm>
          <a:prstGeom prst="round2SameRect">
            <a:avLst>
              <a:gd name="adj1" fmla="val 26180"/>
              <a:gd name="adj2" fmla="val 0"/>
            </a:avLst>
          </a:prstGeom>
          <a:solidFill>
            <a:srgbClr val="F9BD00">
              <a:alpha val="44000"/>
            </a:srgbClr>
          </a:solidFill>
          <a:ln>
            <a:noFill/>
          </a:ln>
          <a:effectLst>
            <a:outerShdw blurRad="50800" dist="38100" dir="2700000" sx="101000" sy="101000" algn="tl" rotWithShape="0">
              <a:schemeClr val="accent4">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bg2">
                    <a:lumMod val="25000"/>
                  </a:schemeClr>
                </a:solidFill>
                <a:latin typeface="黑体" panose="02010609060101010101" pitchFamily="49" charset="-122"/>
                <a:ea typeface="黑体" panose="02010609060101010101" pitchFamily="49" charset="-122"/>
              </a:rPr>
              <a:t>需求分析 </a:t>
            </a:r>
            <a:r>
              <a:rPr lang="en-US" altLang="zh-CN" sz="2400" dirty="0" smtClean="0">
                <a:solidFill>
                  <a:schemeClr val="bg2">
                    <a:lumMod val="25000"/>
                  </a:schemeClr>
                </a:solidFill>
                <a:latin typeface="黑体" panose="02010609060101010101" pitchFamily="49" charset="-122"/>
                <a:ea typeface="黑体" panose="02010609060101010101" pitchFamily="49" charset="-122"/>
              </a:rPr>
              <a:t>/ </a:t>
            </a:r>
            <a:r>
              <a:rPr lang="zh-CN" altLang="en-US" sz="1600" dirty="0" smtClean="0">
                <a:solidFill>
                  <a:schemeClr val="bg2">
                    <a:lumMod val="25000"/>
                  </a:schemeClr>
                </a:solidFill>
                <a:latin typeface="黑体" panose="02010609060101010101" pitchFamily="49" charset="-122"/>
                <a:ea typeface="黑体" panose="02010609060101010101" pitchFamily="49" charset="-122"/>
              </a:rPr>
              <a:t>需求文档撰写</a:t>
            </a:r>
            <a:r>
              <a:rPr lang="en-US" altLang="zh-CN" sz="1600" dirty="0" smtClean="0">
                <a:solidFill>
                  <a:schemeClr val="bg2">
                    <a:lumMod val="25000"/>
                  </a:schemeClr>
                </a:solidFill>
                <a:latin typeface="黑体" panose="02010609060101010101" pitchFamily="49" charset="-122"/>
                <a:ea typeface="黑体" panose="02010609060101010101" pitchFamily="49" charset="-122"/>
              </a:rPr>
              <a:t>-</a:t>
            </a:r>
            <a:r>
              <a:rPr lang="zh-CN" altLang="en-US" sz="1600" dirty="0" smtClean="0">
                <a:solidFill>
                  <a:schemeClr val="bg2">
                    <a:lumMod val="25000"/>
                  </a:schemeClr>
                </a:solidFill>
                <a:latin typeface="黑体" panose="02010609060101010101" pitchFamily="49" charset="-122"/>
                <a:ea typeface="黑体" panose="02010609060101010101" pitchFamily="49" charset="-122"/>
              </a:rPr>
              <a:t>结构</a:t>
            </a:r>
            <a:endParaRPr lang="zh-CN" altLang="en-US" sz="2400" dirty="0">
              <a:solidFill>
                <a:schemeClr val="bg2">
                  <a:lumMod val="25000"/>
                </a:schemeClr>
              </a:solidFill>
              <a:latin typeface="黑体" panose="02010609060101010101" pitchFamily="49" charset="-122"/>
              <a:ea typeface="黑体" panose="02010609060101010101" pitchFamily="49" charset="-122"/>
            </a:endParaRPr>
          </a:p>
        </p:txBody>
      </p:sp>
      <p:pic>
        <p:nvPicPr>
          <p:cNvPr id="7" name="图片 6"/>
          <p:cNvPicPr>
            <a:picLocks noChangeAspect="1"/>
          </p:cNvPicPr>
          <p:nvPr/>
        </p:nvPicPr>
        <p:blipFill>
          <a:blip r:embed="rId3"/>
          <a:stretch>
            <a:fillRect/>
          </a:stretch>
        </p:blipFill>
        <p:spPr>
          <a:xfrm>
            <a:off x="6881623" y="1159730"/>
            <a:ext cx="3911491" cy="5544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2331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right)">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p:tgtEl>
                                          <p:spTgt spid="46"/>
                                        </p:tgtEl>
                                        <p:attrNameLst>
                                          <p:attrName>ppt_x</p:attrName>
                                        </p:attrNameLst>
                                      </p:cBhvr>
                                      <p:tavLst>
                                        <p:tav tm="0">
                                          <p:val>
                                            <p:strVal val="#ppt_x-#ppt_w*1.125000"/>
                                          </p:val>
                                        </p:tav>
                                        <p:tav tm="100000">
                                          <p:val>
                                            <p:strVal val="#ppt_x"/>
                                          </p:val>
                                        </p:tav>
                                      </p:tavLst>
                                    </p:anim>
                                    <p:animEffect transition="in" filter="wipe(right)">
                                      <p:cBhvr>
                                        <p:cTn id="14" dur="500"/>
                                        <p:tgtEl>
                                          <p:spTgt spid="46"/>
                                        </p:tgtEl>
                                      </p:cBhvr>
                                    </p:animEffect>
                                  </p:childTnLst>
                                </p:cTn>
                              </p:par>
                              <p:par>
                                <p:cTn id="15" presetID="12" presetClass="entr" presetSubtype="2"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p:tgtEl>
                                          <p:spTgt spid="19"/>
                                        </p:tgtEl>
                                        <p:attrNameLst>
                                          <p:attrName>ppt_x</p:attrName>
                                        </p:attrNameLst>
                                      </p:cBhvr>
                                      <p:tavLst>
                                        <p:tav tm="0">
                                          <p:val>
                                            <p:strVal val="#ppt_x+#ppt_w*1.125000"/>
                                          </p:val>
                                        </p:tav>
                                        <p:tav tm="100000">
                                          <p:val>
                                            <p:strVal val="#ppt_x"/>
                                          </p:val>
                                        </p:tav>
                                      </p:tavLst>
                                    </p:anim>
                                    <p:animEffect transition="in" filter="wipe(left)">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anim calcmode="lin" valueType="num">
                                      <p:cBhvr>
                                        <p:cTn id="24" dur="500" fill="hold"/>
                                        <p:tgtEl>
                                          <p:spTgt spid="20"/>
                                        </p:tgtEl>
                                        <p:attrNameLst>
                                          <p:attrName>ppt_x</p:attrName>
                                        </p:attrNameLst>
                                      </p:cBhvr>
                                      <p:tavLst>
                                        <p:tav tm="0">
                                          <p:val>
                                            <p:strVal val="#ppt_x"/>
                                          </p:val>
                                        </p:tav>
                                        <p:tav tm="100000">
                                          <p:val>
                                            <p:strVal val="#ppt_x"/>
                                          </p:val>
                                        </p:tav>
                                      </p:tavLst>
                                    </p:anim>
                                    <p:anim calcmode="lin" valueType="num">
                                      <p:cBhvr>
                                        <p:cTn id="25" dur="500" fill="hold"/>
                                        <p:tgtEl>
                                          <p:spTgt spid="20"/>
                                        </p:tgtEl>
                                        <p:attrNameLst>
                                          <p:attrName>ppt_y</p:attrName>
                                        </p:attrNameLst>
                                      </p:cBhvr>
                                      <p:tavLst>
                                        <p:tav tm="0">
                                          <p:val>
                                            <p:strVal val="#ppt_y+.1"/>
                                          </p:val>
                                        </p:tav>
                                        <p:tav tm="100000">
                                          <p:val>
                                            <p:strVal val="#ppt_y"/>
                                          </p:val>
                                        </p:tav>
                                      </p:tavLst>
                                    </p:anim>
                                  </p:childTnLst>
                                </p:cTn>
                              </p:par>
                              <p:par>
                                <p:cTn id="26" presetID="12" presetClass="entr" presetSubtype="2"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p:tgtEl>
                                          <p:spTgt spid="7"/>
                                        </p:tgtEl>
                                        <p:attrNameLst>
                                          <p:attrName>ppt_x</p:attrName>
                                        </p:attrNameLst>
                                      </p:cBhvr>
                                      <p:tavLst>
                                        <p:tav tm="0">
                                          <p:val>
                                            <p:strVal val="#ppt_x+#ppt_w*1.125000"/>
                                          </p:val>
                                        </p:tav>
                                        <p:tav tm="100000">
                                          <p:val>
                                            <p:strVal val="#ppt_x"/>
                                          </p:val>
                                        </p:tav>
                                      </p:tavLst>
                                    </p:anim>
                                    <p:animEffect transition="in" filter="wipe(left)">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1+#ppt_w/2"/>
                                          </p:val>
                                        </p:tav>
                                        <p:tav tm="100000">
                                          <p:val>
                                            <p:strVal val="#ppt_x"/>
                                          </p:val>
                                        </p:tav>
                                      </p:tavLst>
                                    </p:anim>
                                    <p:anim calcmode="lin" valueType="num">
                                      <p:cBhvr additive="base">
                                        <p:cTn id="35"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19" grpId="0"/>
      <p:bldP spid="20" grpId="0"/>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40" name="KSO_Shape"/>
          <p:cNvSpPr/>
          <p:nvPr/>
        </p:nvSpPr>
        <p:spPr>
          <a:xfrm rot="5400000">
            <a:off x="1685802" y="-526074"/>
            <a:ext cx="635617" cy="4007225"/>
          </a:xfrm>
          <a:prstGeom prst="round2SameRect">
            <a:avLst>
              <a:gd name="adj1" fmla="val 26180"/>
              <a:gd name="adj2" fmla="val 0"/>
            </a:avLst>
          </a:prstGeom>
          <a:solidFill>
            <a:srgbClr val="F9BD00">
              <a:alpha val="44000"/>
            </a:srgbClr>
          </a:solidFill>
          <a:ln>
            <a:noFill/>
          </a:ln>
          <a:effectLst>
            <a:outerShdw blurRad="50800" dist="38100" dir="2700000" sx="101000" sy="101000" algn="tl" rotWithShape="0">
              <a:schemeClr val="accent4">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bg2">
                    <a:lumMod val="25000"/>
                  </a:schemeClr>
                </a:solidFill>
                <a:latin typeface="黑体" panose="02010609060101010101" pitchFamily="49" charset="-122"/>
                <a:ea typeface="黑体" panose="02010609060101010101" pitchFamily="49" charset="-122"/>
              </a:rPr>
              <a:t>需求分析 </a:t>
            </a:r>
            <a:r>
              <a:rPr lang="en-US" altLang="zh-CN" sz="2400" dirty="0" smtClean="0">
                <a:solidFill>
                  <a:schemeClr val="bg2">
                    <a:lumMod val="25000"/>
                  </a:schemeClr>
                </a:solidFill>
                <a:latin typeface="黑体" panose="02010609060101010101" pitchFamily="49" charset="-122"/>
                <a:ea typeface="黑体" panose="02010609060101010101" pitchFamily="49" charset="-122"/>
              </a:rPr>
              <a:t>/ </a:t>
            </a:r>
            <a:r>
              <a:rPr lang="zh-CN" altLang="en-US" sz="1600" dirty="0" smtClean="0">
                <a:solidFill>
                  <a:schemeClr val="bg2">
                    <a:lumMod val="25000"/>
                  </a:schemeClr>
                </a:solidFill>
                <a:latin typeface="黑体" panose="02010609060101010101" pitchFamily="49" charset="-122"/>
                <a:ea typeface="黑体" panose="02010609060101010101" pitchFamily="49" charset="-122"/>
              </a:rPr>
              <a:t>需求文档撰写</a:t>
            </a:r>
            <a:r>
              <a:rPr lang="en-US" altLang="zh-CN" sz="1600" dirty="0" smtClean="0">
                <a:solidFill>
                  <a:schemeClr val="bg2">
                    <a:lumMod val="25000"/>
                  </a:schemeClr>
                </a:solidFill>
                <a:latin typeface="黑体" panose="02010609060101010101" pitchFamily="49" charset="-122"/>
                <a:ea typeface="黑体" panose="02010609060101010101" pitchFamily="49" charset="-122"/>
              </a:rPr>
              <a:t>-</a:t>
            </a:r>
            <a:r>
              <a:rPr lang="zh-CN" altLang="en-US" sz="1600" dirty="0" smtClean="0">
                <a:solidFill>
                  <a:schemeClr val="bg2">
                    <a:lumMod val="25000"/>
                  </a:schemeClr>
                </a:solidFill>
                <a:latin typeface="黑体" panose="02010609060101010101" pitchFamily="49" charset="-122"/>
                <a:ea typeface="黑体" panose="02010609060101010101" pitchFamily="49" charset="-122"/>
              </a:rPr>
              <a:t>结构</a:t>
            </a:r>
            <a:endParaRPr lang="zh-CN" altLang="en-US" sz="2400" dirty="0">
              <a:solidFill>
                <a:schemeClr val="bg2">
                  <a:lumMod val="25000"/>
                </a:schemeClr>
              </a:solidFill>
              <a:latin typeface="黑体" panose="02010609060101010101" pitchFamily="49" charset="-122"/>
              <a:ea typeface="黑体" panose="02010609060101010101" pitchFamily="49" charset="-122"/>
            </a:endParaRPr>
          </a:p>
        </p:txBody>
      </p:sp>
      <p:sp>
        <p:nvSpPr>
          <p:cNvPr id="2" name="圆角矩形 1"/>
          <p:cNvSpPr/>
          <p:nvPr/>
        </p:nvSpPr>
        <p:spPr>
          <a:xfrm>
            <a:off x="1012246" y="2142566"/>
            <a:ext cx="9485425" cy="914400"/>
          </a:xfrm>
          <a:prstGeom prst="roundRect">
            <a:avLst>
              <a:gd name="adj" fmla="val 9485"/>
            </a:avLst>
          </a:prstGeom>
          <a:noFill/>
          <a:ln>
            <a:solidFill>
              <a:srgbClr val="FEC1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en-US" dirty="0">
                <a:solidFill>
                  <a:schemeClr val="tx1">
                    <a:lumMod val="95000"/>
                    <a:lumOff val="5000"/>
                  </a:schemeClr>
                </a:solidFill>
                <a:latin typeface="+mn-ea"/>
              </a:rPr>
              <a:t>软件需求说明书结构上一般包括封面、文档修订记录、目录、引言、项目概述、功能结构、功能需求、非功能需求、系统网络拓扑图、运行环境支持、其他需求、附录等方面。</a:t>
            </a:r>
          </a:p>
        </p:txBody>
      </p:sp>
    </p:spTree>
    <p:extLst>
      <p:ext uri="{BB962C8B-B14F-4D97-AF65-F5344CB8AC3E}">
        <p14:creationId xmlns:p14="http://schemas.microsoft.com/office/powerpoint/2010/main" val="408521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p:tgtEl>
                                          <p:spTgt spid="40"/>
                                        </p:tgtEl>
                                        <p:attrNameLst>
                                          <p:attrName>ppt_x</p:attrName>
                                        </p:attrNameLst>
                                      </p:cBhvr>
                                      <p:tavLst>
                                        <p:tav tm="0">
                                          <p:val>
                                            <p:strVal val="#ppt_x-#ppt_w*1.125000"/>
                                          </p:val>
                                        </p:tav>
                                        <p:tav tm="100000">
                                          <p:val>
                                            <p:strVal val="#ppt_x"/>
                                          </p:val>
                                        </p:tav>
                                      </p:tavLst>
                                    </p:anim>
                                    <p:animEffect transition="in" filter="wipe(right)">
                                      <p:cBhvr>
                                        <p:cTn id="8" dur="500"/>
                                        <p:tgtEl>
                                          <p:spTgt spid="40"/>
                                        </p:tgtEl>
                                      </p:cBhvr>
                                    </p:animEffect>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46" name="椭圆 45"/>
          <p:cNvSpPr>
            <a:spLocks noChangeAspect="1"/>
          </p:cNvSpPr>
          <p:nvPr/>
        </p:nvSpPr>
        <p:spPr>
          <a:xfrm>
            <a:off x="1395434" y="2119199"/>
            <a:ext cx="360000" cy="360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黑体" panose="02010609060101010101" pitchFamily="49" charset="-122"/>
                <a:ea typeface="黑体" panose="02010609060101010101" pitchFamily="49" charset="-122"/>
              </a:rPr>
              <a:t>1</a:t>
            </a:r>
            <a:endParaRPr lang="zh-CN" altLang="en-US" b="1" dirty="0" smtClean="0">
              <a:latin typeface="黑体" panose="02010609060101010101" pitchFamily="49" charset="-122"/>
              <a:ea typeface="黑体" panose="02010609060101010101" pitchFamily="49" charset="-122"/>
            </a:endParaRPr>
          </a:p>
        </p:txBody>
      </p:sp>
      <p:sp>
        <p:nvSpPr>
          <p:cNvPr id="19" name="文本框 18"/>
          <p:cNvSpPr txBox="1"/>
          <p:nvPr/>
        </p:nvSpPr>
        <p:spPr>
          <a:xfrm>
            <a:off x="1808028" y="2108048"/>
            <a:ext cx="2096430" cy="369332"/>
          </a:xfrm>
          <a:prstGeom prst="rect">
            <a:avLst/>
          </a:prstGeom>
          <a:noFill/>
        </p:spPr>
        <p:txBody>
          <a:bodyPr wrap="square" rtlCol="0">
            <a:spAutoFit/>
          </a:bodyPr>
          <a:lstStyle/>
          <a:p>
            <a:r>
              <a:rPr lang="zh-CN" altLang="en-US" b="1" dirty="0" smtClean="0"/>
              <a:t>封面</a:t>
            </a:r>
            <a:endParaRPr lang="zh-CN" altLang="en-US" b="1" dirty="0"/>
          </a:p>
        </p:txBody>
      </p:sp>
      <p:sp>
        <p:nvSpPr>
          <p:cNvPr id="20" name="文本框 19"/>
          <p:cNvSpPr txBox="1"/>
          <p:nvPr/>
        </p:nvSpPr>
        <p:spPr>
          <a:xfrm>
            <a:off x="1395434" y="2646644"/>
            <a:ext cx="8582284" cy="705834"/>
          </a:xfrm>
          <a:prstGeom prst="rect">
            <a:avLst/>
          </a:prstGeom>
          <a:noFill/>
        </p:spPr>
        <p:txBody>
          <a:bodyPr wrap="square" rtlCol="0">
            <a:spAutoFit/>
          </a:bodyPr>
          <a:lstStyle/>
          <a:p>
            <a:pPr>
              <a:lnSpc>
                <a:spcPct val="150000"/>
              </a:lnSpc>
            </a:pPr>
            <a:r>
              <a:rPr lang="zh-CN" altLang="en-US" sz="1400" dirty="0"/>
              <a:t>封面包括公司</a:t>
            </a:r>
            <a:r>
              <a:rPr lang="en-US" altLang="zh-CN" sz="1400" dirty="0"/>
              <a:t>Logo</a:t>
            </a:r>
            <a:r>
              <a:rPr lang="zh-CN" altLang="en-US" sz="1400" dirty="0"/>
              <a:t>、文档名称、编制信息表、公司名称及时间（年月）。</a:t>
            </a:r>
          </a:p>
          <a:p>
            <a:pPr>
              <a:lnSpc>
                <a:spcPct val="150000"/>
              </a:lnSpc>
            </a:pPr>
            <a:r>
              <a:rPr lang="zh-CN" altLang="en-US" sz="1400" dirty="0"/>
              <a:t>编制信息表为表格，一般包括编制人、审核人、项目经理、最终版本、终稿日期、总页数等信息。</a:t>
            </a:r>
          </a:p>
        </p:txBody>
      </p:sp>
      <p:sp>
        <p:nvSpPr>
          <p:cNvPr id="8" name="KSO_Shape"/>
          <p:cNvSpPr/>
          <p:nvPr/>
        </p:nvSpPr>
        <p:spPr>
          <a:xfrm rot="5400000">
            <a:off x="1685802" y="-526074"/>
            <a:ext cx="635617" cy="4007225"/>
          </a:xfrm>
          <a:prstGeom prst="round2SameRect">
            <a:avLst>
              <a:gd name="adj1" fmla="val 26180"/>
              <a:gd name="adj2" fmla="val 0"/>
            </a:avLst>
          </a:prstGeom>
          <a:solidFill>
            <a:srgbClr val="F9BD00">
              <a:alpha val="44000"/>
            </a:srgbClr>
          </a:solidFill>
          <a:ln>
            <a:noFill/>
          </a:ln>
          <a:effectLst>
            <a:outerShdw blurRad="50800" dist="38100" dir="2700000" sx="101000" sy="101000" algn="tl" rotWithShape="0">
              <a:schemeClr val="accent4">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bg2">
                    <a:lumMod val="25000"/>
                  </a:schemeClr>
                </a:solidFill>
                <a:latin typeface="黑体" panose="02010609060101010101" pitchFamily="49" charset="-122"/>
                <a:ea typeface="黑体" panose="02010609060101010101" pitchFamily="49" charset="-122"/>
              </a:rPr>
              <a:t>需求分析 </a:t>
            </a:r>
            <a:r>
              <a:rPr lang="en-US" altLang="zh-CN" sz="2400" dirty="0" smtClean="0">
                <a:solidFill>
                  <a:schemeClr val="bg2">
                    <a:lumMod val="25000"/>
                  </a:schemeClr>
                </a:solidFill>
                <a:latin typeface="黑体" panose="02010609060101010101" pitchFamily="49" charset="-122"/>
                <a:ea typeface="黑体" panose="02010609060101010101" pitchFamily="49" charset="-122"/>
              </a:rPr>
              <a:t>/ </a:t>
            </a:r>
            <a:r>
              <a:rPr lang="zh-CN" altLang="en-US" sz="1600" dirty="0" smtClean="0">
                <a:solidFill>
                  <a:schemeClr val="bg2">
                    <a:lumMod val="25000"/>
                  </a:schemeClr>
                </a:solidFill>
                <a:latin typeface="黑体" panose="02010609060101010101" pitchFamily="49" charset="-122"/>
                <a:ea typeface="黑体" panose="02010609060101010101" pitchFamily="49" charset="-122"/>
              </a:rPr>
              <a:t>需求文档撰写</a:t>
            </a:r>
            <a:r>
              <a:rPr lang="en-US" altLang="zh-CN" sz="1600" dirty="0" smtClean="0">
                <a:solidFill>
                  <a:schemeClr val="bg2">
                    <a:lumMod val="25000"/>
                  </a:schemeClr>
                </a:solidFill>
                <a:latin typeface="黑体" panose="02010609060101010101" pitchFamily="49" charset="-122"/>
                <a:ea typeface="黑体" panose="02010609060101010101" pitchFamily="49" charset="-122"/>
              </a:rPr>
              <a:t>-</a:t>
            </a:r>
            <a:r>
              <a:rPr lang="zh-CN" altLang="en-US" sz="1600" dirty="0" smtClean="0">
                <a:solidFill>
                  <a:schemeClr val="bg2">
                    <a:lumMod val="25000"/>
                  </a:schemeClr>
                </a:solidFill>
                <a:latin typeface="黑体" panose="02010609060101010101" pitchFamily="49" charset="-122"/>
                <a:ea typeface="黑体" panose="02010609060101010101" pitchFamily="49" charset="-122"/>
              </a:rPr>
              <a:t>结构</a:t>
            </a:r>
            <a:endParaRPr lang="zh-CN" altLang="en-US" sz="1600" dirty="0">
              <a:solidFill>
                <a:schemeClr val="bg2">
                  <a:lumMod val="25000"/>
                </a:schemeClr>
              </a:solidFill>
              <a:latin typeface="黑体" panose="02010609060101010101" pitchFamily="49" charset="-122"/>
              <a:ea typeface="黑体" panose="02010609060101010101" pitchFamily="49" charset="-122"/>
            </a:endParaRPr>
          </a:p>
        </p:txBody>
      </p:sp>
      <p:sp>
        <p:nvSpPr>
          <p:cNvPr id="7" name="椭圆 6"/>
          <p:cNvSpPr>
            <a:spLocks noChangeAspect="1"/>
          </p:cNvSpPr>
          <p:nvPr/>
        </p:nvSpPr>
        <p:spPr>
          <a:xfrm>
            <a:off x="1395434" y="3571730"/>
            <a:ext cx="360000" cy="360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黑体" panose="02010609060101010101" pitchFamily="49" charset="-122"/>
                <a:ea typeface="黑体" panose="02010609060101010101" pitchFamily="49" charset="-122"/>
              </a:rPr>
              <a:t>2</a:t>
            </a:r>
            <a:endParaRPr lang="zh-CN" altLang="en-US" b="1" dirty="0" smtClean="0">
              <a:latin typeface="黑体" panose="02010609060101010101" pitchFamily="49" charset="-122"/>
              <a:ea typeface="黑体" panose="02010609060101010101" pitchFamily="49" charset="-122"/>
            </a:endParaRPr>
          </a:p>
        </p:txBody>
      </p:sp>
      <p:sp>
        <p:nvSpPr>
          <p:cNvPr id="9" name="文本框 8"/>
          <p:cNvSpPr txBox="1"/>
          <p:nvPr/>
        </p:nvSpPr>
        <p:spPr>
          <a:xfrm>
            <a:off x="1808028" y="3560579"/>
            <a:ext cx="2096430" cy="369332"/>
          </a:xfrm>
          <a:prstGeom prst="rect">
            <a:avLst/>
          </a:prstGeom>
          <a:noFill/>
        </p:spPr>
        <p:txBody>
          <a:bodyPr wrap="square" rtlCol="0">
            <a:spAutoFit/>
          </a:bodyPr>
          <a:lstStyle/>
          <a:p>
            <a:r>
              <a:rPr lang="zh-CN" altLang="en-US" b="1" dirty="0" smtClean="0"/>
              <a:t>文档修订记录</a:t>
            </a:r>
            <a:endParaRPr lang="zh-CN" altLang="en-US" b="1" dirty="0"/>
          </a:p>
        </p:txBody>
      </p:sp>
      <p:sp>
        <p:nvSpPr>
          <p:cNvPr id="10" name="文本框 9"/>
          <p:cNvSpPr txBox="1"/>
          <p:nvPr/>
        </p:nvSpPr>
        <p:spPr>
          <a:xfrm>
            <a:off x="1395433" y="4099175"/>
            <a:ext cx="8582285" cy="415498"/>
          </a:xfrm>
          <a:prstGeom prst="rect">
            <a:avLst/>
          </a:prstGeom>
          <a:noFill/>
        </p:spPr>
        <p:txBody>
          <a:bodyPr wrap="square" rtlCol="0">
            <a:spAutoFit/>
          </a:bodyPr>
          <a:lstStyle/>
          <a:p>
            <a:pPr>
              <a:lnSpc>
                <a:spcPct val="150000"/>
              </a:lnSpc>
            </a:pPr>
            <a:r>
              <a:rPr lang="zh-CN" altLang="en-US" sz="1400" dirty="0"/>
              <a:t>表格形式，一般包括版本、修订日期、修订内容、参与人员、修订人等信息。</a:t>
            </a:r>
          </a:p>
        </p:txBody>
      </p:sp>
      <p:sp>
        <p:nvSpPr>
          <p:cNvPr id="15" name="椭圆 14"/>
          <p:cNvSpPr>
            <a:spLocks noChangeAspect="1"/>
          </p:cNvSpPr>
          <p:nvPr/>
        </p:nvSpPr>
        <p:spPr>
          <a:xfrm>
            <a:off x="1395434" y="4781208"/>
            <a:ext cx="360000" cy="360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黑体" panose="02010609060101010101" pitchFamily="49" charset="-122"/>
                <a:ea typeface="黑体" panose="02010609060101010101" pitchFamily="49" charset="-122"/>
              </a:rPr>
              <a:t>3</a:t>
            </a:r>
            <a:endParaRPr lang="zh-CN" altLang="en-US" b="1" dirty="0" smtClean="0">
              <a:latin typeface="黑体" panose="02010609060101010101" pitchFamily="49" charset="-122"/>
              <a:ea typeface="黑体" panose="02010609060101010101" pitchFamily="49" charset="-122"/>
            </a:endParaRPr>
          </a:p>
        </p:txBody>
      </p:sp>
      <p:sp>
        <p:nvSpPr>
          <p:cNvPr id="16" name="文本框 15"/>
          <p:cNvSpPr txBox="1"/>
          <p:nvPr/>
        </p:nvSpPr>
        <p:spPr>
          <a:xfrm>
            <a:off x="1808028" y="4770057"/>
            <a:ext cx="2096430" cy="369332"/>
          </a:xfrm>
          <a:prstGeom prst="rect">
            <a:avLst/>
          </a:prstGeom>
          <a:noFill/>
        </p:spPr>
        <p:txBody>
          <a:bodyPr wrap="square" rtlCol="0">
            <a:spAutoFit/>
          </a:bodyPr>
          <a:lstStyle/>
          <a:p>
            <a:r>
              <a:rPr lang="zh-CN" altLang="en-US" b="1" dirty="0" smtClean="0"/>
              <a:t>目录</a:t>
            </a:r>
            <a:endParaRPr lang="zh-CN" altLang="en-US" b="1" dirty="0"/>
          </a:p>
        </p:txBody>
      </p:sp>
      <p:sp>
        <p:nvSpPr>
          <p:cNvPr id="17" name="文本框 16"/>
          <p:cNvSpPr txBox="1"/>
          <p:nvPr/>
        </p:nvSpPr>
        <p:spPr>
          <a:xfrm>
            <a:off x="1395433" y="5308653"/>
            <a:ext cx="8582285" cy="382669"/>
          </a:xfrm>
          <a:prstGeom prst="rect">
            <a:avLst/>
          </a:prstGeom>
          <a:noFill/>
        </p:spPr>
        <p:txBody>
          <a:bodyPr wrap="square" rtlCol="0">
            <a:spAutoFit/>
          </a:bodyPr>
          <a:lstStyle/>
          <a:p>
            <a:pPr>
              <a:lnSpc>
                <a:spcPct val="150000"/>
              </a:lnSpc>
            </a:pPr>
            <a:r>
              <a:rPr lang="zh-CN" altLang="en-US" sz="1400" dirty="0"/>
              <a:t>根据文档正文（引言及其以后内容）的标题生成的目录索引。</a:t>
            </a:r>
          </a:p>
        </p:txBody>
      </p:sp>
    </p:spTree>
    <p:extLst>
      <p:ext uri="{BB962C8B-B14F-4D97-AF65-F5344CB8AC3E}">
        <p14:creationId xmlns:p14="http://schemas.microsoft.com/office/powerpoint/2010/main" val="166365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right)">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p:tgtEl>
                                          <p:spTgt spid="46"/>
                                        </p:tgtEl>
                                        <p:attrNameLst>
                                          <p:attrName>ppt_x</p:attrName>
                                        </p:attrNameLst>
                                      </p:cBhvr>
                                      <p:tavLst>
                                        <p:tav tm="0">
                                          <p:val>
                                            <p:strVal val="#ppt_x-#ppt_w*1.125000"/>
                                          </p:val>
                                        </p:tav>
                                        <p:tav tm="100000">
                                          <p:val>
                                            <p:strVal val="#ppt_x"/>
                                          </p:val>
                                        </p:tav>
                                      </p:tavLst>
                                    </p:anim>
                                    <p:animEffect transition="in" filter="wipe(right)">
                                      <p:cBhvr>
                                        <p:cTn id="14" dur="500"/>
                                        <p:tgtEl>
                                          <p:spTgt spid="46"/>
                                        </p:tgtEl>
                                      </p:cBhvr>
                                    </p:animEffect>
                                  </p:childTnLst>
                                </p:cTn>
                              </p:par>
                              <p:par>
                                <p:cTn id="15" presetID="12" presetClass="entr" presetSubtype="2"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p:tgtEl>
                                          <p:spTgt spid="19"/>
                                        </p:tgtEl>
                                        <p:attrNameLst>
                                          <p:attrName>ppt_x</p:attrName>
                                        </p:attrNameLst>
                                      </p:cBhvr>
                                      <p:tavLst>
                                        <p:tav tm="0">
                                          <p:val>
                                            <p:strVal val="#ppt_x+#ppt_w*1.125000"/>
                                          </p:val>
                                        </p:tav>
                                        <p:tav tm="100000">
                                          <p:val>
                                            <p:strVal val="#ppt_x"/>
                                          </p:val>
                                        </p:tav>
                                      </p:tavLst>
                                    </p:anim>
                                    <p:animEffect transition="in" filter="wipe(left)">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anim calcmode="lin" valueType="num">
                                      <p:cBhvr>
                                        <p:cTn id="24" dur="500" fill="hold"/>
                                        <p:tgtEl>
                                          <p:spTgt spid="20"/>
                                        </p:tgtEl>
                                        <p:attrNameLst>
                                          <p:attrName>ppt_x</p:attrName>
                                        </p:attrNameLst>
                                      </p:cBhvr>
                                      <p:tavLst>
                                        <p:tav tm="0">
                                          <p:val>
                                            <p:strVal val="#ppt_x"/>
                                          </p:val>
                                        </p:tav>
                                        <p:tav tm="100000">
                                          <p:val>
                                            <p:strVal val="#ppt_x"/>
                                          </p:val>
                                        </p:tav>
                                      </p:tavLst>
                                    </p:anim>
                                    <p:anim calcmode="lin" valueType="num">
                                      <p:cBhvr>
                                        <p:cTn id="25"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p:tgtEl>
                                          <p:spTgt spid="7"/>
                                        </p:tgtEl>
                                        <p:attrNameLst>
                                          <p:attrName>ppt_x</p:attrName>
                                        </p:attrNameLst>
                                      </p:cBhvr>
                                      <p:tavLst>
                                        <p:tav tm="0">
                                          <p:val>
                                            <p:strVal val="#ppt_x-#ppt_w*1.125000"/>
                                          </p:val>
                                        </p:tav>
                                        <p:tav tm="100000">
                                          <p:val>
                                            <p:strVal val="#ppt_x"/>
                                          </p:val>
                                        </p:tav>
                                      </p:tavLst>
                                    </p:anim>
                                    <p:animEffect transition="in" filter="wipe(right)">
                                      <p:cBhvr>
                                        <p:cTn id="31" dur="500"/>
                                        <p:tgtEl>
                                          <p:spTgt spid="7"/>
                                        </p:tgtEl>
                                      </p:cBhvr>
                                    </p:animEffect>
                                  </p:childTnLst>
                                </p:cTn>
                              </p:par>
                              <p:par>
                                <p:cTn id="32" presetID="12" presetClass="entr" presetSubtype="2"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p:tgtEl>
                                          <p:spTgt spid="9"/>
                                        </p:tgtEl>
                                        <p:attrNameLst>
                                          <p:attrName>ppt_x</p:attrName>
                                        </p:attrNameLst>
                                      </p:cBhvr>
                                      <p:tavLst>
                                        <p:tav tm="0">
                                          <p:val>
                                            <p:strVal val="#ppt_x+#ppt_w*1.125000"/>
                                          </p:val>
                                        </p:tav>
                                        <p:tav tm="100000">
                                          <p:val>
                                            <p:strVal val="#ppt_x"/>
                                          </p:val>
                                        </p:tav>
                                      </p:tavLst>
                                    </p:anim>
                                    <p:animEffect transition="in" filter="wipe(left)">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anim calcmode="lin" valueType="num">
                                      <p:cBhvr>
                                        <p:cTn id="41" dur="500" fill="hold"/>
                                        <p:tgtEl>
                                          <p:spTgt spid="10"/>
                                        </p:tgtEl>
                                        <p:attrNameLst>
                                          <p:attrName>ppt_x</p:attrName>
                                        </p:attrNameLst>
                                      </p:cBhvr>
                                      <p:tavLst>
                                        <p:tav tm="0">
                                          <p:val>
                                            <p:strVal val="#ppt_x"/>
                                          </p:val>
                                        </p:tav>
                                        <p:tav tm="100000">
                                          <p:val>
                                            <p:strVal val="#ppt_x"/>
                                          </p:val>
                                        </p:tav>
                                      </p:tavLst>
                                    </p:anim>
                                    <p:anim calcmode="lin" valueType="num">
                                      <p:cBhvr>
                                        <p:cTn id="42"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p:tgtEl>
                                          <p:spTgt spid="15"/>
                                        </p:tgtEl>
                                        <p:attrNameLst>
                                          <p:attrName>ppt_x</p:attrName>
                                        </p:attrNameLst>
                                      </p:cBhvr>
                                      <p:tavLst>
                                        <p:tav tm="0">
                                          <p:val>
                                            <p:strVal val="#ppt_x-#ppt_w*1.125000"/>
                                          </p:val>
                                        </p:tav>
                                        <p:tav tm="100000">
                                          <p:val>
                                            <p:strVal val="#ppt_x"/>
                                          </p:val>
                                        </p:tav>
                                      </p:tavLst>
                                    </p:anim>
                                    <p:animEffect transition="in" filter="wipe(right)">
                                      <p:cBhvr>
                                        <p:cTn id="48" dur="500"/>
                                        <p:tgtEl>
                                          <p:spTgt spid="15"/>
                                        </p:tgtEl>
                                      </p:cBhvr>
                                    </p:animEffect>
                                  </p:childTnLst>
                                </p:cTn>
                              </p:par>
                              <p:par>
                                <p:cTn id="49" presetID="12" presetClass="entr" presetSubtype="2"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p:tgtEl>
                                          <p:spTgt spid="16"/>
                                        </p:tgtEl>
                                        <p:attrNameLst>
                                          <p:attrName>ppt_x</p:attrName>
                                        </p:attrNameLst>
                                      </p:cBhvr>
                                      <p:tavLst>
                                        <p:tav tm="0">
                                          <p:val>
                                            <p:strVal val="#ppt_x+#ppt_w*1.125000"/>
                                          </p:val>
                                        </p:tav>
                                        <p:tav tm="100000">
                                          <p:val>
                                            <p:strVal val="#ppt_x"/>
                                          </p:val>
                                        </p:tav>
                                      </p:tavLst>
                                    </p:anim>
                                    <p:animEffect transition="in" filter="wipe(left)">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anim calcmode="lin" valueType="num">
                                      <p:cBhvr>
                                        <p:cTn id="58" dur="500" fill="hold"/>
                                        <p:tgtEl>
                                          <p:spTgt spid="17"/>
                                        </p:tgtEl>
                                        <p:attrNameLst>
                                          <p:attrName>ppt_x</p:attrName>
                                        </p:attrNameLst>
                                      </p:cBhvr>
                                      <p:tavLst>
                                        <p:tav tm="0">
                                          <p:val>
                                            <p:strVal val="#ppt_x"/>
                                          </p:val>
                                        </p:tav>
                                        <p:tav tm="100000">
                                          <p:val>
                                            <p:strVal val="#ppt_x"/>
                                          </p:val>
                                        </p:tav>
                                      </p:tavLst>
                                    </p:anim>
                                    <p:anim calcmode="lin" valueType="num">
                                      <p:cBhvr>
                                        <p:cTn id="5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19" grpId="0"/>
      <p:bldP spid="20" grpId="0"/>
      <p:bldP spid="8" grpId="0" animBg="1"/>
      <p:bldP spid="7" grpId="0" animBg="1"/>
      <p:bldP spid="9" grpId="0"/>
      <p:bldP spid="10" grpId="0"/>
      <p:bldP spid="15" grpId="0" animBg="1"/>
      <p:bldP spid="16"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46" name="椭圆 45"/>
          <p:cNvSpPr>
            <a:spLocks noChangeAspect="1"/>
          </p:cNvSpPr>
          <p:nvPr/>
        </p:nvSpPr>
        <p:spPr>
          <a:xfrm>
            <a:off x="1395434" y="2119199"/>
            <a:ext cx="360000" cy="360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黑体" panose="02010609060101010101" pitchFamily="49" charset="-122"/>
                <a:ea typeface="黑体" panose="02010609060101010101" pitchFamily="49" charset="-122"/>
              </a:rPr>
              <a:t>4</a:t>
            </a:r>
            <a:endParaRPr lang="zh-CN" altLang="en-US" b="1" dirty="0" smtClean="0">
              <a:latin typeface="黑体" panose="02010609060101010101" pitchFamily="49" charset="-122"/>
              <a:ea typeface="黑体" panose="02010609060101010101" pitchFamily="49" charset="-122"/>
            </a:endParaRPr>
          </a:p>
        </p:txBody>
      </p:sp>
      <p:sp>
        <p:nvSpPr>
          <p:cNvPr id="19" name="文本框 18"/>
          <p:cNvSpPr txBox="1"/>
          <p:nvPr/>
        </p:nvSpPr>
        <p:spPr>
          <a:xfrm>
            <a:off x="1808028" y="2108048"/>
            <a:ext cx="2096430" cy="369332"/>
          </a:xfrm>
          <a:prstGeom prst="rect">
            <a:avLst/>
          </a:prstGeom>
          <a:noFill/>
        </p:spPr>
        <p:txBody>
          <a:bodyPr wrap="square" rtlCol="0">
            <a:spAutoFit/>
          </a:bodyPr>
          <a:lstStyle/>
          <a:p>
            <a:r>
              <a:rPr lang="zh-CN" altLang="en-US" b="1" dirty="0" smtClean="0"/>
              <a:t>引言</a:t>
            </a:r>
            <a:endParaRPr lang="zh-CN" altLang="en-US" b="1" dirty="0"/>
          </a:p>
        </p:txBody>
      </p:sp>
      <p:sp>
        <p:nvSpPr>
          <p:cNvPr id="20" name="文本框 19"/>
          <p:cNvSpPr txBox="1"/>
          <p:nvPr/>
        </p:nvSpPr>
        <p:spPr>
          <a:xfrm>
            <a:off x="1395434" y="2646644"/>
            <a:ext cx="8582284" cy="705834"/>
          </a:xfrm>
          <a:prstGeom prst="rect">
            <a:avLst/>
          </a:prstGeom>
          <a:noFill/>
        </p:spPr>
        <p:txBody>
          <a:bodyPr wrap="square" rtlCol="0">
            <a:spAutoFit/>
          </a:bodyPr>
          <a:lstStyle/>
          <a:p>
            <a:pPr>
              <a:lnSpc>
                <a:spcPct val="150000"/>
              </a:lnSpc>
            </a:pPr>
            <a:r>
              <a:rPr lang="zh-CN" altLang="en-US" sz="1400" dirty="0" smtClean="0"/>
              <a:t>包括编写目的、文档范围、术语与缩写解释（或者叫定义）、参考文献等。文档范围是指该文档的阅读对象是谁。</a:t>
            </a:r>
            <a:endParaRPr lang="zh-CN" altLang="en-US" sz="1400" dirty="0"/>
          </a:p>
        </p:txBody>
      </p:sp>
      <p:sp>
        <p:nvSpPr>
          <p:cNvPr id="8" name="KSO_Shape"/>
          <p:cNvSpPr/>
          <p:nvPr/>
        </p:nvSpPr>
        <p:spPr>
          <a:xfrm rot="5400000">
            <a:off x="1685802" y="-526074"/>
            <a:ext cx="635617" cy="4007225"/>
          </a:xfrm>
          <a:prstGeom prst="round2SameRect">
            <a:avLst>
              <a:gd name="adj1" fmla="val 26180"/>
              <a:gd name="adj2" fmla="val 0"/>
            </a:avLst>
          </a:prstGeom>
          <a:solidFill>
            <a:srgbClr val="F9BD00">
              <a:alpha val="44000"/>
            </a:srgbClr>
          </a:solidFill>
          <a:ln>
            <a:noFill/>
          </a:ln>
          <a:effectLst>
            <a:outerShdw blurRad="50800" dist="38100" dir="2700000" sx="101000" sy="101000" algn="tl" rotWithShape="0">
              <a:schemeClr val="accent4">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bg2">
                    <a:lumMod val="25000"/>
                  </a:schemeClr>
                </a:solidFill>
                <a:latin typeface="黑体" panose="02010609060101010101" pitchFamily="49" charset="-122"/>
                <a:ea typeface="黑体" panose="02010609060101010101" pitchFamily="49" charset="-122"/>
              </a:rPr>
              <a:t>需求分析 </a:t>
            </a:r>
            <a:r>
              <a:rPr lang="en-US" altLang="zh-CN" sz="2400" dirty="0" smtClean="0">
                <a:solidFill>
                  <a:schemeClr val="bg2">
                    <a:lumMod val="25000"/>
                  </a:schemeClr>
                </a:solidFill>
                <a:latin typeface="黑体" panose="02010609060101010101" pitchFamily="49" charset="-122"/>
                <a:ea typeface="黑体" panose="02010609060101010101" pitchFamily="49" charset="-122"/>
              </a:rPr>
              <a:t>/ </a:t>
            </a:r>
            <a:r>
              <a:rPr lang="zh-CN" altLang="en-US" sz="1600" dirty="0" smtClean="0">
                <a:solidFill>
                  <a:schemeClr val="bg2">
                    <a:lumMod val="25000"/>
                  </a:schemeClr>
                </a:solidFill>
                <a:latin typeface="黑体" panose="02010609060101010101" pitchFamily="49" charset="-122"/>
                <a:ea typeface="黑体" panose="02010609060101010101" pitchFamily="49" charset="-122"/>
              </a:rPr>
              <a:t>需求文档撰写</a:t>
            </a:r>
            <a:r>
              <a:rPr lang="en-US" altLang="zh-CN" sz="1600" dirty="0" smtClean="0">
                <a:solidFill>
                  <a:schemeClr val="bg2">
                    <a:lumMod val="25000"/>
                  </a:schemeClr>
                </a:solidFill>
                <a:latin typeface="黑体" panose="02010609060101010101" pitchFamily="49" charset="-122"/>
                <a:ea typeface="黑体" panose="02010609060101010101" pitchFamily="49" charset="-122"/>
              </a:rPr>
              <a:t>-</a:t>
            </a:r>
            <a:r>
              <a:rPr lang="zh-CN" altLang="en-US" sz="1600" dirty="0" smtClean="0">
                <a:solidFill>
                  <a:schemeClr val="bg2">
                    <a:lumMod val="25000"/>
                  </a:schemeClr>
                </a:solidFill>
                <a:latin typeface="黑体" panose="02010609060101010101" pitchFamily="49" charset="-122"/>
                <a:ea typeface="黑体" panose="02010609060101010101" pitchFamily="49" charset="-122"/>
              </a:rPr>
              <a:t>结构</a:t>
            </a:r>
            <a:endParaRPr lang="zh-CN" altLang="en-US" sz="1600" dirty="0">
              <a:solidFill>
                <a:schemeClr val="bg2">
                  <a:lumMod val="25000"/>
                </a:schemeClr>
              </a:solidFill>
              <a:latin typeface="黑体" panose="02010609060101010101" pitchFamily="49" charset="-122"/>
              <a:ea typeface="黑体" panose="02010609060101010101" pitchFamily="49" charset="-122"/>
            </a:endParaRPr>
          </a:p>
        </p:txBody>
      </p:sp>
      <p:sp>
        <p:nvSpPr>
          <p:cNvPr id="7" name="椭圆 6"/>
          <p:cNvSpPr>
            <a:spLocks noChangeAspect="1"/>
          </p:cNvSpPr>
          <p:nvPr/>
        </p:nvSpPr>
        <p:spPr>
          <a:xfrm>
            <a:off x="1395434" y="3571730"/>
            <a:ext cx="360000" cy="360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黑体" panose="02010609060101010101" pitchFamily="49" charset="-122"/>
                <a:ea typeface="黑体" panose="02010609060101010101" pitchFamily="49" charset="-122"/>
              </a:rPr>
              <a:t>5</a:t>
            </a:r>
            <a:endParaRPr lang="zh-CN" altLang="en-US" b="1" dirty="0" smtClean="0">
              <a:latin typeface="黑体" panose="02010609060101010101" pitchFamily="49" charset="-122"/>
              <a:ea typeface="黑体" panose="02010609060101010101" pitchFamily="49" charset="-122"/>
            </a:endParaRPr>
          </a:p>
        </p:txBody>
      </p:sp>
      <p:sp>
        <p:nvSpPr>
          <p:cNvPr id="9" name="文本框 8"/>
          <p:cNvSpPr txBox="1"/>
          <p:nvPr/>
        </p:nvSpPr>
        <p:spPr>
          <a:xfrm>
            <a:off x="1808028" y="3560579"/>
            <a:ext cx="2096430" cy="369332"/>
          </a:xfrm>
          <a:prstGeom prst="rect">
            <a:avLst/>
          </a:prstGeom>
          <a:noFill/>
        </p:spPr>
        <p:txBody>
          <a:bodyPr wrap="square" rtlCol="0">
            <a:spAutoFit/>
          </a:bodyPr>
          <a:lstStyle/>
          <a:p>
            <a:r>
              <a:rPr lang="zh-CN" altLang="en-US" b="1" dirty="0" smtClean="0"/>
              <a:t>项目概述</a:t>
            </a:r>
            <a:endParaRPr lang="zh-CN" altLang="en-US" b="1" dirty="0"/>
          </a:p>
        </p:txBody>
      </p:sp>
      <p:sp>
        <p:nvSpPr>
          <p:cNvPr id="10" name="文本框 9"/>
          <p:cNvSpPr txBox="1"/>
          <p:nvPr/>
        </p:nvSpPr>
        <p:spPr>
          <a:xfrm>
            <a:off x="1395433" y="4099175"/>
            <a:ext cx="8582285" cy="1029000"/>
          </a:xfrm>
          <a:prstGeom prst="rect">
            <a:avLst/>
          </a:prstGeom>
          <a:noFill/>
        </p:spPr>
        <p:txBody>
          <a:bodyPr wrap="square" rtlCol="0">
            <a:spAutoFit/>
          </a:bodyPr>
          <a:lstStyle/>
          <a:p>
            <a:pPr>
              <a:lnSpc>
                <a:spcPct val="150000"/>
              </a:lnSpc>
            </a:pPr>
            <a:r>
              <a:rPr lang="zh-CN" altLang="en-US" sz="1400" dirty="0"/>
              <a:t>包括项目背景、功能概述、假设和依赖等。文档范围是指该文档的阅读对象是谁。</a:t>
            </a:r>
          </a:p>
          <a:p>
            <a:pPr>
              <a:lnSpc>
                <a:spcPct val="150000"/>
              </a:lnSpc>
            </a:pPr>
            <a:r>
              <a:rPr lang="zh-CN" altLang="en-US" sz="1400" dirty="0"/>
              <a:t>假设和依赖：比如建设方（甲方）应提交的资料、甲方自行提供或建设的软硬件环境、需要采用但需甲方购买的第三方支持软件和接口等。</a:t>
            </a:r>
          </a:p>
        </p:txBody>
      </p:sp>
      <p:sp>
        <p:nvSpPr>
          <p:cNvPr id="15" name="椭圆 14"/>
          <p:cNvSpPr>
            <a:spLocks noChangeAspect="1"/>
          </p:cNvSpPr>
          <p:nvPr/>
        </p:nvSpPr>
        <p:spPr>
          <a:xfrm>
            <a:off x="1395434" y="5283234"/>
            <a:ext cx="360000" cy="360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黑体" panose="02010609060101010101" pitchFamily="49" charset="-122"/>
                <a:ea typeface="黑体" panose="02010609060101010101" pitchFamily="49" charset="-122"/>
              </a:rPr>
              <a:t>6</a:t>
            </a:r>
            <a:endParaRPr lang="zh-CN" altLang="en-US" b="1" dirty="0" smtClean="0">
              <a:latin typeface="黑体" panose="02010609060101010101" pitchFamily="49" charset="-122"/>
              <a:ea typeface="黑体" panose="02010609060101010101" pitchFamily="49" charset="-122"/>
            </a:endParaRPr>
          </a:p>
        </p:txBody>
      </p:sp>
      <p:sp>
        <p:nvSpPr>
          <p:cNvPr id="16" name="文本框 15"/>
          <p:cNvSpPr txBox="1"/>
          <p:nvPr/>
        </p:nvSpPr>
        <p:spPr>
          <a:xfrm>
            <a:off x="1808028" y="5272083"/>
            <a:ext cx="2096430" cy="369332"/>
          </a:xfrm>
          <a:prstGeom prst="rect">
            <a:avLst/>
          </a:prstGeom>
          <a:noFill/>
        </p:spPr>
        <p:txBody>
          <a:bodyPr wrap="square" rtlCol="0">
            <a:spAutoFit/>
          </a:bodyPr>
          <a:lstStyle/>
          <a:p>
            <a:r>
              <a:rPr lang="zh-CN" altLang="en-US" b="1" dirty="0" smtClean="0"/>
              <a:t>功能结构</a:t>
            </a:r>
            <a:endParaRPr lang="zh-CN" altLang="en-US" b="1" dirty="0"/>
          </a:p>
        </p:txBody>
      </p:sp>
      <p:sp>
        <p:nvSpPr>
          <p:cNvPr id="17" name="文本框 16"/>
          <p:cNvSpPr txBox="1"/>
          <p:nvPr/>
        </p:nvSpPr>
        <p:spPr>
          <a:xfrm>
            <a:off x="1395433" y="5810679"/>
            <a:ext cx="8582285" cy="382669"/>
          </a:xfrm>
          <a:prstGeom prst="rect">
            <a:avLst/>
          </a:prstGeom>
          <a:noFill/>
        </p:spPr>
        <p:txBody>
          <a:bodyPr wrap="square" rtlCol="0">
            <a:spAutoFit/>
          </a:bodyPr>
          <a:lstStyle/>
          <a:p>
            <a:pPr>
              <a:lnSpc>
                <a:spcPct val="150000"/>
              </a:lnSpc>
            </a:pPr>
            <a:r>
              <a:rPr lang="zh-CN" altLang="en-US" sz="1400" dirty="0"/>
              <a:t>类似于组织结构图形式的功能架构图，列出项目系统的模块和子模块。</a:t>
            </a:r>
          </a:p>
        </p:txBody>
      </p:sp>
    </p:spTree>
    <p:extLst>
      <p:ext uri="{BB962C8B-B14F-4D97-AF65-F5344CB8AC3E}">
        <p14:creationId xmlns:p14="http://schemas.microsoft.com/office/powerpoint/2010/main" val="338840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right)">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p:tgtEl>
                                          <p:spTgt spid="46"/>
                                        </p:tgtEl>
                                        <p:attrNameLst>
                                          <p:attrName>ppt_x</p:attrName>
                                        </p:attrNameLst>
                                      </p:cBhvr>
                                      <p:tavLst>
                                        <p:tav tm="0">
                                          <p:val>
                                            <p:strVal val="#ppt_x-#ppt_w*1.125000"/>
                                          </p:val>
                                        </p:tav>
                                        <p:tav tm="100000">
                                          <p:val>
                                            <p:strVal val="#ppt_x"/>
                                          </p:val>
                                        </p:tav>
                                      </p:tavLst>
                                    </p:anim>
                                    <p:animEffect transition="in" filter="wipe(right)">
                                      <p:cBhvr>
                                        <p:cTn id="14" dur="500"/>
                                        <p:tgtEl>
                                          <p:spTgt spid="46"/>
                                        </p:tgtEl>
                                      </p:cBhvr>
                                    </p:animEffect>
                                  </p:childTnLst>
                                </p:cTn>
                              </p:par>
                              <p:par>
                                <p:cTn id="15" presetID="12" presetClass="entr" presetSubtype="2"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p:tgtEl>
                                          <p:spTgt spid="19"/>
                                        </p:tgtEl>
                                        <p:attrNameLst>
                                          <p:attrName>ppt_x</p:attrName>
                                        </p:attrNameLst>
                                      </p:cBhvr>
                                      <p:tavLst>
                                        <p:tav tm="0">
                                          <p:val>
                                            <p:strVal val="#ppt_x+#ppt_w*1.125000"/>
                                          </p:val>
                                        </p:tav>
                                        <p:tav tm="100000">
                                          <p:val>
                                            <p:strVal val="#ppt_x"/>
                                          </p:val>
                                        </p:tav>
                                      </p:tavLst>
                                    </p:anim>
                                    <p:animEffect transition="in" filter="wipe(left)">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anim calcmode="lin" valueType="num">
                                      <p:cBhvr>
                                        <p:cTn id="24" dur="500" fill="hold"/>
                                        <p:tgtEl>
                                          <p:spTgt spid="20"/>
                                        </p:tgtEl>
                                        <p:attrNameLst>
                                          <p:attrName>ppt_x</p:attrName>
                                        </p:attrNameLst>
                                      </p:cBhvr>
                                      <p:tavLst>
                                        <p:tav tm="0">
                                          <p:val>
                                            <p:strVal val="#ppt_x"/>
                                          </p:val>
                                        </p:tav>
                                        <p:tav tm="100000">
                                          <p:val>
                                            <p:strVal val="#ppt_x"/>
                                          </p:val>
                                        </p:tav>
                                      </p:tavLst>
                                    </p:anim>
                                    <p:anim calcmode="lin" valueType="num">
                                      <p:cBhvr>
                                        <p:cTn id="25"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p:tgtEl>
                                          <p:spTgt spid="7"/>
                                        </p:tgtEl>
                                        <p:attrNameLst>
                                          <p:attrName>ppt_x</p:attrName>
                                        </p:attrNameLst>
                                      </p:cBhvr>
                                      <p:tavLst>
                                        <p:tav tm="0">
                                          <p:val>
                                            <p:strVal val="#ppt_x-#ppt_w*1.125000"/>
                                          </p:val>
                                        </p:tav>
                                        <p:tav tm="100000">
                                          <p:val>
                                            <p:strVal val="#ppt_x"/>
                                          </p:val>
                                        </p:tav>
                                      </p:tavLst>
                                    </p:anim>
                                    <p:animEffect transition="in" filter="wipe(right)">
                                      <p:cBhvr>
                                        <p:cTn id="31" dur="500"/>
                                        <p:tgtEl>
                                          <p:spTgt spid="7"/>
                                        </p:tgtEl>
                                      </p:cBhvr>
                                    </p:animEffect>
                                  </p:childTnLst>
                                </p:cTn>
                              </p:par>
                              <p:par>
                                <p:cTn id="32" presetID="12" presetClass="entr" presetSubtype="2"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p:tgtEl>
                                          <p:spTgt spid="9"/>
                                        </p:tgtEl>
                                        <p:attrNameLst>
                                          <p:attrName>ppt_x</p:attrName>
                                        </p:attrNameLst>
                                      </p:cBhvr>
                                      <p:tavLst>
                                        <p:tav tm="0">
                                          <p:val>
                                            <p:strVal val="#ppt_x+#ppt_w*1.125000"/>
                                          </p:val>
                                        </p:tav>
                                        <p:tav tm="100000">
                                          <p:val>
                                            <p:strVal val="#ppt_x"/>
                                          </p:val>
                                        </p:tav>
                                      </p:tavLst>
                                    </p:anim>
                                    <p:animEffect transition="in" filter="wipe(left)">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anim calcmode="lin" valueType="num">
                                      <p:cBhvr>
                                        <p:cTn id="41" dur="500" fill="hold"/>
                                        <p:tgtEl>
                                          <p:spTgt spid="10"/>
                                        </p:tgtEl>
                                        <p:attrNameLst>
                                          <p:attrName>ppt_x</p:attrName>
                                        </p:attrNameLst>
                                      </p:cBhvr>
                                      <p:tavLst>
                                        <p:tav tm="0">
                                          <p:val>
                                            <p:strVal val="#ppt_x"/>
                                          </p:val>
                                        </p:tav>
                                        <p:tav tm="100000">
                                          <p:val>
                                            <p:strVal val="#ppt_x"/>
                                          </p:val>
                                        </p:tav>
                                      </p:tavLst>
                                    </p:anim>
                                    <p:anim calcmode="lin" valueType="num">
                                      <p:cBhvr>
                                        <p:cTn id="42"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p:tgtEl>
                                          <p:spTgt spid="15"/>
                                        </p:tgtEl>
                                        <p:attrNameLst>
                                          <p:attrName>ppt_x</p:attrName>
                                        </p:attrNameLst>
                                      </p:cBhvr>
                                      <p:tavLst>
                                        <p:tav tm="0">
                                          <p:val>
                                            <p:strVal val="#ppt_x-#ppt_w*1.125000"/>
                                          </p:val>
                                        </p:tav>
                                        <p:tav tm="100000">
                                          <p:val>
                                            <p:strVal val="#ppt_x"/>
                                          </p:val>
                                        </p:tav>
                                      </p:tavLst>
                                    </p:anim>
                                    <p:animEffect transition="in" filter="wipe(right)">
                                      <p:cBhvr>
                                        <p:cTn id="48" dur="500"/>
                                        <p:tgtEl>
                                          <p:spTgt spid="15"/>
                                        </p:tgtEl>
                                      </p:cBhvr>
                                    </p:animEffect>
                                  </p:childTnLst>
                                </p:cTn>
                              </p:par>
                              <p:par>
                                <p:cTn id="49" presetID="12" presetClass="entr" presetSubtype="2"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p:tgtEl>
                                          <p:spTgt spid="16"/>
                                        </p:tgtEl>
                                        <p:attrNameLst>
                                          <p:attrName>ppt_x</p:attrName>
                                        </p:attrNameLst>
                                      </p:cBhvr>
                                      <p:tavLst>
                                        <p:tav tm="0">
                                          <p:val>
                                            <p:strVal val="#ppt_x+#ppt_w*1.125000"/>
                                          </p:val>
                                        </p:tav>
                                        <p:tav tm="100000">
                                          <p:val>
                                            <p:strVal val="#ppt_x"/>
                                          </p:val>
                                        </p:tav>
                                      </p:tavLst>
                                    </p:anim>
                                    <p:animEffect transition="in" filter="wipe(left)">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anim calcmode="lin" valueType="num">
                                      <p:cBhvr>
                                        <p:cTn id="58" dur="500" fill="hold"/>
                                        <p:tgtEl>
                                          <p:spTgt spid="17"/>
                                        </p:tgtEl>
                                        <p:attrNameLst>
                                          <p:attrName>ppt_x</p:attrName>
                                        </p:attrNameLst>
                                      </p:cBhvr>
                                      <p:tavLst>
                                        <p:tav tm="0">
                                          <p:val>
                                            <p:strVal val="#ppt_x"/>
                                          </p:val>
                                        </p:tav>
                                        <p:tav tm="100000">
                                          <p:val>
                                            <p:strVal val="#ppt_x"/>
                                          </p:val>
                                        </p:tav>
                                      </p:tavLst>
                                    </p:anim>
                                    <p:anim calcmode="lin" valueType="num">
                                      <p:cBhvr>
                                        <p:cTn id="5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19" grpId="0"/>
      <p:bldP spid="20" grpId="0"/>
      <p:bldP spid="8" grpId="0" animBg="1"/>
      <p:bldP spid="7" grpId="0" animBg="1"/>
      <p:bldP spid="9" grpId="0"/>
      <p:bldP spid="10" grpId="0"/>
      <p:bldP spid="15" grpId="0" animBg="1"/>
      <p:bldP spid="16"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100000" sy="100000" flip="none" algn="tl"/>
        </a:blipFill>
        <a:effectLst/>
      </p:bgPr>
    </p:bg>
    <p:spTree>
      <p:nvGrpSpPr>
        <p:cNvPr id="1" name=""/>
        <p:cNvGrpSpPr/>
        <p:nvPr/>
      </p:nvGrpSpPr>
      <p:grpSpPr>
        <a:xfrm>
          <a:off x="0" y="0"/>
          <a:ext cx="0" cy="0"/>
          <a:chOff x="0" y="0"/>
          <a:chExt cx="0" cy="0"/>
        </a:xfrm>
      </p:grpSpPr>
      <p:sp>
        <p:nvSpPr>
          <p:cNvPr id="46" name="椭圆 45"/>
          <p:cNvSpPr>
            <a:spLocks noChangeAspect="1"/>
          </p:cNvSpPr>
          <p:nvPr/>
        </p:nvSpPr>
        <p:spPr>
          <a:xfrm>
            <a:off x="1349714" y="2036903"/>
            <a:ext cx="504000" cy="504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altLang="zh-CN" sz="1200" b="1" dirty="0" smtClean="0">
                <a:latin typeface="黑体" panose="02010609060101010101" pitchFamily="49" charset="-122"/>
                <a:ea typeface="黑体" panose="02010609060101010101" pitchFamily="49" charset="-122"/>
              </a:rPr>
              <a:t>7</a:t>
            </a:r>
            <a:endParaRPr lang="zh-CN" altLang="en-US" sz="1200" b="1" dirty="0" smtClean="0">
              <a:latin typeface="黑体" panose="02010609060101010101" pitchFamily="49" charset="-122"/>
              <a:ea typeface="黑体" panose="02010609060101010101" pitchFamily="49" charset="-122"/>
            </a:endParaRPr>
          </a:p>
        </p:txBody>
      </p:sp>
      <p:sp>
        <p:nvSpPr>
          <p:cNvPr id="19" name="文本框 18"/>
          <p:cNvSpPr txBox="1"/>
          <p:nvPr/>
        </p:nvSpPr>
        <p:spPr>
          <a:xfrm>
            <a:off x="1926900" y="2108048"/>
            <a:ext cx="2096430" cy="369332"/>
          </a:xfrm>
          <a:prstGeom prst="rect">
            <a:avLst/>
          </a:prstGeom>
          <a:noFill/>
        </p:spPr>
        <p:txBody>
          <a:bodyPr wrap="square" rtlCol="0">
            <a:spAutoFit/>
          </a:bodyPr>
          <a:lstStyle/>
          <a:p>
            <a:r>
              <a:rPr lang="zh-CN" altLang="en-US" b="1" dirty="0" smtClean="0"/>
              <a:t>功能需求</a:t>
            </a:r>
            <a:endParaRPr lang="zh-CN" altLang="en-US" b="1" dirty="0"/>
          </a:p>
        </p:txBody>
      </p:sp>
      <p:sp>
        <p:nvSpPr>
          <p:cNvPr id="20" name="文本框 19"/>
          <p:cNvSpPr txBox="1"/>
          <p:nvPr/>
        </p:nvSpPr>
        <p:spPr>
          <a:xfrm>
            <a:off x="1395434" y="2503204"/>
            <a:ext cx="5758401" cy="1061829"/>
          </a:xfrm>
          <a:prstGeom prst="rect">
            <a:avLst/>
          </a:prstGeom>
          <a:noFill/>
        </p:spPr>
        <p:txBody>
          <a:bodyPr wrap="square" rtlCol="0">
            <a:spAutoFit/>
          </a:bodyPr>
          <a:lstStyle/>
          <a:p>
            <a:pPr>
              <a:lnSpc>
                <a:spcPct val="150000"/>
              </a:lnSpc>
            </a:pPr>
            <a:r>
              <a:rPr lang="zh-CN" altLang="en-US" sz="1400" dirty="0"/>
              <a:t>按照模块子模块以多级列表和编号结合的形式列出标题，并对其功能进行详细的描述。包括模块功能总体说明、数据结构说明、输入输出、导入导出、统计图表、数据字典等需要实现的功能点的较为详细的描述。</a:t>
            </a:r>
          </a:p>
        </p:txBody>
      </p:sp>
      <p:sp>
        <p:nvSpPr>
          <p:cNvPr id="8" name="KSO_Shape"/>
          <p:cNvSpPr/>
          <p:nvPr/>
        </p:nvSpPr>
        <p:spPr>
          <a:xfrm rot="5400000">
            <a:off x="1685802" y="-526074"/>
            <a:ext cx="635617" cy="4007225"/>
          </a:xfrm>
          <a:prstGeom prst="round2SameRect">
            <a:avLst>
              <a:gd name="adj1" fmla="val 26180"/>
              <a:gd name="adj2" fmla="val 0"/>
            </a:avLst>
          </a:prstGeom>
          <a:solidFill>
            <a:srgbClr val="F9BD00">
              <a:alpha val="44000"/>
            </a:srgbClr>
          </a:solidFill>
          <a:ln>
            <a:noFill/>
          </a:ln>
          <a:effectLst>
            <a:outerShdw blurRad="50800" dist="38100" dir="2700000" sx="101000" sy="101000" algn="tl" rotWithShape="0">
              <a:schemeClr val="accent4">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bg2">
                    <a:lumMod val="25000"/>
                  </a:schemeClr>
                </a:solidFill>
                <a:latin typeface="黑体" panose="02010609060101010101" pitchFamily="49" charset="-122"/>
                <a:ea typeface="黑体" panose="02010609060101010101" pitchFamily="49" charset="-122"/>
              </a:rPr>
              <a:t>需求分析 </a:t>
            </a:r>
            <a:r>
              <a:rPr lang="en-US" altLang="zh-CN" sz="2400" dirty="0" smtClean="0">
                <a:solidFill>
                  <a:schemeClr val="bg2">
                    <a:lumMod val="25000"/>
                  </a:schemeClr>
                </a:solidFill>
                <a:latin typeface="黑体" panose="02010609060101010101" pitchFamily="49" charset="-122"/>
                <a:ea typeface="黑体" panose="02010609060101010101" pitchFamily="49" charset="-122"/>
              </a:rPr>
              <a:t>/ </a:t>
            </a:r>
            <a:r>
              <a:rPr lang="zh-CN" altLang="en-US" sz="1600" dirty="0" smtClean="0">
                <a:solidFill>
                  <a:schemeClr val="bg2">
                    <a:lumMod val="25000"/>
                  </a:schemeClr>
                </a:solidFill>
                <a:latin typeface="黑体" panose="02010609060101010101" pitchFamily="49" charset="-122"/>
                <a:ea typeface="黑体" panose="02010609060101010101" pitchFamily="49" charset="-122"/>
              </a:rPr>
              <a:t>需求文档撰写</a:t>
            </a:r>
            <a:r>
              <a:rPr lang="en-US" altLang="zh-CN" sz="1600" dirty="0" smtClean="0">
                <a:solidFill>
                  <a:schemeClr val="bg2">
                    <a:lumMod val="25000"/>
                  </a:schemeClr>
                </a:solidFill>
                <a:latin typeface="黑体" panose="02010609060101010101" pitchFamily="49" charset="-122"/>
                <a:ea typeface="黑体" panose="02010609060101010101" pitchFamily="49" charset="-122"/>
              </a:rPr>
              <a:t>-</a:t>
            </a:r>
            <a:r>
              <a:rPr lang="zh-CN" altLang="en-US" sz="1600" dirty="0" smtClean="0">
                <a:solidFill>
                  <a:schemeClr val="bg2">
                    <a:lumMod val="25000"/>
                  </a:schemeClr>
                </a:solidFill>
                <a:latin typeface="黑体" panose="02010609060101010101" pitchFamily="49" charset="-122"/>
                <a:ea typeface="黑体" panose="02010609060101010101" pitchFamily="49" charset="-122"/>
              </a:rPr>
              <a:t>结构</a:t>
            </a:r>
            <a:endParaRPr lang="zh-CN" altLang="en-US" sz="1600" dirty="0">
              <a:solidFill>
                <a:schemeClr val="bg2">
                  <a:lumMod val="25000"/>
                </a:schemeClr>
              </a:solidFill>
              <a:latin typeface="黑体" panose="02010609060101010101" pitchFamily="49" charset="-122"/>
              <a:ea typeface="黑体" panose="02010609060101010101" pitchFamily="49" charset="-122"/>
            </a:endParaRPr>
          </a:p>
        </p:txBody>
      </p:sp>
      <p:sp>
        <p:nvSpPr>
          <p:cNvPr id="7" name="椭圆 6"/>
          <p:cNvSpPr>
            <a:spLocks noChangeAspect="1"/>
          </p:cNvSpPr>
          <p:nvPr/>
        </p:nvSpPr>
        <p:spPr>
          <a:xfrm>
            <a:off x="1395434" y="3658509"/>
            <a:ext cx="504000" cy="504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altLang="zh-CN" sz="1200" b="1" dirty="0" smtClean="0">
                <a:latin typeface="黑体" panose="02010609060101010101" pitchFamily="49" charset="-122"/>
                <a:ea typeface="黑体" panose="02010609060101010101" pitchFamily="49" charset="-122"/>
              </a:rPr>
              <a:t>8</a:t>
            </a:r>
            <a:endParaRPr lang="zh-CN" altLang="en-US" sz="1200" b="1" dirty="0" smtClean="0">
              <a:latin typeface="黑体" panose="02010609060101010101" pitchFamily="49" charset="-122"/>
              <a:ea typeface="黑体" panose="02010609060101010101" pitchFamily="49" charset="-122"/>
            </a:endParaRPr>
          </a:p>
        </p:txBody>
      </p:sp>
      <p:sp>
        <p:nvSpPr>
          <p:cNvPr id="9" name="文本框 8"/>
          <p:cNvSpPr txBox="1"/>
          <p:nvPr/>
        </p:nvSpPr>
        <p:spPr>
          <a:xfrm>
            <a:off x="1926900" y="3711366"/>
            <a:ext cx="2096430" cy="369332"/>
          </a:xfrm>
          <a:prstGeom prst="rect">
            <a:avLst/>
          </a:prstGeom>
          <a:noFill/>
        </p:spPr>
        <p:txBody>
          <a:bodyPr wrap="square" rtlCol="0">
            <a:spAutoFit/>
          </a:bodyPr>
          <a:lstStyle/>
          <a:p>
            <a:r>
              <a:rPr lang="zh-CN" altLang="en-US" b="1" dirty="0"/>
              <a:t>非</a:t>
            </a:r>
            <a:r>
              <a:rPr lang="zh-CN" altLang="en-US" b="1" dirty="0" smtClean="0"/>
              <a:t>功能需求</a:t>
            </a:r>
            <a:endParaRPr lang="zh-CN" altLang="en-US" b="1" dirty="0"/>
          </a:p>
        </p:txBody>
      </p:sp>
      <p:sp>
        <p:nvSpPr>
          <p:cNvPr id="10" name="文本框 9"/>
          <p:cNvSpPr txBox="1"/>
          <p:nvPr/>
        </p:nvSpPr>
        <p:spPr>
          <a:xfrm>
            <a:off x="1395434" y="4188818"/>
            <a:ext cx="5758402" cy="1061829"/>
          </a:xfrm>
          <a:prstGeom prst="rect">
            <a:avLst/>
          </a:prstGeom>
          <a:noFill/>
        </p:spPr>
        <p:txBody>
          <a:bodyPr wrap="square" rtlCol="0">
            <a:spAutoFit/>
          </a:bodyPr>
          <a:lstStyle/>
          <a:p>
            <a:pPr>
              <a:lnSpc>
                <a:spcPct val="150000"/>
              </a:lnSpc>
            </a:pPr>
            <a:r>
              <a:rPr lang="zh-CN" altLang="en-US" sz="1400" dirty="0"/>
              <a:t>非功能需求主要对项目的数据格式要求、性能、安全等作出解释和说明，一般包括数值精度和格式要求、性能、安全性、可靠性、可扩展行、可维护性等方面。</a:t>
            </a:r>
          </a:p>
        </p:txBody>
      </p:sp>
      <p:sp>
        <p:nvSpPr>
          <p:cNvPr id="15" name="椭圆 14"/>
          <p:cNvSpPr>
            <a:spLocks noChangeAspect="1"/>
          </p:cNvSpPr>
          <p:nvPr/>
        </p:nvSpPr>
        <p:spPr>
          <a:xfrm>
            <a:off x="1395434" y="5228370"/>
            <a:ext cx="504000" cy="504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altLang="zh-CN" sz="1200" b="1" dirty="0" smtClean="0">
                <a:latin typeface="黑体" panose="02010609060101010101" pitchFamily="49" charset="-122"/>
                <a:ea typeface="黑体" panose="02010609060101010101" pitchFamily="49" charset="-122"/>
              </a:rPr>
              <a:t>9</a:t>
            </a:r>
            <a:endParaRPr lang="zh-CN" altLang="en-US" sz="1200" b="1" dirty="0" smtClean="0">
              <a:latin typeface="黑体" panose="02010609060101010101" pitchFamily="49" charset="-122"/>
              <a:ea typeface="黑体" panose="02010609060101010101" pitchFamily="49" charset="-122"/>
            </a:endParaRPr>
          </a:p>
        </p:txBody>
      </p:sp>
      <p:sp>
        <p:nvSpPr>
          <p:cNvPr id="16" name="文本框 15"/>
          <p:cNvSpPr txBox="1"/>
          <p:nvPr/>
        </p:nvSpPr>
        <p:spPr>
          <a:xfrm>
            <a:off x="1926900" y="5272083"/>
            <a:ext cx="2096430" cy="369332"/>
          </a:xfrm>
          <a:prstGeom prst="rect">
            <a:avLst/>
          </a:prstGeom>
          <a:noFill/>
        </p:spPr>
        <p:txBody>
          <a:bodyPr wrap="square" rtlCol="0">
            <a:spAutoFit/>
          </a:bodyPr>
          <a:lstStyle/>
          <a:p>
            <a:r>
              <a:rPr lang="zh-CN" altLang="en-US" b="1" dirty="0" smtClean="0"/>
              <a:t>系统</a:t>
            </a:r>
            <a:r>
              <a:rPr lang="zh-CN" altLang="en-US" b="1" dirty="0"/>
              <a:t>网络拓扑图</a:t>
            </a:r>
          </a:p>
        </p:txBody>
      </p:sp>
      <p:sp>
        <p:nvSpPr>
          <p:cNvPr id="17" name="文本框 16"/>
          <p:cNvSpPr txBox="1"/>
          <p:nvPr/>
        </p:nvSpPr>
        <p:spPr>
          <a:xfrm>
            <a:off x="1395434" y="5667239"/>
            <a:ext cx="5579108" cy="415498"/>
          </a:xfrm>
          <a:prstGeom prst="rect">
            <a:avLst/>
          </a:prstGeom>
          <a:noFill/>
        </p:spPr>
        <p:txBody>
          <a:bodyPr wrap="square" rtlCol="0">
            <a:spAutoFit/>
          </a:bodyPr>
          <a:lstStyle/>
          <a:p>
            <a:pPr>
              <a:lnSpc>
                <a:spcPct val="150000"/>
              </a:lnSpc>
            </a:pPr>
            <a:r>
              <a:rPr lang="zh-CN" altLang="en-US" sz="1400" dirty="0"/>
              <a:t>项目系统部署和组网的拓扑</a:t>
            </a:r>
            <a:r>
              <a:rPr lang="zh-CN" altLang="en-US" sz="1400" dirty="0" smtClean="0"/>
              <a:t>图。</a:t>
            </a:r>
            <a:endParaRPr lang="zh-CN" altLang="en-US" sz="1400" dirty="0"/>
          </a:p>
        </p:txBody>
      </p:sp>
      <p:sp>
        <p:nvSpPr>
          <p:cNvPr id="2" name="Rectangle 2"/>
          <p:cNvSpPr>
            <a:spLocks noChangeArrowheads="1"/>
          </p:cNvSpPr>
          <p:nvPr/>
        </p:nvSpPr>
        <p:spPr bwMode="auto">
          <a:xfrm>
            <a:off x="7279581" y="3200399"/>
            <a:ext cx="93933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741308066"/>
              </p:ext>
            </p:extLst>
          </p:nvPr>
        </p:nvGraphicFramePr>
        <p:xfrm>
          <a:off x="7279581" y="3200401"/>
          <a:ext cx="4105587" cy="2988090"/>
        </p:xfrm>
        <a:graphic>
          <a:graphicData uri="http://schemas.openxmlformats.org/presentationml/2006/ole">
            <mc:AlternateContent xmlns:mc="http://schemas.openxmlformats.org/markup-compatibility/2006">
              <mc:Choice xmlns:v="urn:schemas-microsoft-com:vml" Requires="v">
                <p:oleObj spid="_x0000_s2057" r:id="rId4" imgW="6604859" imgH="4814383" progId="Visio.Drawing.11">
                  <p:embed/>
                </p:oleObj>
              </mc:Choice>
              <mc:Fallback>
                <p:oleObj r:id="rId4" imgW="6604859" imgH="4814383" progId="Visio.Drawing.11">
                  <p:embed/>
                  <p:pic>
                    <p:nvPicPr>
                      <p:cNvPr id="3"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9581" y="3200401"/>
                        <a:ext cx="4105587" cy="2988090"/>
                      </a:xfrm>
                      <a:prstGeom prst="rect">
                        <a:avLst/>
                      </a:prstGeom>
                      <a:noFill/>
                    </p:spPr>
                  </p:pic>
                </p:oleObj>
              </mc:Fallback>
            </mc:AlternateContent>
          </a:graphicData>
        </a:graphic>
      </p:graphicFrame>
    </p:spTree>
    <p:extLst>
      <p:ext uri="{BB962C8B-B14F-4D97-AF65-F5344CB8AC3E}">
        <p14:creationId xmlns:p14="http://schemas.microsoft.com/office/powerpoint/2010/main" val="115726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right)">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p:tgtEl>
                                          <p:spTgt spid="46"/>
                                        </p:tgtEl>
                                        <p:attrNameLst>
                                          <p:attrName>ppt_x</p:attrName>
                                        </p:attrNameLst>
                                      </p:cBhvr>
                                      <p:tavLst>
                                        <p:tav tm="0">
                                          <p:val>
                                            <p:strVal val="#ppt_x-#ppt_w*1.125000"/>
                                          </p:val>
                                        </p:tav>
                                        <p:tav tm="100000">
                                          <p:val>
                                            <p:strVal val="#ppt_x"/>
                                          </p:val>
                                        </p:tav>
                                      </p:tavLst>
                                    </p:anim>
                                    <p:animEffect transition="in" filter="wipe(right)">
                                      <p:cBhvr>
                                        <p:cTn id="14" dur="500"/>
                                        <p:tgtEl>
                                          <p:spTgt spid="46"/>
                                        </p:tgtEl>
                                      </p:cBhvr>
                                    </p:animEffect>
                                  </p:childTnLst>
                                </p:cTn>
                              </p:par>
                              <p:par>
                                <p:cTn id="15" presetID="12" presetClass="entr" presetSubtype="2"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p:tgtEl>
                                          <p:spTgt spid="19"/>
                                        </p:tgtEl>
                                        <p:attrNameLst>
                                          <p:attrName>ppt_x</p:attrName>
                                        </p:attrNameLst>
                                      </p:cBhvr>
                                      <p:tavLst>
                                        <p:tav tm="0">
                                          <p:val>
                                            <p:strVal val="#ppt_x+#ppt_w*1.125000"/>
                                          </p:val>
                                        </p:tav>
                                        <p:tav tm="100000">
                                          <p:val>
                                            <p:strVal val="#ppt_x"/>
                                          </p:val>
                                        </p:tav>
                                      </p:tavLst>
                                    </p:anim>
                                    <p:animEffect transition="in" filter="wipe(left)">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anim calcmode="lin" valueType="num">
                                      <p:cBhvr>
                                        <p:cTn id="24" dur="500" fill="hold"/>
                                        <p:tgtEl>
                                          <p:spTgt spid="20"/>
                                        </p:tgtEl>
                                        <p:attrNameLst>
                                          <p:attrName>ppt_x</p:attrName>
                                        </p:attrNameLst>
                                      </p:cBhvr>
                                      <p:tavLst>
                                        <p:tav tm="0">
                                          <p:val>
                                            <p:strVal val="#ppt_x"/>
                                          </p:val>
                                        </p:tav>
                                        <p:tav tm="100000">
                                          <p:val>
                                            <p:strVal val="#ppt_x"/>
                                          </p:val>
                                        </p:tav>
                                      </p:tavLst>
                                    </p:anim>
                                    <p:anim calcmode="lin" valueType="num">
                                      <p:cBhvr>
                                        <p:cTn id="25"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p:tgtEl>
                                          <p:spTgt spid="7"/>
                                        </p:tgtEl>
                                        <p:attrNameLst>
                                          <p:attrName>ppt_x</p:attrName>
                                        </p:attrNameLst>
                                      </p:cBhvr>
                                      <p:tavLst>
                                        <p:tav tm="0">
                                          <p:val>
                                            <p:strVal val="#ppt_x-#ppt_w*1.125000"/>
                                          </p:val>
                                        </p:tav>
                                        <p:tav tm="100000">
                                          <p:val>
                                            <p:strVal val="#ppt_x"/>
                                          </p:val>
                                        </p:tav>
                                      </p:tavLst>
                                    </p:anim>
                                    <p:animEffect transition="in" filter="wipe(right)">
                                      <p:cBhvr>
                                        <p:cTn id="31" dur="500"/>
                                        <p:tgtEl>
                                          <p:spTgt spid="7"/>
                                        </p:tgtEl>
                                      </p:cBhvr>
                                    </p:animEffect>
                                  </p:childTnLst>
                                </p:cTn>
                              </p:par>
                              <p:par>
                                <p:cTn id="32" presetID="12" presetClass="entr" presetSubtype="2"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p:tgtEl>
                                          <p:spTgt spid="9"/>
                                        </p:tgtEl>
                                        <p:attrNameLst>
                                          <p:attrName>ppt_x</p:attrName>
                                        </p:attrNameLst>
                                      </p:cBhvr>
                                      <p:tavLst>
                                        <p:tav tm="0">
                                          <p:val>
                                            <p:strVal val="#ppt_x+#ppt_w*1.125000"/>
                                          </p:val>
                                        </p:tav>
                                        <p:tav tm="100000">
                                          <p:val>
                                            <p:strVal val="#ppt_x"/>
                                          </p:val>
                                        </p:tav>
                                      </p:tavLst>
                                    </p:anim>
                                    <p:animEffect transition="in" filter="wipe(left)">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anim calcmode="lin" valueType="num">
                                      <p:cBhvr>
                                        <p:cTn id="41" dur="500" fill="hold"/>
                                        <p:tgtEl>
                                          <p:spTgt spid="10"/>
                                        </p:tgtEl>
                                        <p:attrNameLst>
                                          <p:attrName>ppt_x</p:attrName>
                                        </p:attrNameLst>
                                      </p:cBhvr>
                                      <p:tavLst>
                                        <p:tav tm="0">
                                          <p:val>
                                            <p:strVal val="#ppt_x"/>
                                          </p:val>
                                        </p:tav>
                                        <p:tav tm="100000">
                                          <p:val>
                                            <p:strVal val="#ppt_x"/>
                                          </p:val>
                                        </p:tav>
                                      </p:tavLst>
                                    </p:anim>
                                    <p:anim calcmode="lin" valueType="num">
                                      <p:cBhvr>
                                        <p:cTn id="42"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p:tgtEl>
                                          <p:spTgt spid="15"/>
                                        </p:tgtEl>
                                        <p:attrNameLst>
                                          <p:attrName>ppt_x</p:attrName>
                                        </p:attrNameLst>
                                      </p:cBhvr>
                                      <p:tavLst>
                                        <p:tav tm="0">
                                          <p:val>
                                            <p:strVal val="#ppt_x-#ppt_w*1.125000"/>
                                          </p:val>
                                        </p:tav>
                                        <p:tav tm="100000">
                                          <p:val>
                                            <p:strVal val="#ppt_x"/>
                                          </p:val>
                                        </p:tav>
                                      </p:tavLst>
                                    </p:anim>
                                    <p:animEffect transition="in" filter="wipe(right)">
                                      <p:cBhvr>
                                        <p:cTn id="48" dur="500"/>
                                        <p:tgtEl>
                                          <p:spTgt spid="15"/>
                                        </p:tgtEl>
                                      </p:cBhvr>
                                    </p:animEffect>
                                  </p:childTnLst>
                                </p:cTn>
                              </p:par>
                              <p:par>
                                <p:cTn id="49" presetID="12" presetClass="entr" presetSubtype="2"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p:tgtEl>
                                          <p:spTgt spid="16"/>
                                        </p:tgtEl>
                                        <p:attrNameLst>
                                          <p:attrName>ppt_x</p:attrName>
                                        </p:attrNameLst>
                                      </p:cBhvr>
                                      <p:tavLst>
                                        <p:tav tm="0">
                                          <p:val>
                                            <p:strVal val="#ppt_x+#ppt_w*1.125000"/>
                                          </p:val>
                                        </p:tav>
                                        <p:tav tm="100000">
                                          <p:val>
                                            <p:strVal val="#ppt_x"/>
                                          </p:val>
                                        </p:tav>
                                      </p:tavLst>
                                    </p:anim>
                                    <p:animEffect transition="in" filter="wipe(left)">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anim calcmode="lin" valueType="num">
                                      <p:cBhvr>
                                        <p:cTn id="58" dur="500" fill="hold"/>
                                        <p:tgtEl>
                                          <p:spTgt spid="17"/>
                                        </p:tgtEl>
                                        <p:attrNameLst>
                                          <p:attrName>ppt_x</p:attrName>
                                        </p:attrNameLst>
                                      </p:cBhvr>
                                      <p:tavLst>
                                        <p:tav tm="0">
                                          <p:val>
                                            <p:strVal val="#ppt_x"/>
                                          </p:val>
                                        </p:tav>
                                        <p:tav tm="100000">
                                          <p:val>
                                            <p:strVal val="#ppt_x"/>
                                          </p:val>
                                        </p:tav>
                                      </p:tavLst>
                                    </p:anim>
                                    <p:anim calcmode="lin" valueType="num">
                                      <p:cBhvr>
                                        <p:cTn id="5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19" grpId="0"/>
      <p:bldP spid="20" grpId="0"/>
      <p:bldP spid="8" grpId="0" animBg="1"/>
      <p:bldP spid="7" grpId="0" animBg="1"/>
      <p:bldP spid="9" grpId="0"/>
      <p:bldP spid="10" grpId="0"/>
      <p:bldP spid="15" grpId="0" animBg="1"/>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46" name="椭圆 45"/>
          <p:cNvSpPr>
            <a:spLocks noChangeAspect="1"/>
          </p:cNvSpPr>
          <p:nvPr/>
        </p:nvSpPr>
        <p:spPr>
          <a:xfrm>
            <a:off x="1349714" y="1899743"/>
            <a:ext cx="504000" cy="504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altLang="zh-CN" sz="1200" b="1" dirty="0" smtClean="0">
                <a:latin typeface="黑体" panose="02010609060101010101" pitchFamily="49" charset="-122"/>
                <a:ea typeface="黑体" panose="02010609060101010101" pitchFamily="49" charset="-122"/>
              </a:rPr>
              <a:t>10</a:t>
            </a:r>
            <a:endParaRPr lang="zh-CN" altLang="en-US" sz="1200" b="1" dirty="0" smtClean="0">
              <a:latin typeface="黑体" panose="02010609060101010101" pitchFamily="49" charset="-122"/>
              <a:ea typeface="黑体" panose="02010609060101010101" pitchFamily="49" charset="-122"/>
            </a:endParaRPr>
          </a:p>
        </p:txBody>
      </p:sp>
      <p:sp>
        <p:nvSpPr>
          <p:cNvPr id="19" name="文本框 18"/>
          <p:cNvSpPr txBox="1"/>
          <p:nvPr/>
        </p:nvSpPr>
        <p:spPr>
          <a:xfrm>
            <a:off x="1926900" y="1970888"/>
            <a:ext cx="2096430" cy="369332"/>
          </a:xfrm>
          <a:prstGeom prst="rect">
            <a:avLst/>
          </a:prstGeom>
          <a:noFill/>
        </p:spPr>
        <p:txBody>
          <a:bodyPr wrap="square" rtlCol="0">
            <a:spAutoFit/>
          </a:bodyPr>
          <a:lstStyle/>
          <a:p>
            <a:r>
              <a:rPr lang="zh-CN" altLang="en-US" b="1" dirty="0" smtClean="0"/>
              <a:t>运行环境支持</a:t>
            </a:r>
            <a:endParaRPr lang="zh-CN" altLang="en-US" b="1" dirty="0"/>
          </a:p>
        </p:txBody>
      </p:sp>
      <p:sp>
        <p:nvSpPr>
          <p:cNvPr id="20" name="文本框 19"/>
          <p:cNvSpPr txBox="1"/>
          <p:nvPr/>
        </p:nvSpPr>
        <p:spPr>
          <a:xfrm>
            <a:off x="1395434" y="2366044"/>
            <a:ext cx="10043710" cy="1708160"/>
          </a:xfrm>
          <a:prstGeom prst="rect">
            <a:avLst/>
          </a:prstGeom>
          <a:noFill/>
        </p:spPr>
        <p:txBody>
          <a:bodyPr wrap="square" rtlCol="0">
            <a:spAutoFit/>
          </a:bodyPr>
          <a:lstStyle/>
          <a:p>
            <a:pPr>
              <a:lnSpc>
                <a:spcPct val="150000"/>
              </a:lnSpc>
            </a:pPr>
            <a:r>
              <a:rPr lang="zh-CN" altLang="en-US" sz="1400" dirty="0"/>
              <a:t>包括硬件环境、软件环境、第三方软件和开发接口等。</a:t>
            </a:r>
          </a:p>
          <a:p>
            <a:pPr marL="285750" indent="-285750">
              <a:lnSpc>
                <a:spcPct val="150000"/>
              </a:lnSpc>
              <a:buFont typeface="Wingdings" panose="05000000000000000000" pitchFamily="2" charset="2"/>
              <a:buChar char="n"/>
            </a:pPr>
            <a:r>
              <a:rPr lang="zh-CN" altLang="en-US" sz="1400" dirty="0" smtClean="0"/>
              <a:t>硬件</a:t>
            </a:r>
            <a:r>
              <a:rPr lang="zh-CN" altLang="en-US" sz="1400" dirty="0"/>
              <a:t>环境：自采服务器或租赁云平台、网络、终端电脑、手持设备以及其他硬件设备等；</a:t>
            </a:r>
          </a:p>
          <a:p>
            <a:pPr marL="285750" indent="-285750">
              <a:lnSpc>
                <a:spcPct val="150000"/>
              </a:lnSpc>
              <a:buFont typeface="Wingdings" panose="05000000000000000000" pitchFamily="2" charset="2"/>
              <a:buChar char="n"/>
            </a:pPr>
            <a:r>
              <a:rPr lang="zh-CN" altLang="en-US" sz="1400" dirty="0" smtClean="0"/>
              <a:t>软件环境</a:t>
            </a:r>
            <a:r>
              <a:rPr lang="zh-CN" altLang="en-US" sz="1400" dirty="0"/>
              <a:t>：</a:t>
            </a:r>
            <a:r>
              <a:rPr lang="en-US" altLang="zh-CN" sz="1400" dirty="0"/>
              <a:t>Web</a:t>
            </a:r>
            <a:r>
              <a:rPr lang="zh-CN" altLang="en-US" sz="1400" dirty="0"/>
              <a:t>服务器系统、数据库软件、终端软件、浏览器等；</a:t>
            </a:r>
          </a:p>
          <a:p>
            <a:pPr marL="285750" indent="-285750">
              <a:lnSpc>
                <a:spcPct val="150000"/>
              </a:lnSpc>
              <a:buFont typeface="Wingdings" panose="05000000000000000000" pitchFamily="2" charset="2"/>
              <a:buChar char="n"/>
            </a:pPr>
            <a:r>
              <a:rPr lang="zh-CN" altLang="en-US" sz="1400" dirty="0" smtClean="0"/>
              <a:t>第三</a:t>
            </a:r>
            <a:r>
              <a:rPr lang="zh-CN" altLang="en-US" sz="1400" dirty="0"/>
              <a:t>方软件和开发接口：比如收费的短信接口、地图</a:t>
            </a:r>
            <a:r>
              <a:rPr lang="en-US" altLang="zh-CN" sz="1400" dirty="0"/>
              <a:t>API</a:t>
            </a:r>
            <a:r>
              <a:rPr lang="zh-CN" altLang="en-US" sz="1400" dirty="0"/>
              <a:t>的</a:t>
            </a:r>
            <a:r>
              <a:rPr lang="en-US" altLang="zh-CN" sz="1400" dirty="0"/>
              <a:t>key</a:t>
            </a:r>
            <a:r>
              <a:rPr lang="zh-CN" altLang="en-US" sz="1400" dirty="0"/>
              <a:t>等。</a:t>
            </a:r>
          </a:p>
          <a:p>
            <a:pPr>
              <a:lnSpc>
                <a:spcPct val="150000"/>
              </a:lnSpc>
            </a:pPr>
            <a:endParaRPr lang="zh-CN" altLang="en-US" sz="1400" dirty="0"/>
          </a:p>
        </p:txBody>
      </p:sp>
      <p:sp>
        <p:nvSpPr>
          <p:cNvPr id="8" name="KSO_Shape"/>
          <p:cNvSpPr/>
          <p:nvPr/>
        </p:nvSpPr>
        <p:spPr>
          <a:xfrm rot="5400000">
            <a:off x="1685802" y="-526074"/>
            <a:ext cx="635617" cy="4007225"/>
          </a:xfrm>
          <a:prstGeom prst="round2SameRect">
            <a:avLst>
              <a:gd name="adj1" fmla="val 26180"/>
              <a:gd name="adj2" fmla="val 0"/>
            </a:avLst>
          </a:prstGeom>
          <a:solidFill>
            <a:srgbClr val="F9BD00">
              <a:alpha val="44000"/>
            </a:srgbClr>
          </a:solidFill>
          <a:ln>
            <a:noFill/>
          </a:ln>
          <a:effectLst>
            <a:outerShdw blurRad="50800" dist="38100" dir="2700000" sx="101000" sy="101000" algn="tl" rotWithShape="0">
              <a:schemeClr val="accent4">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bg2">
                    <a:lumMod val="25000"/>
                  </a:schemeClr>
                </a:solidFill>
                <a:latin typeface="黑体" panose="02010609060101010101" pitchFamily="49" charset="-122"/>
                <a:ea typeface="黑体" panose="02010609060101010101" pitchFamily="49" charset="-122"/>
              </a:rPr>
              <a:t>需求分析 </a:t>
            </a:r>
            <a:r>
              <a:rPr lang="en-US" altLang="zh-CN" sz="2400" dirty="0" smtClean="0">
                <a:solidFill>
                  <a:schemeClr val="bg2">
                    <a:lumMod val="25000"/>
                  </a:schemeClr>
                </a:solidFill>
                <a:latin typeface="黑体" panose="02010609060101010101" pitchFamily="49" charset="-122"/>
                <a:ea typeface="黑体" panose="02010609060101010101" pitchFamily="49" charset="-122"/>
              </a:rPr>
              <a:t>/ </a:t>
            </a:r>
            <a:r>
              <a:rPr lang="zh-CN" altLang="en-US" sz="1600" dirty="0" smtClean="0">
                <a:solidFill>
                  <a:schemeClr val="bg2">
                    <a:lumMod val="25000"/>
                  </a:schemeClr>
                </a:solidFill>
                <a:latin typeface="黑体" panose="02010609060101010101" pitchFamily="49" charset="-122"/>
                <a:ea typeface="黑体" panose="02010609060101010101" pitchFamily="49" charset="-122"/>
              </a:rPr>
              <a:t>需求文档撰写</a:t>
            </a:r>
            <a:r>
              <a:rPr lang="en-US" altLang="zh-CN" sz="1600" dirty="0" smtClean="0">
                <a:solidFill>
                  <a:schemeClr val="bg2">
                    <a:lumMod val="25000"/>
                  </a:schemeClr>
                </a:solidFill>
                <a:latin typeface="黑体" panose="02010609060101010101" pitchFamily="49" charset="-122"/>
                <a:ea typeface="黑体" panose="02010609060101010101" pitchFamily="49" charset="-122"/>
              </a:rPr>
              <a:t>-</a:t>
            </a:r>
            <a:r>
              <a:rPr lang="zh-CN" altLang="en-US" sz="1600" dirty="0" smtClean="0">
                <a:solidFill>
                  <a:schemeClr val="bg2">
                    <a:lumMod val="25000"/>
                  </a:schemeClr>
                </a:solidFill>
                <a:latin typeface="黑体" panose="02010609060101010101" pitchFamily="49" charset="-122"/>
                <a:ea typeface="黑体" panose="02010609060101010101" pitchFamily="49" charset="-122"/>
              </a:rPr>
              <a:t>结构</a:t>
            </a:r>
            <a:endParaRPr lang="zh-CN" altLang="en-US" sz="1600" dirty="0">
              <a:solidFill>
                <a:schemeClr val="bg2">
                  <a:lumMod val="25000"/>
                </a:schemeClr>
              </a:solidFill>
              <a:latin typeface="黑体" panose="02010609060101010101" pitchFamily="49" charset="-122"/>
              <a:ea typeface="黑体" panose="02010609060101010101" pitchFamily="49" charset="-122"/>
            </a:endParaRPr>
          </a:p>
        </p:txBody>
      </p:sp>
      <p:sp>
        <p:nvSpPr>
          <p:cNvPr id="7" name="椭圆 6"/>
          <p:cNvSpPr>
            <a:spLocks noChangeAspect="1"/>
          </p:cNvSpPr>
          <p:nvPr/>
        </p:nvSpPr>
        <p:spPr>
          <a:xfrm>
            <a:off x="1395434" y="3813957"/>
            <a:ext cx="504000" cy="504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altLang="zh-CN" sz="1200" b="1" dirty="0" smtClean="0">
                <a:latin typeface="黑体" panose="02010609060101010101" pitchFamily="49" charset="-122"/>
                <a:ea typeface="黑体" panose="02010609060101010101" pitchFamily="49" charset="-122"/>
              </a:rPr>
              <a:t>11</a:t>
            </a:r>
            <a:endParaRPr lang="zh-CN" altLang="en-US" sz="1200" b="1" dirty="0" smtClean="0">
              <a:latin typeface="黑体" panose="02010609060101010101" pitchFamily="49" charset="-122"/>
              <a:ea typeface="黑体" panose="02010609060101010101" pitchFamily="49" charset="-122"/>
            </a:endParaRPr>
          </a:p>
        </p:txBody>
      </p:sp>
      <p:sp>
        <p:nvSpPr>
          <p:cNvPr id="9" name="文本框 8"/>
          <p:cNvSpPr txBox="1"/>
          <p:nvPr/>
        </p:nvSpPr>
        <p:spPr>
          <a:xfrm>
            <a:off x="1926900" y="3866814"/>
            <a:ext cx="2096430" cy="369332"/>
          </a:xfrm>
          <a:prstGeom prst="rect">
            <a:avLst/>
          </a:prstGeom>
          <a:noFill/>
        </p:spPr>
        <p:txBody>
          <a:bodyPr wrap="square" rtlCol="0">
            <a:spAutoFit/>
          </a:bodyPr>
          <a:lstStyle/>
          <a:p>
            <a:r>
              <a:rPr lang="zh-CN" altLang="en-US" b="1" dirty="0" smtClean="0"/>
              <a:t>其他需求</a:t>
            </a:r>
            <a:endParaRPr lang="zh-CN" altLang="en-US" b="1" dirty="0"/>
          </a:p>
        </p:txBody>
      </p:sp>
      <p:sp>
        <p:nvSpPr>
          <p:cNvPr id="15" name="椭圆 14"/>
          <p:cNvSpPr>
            <a:spLocks noChangeAspect="1"/>
          </p:cNvSpPr>
          <p:nvPr/>
        </p:nvSpPr>
        <p:spPr>
          <a:xfrm>
            <a:off x="1395434" y="4505994"/>
            <a:ext cx="504000" cy="504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altLang="zh-CN" sz="1200" b="1" dirty="0" smtClean="0">
                <a:latin typeface="黑体" panose="02010609060101010101" pitchFamily="49" charset="-122"/>
                <a:ea typeface="黑体" panose="02010609060101010101" pitchFamily="49" charset="-122"/>
              </a:rPr>
              <a:t>12</a:t>
            </a:r>
            <a:endParaRPr lang="zh-CN" altLang="en-US" sz="1200" b="1" dirty="0" smtClean="0">
              <a:latin typeface="黑体" panose="02010609060101010101" pitchFamily="49" charset="-122"/>
              <a:ea typeface="黑体" panose="02010609060101010101" pitchFamily="49" charset="-122"/>
            </a:endParaRPr>
          </a:p>
        </p:txBody>
      </p:sp>
      <p:sp>
        <p:nvSpPr>
          <p:cNvPr id="16" name="文本框 15"/>
          <p:cNvSpPr txBox="1"/>
          <p:nvPr/>
        </p:nvSpPr>
        <p:spPr>
          <a:xfrm>
            <a:off x="1926900" y="4549707"/>
            <a:ext cx="2096430" cy="369332"/>
          </a:xfrm>
          <a:prstGeom prst="rect">
            <a:avLst/>
          </a:prstGeom>
          <a:noFill/>
        </p:spPr>
        <p:txBody>
          <a:bodyPr wrap="square" rtlCol="0">
            <a:spAutoFit/>
          </a:bodyPr>
          <a:lstStyle/>
          <a:p>
            <a:r>
              <a:rPr lang="zh-CN" altLang="en-US" b="1" dirty="0"/>
              <a:t>附录</a:t>
            </a:r>
          </a:p>
        </p:txBody>
      </p:sp>
      <p:sp>
        <p:nvSpPr>
          <p:cNvPr id="17" name="文本框 16"/>
          <p:cNvSpPr txBox="1"/>
          <p:nvPr/>
        </p:nvSpPr>
        <p:spPr>
          <a:xfrm>
            <a:off x="1395434" y="4944863"/>
            <a:ext cx="5579108" cy="382669"/>
          </a:xfrm>
          <a:prstGeom prst="rect">
            <a:avLst/>
          </a:prstGeom>
          <a:noFill/>
        </p:spPr>
        <p:txBody>
          <a:bodyPr wrap="square" rtlCol="0">
            <a:spAutoFit/>
          </a:bodyPr>
          <a:lstStyle/>
          <a:p>
            <a:pPr>
              <a:lnSpc>
                <a:spcPct val="150000"/>
              </a:lnSpc>
            </a:pPr>
            <a:r>
              <a:rPr lang="zh-CN" altLang="en-US" sz="1400" dirty="0"/>
              <a:t>与项目系统有关的其他文件资料等。</a:t>
            </a:r>
          </a:p>
        </p:txBody>
      </p:sp>
      <p:sp>
        <p:nvSpPr>
          <p:cNvPr id="2" name="Rectangle 2"/>
          <p:cNvSpPr>
            <a:spLocks noChangeArrowheads="1"/>
          </p:cNvSpPr>
          <p:nvPr/>
        </p:nvSpPr>
        <p:spPr bwMode="auto">
          <a:xfrm>
            <a:off x="7279581" y="3200399"/>
            <a:ext cx="93933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4" name="椭圆 13"/>
          <p:cNvSpPr>
            <a:spLocks noChangeAspect="1"/>
          </p:cNvSpPr>
          <p:nvPr/>
        </p:nvSpPr>
        <p:spPr>
          <a:xfrm>
            <a:off x="1395434" y="5441784"/>
            <a:ext cx="504000" cy="504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altLang="zh-CN" sz="1200" b="1" dirty="0" smtClean="0">
                <a:latin typeface="黑体" panose="02010609060101010101" pitchFamily="49" charset="-122"/>
                <a:ea typeface="黑体" panose="02010609060101010101" pitchFamily="49" charset="-122"/>
              </a:rPr>
              <a:t>12</a:t>
            </a:r>
            <a:endParaRPr lang="zh-CN" altLang="en-US" sz="1200" b="1" dirty="0" smtClean="0">
              <a:latin typeface="黑体" panose="02010609060101010101" pitchFamily="49" charset="-122"/>
              <a:ea typeface="黑体" panose="02010609060101010101" pitchFamily="49" charset="-122"/>
            </a:endParaRPr>
          </a:p>
        </p:txBody>
      </p:sp>
      <p:sp>
        <p:nvSpPr>
          <p:cNvPr id="18" name="文本框 17"/>
          <p:cNvSpPr txBox="1"/>
          <p:nvPr/>
        </p:nvSpPr>
        <p:spPr>
          <a:xfrm>
            <a:off x="1926900" y="5485497"/>
            <a:ext cx="2096430" cy="369332"/>
          </a:xfrm>
          <a:prstGeom prst="rect">
            <a:avLst/>
          </a:prstGeom>
          <a:noFill/>
        </p:spPr>
        <p:txBody>
          <a:bodyPr wrap="square" rtlCol="0">
            <a:spAutoFit/>
          </a:bodyPr>
          <a:lstStyle/>
          <a:p>
            <a:r>
              <a:rPr lang="zh-CN" altLang="en-US" b="1" dirty="0" smtClean="0"/>
              <a:t>需求确认</a:t>
            </a:r>
            <a:endParaRPr lang="zh-CN" altLang="en-US" b="1" dirty="0"/>
          </a:p>
        </p:txBody>
      </p:sp>
      <p:sp>
        <p:nvSpPr>
          <p:cNvPr id="21" name="文本框 20"/>
          <p:cNvSpPr txBox="1"/>
          <p:nvPr/>
        </p:nvSpPr>
        <p:spPr>
          <a:xfrm>
            <a:off x="1395434" y="5880653"/>
            <a:ext cx="5579108" cy="382669"/>
          </a:xfrm>
          <a:prstGeom prst="rect">
            <a:avLst/>
          </a:prstGeom>
          <a:noFill/>
        </p:spPr>
        <p:txBody>
          <a:bodyPr wrap="square" rtlCol="0">
            <a:spAutoFit/>
          </a:bodyPr>
          <a:lstStyle/>
          <a:p>
            <a:pPr>
              <a:lnSpc>
                <a:spcPct val="150000"/>
              </a:lnSpc>
            </a:pPr>
            <a:r>
              <a:rPr lang="zh-CN" altLang="en-US" sz="1400" dirty="0"/>
              <a:t>甲乙双方在对需求内容达成共识后，进行需求确认，签字盖章。</a:t>
            </a:r>
          </a:p>
        </p:txBody>
      </p:sp>
    </p:spTree>
    <p:extLst>
      <p:ext uri="{BB962C8B-B14F-4D97-AF65-F5344CB8AC3E}">
        <p14:creationId xmlns:p14="http://schemas.microsoft.com/office/powerpoint/2010/main" val="691098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right)">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p:tgtEl>
                                          <p:spTgt spid="46"/>
                                        </p:tgtEl>
                                        <p:attrNameLst>
                                          <p:attrName>ppt_x</p:attrName>
                                        </p:attrNameLst>
                                      </p:cBhvr>
                                      <p:tavLst>
                                        <p:tav tm="0">
                                          <p:val>
                                            <p:strVal val="#ppt_x-#ppt_w*1.125000"/>
                                          </p:val>
                                        </p:tav>
                                        <p:tav tm="100000">
                                          <p:val>
                                            <p:strVal val="#ppt_x"/>
                                          </p:val>
                                        </p:tav>
                                      </p:tavLst>
                                    </p:anim>
                                    <p:animEffect transition="in" filter="wipe(right)">
                                      <p:cBhvr>
                                        <p:cTn id="14" dur="500"/>
                                        <p:tgtEl>
                                          <p:spTgt spid="46"/>
                                        </p:tgtEl>
                                      </p:cBhvr>
                                    </p:animEffect>
                                  </p:childTnLst>
                                </p:cTn>
                              </p:par>
                              <p:par>
                                <p:cTn id="15" presetID="12" presetClass="entr" presetSubtype="2"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p:tgtEl>
                                          <p:spTgt spid="19"/>
                                        </p:tgtEl>
                                        <p:attrNameLst>
                                          <p:attrName>ppt_x</p:attrName>
                                        </p:attrNameLst>
                                      </p:cBhvr>
                                      <p:tavLst>
                                        <p:tav tm="0">
                                          <p:val>
                                            <p:strVal val="#ppt_x+#ppt_w*1.125000"/>
                                          </p:val>
                                        </p:tav>
                                        <p:tav tm="100000">
                                          <p:val>
                                            <p:strVal val="#ppt_x"/>
                                          </p:val>
                                        </p:tav>
                                      </p:tavLst>
                                    </p:anim>
                                    <p:animEffect transition="in" filter="wipe(left)">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anim calcmode="lin" valueType="num">
                                      <p:cBhvr>
                                        <p:cTn id="24" dur="500" fill="hold"/>
                                        <p:tgtEl>
                                          <p:spTgt spid="20"/>
                                        </p:tgtEl>
                                        <p:attrNameLst>
                                          <p:attrName>ppt_x</p:attrName>
                                        </p:attrNameLst>
                                      </p:cBhvr>
                                      <p:tavLst>
                                        <p:tav tm="0">
                                          <p:val>
                                            <p:strVal val="#ppt_x"/>
                                          </p:val>
                                        </p:tav>
                                        <p:tav tm="100000">
                                          <p:val>
                                            <p:strVal val="#ppt_x"/>
                                          </p:val>
                                        </p:tav>
                                      </p:tavLst>
                                    </p:anim>
                                    <p:anim calcmode="lin" valueType="num">
                                      <p:cBhvr>
                                        <p:cTn id="25"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p:tgtEl>
                                          <p:spTgt spid="7"/>
                                        </p:tgtEl>
                                        <p:attrNameLst>
                                          <p:attrName>ppt_x</p:attrName>
                                        </p:attrNameLst>
                                      </p:cBhvr>
                                      <p:tavLst>
                                        <p:tav tm="0">
                                          <p:val>
                                            <p:strVal val="#ppt_x-#ppt_w*1.125000"/>
                                          </p:val>
                                        </p:tav>
                                        <p:tav tm="100000">
                                          <p:val>
                                            <p:strVal val="#ppt_x"/>
                                          </p:val>
                                        </p:tav>
                                      </p:tavLst>
                                    </p:anim>
                                    <p:animEffect transition="in" filter="wipe(right)">
                                      <p:cBhvr>
                                        <p:cTn id="31" dur="500"/>
                                        <p:tgtEl>
                                          <p:spTgt spid="7"/>
                                        </p:tgtEl>
                                      </p:cBhvr>
                                    </p:animEffect>
                                  </p:childTnLst>
                                </p:cTn>
                              </p:par>
                              <p:par>
                                <p:cTn id="32" presetID="12" presetClass="entr" presetSubtype="2"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p:tgtEl>
                                          <p:spTgt spid="9"/>
                                        </p:tgtEl>
                                        <p:attrNameLst>
                                          <p:attrName>ppt_x</p:attrName>
                                        </p:attrNameLst>
                                      </p:cBhvr>
                                      <p:tavLst>
                                        <p:tav tm="0">
                                          <p:val>
                                            <p:strVal val="#ppt_x+#ppt_w*1.125000"/>
                                          </p:val>
                                        </p:tav>
                                        <p:tav tm="100000">
                                          <p:val>
                                            <p:strVal val="#ppt_x"/>
                                          </p:val>
                                        </p:tav>
                                      </p:tavLst>
                                    </p:anim>
                                    <p:animEffect transition="in" filter="wipe(left)">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8"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p:tgtEl>
                                          <p:spTgt spid="15"/>
                                        </p:tgtEl>
                                        <p:attrNameLst>
                                          <p:attrName>ppt_x</p:attrName>
                                        </p:attrNameLst>
                                      </p:cBhvr>
                                      <p:tavLst>
                                        <p:tav tm="0">
                                          <p:val>
                                            <p:strVal val="#ppt_x-#ppt_w*1.125000"/>
                                          </p:val>
                                        </p:tav>
                                        <p:tav tm="100000">
                                          <p:val>
                                            <p:strVal val="#ppt_x"/>
                                          </p:val>
                                        </p:tav>
                                      </p:tavLst>
                                    </p:anim>
                                    <p:animEffect transition="in" filter="wipe(right)">
                                      <p:cBhvr>
                                        <p:cTn id="41" dur="500"/>
                                        <p:tgtEl>
                                          <p:spTgt spid="15"/>
                                        </p:tgtEl>
                                      </p:cBhvr>
                                    </p:animEffect>
                                  </p:childTnLst>
                                </p:cTn>
                              </p:par>
                              <p:par>
                                <p:cTn id="42" presetID="12" presetClass="entr" presetSubtype="2"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p:tgtEl>
                                          <p:spTgt spid="16"/>
                                        </p:tgtEl>
                                        <p:attrNameLst>
                                          <p:attrName>ppt_x</p:attrName>
                                        </p:attrNameLst>
                                      </p:cBhvr>
                                      <p:tavLst>
                                        <p:tav tm="0">
                                          <p:val>
                                            <p:strVal val="#ppt_x+#ppt_w*1.125000"/>
                                          </p:val>
                                        </p:tav>
                                        <p:tav tm="100000">
                                          <p:val>
                                            <p:strVal val="#ppt_x"/>
                                          </p:val>
                                        </p:tav>
                                      </p:tavLst>
                                    </p:anim>
                                    <p:animEffect transition="in" filter="wipe(left)">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anim calcmode="lin" valueType="num">
                                      <p:cBhvr>
                                        <p:cTn id="51" dur="500" fill="hold"/>
                                        <p:tgtEl>
                                          <p:spTgt spid="17"/>
                                        </p:tgtEl>
                                        <p:attrNameLst>
                                          <p:attrName>ppt_x</p:attrName>
                                        </p:attrNameLst>
                                      </p:cBhvr>
                                      <p:tavLst>
                                        <p:tav tm="0">
                                          <p:val>
                                            <p:strVal val="#ppt_x"/>
                                          </p:val>
                                        </p:tav>
                                        <p:tav tm="100000">
                                          <p:val>
                                            <p:strVal val="#ppt_x"/>
                                          </p:val>
                                        </p:tav>
                                      </p:tavLst>
                                    </p:anim>
                                    <p:anim calcmode="lin" valueType="num">
                                      <p:cBhvr>
                                        <p:cTn id="52"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p:tgtEl>
                                          <p:spTgt spid="14"/>
                                        </p:tgtEl>
                                        <p:attrNameLst>
                                          <p:attrName>ppt_x</p:attrName>
                                        </p:attrNameLst>
                                      </p:cBhvr>
                                      <p:tavLst>
                                        <p:tav tm="0">
                                          <p:val>
                                            <p:strVal val="#ppt_x-#ppt_w*1.125000"/>
                                          </p:val>
                                        </p:tav>
                                        <p:tav tm="100000">
                                          <p:val>
                                            <p:strVal val="#ppt_x"/>
                                          </p:val>
                                        </p:tav>
                                      </p:tavLst>
                                    </p:anim>
                                    <p:animEffect transition="in" filter="wipe(right)">
                                      <p:cBhvr>
                                        <p:cTn id="58" dur="500"/>
                                        <p:tgtEl>
                                          <p:spTgt spid="14"/>
                                        </p:tgtEl>
                                      </p:cBhvr>
                                    </p:animEffect>
                                  </p:childTnLst>
                                </p:cTn>
                              </p:par>
                              <p:par>
                                <p:cTn id="59" presetID="12" presetClass="entr" presetSubtype="2"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p:tgtEl>
                                          <p:spTgt spid="18"/>
                                        </p:tgtEl>
                                        <p:attrNameLst>
                                          <p:attrName>ppt_x</p:attrName>
                                        </p:attrNameLst>
                                      </p:cBhvr>
                                      <p:tavLst>
                                        <p:tav tm="0">
                                          <p:val>
                                            <p:strVal val="#ppt_x+#ppt_w*1.125000"/>
                                          </p:val>
                                        </p:tav>
                                        <p:tav tm="100000">
                                          <p:val>
                                            <p:strVal val="#ppt_x"/>
                                          </p:val>
                                        </p:tav>
                                      </p:tavLst>
                                    </p:anim>
                                    <p:animEffect transition="in" filter="wipe(left)">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anim calcmode="lin" valueType="num">
                                      <p:cBhvr>
                                        <p:cTn id="68" dur="500" fill="hold"/>
                                        <p:tgtEl>
                                          <p:spTgt spid="21"/>
                                        </p:tgtEl>
                                        <p:attrNameLst>
                                          <p:attrName>ppt_x</p:attrName>
                                        </p:attrNameLst>
                                      </p:cBhvr>
                                      <p:tavLst>
                                        <p:tav tm="0">
                                          <p:val>
                                            <p:strVal val="#ppt_x"/>
                                          </p:val>
                                        </p:tav>
                                        <p:tav tm="100000">
                                          <p:val>
                                            <p:strVal val="#ppt_x"/>
                                          </p:val>
                                        </p:tav>
                                      </p:tavLst>
                                    </p:anim>
                                    <p:anim calcmode="lin" valueType="num">
                                      <p:cBhvr>
                                        <p:cTn id="69"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19" grpId="0"/>
      <p:bldP spid="20" grpId="0"/>
      <p:bldP spid="8" grpId="0" animBg="1"/>
      <p:bldP spid="7" grpId="0" animBg="1"/>
      <p:bldP spid="9" grpId="0"/>
      <p:bldP spid="15" grpId="0" animBg="1"/>
      <p:bldP spid="16" grpId="0"/>
      <p:bldP spid="17" grpId="0"/>
      <p:bldP spid="14" grpId="0" animBg="1"/>
      <p:bldP spid="18"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46" name="椭圆 45"/>
          <p:cNvSpPr>
            <a:spLocks noChangeAspect="1"/>
          </p:cNvSpPr>
          <p:nvPr/>
        </p:nvSpPr>
        <p:spPr>
          <a:xfrm>
            <a:off x="1395434" y="2119199"/>
            <a:ext cx="360000" cy="360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黑体" panose="02010609060101010101" pitchFamily="49" charset="-122"/>
                <a:ea typeface="黑体" panose="02010609060101010101" pitchFamily="49" charset="-122"/>
              </a:rPr>
              <a:t>1</a:t>
            </a:r>
            <a:endParaRPr lang="zh-CN" altLang="en-US" b="1" dirty="0" smtClean="0">
              <a:latin typeface="黑体" panose="02010609060101010101" pitchFamily="49" charset="-122"/>
              <a:ea typeface="黑体" panose="02010609060101010101" pitchFamily="49" charset="-122"/>
            </a:endParaRPr>
          </a:p>
        </p:txBody>
      </p:sp>
      <p:sp>
        <p:nvSpPr>
          <p:cNvPr id="19" name="文本框 18"/>
          <p:cNvSpPr txBox="1"/>
          <p:nvPr/>
        </p:nvSpPr>
        <p:spPr>
          <a:xfrm>
            <a:off x="1808028" y="2108048"/>
            <a:ext cx="2096430" cy="369332"/>
          </a:xfrm>
          <a:prstGeom prst="rect">
            <a:avLst/>
          </a:prstGeom>
          <a:noFill/>
        </p:spPr>
        <p:txBody>
          <a:bodyPr wrap="square" rtlCol="0">
            <a:spAutoFit/>
          </a:bodyPr>
          <a:lstStyle/>
          <a:p>
            <a:r>
              <a:rPr lang="zh-CN" altLang="en-US" b="1" dirty="0" smtClean="0"/>
              <a:t>阶段开发原则</a:t>
            </a:r>
            <a:endParaRPr lang="zh-CN" altLang="en-US" b="1" dirty="0"/>
          </a:p>
        </p:txBody>
      </p:sp>
      <p:sp>
        <p:nvSpPr>
          <p:cNvPr id="20" name="文本框 19"/>
          <p:cNvSpPr txBox="1"/>
          <p:nvPr/>
        </p:nvSpPr>
        <p:spPr>
          <a:xfrm>
            <a:off x="1395434" y="2460212"/>
            <a:ext cx="8582284" cy="1029000"/>
          </a:xfrm>
          <a:prstGeom prst="rect">
            <a:avLst/>
          </a:prstGeom>
          <a:noFill/>
        </p:spPr>
        <p:txBody>
          <a:bodyPr wrap="square" rtlCol="0">
            <a:spAutoFit/>
          </a:bodyPr>
          <a:lstStyle/>
          <a:p>
            <a:pPr>
              <a:lnSpc>
                <a:spcPct val="150000"/>
              </a:lnSpc>
            </a:pPr>
            <a:r>
              <a:rPr lang="zh-CN" altLang="en-US" sz="1400" dirty="0"/>
              <a:t>系统框架和数据结构全面设计，具体功能实现分阶段进行。比如一个电商网站，建设过程可以采取以下三期：第一期工程搭建网站的基本构架，实现电子商务网的大部分功能，初步实现网上交易；第二期工程实现网上竞价系统的全部功能；第三期工程实现网站在线的</a:t>
            </a:r>
            <a:r>
              <a:rPr lang="en-US" altLang="zh-CN" sz="1400" dirty="0"/>
              <a:t>B to B </a:t>
            </a:r>
            <a:r>
              <a:rPr lang="zh-CN" altLang="en-US" sz="1400" dirty="0"/>
              <a:t>交易。</a:t>
            </a:r>
          </a:p>
        </p:txBody>
      </p:sp>
      <p:sp>
        <p:nvSpPr>
          <p:cNvPr id="8" name="KSO_Shape"/>
          <p:cNvSpPr/>
          <p:nvPr/>
        </p:nvSpPr>
        <p:spPr>
          <a:xfrm rot="5400000">
            <a:off x="1685802" y="-526074"/>
            <a:ext cx="635617" cy="4007225"/>
          </a:xfrm>
          <a:prstGeom prst="round2SameRect">
            <a:avLst>
              <a:gd name="adj1" fmla="val 26180"/>
              <a:gd name="adj2" fmla="val 0"/>
            </a:avLst>
          </a:prstGeom>
          <a:solidFill>
            <a:srgbClr val="F9BD00">
              <a:alpha val="44000"/>
            </a:srgbClr>
          </a:solidFill>
          <a:ln>
            <a:noFill/>
          </a:ln>
          <a:effectLst>
            <a:outerShdw blurRad="50800" dist="38100" dir="2700000" sx="101000" sy="101000" algn="tl" rotWithShape="0">
              <a:schemeClr val="accent4">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bg2">
                    <a:lumMod val="25000"/>
                  </a:schemeClr>
                </a:solidFill>
                <a:latin typeface="黑体" panose="02010609060101010101" pitchFamily="49" charset="-122"/>
                <a:ea typeface="黑体" panose="02010609060101010101" pitchFamily="49" charset="-122"/>
              </a:rPr>
              <a:t>系统设计 </a:t>
            </a:r>
            <a:r>
              <a:rPr lang="en-US" altLang="zh-CN" sz="2400" dirty="0" smtClean="0">
                <a:solidFill>
                  <a:schemeClr val="bg2">
                    <a:lumMod val="25000"/>
                  </a:schemeClr>
                </a:solidFill>
                <a:latin typeface="黑体" panose="02010609060101010101" pitchFamily="49" charset="-122"/>
                <a:ea typeface="黑体" panose="02010609060101010101" pitchFamily="49" charset="-122"/>
              </a:rPr>
              <a:t>/ </a:t>
            </a:r>
            <a:r>
              <a:rPr lang="zh-CN" altLang="en-US" sz="1600" dirty="0" smtClean="0">
                <a:solidFill>
                  <a:schemeClr val="bg2">
                    <a:lumMod val="25000"/>
                  </a:schemeClr>
                </a:solidFill>
                <a:latin typeface="黑体" panose="02010609060101010101" pitchFamily="49" charset="-122"/>
                <a:ea typeface="黑体" panose="02010609060101010101" pitchFamily="49" charset="-122"/>
              </a:rPr>
              <a:t>设计原则</a:t>
            </a:r>
            <a:endParaRPr lang="zh-CN" altLang="en-US" sz="1600" dirty="0">
              <a:solidFill>
                <a:schemeClr val="bg2">
                  <a:lumMod val="25000"/>
                </a:schemeClr>
              </a:solidFill>
              <a:latin typeface="黑体" panose="02010609060101010101" pitchFamily="49" charset="-122"/>
              <a:ea typeface="黑体" panose="02010609060101010101" pitchFamily="49" charset="-122"/>
            </a:endParaRPr>
          </a:p>
        </p:txBody>
      </p:sp>
      <p:sp>
        <p:nvSpPr>
          <p:cNvPr id="7" name="椭圆 6"/>
          <p:cNvSpPr>
            <a:spLocks noChangeAspect="1"/>
          </p:cNvSpPr>
          <p:nvPr/>
        </p:nvSpPr>
        <p:spPr>
          <a:xfrm>
            <a:off x="1395434" y="3571730"/>
            <a:ext cx="360000" cy="360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黑体" panose="02010609060101010101" pitchFamily="49" charset="-122"/>
                <a:ea typeface="黑体" panose="02010609060101010101" pitchFamily="49" charset="-122"/>
              </a:rPr>
              <a:t>2</a:t>
            </a:r>
            <a:endParaRPr lang="zh-CN" altLang="en-US" b="1" dirty="0" smtClean="0">
              <a:latin typeface="黑体" panose="02010609060101010101" pitchFamily="49" charset="-122"/>
              <a:ea typeface="黑体" panose="02010609060101010101" pitchFamily="49" charset="-122"/>
            </a:endParaRPr>
          </a:p>
        </p:txBody>
      </p:sp>
      <p:sp>
        <p:nvSpPr>
          <p:cNvPr id="9" name="文本框 8"/>
          <p:cNvSpPr txBox="1"/>
          <p:nvPr/>
        </p:nvSpPr>
        <p:spPr>
          <a:xfrm>
            <a:off x="1808028" y="3560579"/>
            <a:ext cx="2096430" cy="369332"/>
          </a:xfrm>
          <a:prstGeom prst="rect">
            <a:avLst/>
          </a:prstGeom>
          <a:noFill/>
        </p:spPr>
        <p:txBody>
          <a:bodyPr wrap="square" rtlCol="0">
            <a:spAutoFit/>
          </a:bodyPr>
          <a:lstStyle/>
          <a:p>
            <a:r>
              <a:rPr lang="zh-CN" altLang="en-US" b="1" dirty="0" smtClean="0"/>
              <a:t>易用性原则</a:t>
            </a:r>
            <a:endParaRPr lang="zh-CN" altLang="en-US" b="1" dirty="0"/>
          </a:p>
        </p:txBody>
      </p:sp>
      <p:sp>
        <p:nvSpPr>
          <p:cNvPr id="10" name="文本框 9"/>
          <p:cNvSpPr txBox="1"/>
          <p:nvPr/>
        </p:nvSpPr>
        <p:spPr>
          <a:xfrm>
            <a:off x="1395433" y="3930502"/>
            <a:ext cx="8582285" cy="738664"/>
          </a:xfrm>
          <a:prstGeom prst="rect">
            <a:avLst/>
          </a:prstGeom>
          <a:noFill/>
        </p:spPr>
        <p:txBody>
          <a:bodyPr wrap="square" rtlCol="0">
            <a:spAutoFit/>
          </a:bodyPr>
          <a:lstStyle/>
          <a:p>
            <a:pPr>
              <a:lnSpc>
                <a:spcPct val="150000"/>
              </a:lnSpc>
            </a:pPr>
            <a:r>
              <a:rPr lang="zh-CN" altLang="en-US" sz="1400" dirty="0" smtClean="0"/>
              <a:t>“</a:t>
            </a:r>
            <a:r>
              <a:rPr lang="zh-CN" altLang="en-US" sz="1400" dirty="0"/>
              <a:t>简单的操作交给人，复杂的操作交给计算机”设计</a:t>
            </a:r>
            <a:r>
              <a:rPr lang="zh-CN" altLang="en-US" sz="1400" dirty="0" smtClean="0"/>
              <a:t>理念：尽量</a:t>
            </a:r>
            <a:r>
              <a:rPr lang="zh-CN" altLang="en-US" sz="1400" dirty="0"/>
              <a:t>简化、合并人机交互时人的操作，最大限度地减轻用户操作软件系统的负担，做到部分业务的自动化处理。</a:t>
            </a:r>
          </a:p>
        </p:txBody>
      </p:sp>
      <p:sp>
        <p:nvSpPr>
          <p:cNvPr id="15" name="椭圆 14"/>
          <p:cNvSpPr>
            <a:spLocks noChangeAspect="1"/>
          </p:cNvSpPr>
          <p:nvPr/>
        </p:nvSpPr>
        <p:spPr>
          <a:xfrm>
            <a:off x="1395434" y="4781208"/>
            <a:ext cx="360000" cy="360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黑体" panose="02010609060101010101" pitchFamily="49" charset="-122"/>
                <a:ea typeface="黑体" panose="02010609060101010101" pitchFamily="49" charset="-122"/>
              </a:rPr>
              <a:t>3</a:t>
            </a:r>
            <a:endParaRPr lang="zh-CN" altLang="en-US" b="1" dirty="0" smtClean="0">
              <a:latin typeface="黑体" panose="02010609060101010101" pitchFamily="49" charset="-122"/>
              <a:ea typeface="黑体" panose="02010609060101010101" pitchFamily="49" charset="-122"/>
            </a:endParaRPr>
          </a:p>
        </p:txBody>
      </p:sp>
      <p:sp>
        <p:nvSpPr>
          <p:cNvPr id="16" name="文本框 15"/>
          <p:cNvSpPr txBox="1"/>
          <p:nvPr/>
        </p:nvSpPr>
        <p:spPr>
          <a:xfrm>
            <a:off x="1808028" y="4770057"/>
            <a:ext cx="2096430" cy="369332"/>
          </a:xfrm>
          <a:prstGeom prst="rect">
            <a:avLst/>
          </a:prstGeom>
          <a:noFill/>
        </p:spPr>
        <p:txBody>
          <a:bodyPr wrap="square" rtlCol="0">
            <a:spAutoFit/>
          </a:bodyPr>
          <a:lstStyle/>
          <a:p>
            <a:r>
              <a:rPr lang="zh-CN" altLang="en-US" b="1" dirty="0" smtClean="0"/>
              <a:t>业务完整性原则</a:t>
            </a:r>
            <a:endParaRPr lang="zh-CN" altLang="en-US" b="1" dirty="0"/>
          </a:p>
        </p:txBody>
      </p:sp>
      <p:sp>
        <p:nvSpPr>
          <p:cNvPr id="17" name="文本框 16"/>
          <p:cNvSpPr txBox="1"/>
          <p:nvPr/>
        </p:nvSpPr>
        <p:spPr>
          <a:xfrm>
            <a:off x="1395433" y="5308653"/>
            <a:ext cx="8582285" cy="382669"/>
          </a:xfrm>
          <a:prstGeom prst="rect">
            <a:avLst/>
          </a:prstGeom>
          <a:noFill/>
        </p:spPr>
        <p:txBody>
          <a:bodyPr wrap="square" rtlCol="0">
            <a:spAutoFit/>
          </a:bodyPr>
          <a:lstStyle/>
          <a:p>
            <a:pPr>
              <a:lnSpc>
                <a:spcPct val="150000"/>
              </a:lnSpc>
            </a:pPr>
            <a:r>
              <a:rPr lang="zh-CN" altLang="en-US" sz="1400" dirty="0"/>
              <a:t>对于业务进行中的特殊情况能够做出及时、正确的响应，保证业务数据的完整性。</a:t>
            </a:r>
          </a:p>
        </p:txBody>
      </p:sp>
    </p:spTree>
    <p:extLst>
      <p:ext uri="{BB962C8B-B14F-4D97-AF65-F5344CB8AC3E}">
        <p14:creationId xmlns:p14="http://schemas.microsoft.com/office/powerpoint/2010/main" val="340077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right)">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p:tgtEl>
                                          <p:spTgt spid="46"/>
                                        </p:tgtEl>
                                        <p:attrNameLst>
                                          <p:attrName>ppt_x</p:attrName>
                                        </p:attrNameLst>
                                      </p:cBhvr>
                                      <p:tavLst>
                                        <p:tav tm="0">
                                          <p:val>
                                            <p:strVal val="#ppt_x-#ppt_w*1.125000"/>
                                          </p:val>
                                        </p:tav>
                                        <p:tav tm="100000">
                                          <p:val>
                                            <p:strVal val="#ppt_x"/>
                                          </p:val>
                                        </p:tav>
                                      </p:tavLst>
                                    </p:anim>
                                    <p:animEffect transition="in" filter="wipe(right)">
                                      <p:cBhvr>
                                        <p:cTn id="14" dur="500"/>
                                        <p:tgtEl>
                                          <p:spTgt spid="46"/>
                                        </p:tgtEl>
                                      </p:cBhvr>
                                    </p:animEffect>
                                  </p:childTnLst>
                                </p:cTn>
                              </p:par>
                              <p:par>
                                <p:cTn id="15" presetID="12" presetClass="entr" presetSubtype="2"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p:tgtEl>
                                          <p:spTgt spid="19"/>
                                        </p:tgtEl>
                                        <p:attrNameLst>
                                          <p:attrName>ppt_x</p:attrName>
                                        </p:attrNameLst>
                                      </p:cBhvr>
                                      <p:tavLst>
                                        <p:tav tm="0">
                                          <p:val>
                                            <p:strVal val="#ppt_x+#ppt_w*1.125000"/>
                                          </p:val>
                                        </p:tav>
                                        <p:tav tm="100000">
                                          <p:val>
                                            <p:strVal val="#ppt_x"/>
                                          </p:val>
                                        </p:tav>
                                      </p:tavLst>
                                    </p:anim>
                                    <p:animEffect transition="in" filter="wipe(left)">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anim calcmode="lin" valueType="num">
                                      <p:cBhvr>
                                        <p:cTn id="24" dur="500" fill="hold"/>
                                        <p:tgtEl>
                                          <p:spTgt spid="20"/>
                                        </p:tgtEl>
                                        <p:attrNameLst>
                                          <p:attrName>ppt_x</p:attrName>
                                        </p:attrNameLst>
                                      </p:cBhvr>
                                      <p:tavLst>
                                        <p:tav tm="0">
                                          <p:val>
                                            <p:strVal val="#ppt_x"/>
                                          </p:val>
                                        </p:tav>
                                        <p:tav tm="100000">
                                          <p:val>
                                            <p:strVal val="#ppt_x"/>
                                          </p:val>
                                        </p:tav>
                                      </p:tavLst>
                                    </p:anim>
                                    <p:anim calcmode="lin" valueType="num">
                                      <p:cBhvr>
                                        <p:cTn id="25"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p:tgtEl>
                                          <p:spTgt spid="7"/>
                                        </p:tgtEl>
                                        <p:attrNameLst>
                                          <p:attrName>ppt_x</p:attrName>
                                        </p:attrNameLst>
                                      </p:cBhvr>
                                      <p:tavLst>
                                        <p:tav tm="0">
                                          <p:val>
                                            <p:strVal val="#ppt_x-#ppt_w*1.125000"/>
                                          </p:val>
                                        </p:tav>
                                        <p:tav tm="100000">
                                          <p:val>
                                            <p:strVal val="#ppt_x"/>
                                          </p:val>
                                        </p:tav>
                                      </p:tavLst>
                                    </p:anim>
                                    <p:animEffect transition="in" filter="wipe(right)">
                                      <p:cBhvr>
                                        <p:cTn id="31" dur="500"/>
                                        <p:tgtEl>
                                          <p:spTgt spid="7"/>
                                        </p:tgtEl>
                                      </p:cBhvr>
                                    </p:animEffect>
                                  </p:childTnLst>
                                </p:cTn>
                              </p:par>
                              <p:par>
                                <p:cTn id="32" presetID="12" presetClass="entr" presetSubtype="2"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p:tgtEl>
                                          <p:spTgt spid="9"/>
                                        </p:tgtEl>
                                        <p:attrNameLst>
                                          <p:attrName>ppt_x</p:attrName>
                                        </p:attrNameLst>
                                      </p:cBhvr>
                                      <p:tavLst>
                                        <p:tav tm="0">
                                          <p:val>
                                            <p:strVal val="#ppt_x+#ppt_w*1.125000"/>
                                          </p:val>
                                        </p:tav>
                                        <p:tav tm="100000">
                                          <p:val>
                                            <p:strVal val="#ppt_x"/>
                                          </p:val>
                                        </p:tav>
                                      </p:tavLst>
                                    </p:anim>
                                    <p:animEffect transition="in" filter="wipe(left)">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anim calcmode="lin" valueType="num">
                                      <p:cBhvr>
                                        <p:cTn id="41" dur="500" fill="hold"/>
                                        <p:tgtEl>
                                          <p:spTgt spid="10"/>
                                        </p:tgtEl>
                                        <p:attrNameLst>
                                          <p:attrName>ppt_x</p:attrName>
                                        </p:attrNameLst>
                                      </p:cBhvr>
                                      <p:tavLst>
                                        <p:tav tm="0">
                                          <p:val>
                                            <p:strVal val="#ppt_x"/>
                                          </p:val>
                                        </p:tav>
                                        <p:tav tm="100000">
                                          <p:val>
                                            <p:strVal val="#ppt_x"/>
                                          </p:val>
                                        </p:tav>
                                      </p:tavLst>
                                    </p:anim>
                                    <p:anim calcmode="lin" valueType="num">
                                      <p:cBhvr>
                                        <p:cTn id="42"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p:tgtEl>
                                          <p:spTgt spid="15"/>
                                        </p:tgtEl>
                                        <p:attrNameLst>
                                          <p:attrName>ppt_x</p:attrName>
                                        </p:attrNameLst>
                                      </p:cBhvr>
                                      <p:tavLst>
                                        <p:tav tm="0">
                                          <p:val>
                                            <p:strVal val="#ppt_x-#ppt_w*1.125000"/>
                                          </p:val>
                                        </p:tav>
                                        <p:tav tm="100000">
                                          <p:val>
                                            <p:strVal val="#ppt_x"/>
                                          </p:val>
                                        </p:tav>
                                      </p:tavLst>
                                    </p:anim>
                                    <p:animEffect transition="in" filter="wipe(right)">
                                      <p:cBhvr>
                                        <p:cTn id="48" dur="500"/>
                                        <p:tgtEl>
                                          <p:spTgt spid="15"/>
                                        </p:tgtEl>
                                      </p:cBhvr>
                                    </p:animEffect>
                                  </p:childTnLst>
                                </p:cTn>
                              </p:par>
                              <p:par>
                                <p:cTn id="49" presetID="12" presetClass="entr" presetSubtype="2"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p:tgtEl>
                                          <p:spTgt spid="16"/>
                                        </p:tgtEl>
                                        <p:attrNameLst>
                                          <p:attrName>ppt_x</p:attrName>
                                        </p:attrNameLst>
                                      </p:cBhvr>
                                      <p:tavLst>
                                        <p:tav tm="0">
                                          <p:val>
                                            <p:strVal val="#ppt_x+#ppt_w*1.125000"/>
                                          </p:val>
                                        </p:tav>
                                        <p:tav tm="100000">
                                          <p:val>
                                            <p:strVal val="#ppt_x"/>
                                          </p:val>
                                        </p:tav>
                                      </p:tavLst>
                                    </p:anim>
                                    <p:animEffect transition="in" filter="wipe(left)">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anim calcmode="lin" valueType="num">
                                      <p:cBhvr>
                                        <p:cTn id="58" dur="500" fill="hold"/>
                                        <p:tgtEl>
                                          <p:spTgt spid="17"/>
                                        </p:tgtEl>
                                        <p:attrNameLst>
                                          <p:attrName>ppt_x</p:attrName>
                                        </p:attrNameLst>
                                      </p:cBhvr>
                                      <p:tavLst>
                                        <p:tav tm="0">
                                          <p:val>
                                            <p:strVal val="#ppt_x"/>
                                          </p:val>
                                        </p:tav>
                                        <p:tav tm="100000">
                                          <p:val>
                                            <p:strVal val="#ppt_x"/>
                                          </p:val>
                                        </p:tav>
                                      </p:tavLst>
                                    </p:anim>
                                    <p:anim calcmode="lin" valueType="num">
                                      <p:cBhvr>
                                        <p:cTn id="5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19" grpId="0"/>
      <p:bldP spid="20" grpId="0"/>
      <p:bldP spid="8" grpId="0" animBg="1"/>
      <p:bldP spid="7" grpId="0" animBg="1"/>
      <p:bldP spid="9" grpId="0"/>
      <p:bldP spid="10" grpId="0"/>
      <p:bldP spid="15" grpId="0" animBg="1"/>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46" name="椭圆 45"/>
          <p:cNvSpPr>
            <a:spLocks noChangeAspect="1"/>
          </p:cNvSpPr>
          <p:nvPr/>
        </p:nvSpPr>
        <p:spPr>
          <a:xfrm>
            <a:off x="1395434" y="2119199"/>
            <a:ext cx="360000" cy="360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黑体" panose="02010609060101010101" pitchFamily="49" charset="-122"/>
                <a:ea typeface="黑体" panose="02010609060101010101" pitchFamily="49" charset="-122"/>
              </a:rPr>
              <a:t>4</a:t>
            </a:r>
            <a:endParaRPr lang="zh-CN" altLang="en-US" b="1" dirty="0" smtClean="0">
              <a:latin typeface="黑体" panose="02010609060101010101" pitchFamily="49" charset="-122"/>
              <a:ea typeface="黑体" panose="02010609060101010101" pitchFamily="49" charset="-122"/>
            </a:endParaRPr>
          </a:p>
        </p:txBody>
      </p:sp>
      <p:sp>
        <p:nvSpPr>
          <p:cNvPr id="19" name="文本框 18"/>
          <p:cNvSpPr txBox="1"/>
          <p:nvPr/>
        </p:nvSpPr>
        <p:spPr>
          <a:xfrm>
            <a:off x="1808028" y="2108048"/>
            <a:ext cx="2096430" cy="369332"/>
          </a:xfrm>
          <a:prstGeom prst="rect">
            <a:avLst/>
          </a:prstGeom>
          <a:noFill/>
        </p:spPr>
        <p:txBody>
          <a:bodyPr wrap="square" rtlCol="0">
            <a:spAutoFit/>
          </a:bodyPr>
          <a:lstStyle/>
          <a:p>
            <a:r>
              <a:rPr lang="zh-CN" altLang="en-US" b="1" dirty="0" smtClean="0"/>
              <a:t>业务规范化原则</a:t>
            </a:r>
            <a:endParaRPr lang="zh-CN" altLang="en-US" b="1" dirty="0"/>
          </a:p>
        </p:txBody>
      </p:sp>
      <p:sp>
        <p:nvSpPr>
          <p:cNvPr id="20" name="文本框 19"/>
          <p:cNvSpPr txBox="1"/>
          <p:nvPr/>
        </p:nvSpPr>
        <p:spPr>
          <a:xfrm>
            <a:off x="1395434" y="2513480"/>
            <a:ext cx="8582284" cy="382669"/>
          </a:xfrm>
          <a:prstGeom prst="rect">
            <a:avLst/>
          </a:prstGeom>
          <a:noFill/>
        </p:spPr>
        <p:txBody>
          <a:bodyPr wrap="square" rtlCol="0">
            <a:spAutoFit/>
          </a:bodyPr>
          <a:lstStyle/>
          <a:p>
            <a:pPr>
              <a:lnSpc>
                <a:spcPct val="150000"/>
              </a:lnSpc>
            </a:pPr>
            <a:r>
              <a:rPr lang="zh-CN" altLang="en-US" sz="1400" dirty="0"/>
              <a:t>在系统设计的同时，也为将来的业务流程制定了较为完善的规范，具有较强的实际操作性。</a:t>
            </a:r>
          </a:p>
        </p:txBody>
      </p:sp>
      <p:sp>
        <p:nvSpPr>
          <p:cNvPr id="8" name="KSO_Shape"/>
          <p:cNvSpPr/>
          <p:nvPr/>
        </p:nvSpPr>
        <p:spPr>
          <a:xfrm rot="5400000">
            <a:off x="1685802" y="-526074"/>
            <a:ext cx="635617" cy="4007225"/>
          </a:xfrm>
          <a:prstGeom prst="round2SameRect">
            <a:avLst>
              <a:gd name="adj1" fmla="val 26180"/>
              <a:gd name="adj2" fmla="val 0"/>
            </a:avLst>
          </a:prstGeom>
          <a:solidFill>
            <a:srgbClr val="F9BD00">
              <a:alpha val="44000"/>
            </a:srgbClr>
          </a:solidFill>
          <a:ln>
            <a:noFill/>
          </a:ln>
          <a:effectLst>
            <a:outerShdw blurRad="50800" dist="38100" dir="2700000" sx="101000" sy="101000" algn="tl" rotWithShape="0">
              <a:schemeClr val="accent4">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bg2">
                    <a:lumMod val="25000"/>
                  </a:schemeClr>
                </a:solidFill>
                <a:latin typeface="黑体" panose="02010609060101010101" pitchFamily="49" charset="-122"/>
                <a:ea typeface="黑体" panose="02010609060101010101" pitchFamily="49" charset="-122"/>
              </a:rPr>
              <a:t>系统设计 </a:t>
            </a:r>
            <a:r>
              <a:rPr lang="en-US" altLang="zh-CN" sz="2400" dirty="0" smtClean="0">
                <a:solidFill>
                  <a:schemeClr val="bg2">
                    <a:lumMod val="25000"/>
                  </a:schemeClr>
                </a:solidFill>
                <a:latin typeface="黑体" panose="02010609060101010101" pitchFamily="49" charset="-122"/>
                <a:ea typeface="黑体" panose="02010609060101010101" pitchFamily="49" charset="-122"/>
              </a:rPr>
              <a:t>/ </a:t>
            </a:r>
            <a:r>
              <a:rPr lang="zh-CN" altLang="en-US" sz="1600" dirty="0" smtClean="0">
                <a:solidFill>
                  <a:schemeClr val="bg2">
                    <a:lumMod val="25000"/>
                  </a:schemeClr>
                </a:solidFill>
                <a:latin typeface="黑体" panose="02010609060101010101" pitchFamily="49" charset="-122"/>
                <a:ea typeface="黑体" panose="02010609060101010101" pitchFamily="49" charset="-122"/>
              </a:rPr>
              <a:t>设计原则</a:t>
            </a:r>
            <a:endParaRPr lang="zh-CN" altLang="en-US" sz="1600" dirty="0">
              <a:solidFill>
                <a:schemeClr val="bg2">
                  <a:lumMod val="25000"/>
                </a:schemeClr>
              </a:solidFill>
              <a:latin typeface="黑体" panose="02010609060101010101" pitchFamily="49" charset="-122"/>
              <a:ea typeface="黑体" panose="02010609060101010101" pitchFamily="49" charset="-122"/>
            </a:endParaRPr>
          </a:p>
        </p:txBody>
      </p:sp>
      <p:sp>
        <p:nvSpPr>
          <p:cNvPr id="7" name="椭圆 6"/>
          <p:cNvSpPr>
            <a:spLocks noChangeAspect="1"/>
          </p:cNvSpPr>
          <p:nvPr/>
        </p:nvSpPr>
        <p:spPr>
          <a:xfrm>
            <a:off x="1395434" y="3403054"/>
            <a:ext cx="360000" cy="360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黑体" panose="02010609060101010101" pitchFamily="49" charset="-122"/>
                <a:ea typeface="黑体" panose="02010609060101010101" pitchFamily="49" charset="-122"/>
              </a:rPr>
              <a:t>5</a:t>
            </a:r>
            <a:endParaRPr lang="zh-CN" altLang="en-US" b="1" dirty="0" smtClean="0">
              <a:latin typeface="黑体" panose="02010609060101010101" pitchFamily="49" charset="-122"/>
              <a:ea typeface="黑体" panose="02010609060101010101" pitchFamily="49" charset="-122"/>
            </a:endParaRPr>
          </a:p>
        </p:txBody>
      </p:sp>
      <p:sp>
        <p:nvSpPr>
          <p:cNvPr id="9" name="文本框 8"/>
          <p:cNvSpPr txBox="1"/>
          <p:nvPr/>
        </p:nvSpPr>
        <p:spPr>
          <a:xfrm>
            <a:off x="1808028" y="3391903"/>
            <a:ext cx="2096430" cy="369332"/>
          </a:xfrm>
          <a:prstGeom prst="rect">
            <a:avLst/>
          </a:prstGeom>
          <a:noFill/>
        </p:spPr>
        <p:txBody>
          <a:bodyPr wrap="square" rtlCol="0">
            <a:spAutoFit/>
          </a:bodyPr>
          <a:lstStyle/>
          <a:p>
            <a:r>
              <a:rPr lang="zh-CN" altLang="en-US" b="1" dirty="0" smtClean="0"/>
              <a:t>可扩展性原则</a:t>
            </a:r>
            <a:endParaRPr lang="zh-CN" altLang="en-US" b="1" dirty="0"/>
          </a:p>
        </p:txBody>
      </p:sp>
      <p:sp>
        <p:nvSpPr>
          <p:cNvPr id="10" name="文本框 9"/>
          <p:cNvSpPr txBox="1"/>
          <p:nvPr/>
        </p:nvSpPr>
        <p:spPr>
          <a:xfrm>
            <a:off x="1395433" y="3761826"/>
            <a:ext cx="8582285" cy="705834"/>
          </a:xfrm>
          <a:prstGeom prst="rect">
            <a:avLst/>
          </a:prstGeom>
          <a:noFill/>
        </p:spPr>
        <p:txBody>
          <a:bodyPr wrap="square" rtlCol="0">
            <a:spAutoFit/>
          </a:bodyPr>
          <a:lstStyle/>
          <a:p>
            <a:pPr>
              <a:lnSpc>
                <a:spcPct val="150000"/>
              </a:lnSpc>
            </a:pPr>
            <a:r>
              <a:rPr lang="zh-CN" altLang="en-US" sz="1400" dirty="0"/>
              <a:t>系统设计要考虑到业务未来发展的需要，要尽可能设计得简明，遵循“高内聚低耦合”的理念，降低各个功能模块间的耦合度，便于系统的扩展。如果存在旧有的数据库系统，则需要充分考虑兼容性。</a:t>
            </a:r>
          </a:p>
        </p:txBody>
      </p:sp>
    </p:spTree>
    <p:extLst>
      <p:ext uri="{BB962C8B-B14F-4D97-AF65-F5344CB8AC3E}">
        <p14:creationId xmlns:p14="http://schemas.microsoft.com/office/powerpoint/2010/main" val="245213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right)">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p:tgtEl>
                                          <p:spTgt spid="46"/>
                                        </p:tgtEl>
                                        <p:attrNameLst>
                                          <p:attrName>ppt_x</p:attrName>
                                        </p:attrNameLst>
                                      </p:cBhvr>
                                      <p:tavLst>
                                        <p:tav tm="0">
                                          <p:val>
                                            <p:strVal val="#ppt_x-#ppt_w*1.125000"/>
                                          </p:val>
                                        </p:tav>
                                        <p:tav tm="100000">
                                          <p:val>
                                            <p:strVal val="#ppt_x"/>
                                          </p:val>
                                        </p:tav>
                                      </p:tavLst>
                                    </p:anim>
                                    <p:animEffect transition="in" filter="wipe(right)">
                                      <p:cBhvr>
                                        <p:cTn id="14" dur="500"/>
                                        <p:tgtEl>
                                          <p:spTgt spid="46"/>
                                        </p:tgtEl>
                                      </p:cBhvr>
                                    </p:animEffect>
                                  </p:childTnLst>
                                </p:cTn>
                              </p:par>
                              <p:par>
                                <p:cTn id="15" presetID="12" presetClass="entr" presetSubtype="2"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p:tgtEl>
                                          <p:spTgt spid="19"/>
                                        </p:tgtEl>
                                        <p:attrNameLst>
                                          <p:attrName>ppt_x</p:attrName>
                                        </p:attrNameLst>
                                      </p:cBhvr>
                                      <p:tavLst>
                                        <p:tav tm="0">
                                          <p:val>
                                            <p:strVal val="#ppt_x+#ppt_w*1.125000"/>
                                          </p:val>
                                        </p:tav>
                                        <p:tav tm="100000">
                                          <p:val>
                                            <p:strVal val="#ppt_x"/>
                                          </p:val>
                                        </p:tav>
                                      </p:tavLst>
                                    </p:anim>
                                    <p:animEffect transition="in" filter="wipe(left)">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anim calcmode="lin" valueType="num">
                                      <p:cBhvr>
                                        <p:cTn id="24" dur="500" fill="hold"/>
                                        <p:tgtEl>
                                          <p:spTgt spid="20"/>
                                        </p:tgtEl>
                                        <p:attrNameLst>
                                          <p:attrName>ppt_x</p:attrName>
                                        </p:attrNameLst>
                                      </p:cBhvr>
                                      <p:tavLst>
                                        <p:tav tm="0">
                                          <p:val>
                                            <p:strVal val="#ppt_x"/>
                                          </p:val>
                                        </p:tav>
                                        <p:tav tm="100000">
                                          <p:val>
                                            <p:strVal val="#ppt_x"/>
                                          </p:val>
                                        </p:tav>
                                      </p:tavLst>
                                    </p:anim>
                                    <p:anim calcmode="lin" valueType="num">
                                      <p:cBhvr>
                                        <p:cTn id="25"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p:tgtEl>
                                          <p:spTgt spid="7"/>
                                        </p:tgtEl>
                                        <p:attrNameLst>
                                          <p:attrName>ppt_x</p:attrName>
                                        </p:attrNameLst>
                                      </p:cBhvr>
                                      <p:tavLst>
                                        <p:tav tm="0">
                                          <p:val>
                                            <p:strVal val="#ppt_x-#ppt_w*1.125000"/>
                                          </p:val>
                                        </p:tav>
                                        <p:tav tm="100000">
                                          <p:val>
                                            <p:strVal val="#ppt_x"/>
                                          </p:val>
                                        </p:tav>
                                      </p:tavLst>
                                    </p:anim>
                                    <p:animEffect transition="in" filter="wipe(right)">
                                      <p:cBhvr>
                                        <p:cTn id="31" dur="500"/>
                                        <p:tgtEl>
                                          <p:spTgt spid="7"/>
                                        </p:tgtEl>
                                      </p:cBhvr>
                                    </p:animEffect>
                                  </p:childTnLst>
                                </p:cTn>
                              </p:par>
                              <p:par>
                                <p:cTn id="32" presetID="12" presetClass="entr" presetSubtype="2"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p:tgtEl>
                                          <p:spTgt spid="9"/>
                                        </p:tgtEl>
                                        <p:attrNameLst>
                                          <p:attrName>ppt_x</p:attrName>
                                        </p:attrNameLst>
                                      </p:cBhvr>
                                      <p:tavLst>
                                        <p:tav tm="0">
                                          <p:val>
                                            <p:strVal val="#ppt_x+#ppt_w*1.125000"/>
                                          </p:val>
                                        </p:tav>
                                        <p:tav tm="100000">
                                          <p:val>
                                            <p:strVal val="#ppt_x"/>
                                          </p:val>
                                        </p:tav>
                                      </p:tavLst>
                                    </p:anim>
                                    <p:animEffect transition="in" filter="wipe(left)">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anim calcmode="lin" valueType="num">
                                      <p:cBhvr>
                                        <p:cTn id="41" dur="500" fill="hold"/>
                                        <p:tgtEl>
                                          <p:spTgt spid="10"/>
                                        </p:tgtEl>
                                        <p:attrNameLst>
                                          <p:attrName>ppt_x</p:attrName>
                                        </p:attrNameLst>
                                      </p:cBhvr>
                                      <p:tavLst>
                                        <p:tav tm="0">
                                          <p:val>
                                            <p:strVal val="#ppt_x"/>
                                          </p:val>
                                        </p:tav>
                                        <p:tav tm="100000">
                                          <p:val>
                                            <p:strVal val="#ppt_x"/>
                                          </p:val>
                                        </p:tav>
                                      </p:tavLst>
                                    </p:anim>
                                    <p:anim calcmode="lin" valueType="num">
                                      <p:cBhvr>
                                        <p:cTn id="42"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19" grpId="0"/>
      <p:bldP spid="20" grpId="0"/>
      <p:bldP spid="8" grpId="0" animBg="1"/>
      <p:bldP spid="7" grpId="0" animBg="1"/>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40" name="KSO_Shape"/>
          <p:cNvSpPr/>
          <p:nvPr/>
        </p:nvSpPr>
        <p:spPr>
          <a:xfrm rot="5400000">
            <a:off x="1438509" y="-278780"/>
            <a:ext cx="635617" cy="3512637"/>
          </a:xfrm>
          <a:prstGeom prst="round2SameRect">
            <a:avLst>
              <a:gd name="adj1" fmla="val 26180"/>
              <a:gd name="adj2" fmla="val 0"/>
            </a:avLst>
          </a:prstGeom>
          <a:solidFill>
            <a:srgbClr val="F9BD00">
              <a:alpha val="44000"/>
            </a:srgbClr>
          </a:solidFill>
          <a:ln>
            <a:noFill/>
          </a:ln>
          <a:effectLst>
            <a:outerShdw blurRad="50800" dist="38100" dir="2700000" sx="101000" sy="101000" algn="tl" rotWithShape="0">
              <a:schemeClr val="accent4">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bg2">
                    <a:lumMod val="25000"/>
                  </a:schemeClr>
                </a:solidFill>
                <a:latin typeface="黑体" panose="02010609060101010101" pitchFamily="49" charset="-122"/>
                <a:ea typeface="黑体" panose="02010609060101010101" pitchFamily="49" charset="-122"/>
              </a:rPr>
              <a:t>如何进行需求分析   </a:t>
            </a:r>
            <a:endParaRPr lang="zh-CN" altLang="en-US" sz="2400" dirty="0">
              <a:solidFill>
                <a:schemeClr val="bg2">
                  <a:lumMod val="25000"/>
                </a:schemeClr>
              </a:solidFill>
              <a:latin typeface="黑体" panose="02010609060101010101" pitchFamily="49" charset="-122"/>
              <a:ea typeface="黑体" panose="02010609060101010101" pitchFamily="49" charset="-122"/>
            </a:endParaRPr>
          </a:p>
        </p:txBody>
      </p:sp>
      <p:sp>
        <p:nvSpPr>
          <p:cNvPr id="46" name="椭圆 45"/>
          <p:cNvSpPr>
            <a:spLocks noChangeAspect="1"/>
          </p:cNvSpPr>
          <p:nvPr/>
        </p:nvSpPr>
        <p:spPr>
          <a:xfrm>
            <a:off x="624468" y="2343319"/>
            <a:ext cx="360000" cy="360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黑体" panose="02010609060101010101" pitchFamily="49" charset="-122"/>
                <a:ea typeface="黑体" panose="02010609060101010101" pitchFamily="49" charset="-122"/>
              </a:rPr>
              <a:t>1</a:t>
            </a:r>
            <a:endParaRPr lang="zh-CN" altLang="en-US" b="1" dirty="0" smtClean="0">
              <a:latin typeface="黑体" panose="02010609060101010101" pitchFamily="49" charset="-122"/>
              <a:ea typeface="黑体" panose="02010609060101010101" pitchFamily="49" charset="-122"/>
            </a:endParaRPr>
          </a:p>
        </p:txBody>
      </p:sp>
      <p:sp>
        <p:nvSpPr>
          <p:cNvPr id="19" name="文本框 18"/>
          <p:cNvSpPr txBox="1"/>
          <p:nvPr/>
        </p:nvSpPr>
        <p:spPr>
          <a:xfrm>
            <a:off x="1037062" y="2332168"/>
            <a:ext cx="2096430" cy="369332"/>
          </a:xfrm>
          <a:prstGeom prst="rect">
            <a:avLst/>
          </a:prstGeom>
          <a:noFill/>
        </p:spPr>
        <p:txBody>
          <a:bodyPr wrap="square" rtlCol="0">
            <a:spAutoFit/>
          </a:bodyPr>
          <a:lstStyle/>
          <a:p>
            <a:r>
              <a:rPr lang="zh-CN" altLang="en-US" b="1" dirty="0" smtClean="0"/>
              <a:t>获取客户需求</a:t>
            </a:r>
            <a:endParaRPr lang="zh-CN" altLang="en-US" b="1" dirty="0"/>
          </a:p>
        </p:txBody>
      </p:sp>
      <p:sp>
        <p:nvSpPr>
          <p:cNvPr id="20" name="文本框 19"/>
          <p:cNvSpPr txBox="1"/>
          <p:nvPr/>
        </p:nvSpPr>
        <p:spPr>
          <a:xfrm>
            <a:off x="624468" y="2832412"/>
            <a:ext cx="3010827" cy="846386"/>
          </a:xfrm>
          <a:prstGeom prst="rect">
            <a:avLst/>
          </a:prstGeom>
          <a:noFill/>
        </p:spPr>
        <p:txBody>
          <a:bodyPr wrap="square" rtlCol="0">
            <a:spAutoFit/>
          </a:bodyPr>
          <a:lstStyle/>
          <a:p>
            <a:pPr>
              <a:spcAft>
                <a:spcPts val="600"/>
              </a:spcAft>
            </a:pPr>
            <a:r>
              <a:rPr lang="zh-CN" altLang="en-US" sz="1600" b="1" dirty="0" smtClean="0"/>
              <a:t>招标文件</a:t>
            </a:r>
            <a:endParaRPr lang="en-US" altLang="zh-CN" sz="1600" b="1" dirty="0" smtClean="0"/>
          </a:p>
          <a:p>
            <a:r>
              <a:rPr lang="zh-CN" altLang="en-US" sz="1400" dirty="0" smtClean="0"/>
              <a:t>我们</a:t>
            </a:r>
            <a:r>
              <a:rPr lang="zh-CN" altLang="en-US" sz="1400" dirty="0"/>
              <a:t>分析客户的需求主要来自于技术规范</a:t>
            </a:r>
            <a:r>
              <a:rPr lang="zh-CN" altLang="en-US" sz="1400" dirty="0" smtClean="0"/>
              <a:t>书</a:t>
            </a:r>
            <a:endParaRPr lang="zh-CN" altLang="en-US" sz="1400" dirty="0"/>
          </a:p>
        </p:txBody>
      </p:sp>
      <p:sp>
        <p:nvSpPr>
          <p:cNvPr id="55" name="文本框 54"/>
          <p:cNvSpPr txBox="1"/>
          <p:nvPr/>
        </p:nvSpPr>
        <p:spPr>
          <a:xfrm>
            <a:off x="624468" y="3957578"/>
            <a:ext cx="2776651" cy="846386"/>
          </a:xfrm>
          <a:prstGeom prst="rect">
            <a:avLst/>
          </a:prstGeom>
          <a:noFill/>
        </p:spPr>
        <p:txBody>
          <a:bodyPr wrap="square" rtlCol="0">
            <a:spAutoFit/>
          </a:bodyPr>
          <a:lstStyle/>
          <a:p>
            <a:pPr>
              <a:spcAft>
                <a:spcPts val="600"/>
              </a:spcAft>
            </a:pPr>
            <a:r>
              <a:rPr lang="zh-CN" altLang="en-US" sz="1600" b="1" dirty="0" smtClean="0"/>
              <a:t>客户撰写的需求文件</a:t>
            </a:r>
            <a:endParaRPr lang="en-US" altLang="zh-CN" sz="1600" b="1" dirty="0" smtClean="0"/>
          </a:p>
          <a:p>
            <a:r>
              <a:rPr lang="zh-CN" altLang="en-US" sz="1400" dirty="0"/>
              <a:t>其能获取的内容多少视需求文件的质量和内容而定</a:t>
            </a:r>
          </a:p>
        </p:txBody>
      </p:sp>
      <p:cxnSp>
        <p:nvCxnSpPr>
          <p:cNvPr id="26" name="直接连接符 25"/>
          <p:cNvCxnSpPr/>
          <p:nvPr/>
        </p:nvCxnSpPr>
        <p:spPr>
          <a:xfrm>
            <a:off x="3757960" y="2365621"/>
            <a:ext cx="0" cy="3924000"/>
          </a:xfrm>
          <a:prstGeom prst="line">
            <a:avLst/>
          </a:prstGeom>
          <a:ln>
            <a:solidFill>
              <a:srgbClr val="F9BD00"/>
            </a:solidFill>
          </a:ln>
        </p:spPr>
        <p:style>
          <a:lnRef idx="1">
            <a:schemeClr val="accent1"/>
          </a:lnRef>
          <a:fillRef idx="0">
            <a:schemeClr val="accent1"/>
          </a:fillRef>
          <a:effectRef idx="0">
            <a:schemeClr val="accent1"/>
          </a:effectRef>
          <a:fontRef idx="minor">
            <a:schemeClr val="tx1"/>
          </a:fontRef>
        </p:style>
      </p:cxnSp>
      <p:sp>
        <p:nvSpPr>
          <p:cNvPr id="58" name="椭圆 57"/>
          <p:cNvSpPr>
            <a:spLocks noChangeAspect="1"/>
          </p:cNvSpPr>
          <p:nvPr/>
        </p:nvSpPr>
        <p:spPr>
          <a:xfrm>
            <a:off x="4078183" y="2354470"/>
            <a:ext cx="360000" cy="360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黑体" panose="02010609060101010101" pitchFamily="49" charset="-122"/>
                <a:ea typeface="黑体" panose="02010609060101010101" pitchFamily="49" charset="-122"/>
              </a:rPr>
              <a:t>2</a:t>
            </a:r>
            <a:endParaRPr lang="zh-CN" altLang="en-US" b="1" dirty="0" smtClean="0">
              <a:latin typeface="黑体" panose="02010609060101010101" pitchFamily="49" charset="-122"/>
              <a:ea typeface="黑体" panose="02010609060101010101" pitchFamily="49" charset="-122"/>
            </a:endParaRPr>
          </a:p>
        </p:txBody>
      </p:sp>
      <p:sp>
        <p:nvSpPr>
          <p:cNvPr id="59" name="文本框 58"/>
          <p:cNvSpPr txBox="1"/>
          <p:nvPr/>
        </p:nvSpPr>
        <p:spPr>
          <a:xfrm>
            <a:off x="4490777" y="2343319"/>
            <a:ext cx="2096430" cy="369332"/>
          </a:xfrm>
          <a:prstGeom prst="rect">
            <a:avLst/>
          </a:prstGeom>
          <a:noFill/>
        </p:spPr>
        <p:txBody>
          <a:bodyPr wrap="square" rtlCol="0">
            <a:spAutoFit/>
          </a:bodyPr>
          <a:lstStyle/>
          <a:p>
            <a:r>
              <a:rPr lang="zh-CN" altLang="en-US" b="1" dirty="0" smtClean="0"/>
              <a:t>需求分析</a:t>
            </a:r>
            <a:endParaRPr lang="zh-CN" altLang="en-US" b="1" dirty="0"/>
          </a:p>
        </p:txBody>
      </p:sp>
      <p:sp>
        <p:nvSpPr>
          <p:cNvPr id="60" name="文本框 59"/>
          <p:cNvSpPr txBox="1"/>
          <p:nvPr/>
        </p:nvSpPr>
        <p:spPr>
          <a:xfrm>
            <a:off x="4078183" y="2832412"/>
            <a:ext cx="3464863" cy="846386"/>
          </a:xfrm>
          <a:prstGeom prst="rect">
            <a:avLst/>
          </a:prstGeom>
          <a:noFill/>
        </p:spPr>
        <p:txBody>
          <a:bodyPr wrap="square" rtlCol="0">
            <a:spAutoFit/>
          </a:bodyPr>
          <a:lstStyle/>
          <a:p>
            <a:pPr>
              <a:spcAft>
                <a:spcPts val="600"/>
              </a:spcAft>
            </a:pPr>
            <a:r>
              <a:rPr lang="zh-CN" altLang="en-US" sz="1600" b="1" dirty="0" smtClean="0"/>
              <a:t>需求分析过程</a:t>
            </a:r>
            <a:endParaRPr lang="en-US" altLang="zh-CN" sz="1600" b="1" dirty="0" smtClean="0"/>
          </a:p>
          <a:p>
            <a:r>
              <a:rPr lang="zh-CN" altLang="en-US" sz="1400" dirty="0"/>
              <a:t>问题解构、分析归纳、撰写文档、需求评审</a:t>
            </a:r>
          </a:p>
        </p:txBody>
      </p:sp>
      <p:sp>
        <p:nvSpPr>
          <p:cNvPr id="67" name="文本框 66"/>
          <p:cNvSpPr txBox="1"/>
          <p:nvPr/>
        </p:nvSpPr>
        <p:spPr>
          <a:xfrm>
            <a:off x="4078182" y="3946427"/>
            <a:ext cx="3464864" cy="1061829"/>
          </a:xfrm>
          <a:prstGeom prst="rect">
            <a:avLst/>
          </a:prstGeom>
          <a:noFill/>
        </p:spPr>
        <p:txBody>
          <a:bodyPr wrap="square" rtlCol="0">
            <a:spAutoFit/>
          </a:bodyPr>
          <a:lstStyle/>
          <a:p>
            <a:pPr>
              <a:spcAft>
                <a:spcPts val="600"/>
              </a:spcAft>
            </a:pPr>
            <a:r>
              <a:rPr lang="zh-CN" altLang="en-US" sz="1600" b="1" dirty="0" smtClean="0"/>
              <a:t>需求调研分析</a:t>
            </a:r>
            <a:endParaRPr lang="en-US" altLang="zh-CN" sz="1600" b="1" dirty="0" smtClean="0"/>
          </a:p>
          <a:p>
            <a:r>
              <a:rPr lang="en-US" altLang="zh-CN" sz="1400" dirty="0"/>
              <a:t>5W1H</a:t>
            </a:r>
            <a:r>
              <a:rPr lang="zh-CN" altLang="en-US" sz="1400" dirty="0"/>
              <a:t>定律来指导需求调研。</a:t>
            </a:r>
            <a:r>
              <a:rPr lang="en-US" altLang="zh-CN" sz="1400" dirty="0"/>
              <a:t>5W1H</a:t>
            </a:r>
            <a:r>
              <a:rPr lang="zh-CN" altLang="en-US" sz="1400" dirty="0"/>
              <a:t>指的是</a:t>
            </a:r>
            <a:r>
              <a:rPr lang="en-US" altLang="zh-CN" sz="1400" dirty="0"/>
              <a:t>WHY</a:t>
            </a:r>
            <a:r>
              <a:rPr lang="zh-CN" altLang="en-US" sz="1400" dirty="0"/>
              <a:t>、</a:t>
            </a:r>
            <a:r>
              <a:rPr lang="en-US" altLang="zh-CN" sz="1400" dirty="0"/>
              <a:t>WHAT</a:t>
            </a:r>
            <a:r>
              <a:rPr lang="zh-CN" altLang="en-US" sz="1400" dirty="0"/>
              <a:t>、</a:t>
            </a:r>
            <a:r>
              <a:rPr lang="en-US" altLang="zh-CN" sz="1400" dirty="0"/>
              <a:t>WHO</a:t>
            </a:r>
            <a:r>
              <a:rPr lang="zh-CN" altLang="en-US" sz="1400" dirty="0"/>
              <a:t>、</a:t>
            </a:r>
            <a:r>
              <a:rPr lang="en-US" altLang="zh-CN" sz="1400" dirty="0"/>
              <a:t>WHEN</a:t>
            </a:r>
            <a:r>
              <a:rPr lang="zh-CN" altLang="en-US" sz="1400" dirty="0"/>
              <a:t>、</a:t>
            </a:r>
            <a:r>
              <a:rPr lang="en-US" altLang="zh-CN" sz="1400" dirty="0"/>
              <a:t>WHERE</a:t>
            </a:r>
            <a:r>
              <a:rPr lang="zh-CN" altLang="en-US" sz="1400" dirty="0"/>
              <a:t>和</a:t>
            </a:r>
            <a:r>
              <a:rPr lang="en-US" altLang="zh-CN" sz="1400" dirty="0"/>
              <a:t>HOW</a:t>
            </a:r>
            <a:endParaRPr lang="zh-CN" altLang="en-US" sz="1400" dirty="0"/>
          </a:p>
        </p:txBody>
      </p:sp>
      <p:cxnSp>
        <p:nvCxnSpPr>
          <p:cNvPr id="70" name="直接连接符 69"/>
          <p:cNvCxnSpPr/>
          <p:nvPr/>
        </p:nvCxnSpPr>
        <p:spPr>
          <a:xfrm>
            <a:off x="7955651" y="2387926"/>
            <a:ext cx="0" cy="3924000"/>
          </a:xfrm>
          <a:prstGeom prst="line">
            <a:avLst/>
          </a:prstGeom>
          <a:ln>
            <a:solidFill>
              <a:srgbClr val="F9BD00"/>
            </a:solidFill>
          </a:ln>
        </p:spPr>
        <p:style>
          <a:lnRef idx="1">
            <a:schemeClr val="accent1"/>
          </a:lnRef>
          <a:fillRef idx="0">
            <a:schemeClr val="accent1"/>
          </a:fillRef>
          <a:effectRef idx="0">
            <a:schemeClr val="accent1"/>
          </a:effectRef>
          <a:fontRef idx="minor">
            <a:schemeClr val="tx1"/>
          </a:fontRef>
        </p:style>
      </p:cxnSp>
      <p:sp>
        <p:nvSpPr>
          <p:cNvPr id="71" name="椭圆 70"/>
          <p:cNvSpPr>
            <a:spLocks noChangeAspect="1"/>
          </p:cNvSpPr>
          <p:nvPr/>
        </p:nvSpPr>
        <p:spPr>
          <a:xfrm>
            <a:off x="8275874" y="2376775"/>
            <a:ext cx="360000" cy="360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黑体" panose="02010609060101010101" pitchFamily="49" charset="-122"/>
                <a:ea typeface="黑体" panose="02010609060101010101" pitchFamily="49" charset="-122"/>
              </a:rPr>
              <a:t>3</a:t>
            </a:r>
            <a:endParaRPr lang="zh-CN" altLang="en-US" b="1" dirty="0" smtClean="0">
              <a:latin typeface="黑体" panose="02010609060101010101" pitchFamily="49" charset="-122"/>
              <a:ea typeface="黑体" panose="02010609060101010101" pitchFamily="49" charset="-122"/>
            </a:endParaRPr>
          </a:p>
        </p:txBody>
      </p:sp>
      <p:sp>
        <p:nvSpPr>
          <p:cNvPr id="72" name="文本框 71"/>
          <p:cNvSpPr txBox="1"/>
          <p:nvPr/>
        </p:nvSpPr>
        <p:spPr>
          <a:xfrm>
            <a:off x="8688468" y="2365624"/>
            <a:ext cx="2096430" cy="369332"/>
          </a:xfrm>
          <a:prstGeom prst="rect">
            <a:avLst/>
          </a:prstGeom>
          <a:noFill/>
        </p:spPr>
        <p:txBody>
          <a:bodyPr wrap="square" rtlCol="0">
            <a:spAutoFit/>
          </a:bodyPr>
          <a:lstStyle/>
          <a:p>
            <a:r>
              <a:rPr lang="zh-CN" altLang="en-US" b="1" dirty="0" smtClean="0"/>
              <a:t>需求文档撰写</a:t>
            </a:r>
            <a:endParaRPr lang="zh-CN" altLang="en-US" b="1" dirty="0"/>
          </a:p>
        </p:txBody>
      </p:sp>
      <p:sp>
        <p:nvSpPr>
          <p:cNvPr id="73" name="文本框 72"/>
          <p:cNvSpPr txBox="1"/>
          <p:nvPr/>
        </p:nvSpPr>
        <p:spPr>
          <a:xfrm>
            <a:off x="8275874" y="2854717"/>
            <a:ext cx="3464863" cy="846386"/>
          </a:xfrm>
          <a:prstGeom prst="rect">
            <a:avLst/>
          </a:prstGeom>
          <a:noFill/>
        </p:spPr>
        <p:txBody>
          <a:bodyPr wrap="square" rtlCol="0">
            <a:spAutoFit/>
          </a:bodyPr>
          <a:lstStyle/>
          <a:p>
            <a:pPr>
              <a:spcAft>
                <a:spcPts val="600"/>
              </a:spcAft>
            </a:pPr>
            <a:r>
              <a:rPr lang="zh-CN" altLang="en-US" sz="1600" b="1" dirty="0" smtClean="0"/>
              <a:t>版式要求</a:t>
            </a:r>
            <a:endParaRPr lang="en-US" altLang="zh-CN" sz="1600" b="1" dirty="0" smtClean="0"/>
          </a:p>
          <a:p>
            <a:r>
              <a:rPr lang="zh-CN" altLang="en-US" sz="1400" dirty="0" smtClean="0"/>
              <a:t>封面，文档结构编码，正文，表格，页眉页脚</a:t>
            </a:r>
            <a:endParaRPr lang="zh-CN" altLang="en-US" sz="1400" dirty="0"/>
          </a:p>
        </p:txBody>
      </p:sp>
      <p:sp>
        <p:nvSpPr>
          <p:cNvPr id="74" name="文本框 73"/>
          <p:cNvSpPr txBox="1"/>
          <p:nvPr/>
        </p:nvSpPr>
        <p:spPr>
          <a:xfrm>
            <a:off x="8275873" y="3968732"/>
            <a:ext cx="3464864" cy="1277273"/>
          </a:xfrm>
          <a:prstGeom prst="rect">
            <a:avLst/>
          </a:prstGeom>
          <a:noFill/>
        </p:spPr>
        <p:txBody>
          <a:bodyPr wrap="square" rtlCol="0">
            <a:spAutoFit/>
          </a:bodyPr>
          <a:lstStyle/>
          <a:p>
            <a:pPr>
              <a:spcAft>
                <a:spcPts val="600"/>
              </a:spcAft>
            </a:pPr>
            <a:r>
              <a:rPr lang="zh-CN" altLang="en-US" sz="1600" b="1" dirty="0" smtClean="0"/>
              <a:t>结构要求</a:t>
            </a:r>
            <a:endParaRPr lang="en-US" altLang="zh-CN" sz="1600" b="1" dirty="0" smtClean="0"/>
          </a:p>
          <a:p>
            <a:r>
              <a:rPr lang="zh-CN" altLang="en-US" sz="1400" dirty="0"/>
              <a:t>封面、文档修改记录、目录、引言、项目概述、功能结构、功能需求、非功能需求、系统网络拓扑图、运行环境支持、其他需求、附录</a:t>
            </a:r>
          </a:p>
        </p:txBody>
      </p:sp>
    </p:spTree>
    <p:extLst>
      <p:ext uri="{BB962C8B-B14F-4D97-AF65-F5344CB8AC3E}">
        <p14:creationId xmlns:p14="http://schemas.microsoft.com/office/powerpoint/2010/main" val="3161867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p:tgtEl>
                                          <p:spTgt spid="46"/>
                                        </p:tgtEl>
                                        <p:attrNameLst>
                                          <p:attrName>ppt_x</p:attrName>
                                        </p:attrNameLst>
                                      </p:cBhvr>
                                      <p:tavLst>
                                        <p:tav tm="0">
                                          <p:val>
                                            <p:strVal val="#ppt_x-#ppt_w*1.125000"/>
                                          </p:val>
                                        </p:tav>
                                        <p:tav tm="100000">
                                          <p:val>
                                            <p:strVal val="#ppt_x"/>
                                          </p:val>
                                        </p:tav>
                                      </p:tavLst>
                                    </p:anim>
                                    <p:animEffect transition="in" filter="wipe(right)">
                                      <p:cBhvr>
                                        <p:cTn id="8" dur="500"/>
                                        <p:tgtEl>
                                          <p:spTgt spid="46"/>
                                        </p:tgtEl>
                                      </p:cBhvr>
                                    </p:animEffect>
                                  </p:childTnLst>
                                </p:cTn>
                              </p:par>
                              <p:par>
                                <p:cTn id="9" presetID="12" presetClass="entr" presetSubtype="2"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ppt_x</p:attrName>
                                        </p:attrNameLst>
                                      </p:cBhvr>
                                      <p:tavLst>
                                        <p:tav tm="0">
                                          <p:val>
                                            <p:strVal val="#ppt_x+#ppt_w*1.125000"/>
                                          </p:val>
                                        </p:tav>
                                        <p:tav tm="100000">
                                          <p:val>
                                            <p:strVal val="#ppt_x"/>
                                          </p:val>
                                        </p:tav>
                                      </p:tavLst>
                                    </p:anim>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anim calcmode="lin" valueType="num">
                                      <p:cBhvr>
                                        <p:cTn id="18" dur="500" fill="hold"/>
                                        <p:tgtEl>
                                          <p:spTgt spid="20"/>
                                        </p:tgtEl>
                                        <p:attrNameLst>
                                          <p:attrName>ppt_x</p:attrName>
                                        </p:attrNameLst>
                                      </p:cBhvr>
                                      <p:tavLst>
                                        <p:tav tm="0">
                                          <p:val>
                                            <p:strVal val="#ppt_x"/>
                                          </p:val>
                                        </p:tav>
                                        <p:tav tm="100000">
                                          <p:val>
                                            <p:strVal val="#ppt_x"/>
                                          </p:val>
                                        </p:tav>
                                      </p:tavLst>
                                    </p:anim>
                                    <p:anim calcmode="lin" valueType="num">
                                      <p:cBhvr>
                                        <p:cTn id="1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fade">
                                      <p:cBhvr>
                                        <p:cTn id="24" dur="500"/>
                                        <p:tgtEl>
                                          <p:spTgt spid="55"/>
                                        </p:tgtEl>
                                      </p:cBhvr>
                                    </p:animEffect>
                                    <p:anim calcmode="lin" valueType="num">
                                      <p:cBhvr>
                                        <p:cTn id="25" dur="500" fill="hold"/>
                                        <p:tgtEl>
                                          <p:spTgt spid="55"/>
                                        </p:tgtEl>
                                        <p:attrNameLst>
                                          <p:attrName>ppt_x</p:attrName>
                                        </p:attrNameLst>
                                      </p:cBhvr>
                                      <p:tavLst>
                                        <p:tav tm="0">
                                          <p:val>
                                            <p:strVal val="#ppt_x"/>
                                          </p:val>
                                        </p:tav>
                                        <p:tav tm="100000">
                                          <p:val>
                                            <p:strVal val="#ppt_x"/>
                                          </p:val>
                                        </p:tav>
                                      </p:tavLst>
                                    </p:anim>
                                    <p:anim calcmode="lin" valueType="num">
                                      <p:cBhvr>
                                        <p:cTn id="26" dur="5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42"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barn(outHorizontal)">
                                      <p:cBhvr>
                                        <p:cTn id="31" dur="500"/>
                                        <p:tgtEl>
                                          <p:spTgt spid="26"/>
                                        </p:tgtEl>
                                      </p:cBhvr>
                                    </p:animEffect>
                                  </p:childTnLst>
                                </p:cTn>
                              </p:par>
                            </p:childTnLst>
                          </p:cTn>
                        </p:par>
                        <p:par>
                          <p:cTn id="32" fill="hold">
                            <p:stCondLst>
                              <p:cond delay="500"/>
                            </p:stCondLst>
                            <p:childTnLst>
                              <p:par>
                                <p:cTn id="33" presetID="12" presetClass="entr" presetSubtype="8" fill="hold" grpId="0" nodeType="after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p:tgtEl>
                                          <p:spTgt spid="58"/>
                                        </p:tgtEl>
                                        <p:attrNameLst>
                                          <p:attrName>ppt_x</p:attrName>
                                        </p:attrNameLst>
                                      </p:cBhvr>
                                      <p:tavLst>
                                        <p:tav tm="0">
                                          <p:val>
                                            <p:strVal val="#ppt_x-#ppt_w*1.125000"/>
                                          </p:val>
                                        </p:tav>
                                        <p:tav tm="100000">
                                          <p:val>
                                            <p:strVal val="#ppt_x"/>
                                          </p:val>
                                        </p:tav>
                                      </p:tavLst>
                                    </p:anim>
                                    <p:animEffect transition="in" filter="wipe(right)">
                                      <p:cBhvr>
                                        <p:cTn id="36" dur="500"/>
                                        <p:tgtEl>
                                          <p:spTgt spid="58"/>
                                        </p:tgtEl>
                                      </p:cBhvr>
                                    </p:animEffect>
                                  </p:childTnLst>
                                </p:cTn>
                              </p:par>
                              <p:par>
                                <p:cTn id="37" presetID="12" presetClass="entr" presetSubtype="2"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anim calcmode="lin" valueType="num">
                                      <p:cBhvr additive="base">
                                        <p:cTn id="39" dur="500"/>
                                        <p:tgtEl>
                                          <p:spTgt spid="59"/>
                                        </p:tgtEl>
                                        <p:attrNameLst>
                                          <p:attrName>ppt_x</p:attrName>
                                        </p:attrNameLst>
                                      </p:cBhvr>
                                      <p:tavLst>
                                        <p:tav tm="0">
                                          <p:val>
                                            <p:strVal val="#ppt_x+#ppt_w*1.125000"/>
                                          </p:val>
                                        </p:tav>
                                        <p:tav tm="100000">
                                          <p:val>
                                            <p:strVal val="#ppt_x"/>
                                          </p:val>
                                        </p:tav>
                                      </p:tavLst>
                                    </p:anim>
                                    <p:animEffect transition="in" filter="wipe(left)">
                                      <p:cBhvr>
                                        <p:cTn id="40" dur="500"/>
                                        <p:tgtEl>
                                          <p:spTgt spid="59"/>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fade">
                                      <p:cBhvr>
                                        <p:cTn id="45" dur="500"/>
                                        <p:tgtEl>
                                          <p:spTgt spid="60"/>
                                        </p:tgtEl>
                                      </p:cBhvr>
                                    </p:animEffect>
                                    <p:anim calcmode="lin" valueType="num">
                                      <p:cBhvr>
                                        <p:cTn id="46" dur="500" fill="hold"/>
                                        <p:tgtEl>
                                          <p:spTgt spid="60"/>
                                        </p:tgtEl>
                                        <p:attrNameLst>
                                          <p:attrName>ppt_x</p:attrName>
                                        </p:attrNameLst>
                                      </p:cBhvr>
                                      <p:tavLst>
                                        <p:tav tm="0">
                                          <p:val>
                                            <p:strVal val="#ppt_x"/>
                                          </p:val>
                                        </p:tav>
                                        <p:tav tm="100000">
                                          <p:val>
                                            <p:strVal val="#ppt_x"/>
                                          </p:val>
                                        </p:tav>
                                      </p:tavLst>
                                    </p:anim>
                                    <p:anim calcmode="lin" valueType="num">
                                      <p:cBhvr>
                                        <p:cTn id="47" dur="5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fade">
                                      <p:cBhvr>
                                        <p:cTn id="52" dur="500"/>
                                        <p:tgtEl>
                                          <p:spTgt spid="67"/>
                                        </p:tgtEl>
                                      </p:cBhvr>
                                    </p:animEffect>
                                    <p:anim calcmode="lin" valueType="num">
                                      <p:cBhvr>
                                        <p:cTn id="53" dur="500" fill="hold"/>
                                        <p:tgtEl>
                                          <p:spTgt spid="67"/>
                                        </p:tgtEl>
                                        <p:attrNameLst>
                                          <p:attrName>ppt_x</p:attrName>
                                        </p:attrNameLst>
                                      </p:cBhvr>
                                      <p:tavLst>
                                        <p:tav tm="0">
                                          <p:val>
                                            <p:strVal val="#ppt_x"/>
                                          </p:val>
                                        </p:tav>
                                        <p:tav tm="100000">
                                          <p:val>
                                            <p:strVal val="#ppt_x"/>
                                          </p:val>
                                        </p:tav>
                                      </p:tavLst>
                                    </p:anim>
                                    <p:anim calcmode="lin" valueType="num">
                                      <p:cBhvr>
                                        <p:cTn id="54" dur="5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6" presetClass="entr" presetSubtype="42" fill="hold" nodeType="clickEffect">
                                  <p:stCondLst>
                                    <p:cond delay="0"/>
                                  </p:stCondLst>
                                  <p:childTnLst>
                                    <p:set>
                                      <p:cBhvr>
                                        <p:cTn id="58" dur="1" fill="hold">
                                          <p:stCondLst>
                                            <p:cond delay="0"/>
                                          </p:stCondLst>
                                        </p:cTn>
                                        <p:tgtEl>
                                          <p:spTgt spid="70"/>
                                        </p:tgtEl>
                                        <p:attrNameLst>
                                          <p:attrName>style.visibility</p:attrName>
                                        </p:attrNameLst>
                                      </p:cBhvr>
                                      <p:to>
                                        <p:strVal val="visible"/>
                                      </p:to>
                                    </p:set>
                                    <p:animEffect transition="in" filter="barn(outHorizontal)">
                                      <p:cBhvr>
                                        <p:cTn id="59" dur="500"/>
                                        <p:tgtEl>
                                          <p:spTgt spid="70"/>
                                        </p:tgtEl>
                                      </p:cBhvr>
                                    </p:animEffect>
                                  </p:childTnLst>
                                </p:cTn>
                              </p:par>
                            </p:childTnLst>
                          </p:cTn>
                        </p:par>
                        <p:par>
                          <p:cTn id="60" fill="hold">
                            <p:stCondLst>
                              <p:cond delay="500"/>
                            </p:stCondLst>
                            <p:childTnLst>
                              <p:par>
                                <p:cTn id="61" presetID="12" presetClass="entr" presetSubtype="8" fill="hold" grpId="0" nodeType="afterEffect">
                                  <p:stCondLst>
                                    <p:cond delay="0"/>
                                  </p:stCondLst>
                                  <p:childTnLst>
                                    <p:set>
                                      <p:cBhvr>
                                        <p:cTn id="62" dur="1" fill="hold">
                                          <p:stCondLst>
                                            <p:cond delay="0"/>
                                          </p:stCondLst>
                                        </p:cTn>
                                        <p:tgtEl>
                                          <p:spTgt spid="71"/>
                                        </p:tgtEl>
                                        <p:attrNameLst>
                                          <p:attrName>style.visibility</p:attrName>
                                        </p:attrNameLst>
                                      </p:cBhvr>
                                      <p:to>
                                        <p:strVal val="visible"/>
                                      </p:to>
                                    </p:set>
                                    <p:anim calcmode="lin" valueType="num">
                                      <p:cBhvr additive="base">
                                        <p:cTn id="63" dur="500"/>
                                        <p:tgtEl>
                                          <p:spTgt spid="71"/>
                                        </p:tgtEl>
                                        <p:attrNameLst>
                                          <p:attrName>ppt_x</p:attrName>
                                        </p:attrNameLst>
                                      </p:cBhvr>
                                      <p:tavLst>
                                        <p:tav tm="0">
                                          <p:val>
                                            <p:strVal val="#ppt_x-#ppt_w*1.125000"/>
                                          </p:val>
                                        </p:tav>
                                        <p:tav tm="100000">
                                          <p:val>
                                            <p:strVal val="#ppt_x"/>
                                          </p:val>
                                        </p:tav>
                                      </p:tavLst>
                                    </p:anim>
                                    <p:animEffect transition="in" filter="wipe(right)">
                                      <p:cBhvr>
                                        <p:cTn id="64" dur="500"/>
                                        <p:tgtEl>
                                          <p:spTgt spid="71"/>
                                        </p:tgtEl>
                                      </p:cBhvr>
                                    </p:animEffect>
                                  </p:childTnLst>
                                </p:cTn>
                              </p:par>
                              <p:par>
                                <p:cTn id="65" presetID="12" presetClass="entr" presetSubtype="2" fill="hold" grpId="0" nodeType="withEffect">
                                  <p:stCondLst>
                                    <p:cond delay="0"/>
                                  </p:stCondLst>
                                  <p:childTnLst>
                                    <p:set>
                                      <p:cBhvr>
                                        <p:cTn id="66" dur="1" fill="hold">
                                          <p:stCondLst>
                                            <p:cond delay="0"/>
                                          </p:stCondLst>
                                        </p:cTn>
                                        <p:tgtEl>
                                          <p:spTgt spid="72"/>
                                        </p:tgtEl>
                                        <p:attrNameLst>
                                          <p:attrName>style.visibility</p:attrName>
                                        </p:attrNameLst>
                                      </p:cBhvr>
                                      <p:to>
                                        <p:strVal val="visible"/>
                                      </p:to>
                                    </p:set>
                                    <p:anim calcmode="lin" valueType="num">
                                      <p:cBhvr additive="base">
                                        <p:cTn id="67" dur="500"/>
                                        <p:tgtEl>
                                          <p:spTgt spid="72"/>
                                        </p:tgtEl>
                                        <p:attrNameLst>
                                          <p:attrName>ppt_x</p:attrName>
                                        </p:attrNameLst>
                                      </p:cBhvr>
                                      <p:tavLst>
                                        <p:tav tm="0">
                                          <p:val>
                                            <p:strVal val="#ppt_x+#ppt_w*1.125000"/>
                                          </p:val>
                                        </p:tav>
                                        <p:tav tm="100000">
                                          <p:val>
                                            <p:strVal val="#ppt_x"/>
                                          </p:val>
                                        </p:tav>
                                      </p:tavLst>
                                    </p:anim>
                                    <p:animEffect transition="in" filter="wipe(left)">
                                      <p:cBhvr>
                                        <p:cTn id="68" dur="500"/>
                                        <p:tgtEl>
                                          <p:spTgt spid="72"/>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73"/>
                                        </p:tgtEl>
                                        <p:attrNameLst>
                                          <p:attrName>style.visibility</p:attrName>
                                        </p:attrNameLst>
                                      </p:cBhvr>
                                      <p:to>
                                        <p:strVal val="visible"/>
                                      </p:to>
                                    </p:set>
                                    <p:animEffect transition="in" filter="fade">
                                      <p:cBhvr>
                                        <p:cTn id="73" dur="500"/>
                                        <p:tgtEl>
                                          <p:spTgt spid="73"/>
                                        </p:tgtEl>
                                      </p:cBhvr>
                                    </p:animEffect>
                                    <p:anim calcmode="lin" valueType="num">
                                      <p:cBhvr>
                                        <p:cTn id="74" dur="500" fill="hold"/>
                                        <p:tgtEl>
                                          <p:spTgt spid="73"/>
                                        </p:tgtEl>
                                        <p:attrNameLst>
                                          <p:attrName>ppt_x</p:attrName>
                                        </p:attrNameLst>
                                      </p:cBhvr>
                                      <p:tavLst>
                                        <p:tav tm="0">
                                          <p:val>
                                            <p:strVal val="#ppt_x"/>
                                          </p:val>
                                        </p:tav>
                                        <p:tav tm="100000">
                                          <p:val>
                                            <p:strVal val="#ppt_x"/>
                                          </p:val>
                                        </p:tav>
                                      </p:tavLst>
                                    </p:anim>
                                    <p:anim calcmode="lin" valueType="num">
                                      <p:cBhvr>
                                        <p:cTn id="75" dur="5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74"/>
                                        </p:tgtEl>
                                        <p:attrNameLst>
                                          <p:attrName>style.visibility</p:attrName>
                                        </p:attrNameLst>
                                      </p:cBhvr>
                                      <p:to>
                                        <p:strVal val="visible"/>
                                      </p:to>
                                    </p:set>
                                    <p:animEffect transition="in" filter="fade">
                                      <p:cBhvr>
                                        <p:cTn id="80" dur="500"/>
                                        <p:tgtEl>
                                          <p:spTgt spid="74"/>
                                        </p:tgtEl>
                                      </p:cBhvr>
                                    </p:animEffect>
                                    <p:anim calcmode="lin" valueType="num">
                                      <p:cBhvr>
                                        <p:cTn id="81" dur="500" fill="hold"/>
                                        <p:tgtEl>
                                          <p:spTgt spid="74"/>
                                        </p:tgtEl>
                                        <p:attrNameLst>
                                          <p:attrName>ppt_x</p:attrName>
                                        </p:attrNameLst>
                                      </p:cBhvr>
                                      <p:tavLst>
                                        <p:tav tm="0">
                                          <p:val>
                                            <p:strVal val="#ppt_x"/>
                                          </p:val>
                                        </p:tav>
                                        <p:tav tm="100000">
                                          <p:val>
                                            <p:strVal val="#ppt_x"/>
                                          </p:val>
                                        </p:tav>
                                      </p:tavLst>
                                    </p:anim>
                                    <p:anim calcmode="lin" valueType="num">
                                      <p:cBhvr>
                                        <p:cTn id="82" dur="500" fill="hold"/>
                                        <p:tgtEl>
                                          <p:spTgt spid="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19" grpId="0"/>
      <p:bldP spid="20" grpId="0"/>
      <p:bldP spid="55" grpId="0"/>
      <p:bldP spid="58" grpId="0" animBg="1"/>
      <p:bldP spid="59" grpId="0"/>
      <p:bldP spid="60" grpId="0"/>
      <p:bldP spid="67" grpId="0"/>
      <p:bldP spid="71" grpId="0" animBg="1"/>
      <p:bldP spid="72" grpId="0"/>
      <p:bldP spid="73" grpId="0"/>
      <p:bldP spid="7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8" name="KSO_Shape"/>
          <p:cNvSpPr/>
          <p:nvPr/>
        </p:nvSpPr>
        <p:spPr>
          <a:xfrm rot="5400000">
            <a:off x="1685802" y="-526074"/>
            <a:ext cx="635617" cy="4007225"/>
          </a:xfrm>
          <a:prstGeom prst="round2SameRect">
            <a:avLst>
              <a:gd name="adj1" fmla="val 26180"/>
              <a:gd name="adj2" fmla="val 0"/>
            </a:avLst>
          </a:prstGeom>
          <a:solidFill>
            <a:srgbClr val="F9BD00">
              <a:alpha val="44000"/>
            </a:srgbClr>
          </a:solidFill>
          <a:ln>
            <a:noFill/>
          </a:ln>
          <a:effectLst>
            <a:outerShdw blurRad="50800" dist="38100" dir="2700000" sx="101000" sy="101000" algn="tl" rotWithShape="0">
              <a:schemeClr val="accent4">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bg2">
                    <a:lumMod val="25000"/>
                  </a:schemeClr>
                </a:solidFill>
                <a:latin typeface="黑体" panose="02010609060101010101" pitchFamily="49" charset="-122"/>
                <a:ea typeface="黑体" panose="02010609060101010101" pitchFamily="49" charset="-122"/>
              </a:rPr>
              <a:t>系统设计 </a:t>
            </a:r>
            <a:r>
              <a:rPr lang="en-US" altLang="zh-CN" sz="2400" dirty="0" smtClean="0">
                <a:solidFill>
                  <a:schemeClr val="bg2">
                    <a:lumMod val="25000"/>
                  </a:schemeClr>
                </a:solidFill>
                <a:latin typeface="黑体" panose="02010609060101010101" pitchFamily="49" charset="-122"/>
                <a:ea typeface="黑体" panose="02010609060101010101" pitchFamily="49" charset="-122"/>
              </a:rPr>
              <a:t>/ </a:t>
            </a:r>
            <a:r>
              <a:rPr lang="zh-CN" altLang="en-US" sz="1600" dirty="0" smtClean="0">
                <a:solidFill>
                  <a:schemeClr val="bg2">
                    <a:lumMod val="25000"/>
                  </a:schemeClr>
                </a:solidFill>
                <a:latin typeface="黑体" panose="02010609060101010101" pitchFamily="49" charset="-122"/>
                <a:ea typeface="黑体" panose="02010609060101010101" pitchFamily="49" charset="-122"/>
              </a:rPr>
              <a:t>编制系统设计说明书</a:t>
            </a:r>
            <a:endParaRPr lang="zh-CN" altLang="en-US" sz="1600" dirty="0">
              <a:solidFill>
                <a:schemeClr val="bg2">
                  <a:lumMod val="25000"/>
                </a:schemeClr>
              </a:solidFill>
              <a:latin typeface="黑体" panose="02010609060101010101" pitchFamily="49" charset="-122"/>
              <a:ea typeface="黑体" panose="02010609060101010101" pitchFamily="49" charset="-122"/>
            </a:endParaRPr>
          </a:p>
        </p:txBody>
      </p:sp>
      <p:sp>
        <p:nvSpPr>
          <p:cNvPr id="11" name="圆角矩形 10"/>
          <p:cNvSpPr/>
          <p:nvPr/>
        </p:nvSpPr>
        <p:spPr>
          <a:xfrm>
            <a:off x="1012246" y="2142565"/>
            <a:ext cx="9485425" cy="2340658"/>
          </a:xfrm>
          <a:prstGeom prst="roundRect">
            <a:avLst>
              <a:gd name="adj" fmla="val 9485"/>
            </a:avLst>
          </a:prstGeom>
          <a:noFill/>
          <a:ln>
            <a:solidFill>
              <a:srgbClr val="FEC1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en-US" dirty="0">
                <a:solidFill>
                  <a:schemeClr val="tx1">
                    <a:lumMod val="95000"/>
                    <a:lumOff val="5000"/>
                  </a:schemeClr>
                </a:solidFill>
                <a:latin typeface="+mn-ea"/>
              </a:rPr>
              <a:t>撰写系统设计说明书的目的是说明对程序系统的设计考虑，包括程序系统的基本处理流程、程序系统的组织结构、模块划分、功能分配、接口设计、运行设计、安全设计、数据结构设计和出错处理设计等，为程序的详细设计、数据库设计提供参考和指导</a:t>
            </a:r>
            <a:r>
              <a:rPr lang="zh-CN" altLang="en-US" dirty="0" smtClean="0">
                <a:solidFill>
                  <a:schemeClr val="tx1">
                    <a:lumMod val="95000"/>
                    <a:lumOff val="5000"/>
                  </a:schemeClr>
                </a:solidFill>
                <a:latin typeface="+mn-ea"/>
              </a:rPr>
              <a:t>。</a:t>
            </a:r>
            <a:endParaRPr lang="en-US" altLang="zh-CN" dirty="0" smtClean="0">
              <a:solidFill>
                <a:schemeClr val="tx1">
                  <a:lumMod val="95000"/>
                  <a:lumOff val="5000"/>
                </a:schemeClr>
              </a:solidFill>
              <a:latin typeface="+mn-ea"/>
            </a:endParaRPr>
          </a:p>
          <a:p>
            <a:pPr algn="just">
              <a:lnSpc>
                <a:spcPct val="150000"/>
              </a:lnSpc>
            </a:pPr>
            <a:endParaRPr lang="en-US" altLang="zh-CN" dirty="0">
              <a:solidFill>
                <a:schemeClr val="tx1">
                  <a:lumMod val="95000"/>
                  <a:lumOff val="5000"/>
                </a:schemeClr>
              </a:solidFill>
              <a:latin typeface="+mn-ea"/>
            </a:endParaRPr>
          </a:p>
          <a:p>
            <a:pPr algn="just">
              <a:lnSpc>
                <a:spcPct val="150000"/>
              </a:lnSpc>
            </a:pPr>
            <a:r>
              <a:rPr lang="zh-CN" altLang="en-US" dirty="0" smtClean="0">
                <a:solidFill>
                  <a:schemeClr val="tx1">
                    <a:lumMod val="95000"/>
                    <a:lumOff val="5000"/>
                  </a:schemeClr>
                </a:solidFill>
                <a:latin typeface="+mn-ea"/>
              </a:rPr>
              <a:t>其版式要求同需求文档版式要求。</a:t>
            </a:r>
            <a:endParaRPr lang="zh-CN" altLang="en-US" dirty="0">
              <a:solidFill>
                <a:schemeClr val="tx1">
                  <a:lumMod val="95000"/>
                  <a:lumOff val="5000"/>
                </a:schemeClr>
              </a:solidFill>
              <a:latin typeface="+mn-ea"/>
            </a:endParaRPr>
          </a:p>
        </p:txBody>
      </p:sp>
    </p:spTree>
    <p:extLst>
      <p:ext uri="{BB962C8B-B14F-4D97-AF65-F5344CB8AC3E}">
        <p14:creationId xmlns:p14="http://schemas.microsoft.com/office/powerpoint/2010/main" val="367212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right)">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anim calcmode="lin" valueType="num">
                                      <p:cBhvr>
                                        <p:cTn id="14" dur="500" fill="hold"/>
                                        <p:tgtEl>
                                          <p:spTgt spid="11"/>
                                        </p:tgtEl>
                                        <p:attrNameLst>
                                          <p:attrName>ppt_x</p:attrName>
                                        </p:attrNameLst>
                                      </p:cBhvr>
                                      <p:tavLst>
                                        <p:tav tm="0">
                                          <p:val>
                                            <p:strVal val="#ppt_x"/>
                                          </p:val>
                                        </p:tav>
                                        <p:tav tm="100000">
                                          <p:val>
                                            <p:strVal val="#ppt_x"/>
                                          </p:val>
                                        </p:tav>
                                      </p:tavLst>
                                    </p:anim>
                                    <p:anim calcmode="lin" valueType="num">
                                      <p:cBhvr>
                                        <p:cTn id="15"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8" name="KSO_Shape"/>
          <p:cNvSpPr/>
          <p:nvPr/>
        </p:nvSpPr>
        <p:spPr>
          <a:xfrm rot="5400000">
            <a:off x="1685802" y="-526074"/>
            <a:ext cx="635617" cy="4007225"/>
          </a:xfrm>
          <a:prstGeom prst="round2SameRect">
            <a:avLst>
              <a:gd name="adj1" fmla="val 26180"/>
              <a:gd name="adj2" fmla="val 0"/>
            </a:avLst>
          </a:prstGeom>
          <a:solidFill>
            <a:srgbClr val="F9BD00">
              <a:alpha val="44000"/>
            </a:srgbClr>
          </a:solidFill>
          <a:ln>
            <a:noFill/>
          </a:ln>
          <a:effectLst>
            <a:outerShdw blurRad="50800" dist="38100" dir="2700000" sx="101000" sy="101000" algn="tl" rotWithShape="0">
              <a:schemeClr val="accent4">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bg2">
                    <a:lumMod val="25000"/>
                  </a:schemeClr>
                </a:solidFill>
                <a:latin typeface="黑体" panose="02010609060101010101" pitchFamily="49" charset="-122"/>
                <a:ea typeface="黑体" panose="02010609060101010101" pitchFamily="49" charset="-122"/>
              </a:rPr>
              <a:t>系统设计 </a:t>
            </a:r>
            <a:r>
              <a:rPr lang="en-US" altLang="zh-CN" sz="2400" dirty="0" smtClean="0">
                <a:solidFill>
                  <a:schemeClr val="bg2">
                    <a:lumMod val="25000"/>
                  </a:schemeClr>
                </a:solidFill>
                <a:latin typeface="黑体" panose="02010609060101010101" pitchFamily="49" charset="-122"/>
                <a:ea typeface="黑体" panose="02010609060101010101" pitchFamily="49" charset="-122"/>
              </a:rPr>
              <a:t>/ </a:t>
            </a:r>
            <a:r>
              <a:rPr lang="zh-CN" altLang="en-US" sz="1600" dirty="0" smtClean="0">
                <a:solidFill>
                  <a:schemeClr val="bg2">
                    <a:lumMod val="25000"/>
                  </a:schemeClr>
                </a:solidFill>
                <a:latin typeface="黑体" panose="02010609060101010101" pitchFamily="49" charset="-122"/>
                <a:ea typeface="黑体" panose="02010609060101010101" pitchFamily="49" charset="-122"/>
              </a:rPr>
              <a:t>设计</a:t>
            </a:r>
            <a:r>
              <a:rPr lang="zh-CN" altLang="en-US" sz="1600" dirty="0">
                <a:solidFill>
                  <a:schemeClr val="bg2">
                    <a:lumMod val="25000"/>
                  </a:schemeClr>
                </a:solidFill>
                <a:latin typeface="黑体" panose="02010609060101010101" pitchFamily="49" charset="-122"/>
                <a:ea typeface="黑体" panose="02010609060101010101" pitchFamily="49" charset="-122"/>
              </a:rPr>
              <a:t>文档撰写</a:t>
            </a:r>
            <a:r>
              <a:rPr lang="en-US" altLang="zh-CN" sz="1600" dirty="0">
                <a:solidFill>
                  <a:schemeClr val="bg2">
                    <a:lumMod val="25000"/>
                  </a:schemeClr>
                </a:solidFill>
                <a:latin typeface="黑体" panose="02010609060101010101" pitchFamily="49" charset="-122"/>
                <a:ea typeface="黑体" panose="02010609060101010101" pitchFamily="49" charset="-122"/>
              </a:rPr>
              <a:t>-</a:t>
            </a:r>
            <a:r>
              <a:rPr lang="zh-CN" altLang="en-US" sz="1600" dirty="0">
                <a:solidFill>
                  <a:schemeClr val="bg2">
                    <a:lumMod val="25000"/>
                  </a:schemeClr>
                </a:solidFill>
                <a:latin typeface="黑体" panose="02010609060101010101" pitchFamily="49" charset="-122"/>
                <a:ea typeface="黑体" panose="02010609060101010101" pitchFamily="49" charset="-122"/>
              </a:rPr>
              <a:t>结构</a:t>
            </a:r>
          </a:p>
        </p:txBody>
      </p:sp>
      <p:sp>
        <p:nvSpPr>
          <p:cNvPr id="11" name="圆角矩形 10"/>
          <p:cNvSpPr/>
          <p:nvPr/>
        </p:nvSpPr>
        <p:spPr>
          <a:xfrm>
            <a:off x="1012246" y="2142565"/>
            <a:ext cx="9485425" cy="1426258"/>
          </a:xfrm>
          <a:prstGeom prst="roundRect">
            <a:avLst>
              <a:gd name="adj" fmla="val 9485"/>
            </a:avLst>
          </a:prstGeom>
          <a:noFill/>
          <a:ln>
            <a:solidFill>
              <a:srgbClr val="FEC1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en-US" dirty="0">
                <a:solidFill>
                  <a:schemeClr val="tx1">
                    <a:lumMod val="95000"/>
                    <a:lumOff val="5000"/>
                  </a:schemeClr>
                </a:solidFill>
                <a:latin typeface="+mn-ea"/>
              </a:rPr>
              <a:t>系统设计说明书结构上一般包括封面、文档修订记录、目录、引言、总体设计、功能结构设计、流程设计、数据结构设计、框架系统设计、业务系统设计、系统安全设计、技术性能设计、数据库设计、系统部署等方面。</a:t>
            </a:r>
          </a:p>
        </p:txBody>
      </p:sp>
    </p:spTree>
    <p:extLst>
      <p:ext uri="{BB962C8B-B14F-4D97-AF65-F5344CB8AC3E}">
        <p14:creationId xmlns:p14="http://schemas.microsoft.com/office/powerpoint/2010/main" val="490835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right)">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anim calcmode="lin" valueType="num">
                                      <p:cBhvr>
                                        <p:cTn id="14" dur="500" fill="hold"/>
                                        <p:tgtEl>
                                          <p:spTgt spid="11"/>
                                        </p:tgtEl>
                                        <p:attrNameLst>
                                          <p:attrName>ppt_x</p:attrName>
                                        </p:attrNameLst>
                                      </p:cBhvr>
                                      <p:tavLst>
                                        <p:tav tm="0">
                                          <p:val>
                                            <p:strVal val="#ppt_x"/>
                                          </p:val>
                                        </p:tav>
                                        <p:tav tm="100000">
                                          <p:val>
                                            <p:strVal val="#ppt_x"/>
                                          </p:val>
                                        </p:tav>
                                      </p:tavLst>
                                    </p:anim>
                                    <p:anim calcmode="lin" valueType="num">
                                      <p:cBhvr>
                                        <p:cTn id="15"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椭圆 45"/>
          <p:cNvSpPr>
            <a:spLocks noChangeAspect="1"/>
          </p:cNvSpPr>
          <p:nvPr/>
        </p:nvSpPr>
        <p:spPr>
          <a:xfrm>
            <a:off x="1395434" y="2119199"/>
            <a:ext cx="360000" cy="360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黑体" panose="02010609060101010101" pitchFamily="49" charset="-122"/>
                <a:ea typeface="黑体" panose="02010609060101010101" pitchFamily="49" charset="-122"/>
              </a:rPr>
              <a:t>1</a:t>
            </a:r>
            <a:endParaRPr lang="zh-CN" altLang="en-US" b="1" dirty="0" smtClean="0">
              <a:latin typeface="黑体" panose="02010609060101010101" pitchFamily="49" charset="-122"/>
              <a:ea typeface="黑体" panose="02010609060101010101" pitchFamily="49" charset="-122"/>
            </a:endParaRPr>
          </a:p>
        </p:txBody>
      </p:sp>
      <p:sp>
        <p:nvSpPr>
          <p:cNvPr id="19" name="文本框 18"/>
          <p:cNvSpPr txBox="1"/>
          <p:nvPr/>
        </p:nvSpPr>
        <p:spPr>
          <a:xfrm>
            <a:off x="1808027" y="2108048"/>
            <a:ext cx="4734815" cy="369332"/>
          </a:xfrm>
          <a:prstGeom prst="rect">
            <a:avLst/>
          </a:prstGeom>
          <a:noFill/>
        </p:spPr>
        <p:txBody>
          <a:bodyPr wrap="square" rtlCol="0">
            <a:spAutoFit/>
          </a:bodyPr>
          <a:lstStyle/>
          <a:p>
            <a:r>
              <a:rPr lang="zh-CN" altLang="en-US" b="1" dirty="0" smtClean="0"/>
              <a:t>封面、文档修订记录、目录、引言</a:t>
            </a:r>
            <a:endParaRPr lang="zh-CN" altLang="en-US" b="1" dirty="0"/>
          </a:p>
        </p:txBody>
      </p:sp>
      <p:sp>
        <p:nvSpPr>
          <p:cNvPr id="20" name="文本框 19"/>
          <p:cNvSpPr txBox="1"/>
          <p:nvPr/>
        </p:nvSpPr>
        <p:spPr>
          <a:xfrm>
            <a:off x="1395434" y="2522357"/>
            <a:ext cx="8582284" cy="382669"/>
          </a:xfrm>
          <a:prstGeom prst="rect">
            <a:avLst/>
          </a:prstGeom>
          <a:noFill/>
        </p:spPr>
        <p:txBody>
          <a:bodyPr wrap="square" rtlCol="0">
            <a:spAutoFit/>
          </a:bodyPr>
          <a:lstStyle/>
          <a:p>
            <a:pPr>
              <a:lnSpc>
                <a:spcPct val="150000"/>
              </a:lnSpc>
            </a:pPr>
            <a:r>
              <a:rPr lang="zh-CN" altLang="en-US" sz="1400" dirty="0" smtClean="0"/>
              <a:t>这几个方面结构上与需求文档基本相同。</a:t>
            </a:r>
            <a:endParaRPr lang="zh-CN" altLang="en-US" sz="1400" dirty="0"/>
          </a:p>
        </p:txBody>
      </p:sp>
      <p:sp>
        <p:nvSpPr>
          <p:cNvPr id="8" name="KSO_Shape"/>
          <p:cNvSpPr/>
          <p:nvPr/>
        </p:nvSpPr>
        <p:spPr>
          <a:xfrm rot="5400000">
            <a:off x="1685802" y="-526074"/>
            <a:ext cx="635617" cy="4007225"/>
          </a:xfrm>
          <a:prstGeom prst="round2SameRect">
            <a:avLst>
              <a:gd name="adj1" fmla="val 26180"/>
              <a:gd name="adj2" fmla="val 0"/>
            </a:avLst>
          </a:prstGeom>
          <a:solidFill>
            <a:srgbClr val="F9BD00">
              <a:alpha val="44000"/>
            </a:srgbClr>
          </a:solidFill>
          <a:ln>
            <a:noFill/>
          </a:ln>
          <a:effectLst>
            <a:outerShdw blurRad="50800" dist="38100" dir="2700000" sx="101000" sy="101000" algn="tl" rotWithShape="0">
              <a:schemeClr val="accent4">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bg2">
                    <a:lumMod val="25000"/>
                  </a:schemeClr>
                </a:solidFill>
                <a:latin typeface="黑体" panose="02010609060101010101" pitchFamily="49" charset="-122"/>
                <a:ea typeface="黑体" panose="02010609060101010101" pitchFamily="49" charset="-122"/>
              </a:rPr>
              <a:t>系统设计 </a:t>
            </a:r>
            <a:r>
              <a:rPr lang="en-US" altLang="zh-CN" sz="2400" dirty="0" smtClean="0">
                <a:solidFill>
                  <a:schemeClr val="bg2">
                    <a:lumMod val="25000"/>
                  </a:schemeClr>
                </a:solidFill>
                <a:latin typeface="黑体" panose="02010609060101010101" pitchFamily="49" charset="-122"/>
                <a:ea typeface="黑体" panose="02010609060101010101" pitchFamily="49" charset="-122"/>
              </a:rPr>
              <a:t>/ </a:t>
            </a:r>
            <a:r>
              <a:rPr lang="zh-CN" altLang="en-US" sz="1600" dirty="0">
                <a:solidFill>
                  <a:schemeClr val="bg2">
                    <a:lumMod val="25000"/>
                  </a:schemeClr>
                </a:solidFill>
                <a:latin typeface="黑体" panose="02010609060101010101" pitchFamily="49" charset="-122"/>
                <a:ea typeface="黑体" panose="02010609060101010101" pitchFamily="49" charset="-122"/>
              </a:rPr>
              <a:t>设计</a:t>
            </a:r>
            <a:r>
              <a:rPr lang="zh-CN" altLang="en-US" sz="1600" dirty="0" smtClean="0">
                <a:solidFill>
                  <a:schemeClr val="bg2">
                    <a:lumMod val="25000"/>
                  </a:schemeClr>
                </a:solidFill>
                <a:latin typeface="黑体" panose="02010609060101010101" pitchFamily="49" charset="-122"/>
                <a:ea typeface="黑体" panose="02010609060101010101" pitchFamily="49" charset="-122"/>
              </a:rPr>
              <a:t>文档撰写</a:t>
            </a:r>
            <a:r>
              <a:rPr lang="en-US" altLang="zh-CN" sz="1600" dirty="0" smtClean="0">
                <a:solidFill>
                  <a:schemeClr val="bg2">
                    <a:lumMod val="25000"/>
                  </a:schemeClr>
                </a:solidFill>
                <a:latin typeface="黑体" panose="02010609060101010101" pitchFamily="49" charset="-122"/>
                <a:ea typeface="黑体" panose="02010609060101010101" pitchFamily="49" charset="-122"/>
              </a:rPr>
              <a:t>-</a:t>
            </a:r>
            <a:r>
              <a:rPr lang="zh-CN" altLang="en-US" sz="1600" dirty="0" smtClean="0">
                <a:solidFill>
                  <a:schemeClr val="bg2">
                    <a:lumMod val="25000"/>
                  </a:schemeClr>
                </a:solidFill>
                <a:latin typeface="黑体" panose="02010609060101010101" pitchFamily="49" charset="-122"/>
                <a:ea typeface="黑体" panose="02010609060101010101" pitchFamily="49" charset="-122"/>
              </a:rPr>
              <a:t>结构</a:t>
            </a:r>
            <a:endParaRPr lang="zh-CN" altLang="en-US" sz="1600" dirty="0">
              <a:solidFill>
                <a:schemeClr val="bg2">
                  <a:lumMod val="25000"/>
                </a:schemeClr>
              </a:solidFill>
              <a:latin typeface="黑体" panose="02010609060101010101" pitchFamily="49" charset="-122"/>
              <a:ea typeface="黑体" panose="02010609060101010101" pitchFamily="49" charset="-122"/>
            </a:endParaRPr>
          </a:p>
        </p:txBody>
      </p:sp>
      <p:sp>
        <p:nvSpPr>
          <p:cNvPr id="7" name="椭圆 6"/>
          <p:cNvSpPr>
            <a:spLocks noChangeAspect="1"/>
          </p:cNvSpPr>
          <p:nvPr/>
        </p:nvSpPr>
        <p:spPr>
          <a:xfrm>
            <a:off x="1395434" y="3172232"/>
            <a:ext cx="360000" cy="360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黑体" panose="02010609060101010101" pitchFamily="49" charset="-122"/>
                <a:ea typeface="黑体" panose="02010609060101010101" pitchFamily="49" charset="-122"/>
              </a:rPr>
              <a:t>2</a:t>
            </a:r>
            <a:endParaRPr lang="zh-CN" altLang="en-US" b="1" dirty="0" smtClean="0">
              <a:latin typeface="黑体" panose="02010609060101010101" pitchFamily="49" charset="-122"/>
              <a:ea typeface="黑体" panose="02010609060101010101" pitchFamily="49" charset="-122"/>
            </a:endParaRPr>
          </a:p>
        </p:txBody>
      </p:sp>
      <p:sp>
        <p:nvSpPr>
          <p:cNvPr id="9" name="文本框 8"/>
          <p:cNvSpPr txBox="1"/>
          <p:nvPr/>
        </p:nvSpPr>
        <p:spPr>
          <a:xfrm>
            <a:off x="1808028" y="3161081"/>
            <a:ext cx="2096430" cy="369332"/>
          </a:xfrm>
          <a:prstGeom prst="rect">
            <a:avLst/>
          </a:prstGeom>
          <a:noFill/>
        </p:spPr>
        <p:txBody>
          <a:bodyPr wrap="square" rtlCol="0">
            <a:spAutoFit/>
          </a:bodyPr>
          <a:lstStyle/>
          <a:p>
            <a:r>
              <a:rPr lang="zh-CN" altLang="en-US" b="1" dirty="0" smtClean="0"/>
              <a:t>总体设计</a:t>
            </a:r>
            <a:endParaRPr lang="zh-CN" altLang="en-US" b="1" dirty="0"/>
          </a:p>
        </p:txBody>
      </p:sp>
      <p:sp>
        <p:nvSpPr>
          <p:cNvPr id="10" name="文本框 9"/>
          <p:cNvSpPr txBox="1"/>
          <p:nvPr/>
        </p:nvSpPr>
        <p:spPr>
          <a:xfrm>
            <a:off x="1395433" y="3699677"/>
            <a:ext cx="9896963" cy="2354491"/>
          </a:xfrm>
          <a:prstGeom prst="rect">
            <a:avLst/>
          </a:prstGeom>
          <a:noFill/>
        </p:spPr>
        <p:txBody>
          <a:bodyPr wrap="square" rtlCol="0">
            <a:spAutoFit/>
          </a:bodyPr>
          <a:lstStyle/>
          <a:p>
            <a:pPr>
              <a:lnSpc>
                <a:spcPct val="150000"/>
              </a:lnSpc>
            </a:pPr>
            <a:r>
              <a:rPr lang="zh-CN" altLang="en-US" sz="1400" dirty="0"/>
              <a:t>包括设计思想、架构设计、平台设计、标准规范、核心技术等</a:t>
            </a:r>
            <a:r>
              <a:rPr lang="zh-CN" altLang="en-US" sz="1400" dirty="0" smtClean="0"/>
              <a:t>。</a:t>
            </a:r>
            <a:endParaRPr lang="en-US" altLang="zh-CN" sz="1400" dirty="0" smtClean="0"/>
          </a:p>
          <a:p>
            <a:pPr marL="285750" indent="-285750">
              <a:lnSpc>
                <a:spcPct val="150000"/>
              </a:lnSpc>
              <a:buFont typeface="Wingdings" panose="05000000000000000000" pitchFamily="2" charset="2"/>
              <a:buChar char="n"/>
            </a:pPr>
            <a:r>
              <a:rPr lang="zh-CN" altLang="en-US" sz="1400" dirty="0"/>
              <a:t>设计思想：设计思想一般从整体性、先进性、实用性、规范性、可靠性、安全性、扩展性、高效性等方面来考虑，同时结合项目实际情况和开发方（乙方）自有的设计特色</a:t>
            </a:r>
            <a:r>
              <a:rPr lang="zh-CN" altLang="en-US" sz="1400" dirty="0" smtClean="0"/>
              <a:t>。</a:t>
            </a:r>
            <a:endParaRPr lang="en-US" altLang="zh-CN" sz="1400" dirty="0" smtClean="0"/>
          </a:p>
          <a:p>
            <a:pPr marL="285750" indent="-285750">
              <a:lnSpc>
                <a:spcPct val="150000"/>
              </a:lnSpc>
              <a:buFont typeface="Wingdings" panose="05000000000000000000" pitchFamily="2" charset="2"/>
              <a:buChar char="n"/>
            </a:pPr>
            <a:r>
              <a:rPr lang="zh-CN" altLang="en-US" sz="1400" dirty="0"/>
              <a:t>架构</a:t>
            </a:r>
            <a:r>
              <a:rPr lang="zh-CN" altLang="en-US" sz="1400" dirty="0" smtClean="0"/>
              <a:t>设计：一般</a:t>
            </a:r>
            <a:r>
              <a:rPr lang="zh-CN" altLang="en-US" sz="1400" dirty="0"/>
              <a:t>包括逻辑架构、物理架构、模块关系</a:t>
            </a:r>
            <a:r>
              <a:rPr lang="zh-CN" altLang="en-US" sz="1400" dirty="0" smtClean="0"/>
              <a:t>等。</a:t>
            </a:r>
            <a:endParaRPr lang="en-US" altLang="zh-CN" sz="1400" dirty="0" smtClean="0"/>
          </a:p>
          <a:p>
            <a:pPr marL="285750" indent="-285750">
              <a:lnSpc>
                <a:spcPct val="150000"/>
              </a:lnSpc>
              <a:buFont typeface="Wingdings" panose="05000000000000000000" pitchFamily="2" charset="2"/>
              <a:buChar char="n"/>
            </a:pPr>
            <a:r>
              <a:rPr lang="zh-CN" altLang="en-US" sz="1400" dirty="0"/>
              <a:t>平台</a:t>
            </a:r>
            <a:r>
              <a:rPr lang="zh-CN" altLang="en-US" sz="1400" dirty="0" smtClean="0"/>
              <a:t>设计：包括</a:t>
            </a:r>
            <a:r>
              <a:rPr lang="zh-CN" altLang="en-US" sz="1400" dirty="0"/>
              <a:t>系统平台和开发工具</a:t>
            </a:r>
            <a:r>
              <a:rPr lang="zh-CN" altLang="en-US" sz="1400" dirty="0" smtClean="0"/>
              <a:t>。</a:t>
            </a:r>
            <a:endParaRPr lang="en-US" altLang="zh-CN" sz="1400" dirty="0" smtClean="0"/>
          </a:p>
          <a:p>
            <a:pPr marL="285750" indent="-285750">
              <a:lnSpc>
                <a:spcPct val="150000"/>
              </a:lnSpc>
              <a:buFont typeface="Wingdings" panose="05000000000000000000" pitchFamily="2" charset="2"/>
              <a:buChar char="n"/>
            </a:pPr>
            <a:r>
              <a:rPr lang="zh-CN" altLang="en-US" sz="1400" dirty="0"/>
              <a:t>标准</a:t>
            </a:r>
            <a:r>
              <a:rPr lang="zh-CN" altLang="en-US" sz="1400" dirty="0" smtClean="0"/>
              <a:t>规范：包括</a:t>
            </a:r>
            <a:r>
              <a:rPr lang="zh-CN" altLang="en-US" sz="1400" dirty="0"/>
              <a:t>系统开发的通用规范、与项目相关的行业规范以及开发方开发方（乙方）自己制定的标准规范等</a:t>
            </a:r>
            <a:r>
              <a:rPr lang="zh-CN" altLang="en-US" sz="1400" dirty="0" smtClean="0"/>
              <a:t>。</a:t>
            </a:r>
            <a:endParaRPr lang="en-US" altLang="zh-CN" sz="1400" dirty="0" smtClean="0"/>
          </a:p>
          <a:p>
            <a:pPr marL="285750" indent="-285750">
              <a:lnSpc>
                <a:spcPct val="150000"/>
              </a:lnSpc>
              <a:buFont typeface="Wingdings" panose="05000000000000000000" pitchFamily="2" charset="2"/>
              <a:buChar char="n"/>
            </a:pPr>
            <a:r>
              <a:rPr lang="zh-CN" altLang="en-US" sz="1400" dirty="0"/>
              <a:t>核心</a:t>
            </a:r>
            <a:r>
              <a:rPr lang="zh-CN" altLang="en-US" sz="1400" dirty="0" smtClean="0"/>
              <a:t>技术</a:t>
            </a:r>
            <a:r>
              <a:rPr lang="zh-CN" altLang="en-US" sz="1400" dirty="0"/>
              <a:t>：</a:t>
            </a:r>
            <a:r>
              <a:rPr lang="zh-CN" altLang="en-US" sz="1400" dirty="0" smtClean="0"/>
              <a:t>系统开发</a:t>
            </a:r>
            <a:r>
              <a:rPr lang="zh-CN" altLang="en-US" sz="1400" dirty="0"/>
              <a:t>用到的核心技术，比如多层架构、异步技术、报表技术、安全技术以及涉及的第三方框架和接口等。</a:t>
            </a:r>
          </a:p>
        </p:txBody>
      </p:sp>
    </p:spTree>
    <p:extLst>
      <p:ext uri="{BB962C8B-B14F-4D97-AF65-F5344CB8AC3E}">
        <p14:creationId xmlns:p14="http://schemas.microsoft.com/office/powerpoint/2010/main" val="269003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right)">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p:tgtEl>
                                          <p:spTgt spid="46"/>
                                        </p:tgtEl>
                                        <p:attrNameLst>
                                          <p:attrName>ppt_x</p:attrName>
                                        </p:attrNameLst>
                                      </p:cBhvr>
                                      <p:tavLst>
                                        <p:tav tm="0">
                                          <p:val>
                                            <p:strVal val="#ppt_x-#ppt_w*1.125000"/>
                                          </p:val>
                                        </p:tav>
                                        <p:tav tm="100000">
                                          <p:val>
                                            <p:strVal val="#ppt_x"/>
                                          </p:val>
                                        </p:tav>
                                      </p:tavLst>
                                    </p:anim>
                                    <p:animEffect transition="in" filter="wipe(right)">
                                      <p:cBhvr>
                                        <p:cTn id="14" dur="500"/>
                                        <p:tgtEl>
                                          <p:spTgt spid="46"/>
                                        </p:tgtEl>
                                      </p:cBhvr>
                                    </p:animEffect>
                                  </p:childTnLst>
                                </p:cTn>
                              </p:par>
                              <p:par>
                                <p:cTn id="15" presetID="12" presetClass="entr" presetSubtype="2"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p:tgtEl>
                                          <p:spTgt spid="19"/>
                                        </p:tgtEl>
                                        <p:attrNameLst>
                                          <p:attrName>ppt_x</p:attrName>
                                        </p:attrNameLst>
                                      </p:cBhvr>
                                      <p:tavLst>
                                        <p:tav tm="0">
                                          <p:val>
                                            <p:strVal val="#ppt_x+#ppt_w*1.125000"/>
                                          </p:val>
                                        </p:tav>
                                        <p:tav tm="100000">
                                          <p:val>
                                            <p:strVal val="#ppt_x"/>
                                          </p:val>
                                        </p:tav>
                                      </p:tavLst>
                                    </p:anim>
                                    <p:animEffect transition="in" filter="wipe(left)">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anim calcmode="lin" valueType="num">
                                      <p:cBhvr>
                                        <p:cTn id="24" dur="500" fill="hold"/>
                                        <p:tgtEl>
                                          <p:spTgt spid="20"/>
                                        </p:tgtEl>
                                        <p:attrNameLst>
                                          <p:attrName>ppt_x</p:attrName>
                                        </p:attrNameLst>
                                      </p:cBhvr>
                                      <p:tavLst>
                                        <p:tav tm="0">
                                          <p:val>
                                            <p:strVal val="#ppt_x"/>
                                          </p:val>
                                        </p:tav>
                                        <p:tav tm="100000">
                                          <p:val>
                                            <p:strVal val="#ppt_x"/>
                                          </p:val>
                                        </p:tav>
                                      </p:tavLst>
                                    </p:anim>
                                    <p:anim calcmode="lin" valueType="num">
                                      <p:cBhvr>
                                        <p:cTn id="25"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p:tgtEl>
                                          <p:spTgt spid="7"/>
                                        </p:tgtEl>
                                        <p:attrNameLst>
                                          <p:attrName>ppt_x</p:attrName>
                                        </p:attrNameLst>
                                      </p:cBhvr>
                                      <p:tavLst>
                                        <p:tav tm="0">
                                          <p:val>
                                            <p:strVal val="#ppt_x-#ppt_w*1.125000"/>
                                          </p:val>
                                        </p:tav>
                                        <p:tav tm="100000">
                                          <p:val>
                                            <p:strVal val="#ppt_x"/>
                                          </p:val>
                                        </p:tav>
                                      </p:tavLst>
                                    </p:anim>
                                    <p:animEffect transition="in" filter="wipe(right)">
                                      <p:cBhvr>
                                        <p:cTn id="31" dur="500"/>
                                        <p:tgtEl>
                                          <p:spTgt spid="7"/>
                                        </p:tgtEl>
                                      </p:cBhvr>
                                    </p:animEffect>
                                  </p:childTnLst>
                                </p:cTn>
                              </p:par>
                              <p:par>
                                <p:cTn id="32" presetID="12" presetClass="entr" presetSubtype="2"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p:tgtEl>
                                          <p:spTgt spid="9"/>
                                        </p:tgtEl>
                                        <p:attrNameLst>
                                          <p:attrName>ppt_x</p:attrName>
                                        </p:attrNameLst>
                                      </p:cBhvr>
                                      <p:tavLst>
                                        <p:tav tm="0">
                                          <p:val>
                                            <p:strVal val="#ppt_x+#ppt_w*1.125000"/>
                                          </p:val>
                                        </p:tav>
                                        <p:tav tm="100000">
                                          <p:val>
                                            <p:strVal val="#ppt_x"/>
                                          </p:val>
                                        </p:tav>
                                      </p:tavLst>
                                    </p:anim>
                                    <p:animEffect transition="in" filter="wipe(left)">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anim calcmode="lin" valueType="num">
                                      <p:cBhvr>
                                        <p:cTn id="41" dur="500" fill="hold"/>
                                        <p:tgtEl>
                                          <p:spTgt spid="10"/>
                                        </p:tgtEl>
                                        <p:attrNameLst>
                                          <p:attrName>ppt_x</p:attrName>
                                        </p:attrNameLst>
                                      </p:cBhvr>
                                      <p:tavLst>
                                        <p:tav tm="0">
                                          <p:val>
                                            <p:strVal val="#ppt_x"/>
                                          </p:val>
                                        </p:tav>
                                        <p:tav tm="100000">
                                          <p:val>
                                            <p:strVal val="#ppt_x"/>
                                          </p:val>
                                        </p:tav>
                                      </p:tavLst>
                                    </p:anim>
                                    <p:anim calcmode="lin" valueType="num">
                                      <p:cBhvr>
                                        <p:cTn id="42"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19" grpId="0"/>
      <p:bldP spid="20" grpId="0"/>
      <p:bldP spid="8" grpId="0" animBg="1"/>
      <p:bldP spid="7" grpId="0" animBg="1"/>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椭圆 45"/>
          <p:cNvSpPr>
            <a:spLocks noChangeAspect="1"/>
          </p:cNvSpPr>
          <p:nvPr/>
        </p:nvSpPr>
        <p:spPr>
          <a:xfrm>
            <a:off x="1395434" y="2119199"/>
            <a:ext cx="360000" cy="360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黑体" panose="02010609060101010101" pitchFamily="49" charset="-122"/>
                <a:ea typeface="黑体" panose="02010609060101010101" pitchFamily="49" charset="-122"/>
              </a:rPr>
              <a:t>3</a:t>
            </a:r>
            <a:endParaRPr lang="zh-CN" altLang="en-US" b="1" dirty="0" smtClean="0">
              <a:latin typeface="黑体" panose="02010609060101010101" pitchFamily="49" charset="-122"/>
              <a:ea typeface="黑体" panose="02010609060101010101" pitchFamily="49" charset="-122"/>
            </a:endParaRPr>
          </a:p>
        </p:txBody>
      </p:sp>
      <p:sp>
        <p:nvSpPr>
          <p:cNvPr id="19" name="文本框 18"/>
          <p:cNvSpPr txBox="1"/>
          <p:nvPr/>
        </p:nvSpPr>
        <p:spPr>
          <a:xfrm>
            <a:off x="1808027" y="2108048"/>
            <a:ext cx="4734815" cy="369332"/>
          </a:xfrm>
          <a:prstGeom prst="rect">
            <a:avLst/>
          </a:prstGeom>
          <a:noFill/>
        </p:spPr>
        <p:txBody>
          <a:bodyPr wrap="square" rtlCol="0">
            <a:spAutoFit/>
          </a:bodyPr>
          <a:lstStyle/>
          <a:p>
            <a:r>
              <a:rPr lang="zh-CN" altLang="en-US" b="1" dirty="0" smtClean="0"/>
              <a:t>功能结构设计</a:t>
            </a:r>
            <a:endParaRPr lang="zh-CN" altLang="en-US" b="1" dirty="0"/>
          </a:p>
        </p:txBody>
      </p:sp>
      <p:sp>
        <p:nvSpPr>
          <p:cNvPr id="20" name="文本框 19"/>
          <p:cNvSpPr txBox="1"/>
          <p:nvPr/>
        </p:nvSpPr>
        <p:spPr>
          <a:xfrm>
            <a:off x="1395434" y="2602254"/>
            <a:ext cx="8582284" cy="382669"/>
          </a:xfrm>
          <a:prstGeom prst="rect">
            <a:avLst/>
          </a:prstGeom>
          <a:noFill/>
        </p:spPr>
        <p:txBody>
          <a:bodyPr wrap="square" rtlCol="0">
            <a:spAutoFit/>
          </a:bodyPr>
          <a:lstStyle/>
          <a:p>
            <a:pPr>
              <a:lnSpc>
                <a:spcPct val="150000"/>
              </a:lnSpc>
            </a:pPr>
            <a:r>
              <a:rPr lang="zh-CN" altLang="en-US" sz="1400" dirty="0"/>
              <a:t>以组织结构图的形式把系统的模块和子模块整体呈现出来。</a:t>
            </a:r>
          </a:p>
        </p:txBody>
      </p:sp>
      <p:sp>
        <p:nvSpPr>
          <p:cNvPr id="8" name="KSO_Shape"/>
          <p:cNvSpPr/>
          <p:nvPr/>
        </p:nvSpPr>
        <p:spPr>
          <a:xfrm rot="5400000">
            <a:off x="1685802" y="-526074"/>
            <a:ext cx="635617" cy="4007225"/>
          </a:xfrm>
          <a:prstGeom prst="round2SameRect">
            <a:avLst>
              <a:gd name="adj1" fmla="val 26180"/>
              <a:gd name="adj2" fmla="val 0"/>
            </a:avLst>
          </a:prstGeom>
          <a:solidFill>
            <a:srgbClr val="F9BD00">
              <a:alpha val="44000"/>
            </a:srgbClr>
          </a:solidFill>
          <a:ln>
            <a:noFill/>
          </a:ln>
          <a:effectLst>
            <a:outerShdw blurRad="50800" dist="38100" dir="2700000" sx="101000" sy="101000" algn="tl" rotWithShape="0">
              <a:schemeClr val="accent4">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bg2">
                    <a:lumMod val="25000"/>
                  </a:schemeClr>
                </a:solidFill>
                <a:latin typeface="黑体" panose="02010609060101010101" pitchFamily="49" charset="-122"/>
                <a:ea typeface="黑体" panose="02010609060101010101" pitchFamily="49" charset="-122"/>
              </a:rPr>
              <a:t>系统设计 </a:t>
            </a:r>
            <a:r>
              <a:rPr lang="en-US" altLang="zh-CN" sz="2400" dirty="0" smtClean="0">
                <a:solidFill>
                  <a:schemeClr val="bg2">
                    <a:lumMod val="25000"/>
                  </a:schemeClr>
                </a:solidFill>
                <a:latin typeface="黑体" panose="02010609060101010101" pitchFamily="49" charset="-122"/>
                <a:ea typeface="黑体" panose="02010609060101010101" pitchFamily="49" charset="-122"/>
              </a:rPr>
              <a:t>/ </a:t>
            </a:r>
            <a:r>
              <a:rPr lang="zh-CN" altLang="en-US" sz="1600" dirty="0">
                <a:solidFill>
                  <a:schemeClr val="bg2">
                    <a:lumMod val="25000"/>
                  </a:schemeClr>
                </a:solidFill>
                <a:latin typeface="黑体" panose="02010609060101010101" pitchFamily="49" charset="-122"/>
                <a:ea typeface="黑体" panose="02010609060101010101" pitchFamily="49" charset="-122"/>
              </a:rPr>
              <a:t>设计</a:t>
            </a:r>
            <a:r>
              <a:rPr lang="zh-CN" altLang="en-US" sz="1600" dirty="0" smtClean="0">
                <a:solidFill>
                  <a:schemeClr val="bg2">
                    <a:lumMod val="25000"/>
                  </a:schemeClr>
                </a:solidFill>
                <a:latin typeface="黑体" panose="02010609060101010101" pitchFamily="49" charset="-122"/>
                <a:ea typeface="黑体" panose="02010609060101010101" pitchFamily="49" charset="-122"/>
              </a:rPr>
              <a:t>文档撰写</a:t>
            </a:r>
            <a:r>
              <a:rPr lang="en-US" altLang="zh-CN" sz="1600" dirty="0" smtClean="0">
                <a:solidFill>
                  <a:schemeClr val="bg2">
                    <a:lumMod val="25000"/>
                  </a:schemeClr>
                </a:solidFill>
                <a:latin typeface="黑体" panose="02010609060101010101" pitchFamily="49" charset="-122"/>
                <a:ea typeface="黑体" panose="02010609060101010101" pitchFamily="49" charset="-122"/>
              </a:rPr>
              <a:t>-</a:t>
            </a:r>
            <a:r>
              <a:rPr lang="zh-CN" altLang="en-US" sz="1600" dirty="0" smtClean="0">
                <a:solidFill>
                  <a:schemeClr val="bg2">
                    <a:lumMod val="25000"/>
                  </a:schemeClr>
                </a:solidFill>
                <a:latin typeface="黑体" panose="02010609060101010101" pitchFamily="49" charset="-122"/>
                <a:ea typeface="黑体" panose="02010609060101010101" pitchFamily="49" charset="-122"/>
              </a:rPr>
              <a:t>结构</a:t>
            </a:r>
            <a:endParaRPr lang="zh-CN" altLang="en-US" sz="1600" dirty="0">
              <a:solidFill>
                <a:schemeClr val="bg2">
                  <a:lumMod val="25000"/>
                </a:schemeClr>
              </a:solidFill>
              <a:latin typeface="黑体" panose="02010609060101010101" pitchFamily="49" charset="-122"/>
              <a:ea typeface="黑体" panose="02010609060101010101" pitchFamily="49" charset="-122"/>
            </a:endParaRPr>
          </a:p>
        </p:txBody>
      </p:sp>
      <p:sp>
        <p:nvSpPr>
          <p:cNvPr id="7" name="椭圆 6"/>
          <p:cNvSpPr>
            <a:spLocks noChangeAspect="1"/>
          </p:cNvSpPr>
          <p:nvPr/>
        </p:nvSpPr>
        <p:spPr>
          <a:xfrm>
            <a:off x="1395434" y="3252130"/>
            <a:ext cx="360000" cy="360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黑体" panose="02010609060101010101" pitchFamily="49" charset="-122"/>
                <a:ea typeface="黑体" panose="02010609060101010101" pitchFamily="49" charset="-122"/>
              </a:rPr>
              <a:t>4</a:t>
            </a:r>
            <a:endParaRPr lang="zh-CN" altLang="en-US" b="1" dirty="0" smtClean="0">
              <a:latin typeface="黑体" panose="02010609060101010101" pitchFamily="49" charset="-122"/>
              <a:ea typeface="黑体" panose="02010609060101010101" pitchFamily="49" charset="-122"/>
            </a:endParaRPr>
          </a:p>
        </p:txBody>
      </p:sp>
      <p:sp>
        <p:nvSpPr>
          <p:cNvPr id="9" name="文本框 8"/>
          <p:cNvSpPr txBox="1"/>
          <p:nvPr/>
        </p:nvSpPr>
        <p:spPr>
          <a:xfrm>
            <a:off x="1808028" y="3240979"/>
            <a:ext cx="2096430" cy="369332"/>
          </a:xfrm>
          <a:prstGeom prst="rect">
            <a:avLst/>
          </a:prstGeom>
          <a:noFill/>
        </p:spPr>
        <p:txBody>
          <a:bodyPr wrap="square" rtlCol="0">
            <a:spAutoFit/>
          </a:bodyPr>
          <a:lstStyle/>
          <a:p>
            <a:r>
              <a:rPr lang="zh-CN" altLang="en-US" b="1" dirty="0" smtClean="0"/>
              <a:t>流程设计</a:t>
            </a:r>
            <a:endParaRPr lang="zh-CN" altLang="en-US" b="1" dirty="0"/>
          </a:p>
        </p:txBody>
      </p:sp>
      <p:sp>
        <p:nvSpPr>
          <p:cNvPr id="10" name="文本框 9"/>
          <p:cNvSpPr txBox="1"/>
          <p:nvPr/>
        </p:nvSpPr>
        <p:spPr>
          <a:xfrm>
            <a:off x="1395433" y="3779575"/>
            <a:ext cx="8582285" cy="382669"/>
          </a:xfrm>
          <a:prstGeom prst="rect">
            <a:avLst/>
          </a:prstGeom>
          <a:noFill/>
        </p:spPr>
        <p:txBody>
          <a:bodyPr wrap="square" rtlCol="0">
            <a:spAutoFit/>
          </a:bodyPr>
          <a:lstStyle/>
          <a:p>
            <a:pPr>
              <a:lnSpc>
                <a:spcPct val="150000"/>
              </a:lnSpc>
            </a:pPr>
            <a:r>
              <a:rPr lang="zh-CN" altLang="en-US" sz="1400" dirty="0"/>
              <a:t>流程图的形式将系统的总体流程直观的呈现出来。</a:t>
            </a:r>
          </a:p>
        </p:txBody>
      </p:sp>
      <p:sp>
        <p:nvSpPr>
          <p:cNvPr id="15" name="椭圆 14"/>
          <p:cNvSpPr>
            <a:spLocks noChangeAspect="1"/>
          </p:cNvSpPr>
          <p:nvPr/>
        </p:nvSpPr>
        <p:spPr>
          <a:xfrm>
            <a:off x="1395434" y="4461608"/>
            <a:ext cx="360000" cy="360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黑体" panose="02010609060101010101" pitchFamily="49" charset="-122"/>
                <a:ea typeface="黑体" panose="02010609060101010101" pitchFamily="49" charset="-122"/>
              </a:rPr>
              <a:t>5</a:t>
            </a:r>
            <a:endParaRPr lang="zh-CN" altLang="en-US" b="1" dirty="0" smtClean="0">
              <a:latin typeface="黑体" panose="02010609060101010101" pitchFamily="49" charset="-122"/>
              <a:ea typeface="黑体" panose="02010609060101010101" pitchFamily="49" charset="-122"/>
            </a:endParaRPr>
          </a:p>
        </p:txBody>
      </p:sp>
      <p:sp>
        <p:nvSpPr>
          <p:cNvPr id="16" name="文本框 15"/>
          <p:cNvSpPr txBox="1"/>
          <p:nvPr/>
        </p:nvSpPr>
        <p:spPr>
          <a:xfrm>
            <a:off x="1808028" y="4450457"/>
            <a:ext cx="2096430" cy="369332"/>
          </a:xfrm>
          <a:prstGeom prst="rect">
            <a:avLst/>
          </a:prstGeom>
          <a:noFill/>
        </p:spPr>
        <p:txBody>
          <a:bodyPr wrap="square" rtlCol="0">
            <a:spAutoFit/>
          </a:bodyPr>
          <a:lstStyle/>
          <a:p>
            <a:r>
              <a:rPr lang="zh-CN" altLang="en-US" b="1" dirty="0" smtClean="0"/>
              <a:t>数据结构设计</a:t>
            </a:r>
            <a:endParaRPr lang="zh-CN" altLang="en-US" b="1" dirty="0"/>
          </a:p>
        </p:txBody>
      </p:sp>
      <p:sp>
        <p:nvSpPr>
          <p:cNvPr id="17" name="文本框 16"/>
          <p:cNvSpPr txBox="1"/>
          <p:nvPr/>
        </p:nvSpPr>
        <p:spPr>
          <a:xfrm>
            <a:off x="1395433" y="4989053"/>
            <a:ext cx="9382058" cy="382669"/>
          </a:xfrm>
          <a:prstGeom prst="rect">
            <a:avLst/>
          </a:prstGeom>
          <a:noFill/>
        </p:spPr>
        <p:txBody>
          <a:bodyPr wrap="square" rtlCol="0">
            <a:spAutoFit/>
          </a:bodyPr>
          <a:lstStyle/>
          <a:p>
            <a:pPr>
              <a:lnSpc>
                <a:spcPct val="150000"/>
              </a:lnSpc>
            </a:pPr>
            <a:r>
              <a:rPr lang="zh-CN" altLang="en-US" sz="1400" dirty="0"/>
              <a:t>将系统各个模块</a:t>
            </a:r>
            <a:r>
              <a:rPr lang="en-US" altLang="zh-CN" sz="1400" dirty="0"/>
              <a:t>/</a:t>
            </a:r>
            <a:r>
              <a:rPr lang="zh-CN" altLang="en-US" sz="1400" dirty="0"/>
              <a:t>子模块的静态数据列出，说明其数据格式和约束，并理清相互关系</a:t>
            </a:r>
            <a:r>
              <a:rPr lang="zh-CN" altLang="en-US" sz="1400" dirty="0" smtClean="0"/>
              <a:t>。</a:t>
            </a:r>
            <a:endParaRPr lang="zh-CN" altLang="en-US" sz="1400" dirty="0"/>
          </a:p>
        </p:txBody>
      </p:sp>
    </p:spTree>
    <p:extLst>
      <p:ext uri="{BB962C8B-B14F-4D97-AF65-F5344CB8AC3E}">
        <p14:creationId xmlns:p14="http://schemas.microsoft.com/office/powerpoint/2010/main" val="241742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right)">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p:tgtEl>
                                          <p:spTgt spid="46"/>
                                        </p:tgtEl>
                                        <p:attrNameLst>
                                          <p:attrName>ppt_x</p:attrName>
                                        </p:attrNameLst>
                                      </p:cBhvr>
                                      <p:tavLst>
                                        <p:tav tm="0">
                                          <p:val>
                                            <p:strVal val="#ppt_x-#ppt_w*1.125000"/>
                                          </p:val>
                                        </p:tav>
                                        <p:tav tm="100000">
                                          <p:val>
                                            <p:strVal val="#ppt_x"/>
                                          </p:val>
                                        </p:tav>
                                      </p:tavLst>
                                    </p:anim>
                                    <p:animEffect transition="in" filter="wipe(right)">
                                      <p:cBhvr>
                                        <p:cTn id="14" dur="500"/>
                                        <p:tgtEl>
                                          <p:spTgt spid="46"/>
                                        </p:tgtEl>
                                      </p:cBhvr>
                                    </p:animEffect>
                                  </p:childTnLst>
                                </p:cTn>
                              </p:par>
                              <p:par>
                                <p:cTn id="15" presetID="12" presetClass="entr" presetSubtype="2"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p:tgtEl>
                                          <p:spTgt spid="19"/>
                                        </p:tgtEl>
                                        <p:attrNameLst>
                                          <p:attrName>ppt_x</p:attrName>
                                        </p:attrNameLst>
                                      </p:cBhvr>
                                      <p:tavLst>
                                        <p:tav tm="0">
                                          <p:val>
                                            <p:strVal val="#ppt_x+#ppt_w*1.125000"/>
                                          </p:val>
                                        </p:tav>
                                        <p:tav tm="100000">
                                          <p:val>
                                            <p:strVal val="#ppt_x"/>
                                          </p:val>
                                        </p:tav>
                                      </p:tavLst>
                                    </p:anim>
                                    <p:animEffect transition="in" filter="wipe(left)">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anim calcmode="lin" valueType="num">
                                      <p:cBhvr>
                                        <p:cTn id="24" dur="500" fill="hold"/>
                                        <p:tgtEl>
                                          <p:spTgt spid="20"/>
                                        </p:tgtEl>
                                        <p:attrNameLst>
                                          <p:attrName>ppt_x</p:attrName>
                                        </p:attrNameLst>
                                      </p:cBhvr>
                                      <p:tavLst>
                                        <p:tav tm="0">
                                          <p:val>
                                            <p:strVal val="#ppt_x"/>
                                          </p:val>
                                        </p:tav>
                                        <p:tav tm="100000">
                                          <p:val>
                                            <p:strVal val="#ppt_x"/>
                                          </p:val>
                                        </p:tav>
                                      </p:tavLst>
                                    </p:anim>
                                    <p:anim calcmode="lin" valueType="num">
                                      <p:cBhvr>
                                        <p:cTn id="25"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p:tgtEl>
                                          <p:spTgt spid="7"/>
                                        </p:tgtEl>
                                        <p:attrNameLst>
                                          <p:attrName>ppt_x</p:attrName>
                                        </p:attrNameLst>
                                      </p:cBhvr>
                                      <p:tavLst>
                                        <p:tav tm="0">
                                          <p:val>
                                            <p:strVal val="#ppt_x-#ppt_w*1.125000"/>
                                          </p:val>
                                        </p:tav>
                                        <p:tav tm="100000">
                                          <p:val>
                                            <p:strVal val="#ppt_x"/>
                                          </p:val>
                                        </p:tav>
                                      </p:tavLst>
                                    </p:anim>
                                    <p:animEffect transition="in" filter="wipe(right)">
                                      <p:cBhvr>
                                        <p:cTn id="31" dur="500"/>
                                        <p:tgtEl>
                                          <p:spTgt spid="7"/>
                                        </p:tgtEl>
                                      </p:cBhvr>
                                    </p:animEffect>
                                  </p:childTnLst>
                                </p:cTn>
                              </p:par>
                              <p:par>
                                <p:cTn id="32" presetID="12" presetClass="entr" presetSubtype="2"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p:tgtEl>
                                          <p:spTgt spid="9"/>
                                        </p:tgtEl>
                                        <p:attrNameLst>
                                          <p:attrName>ppt_x</p:attrName>
                                        </p:attrNameLst>
                                      </p:cBhvr>
                                      <p:tavLst>
                                        <p:tav tm="0">
                                          <p:val>
                                            <p:strVal val="#ppt_x+#ppt_w*1.125000"/>
                                          </p:val>
                                        </p:tav>
                                        <p:tav tm="100000">
                                          <p:val>
                                            <p:strVal val="#ppt_x"/>
                                          </p:val>
                                        </p:tav>
                                      </p:tavLst>
                                    </p:anim>
                                    <p:animEffect transition="in" filter="wipe(left)">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anim calcmode="lin" valueType="num">
                                      <p:cBhvr>
                                        <p:cTn id="41" dur="500" fill="hold"/>
                                        <p:tgtEl>
                                          <p:spTgt spid="10"/>
                                        </p:tgtEl>
                                        <p:attrNameLst>
                                          <p:attrName>ppt_x</p:attrName>
                                        </p:attrNameLst>
                                      </p:cBhvr>
                                      <p:tavLst>
                                        <p:tav tm="0">
                                          <p:val>
                                            <p:strVal val="#ppt_x"/>
                                          </p:val>
                                        </p:tav>
                                        <p:tav tm="100000">
                                          <p:val>
                                            <p:strVal val="#ppt_x"/>
                                          </p:val>
                                        </p:tav>
                                      </p:tavLst>
                                    </p:anim>
                                    <p:anim calcmode="lin" valueType="num">
                                      <p:cBhvr>
                                        <p:cTn id="42"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p:tgtEl>
                                          <p:spTgt spid="15"/>
                                        </p:tgtEl>
                                        <p:attrNameLst>
                                          <p:attrName>ppt_x</p:attrName>
                                        </p:attrNameLst>
                                      </p:cBhvr>
                                      <p:tavLst>
                                        <p:tav tm="0">
                                          <p:val>
                                            <p:strVal val="#ppt_x-#ppt_w*1.125000"/>
                                          </p:val>
                                        </p:tav>
                                        <p:tav tm="100000">
                                          <p:val>
                                            <p:strVal val="#ppt_x"/>
                                          </p:val>
                                        </p:tav>
                                      </p:tavLst>
                                    </p:anim>
                                    <p:animEffect transition="in" filter="wipe(right)">
                                      <p:cBhvr>
                                        <p:cTn id="48" dur="500"/>
                                        <p:tgtEl>
                                          <p:spTgt spid="15"/>
                                        </p:tgtEl>
                                      </p:cBhvr>
                                    </p:animEffect>
                                  </p:childTnLst>
                                </p:cTn>
                              </p:par>
                              <p:par>
                                <p:cTn id="49" presetID="12" presetClass="entr" presetSubtype="2"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p:tgtEl>
                                          <p:spTgt spid="16"/>
                                        </p:tgtEl>
                                        <p:attrNameLst>
                                          <p:attrName>ppt_x</p:attrName>
                                        </p:attrNameLst>
                                      </p:cBhvr>
                                      <p:tavLst>
                                        <p:tav tm="0">
                                          <p:val>
                                            <p:strVal val="#ppt_x+#ppt_w*1.125000"/>
                                          </p:val>
                                        </p:tav>
                                        <p:tav tm="100000">
                                          <p:val>
                                            <p:strVal val="#ppt_x"/>
                                          </p:val>
                                        </p:tav>
                                      </p:tavLst>
                                    </p:anim>
                                    <p:animEffect transition="in" filter="wipe(left)">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anim calcmode="lin" valueType="num">
                                      <p:cBhvr>
                                        <p:cTn id="58" dur="500" fill="hold"/>
                                        <p:tgtEl>
                                          <p:spTgt spid="17"/>
                                        </p:tgtEl>
                                        <p:attrNameLst>
                                          <p:attrName>ppt_x</p:attrName>
                                        </p:attrNameLst>
                                      </p:cBhvr>
                                      <p:tavLst>
                                        <p:tav tm="0">
                                          <p:val>
                                            <p:strVal val="#ppt_x"/>
                                          </p:val>
                                        </p:tav>
                                        <p:tav tm="100000">
                                          <p:val>
                                            <p:strVal val="#ppt_x"/>
                                          </p:val>
                                        </p:tav>
                                      </p:tavLst>
                                    </p:anim>
                                    <p:anim calcmode="lin" valueType="num">
                                      <p:cBhvr>
                                        <p:cTn id="5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19" grpId="0"/>
      <p:bldP spid="20" grpId="0"/>
      <p:bldP spid="8" grpId="0" animBg="1"/>
      <p:bldP spid="7" grpId="0" animBg="1"/>
      <p:bldP spid="9" grpId="0"/>
      <p:bldP spid="10" grpId="0"/>
      <p:bldP spid="15" grpId="0" animBg="1"/>
      <p:bldP spid="16"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椭圆 45"/>
          <p:cNvSpPr>
            <a:spLocks noChangeAspect="1"/>
          </p:cNvSpPr>
          <p:nvPr/>
        </p:nvSpPr>
        <p:spPr>
          <a:xfrm>
            <a:off x="1395434" y="2119199"/>
            <a:ext cx="360000" cy="360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黑体" panose="02010609060101010101" pitchFamily="49" charset="-122"/>
                <a:ea typeface="黑体" panose="02010609060101010101" pitchFamily="49" charset="-122"/>
              </a:rPr>
              <a:t>6</a:t>
            </a:r>
            <a:endParaRPr lang="zh-CN" altLang="en-US" b="1" dirty="0" smtClean="0">
              <a:latin typeface="黑体" panose="02010609060101010101" pitchFamily="49" charset="-122"/>
              <a:ea typeface="黑体" panose="02010609060101010101" pitchFamily="49" charset="-122"/>
            </a:endParaRPr>
          </a:p>
        </p:txBody>
      </p:sp>
      <p:sp>
        <p:nvSpPr>
          <p:cNvPr id="19" name="文本框 18"/>
          <p:cNvSpPr txBox="1"/>
          <p:nvPr/>
        </p:nvSpPr>
        <p:spPr>
          <a:xfrm>
            <a:off x="1808027" y="2108048"/>
            <a:ext cx="4734815" cy="369332"/>
          </a:xfrm>
          <a:prstGeom prst="rect">
            <a:avLst/>
          </a:prstGeom>
          <a:noFill/>
        </p:spPr>
        <p:txBody>
          <a:bodyPr wrap="square" rtlCol="0">
            <a:spAutoFit/>
          </a:bodyPr>
          <a:lstStyle/>
          <a:p>
            <a:r>
              <a:rPr lang="zh-CN" altLang="en-US" b="1" dirty="0"/>
              <a:t>框架系统设计</a:t>
            </a:r>
          </a:p>
        </p:txBody>
      </p:sp>
      <p:sp>
        <p:nvSpPr>
          <p:cNvPr id="20" name="文本框 19"/>
          <p:cNvSpPr txBox="1"/>
          <p:nvPr/>
        </p:nvSpPr>
        <p:spPr>
          <a:xfrm>
            <a:off x="1395433" y="2602254"/>
            <a:ext cx="9870329" cy="415498"/>
          </a:xfrm>
          <a:prstGeom prst="rect">
            <a:avLst/>
          </a:prstGeom>
          <a:noFill/>
        </p:spPr>
        <p:txBody>
          <a:bodyPr wrap="square" rtlCol="0">
            <a:spAutoFit/>
          </a:bodyPr>
          <a:lstStyle/>
          <a:p>
            <a:pPr>
              <a:lnSpc>
                <a:spcPct val="150000"/>
              </a:lnSpc>
            </a:pPr>
            <a:r>
              <a:rPr lang="zh-CN" altLang="en-US" sz="1400" dirty="0" smtClean="0"/>
              <a:t>包括</a:t>
            </a:r>
            <a:r>
              <a:rPr lang="zh-CN" altLang="en-US" sz="1400" dirty="0"/>
              <a:t>登录页设计、主框架页面和总体界面设计、菜单系统设计、权限系统设计、工作流系统设计以及页面呈现组件等。</a:t>
            </a:r>
          </a:p>
        </p:txBody>
      </p:sp>
      <p:sp>
        <p:nvSpPr>
          <p:cNvPr id="8" name="KSO_Shape"/>
          <p:cNvSpPr/>
          <p:nvPr/>
        </p:nvSpPr>
        <p:spPr>
          <a:xfrm rot="5400000">
            <a:off x="1685802" y="-526074"/>
            <a:ext cx="635617" cy="4007225"/>
          </a:xfrm>
          <a:prstGeom prst="round2SameRect">
            <a:avLst>
              <a:gd name="adj1" fmla="val 26180"/>
              <a:gd name="adj2" fmla="val 0"/>
            </a:avLst>
          </a:prstGeom>
          <a:solidFill>
            <a:srgbClr val="F9BD00">
              <a:alpha val="44000"/>
            </a:srgbClr>
          </a:solidFill>
          <a:ln>
            <a:noFill/>
          </a:ln>
          <a:effectLst>
            <a:outerShdw blurRad="50800" dist="38100" dir="2700000" sx="101000" sy="101000" algn="tl" rotWithShape="0">
              <a:schemeClr val="accent4">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bg2">
                    <a:lumMod val="25000"/>
                  </a:schemeClr>
                </a:solidFill>
                <a:latin typeface="黑体" panose="02010609060101010101" pitchFamily="49" charset="-122"/>
                <a:ea typeface="黑体" panose="02010609060101010101" pitchFamily="49" charset="-122"/>
              </a:rPr>
              <a:t>系统设计 </a:t>
            </a:r>
            <a:r>
              <a:rPr lang="en-US" altLang="zh-CN" sz="2400" dirty="0" smtClean="0">
                <a:solidFill>
                  <a:schemeClr val="bg2">
                    <a:lumMod val="25000"/>
                  </a:schemeClr>
                </a:solidFill>
                <a:latin typeface="黑体" panose="02010609060101010101" pitchFamily="49" charset="-122"/>
                <a:ea typeface="黑体" panose="02010609060101010101" pitchFamily="49" charset="-122"/>
              </a:rPr>
              <a:t>/ </a:t>
            </a:r>
            <a:r>
              <a:rPr lang="zh-CN" altLang="en-US" sz="1600" dirty="0">
                <a:solidFill>
                  <a:schemeClr val="bg2">
                    <a:lumMod val="25000"/>
                  </a:schemeClr>
                </a:solidFill>
                <a:latin typeface="黑体" panose="02010609060101010101" pitchFamily="49" charset="-122"/>
                <a:ea typeface="黑体" panose="02010609060101010101" pitchFamily="49" charset="-122"/>
              </a:rPr>
              <a:t>设计</a:t>
            </a:r>
            <a:r>
              <a:rPr lang="zh-CN" altLang="en-US" sz="1600" dirty="0" smtClean="0">
                <a:solidFill>
                  <a:schemeClr val="bg2">
                    <a:lumMod val="25000"/>
                  </a:schemeClr>
                </a:solidFill>
                <a:latin typeface="黑体" panose="02010609060101010101" pitchFamily="49" charset="-122"/>
                <a:ea typeface="黑体" panose="02010609060101010101" pitchFamily="49" charset="-122"/>
              </a:rPr>
              <a:t>文档撰写</a:t>
            </a:r>
            <a:r>
              <a:rPr lang="en-US" altLang="zh-CN" sz="1600" dirty="0" smtClean="0">
                <a:solidFill>
                  <a:schemeClr val="bg2">
                    <a:lumMod val="25000"/>
                  </a:schemeClr>
                </a:solidFill>
                <a:latin typeface="黑体" panose="02010609060101010101" pitchFamily="49" charset="-122"/>
                <a:ea typeface="黑体" panose="02010609060101010101" pitchFamily="49" charset="-122"/>
              </a:rPr>
              <a:t>-</a:t>
            </a:r>
            <a:r>
              <a:rPr lang="zh-CN" altLang="en-US" sz="1600" dirty="0" smtClean="0">
                <a:solidFill>
                  <a:schemeClr val="bg2">
                    <a:lumMod val="25000"/>
                  </a:schemeClr>
                </a:solidFill>
                <a:latin typeface="黑体" panose="02010609060101010101" pitchFamily="49" charset="-122"/>
                <a:ea typeface="黑体" panose="02010609060101010101" pitchFamily="49" charset="-122"/>
              </a:rPr>
              <a:t>结构</a:t>
            </a:r>
            <a:endParaRPr lang="zh-CN" altLang="en-US" sz="1600" dirty="0">
              <a:solidFill>
                <a:schemeClr val="bg2">
                  <a:lumMod val="25000"/>
                </a:schemeClr>
              </a:solidFill>
              <a:latin typeface="黑体" panose="02010609060101010101" pitchFamily="49" charset="-122"/>
              <a:ea typeface="黑体" panose="02010609060101010101" pitchFamily="49" charset="-122"/>
            </a:endParaRPr>
          </a:p>
        </p:txBody>
      </p:sp>
      <p:sp>
        <p:nvSpPr>
          <p:cNvPr id="7" name="椭圆 6"/>
          <p:cNvSpPr>
            <a:spLocks noChangeAspect="1"/>
          </p:cNvSpPr>
          <p:nvPr/>
        </p:nvSpPr>
        <p:spPr>
          <a:xfrm>
            <a:off x="1395434" y="3252130"/>
            <a:ext cx="360000" cy="360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黑体" panose="02010609060101010101" pitchFamily="49" charset="-122"/>
                <a:ea typeface="黑体" panose="02010609060101010101" pitchFamily="49" charset="-122"/>
              </a:rPr>
              <a:t>7</a:t>
            </a:r>
            <a:endParaRPr lang="zh-CN" altLang="en-US" b="1" dirty="0" smtClean="0">
              <a:latin typeface="黑体" panose="02010609060101010101" pitchFamily="49" charset="-122"/>
              <a:ea typeface="黑体" panose="02010609060101010101" pitchFamily="49" charset="-122"/>
            </a:endParaRPr>
          </a:p>
        </p:txBody>
      </p:sp>
      <p:sp>
        <p:nvSpPr>
          <p:cNvPr id="9" name="文本框 8"/>
          <p:cNvSpPr txBox="1"/>
          <p:nvPr/>
        </p:nvSpPr>
        <p:spPr>
          <a:xfrm>
            <a:off x="1808028" y="3240979"/>
            <a:ext cx="2096430" cy="369332"/>
          </a:xfrm>
          <a:prstGeom prst="rect">
            <a:avLst/>
          </a:prstGeom>
          <a:noFill/>
        </p:spPr>
        <p:txBody>
          <a:bodyPr wrap="square" rtlCol="0">
            <a:spAutoFit/>
          </a:bodyPr>
          <a:lstStyle/>
          <a:p>
            <a:r>
              <a:rPr lang="zh-CN" altLang="en-US" b="1" dirty="0" smtClean="0"/>
              <a:t>业务系统设计</a:t>
            </a:r>
            <a:endParaRPr lang="zh-CN" altLang="en-US" b="1" dirty="0"/>
          </a:p>
        </p:txBody>
      </p:sp>
      <p:sp>
        <p:nvSpPr>
          <p:cNvPr id="10" name="文本框 9"/>
          <p:cNvSpPr txBox="1"/>
          <p:nvPr/>
        </p:nvSpPr>
        <p:spPr>
          <a:xfrm>
            <a:off x="1395433" y="3699673"/>
            <a:ext cx="8582285" cy="705834"/>
          </a:xfrm>
          <a:prstGeom prst="rect">
            <a:avLst/>
          </a:prstGeom>
          <a:noFill/>
        </p:spPr>
        <p:txBody>
          <a:bodyPr wrap="square" rtlCol="0">
            <a:spAutoFit/>
          </a:bodyPr>
          <a:lstStyle/>
          <a:p>
            <a:pPr>
              <a:lnSpc>
                <a:spcPct val="150000"/>
              </a:lnSpc>
            </a:pPr>
            <a:r>
              <a:rPr lang="zh-CN" altLang="en-US" sz="1400" dirty="0"/>
              <a:t>业务系统即用户（客户）需要通过系统所实现的业务功能模块，包括模块说明，模块包含的增删改查、导入导出、数据分析、统计报表等功能。</a:t>
            </a:r>
          </a:p>
        </p:txBody>
      </p:sp>
      <p:sp>
        <p:nvSpPr>
          <p:cNvPr id="15" name="椭圆 14"/>
          <p:cNvSpPr>
            <a:spLocks noChangeAspect="1"/>
          </p:cNvSpPr>
          <p:nvPr/>
        </p:nvSpPr>
        <p:spPr>
          <a:xfrm>
            <a:off x="1395434" y="4541510"/>
            <a:ext cx="360000" cy="360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黑体" panose="02010609060101010101" pitchFamily="49" charset="-122"/>
                <a:ea typeface="黑体" panose="02010609060101010101" pitchFamily="49" charset="-122"/>
              </a:rPr>
              <a:t>8</a:t>
            </a:r>
            <a:endParaRPr lang="zh-CN" altLang="en-US" b="1" dirty="0" smtClean="0">
              <a:latin typeface="黑体" panose="02010609060101010101" pitchFamily="49" charset="-122"/>
              <a:ea typeface="黑体" panose="02010609060101010101" pitchFamily="49" charset="-122"/>
            </a:endParaRPr>
          </a:p>
        </p:txBody>
      </p:sp>
      <p:sp>
        <p:nvSpPr>
          <p:cNvPr id="16" name="文本框 15"/>
          <p:cNvSpPr txBox="1"/>
          <p:nvPr/>
        </p:nvSpPr>
        <p:spPr>
          <a:xfrm>
            <a:off x="1808028" y="4530359"/>
            <a:ext cx="2096430" cy="369332"/>
          </a:xfrm>
          <a:prstGeom prst="rect">
            <a:avLst/>
          </a:prstGeom>
          <a:noFill/>
        </p:spPr>
        <p:txBody>
          <a:bodyPr wrap="square" rtlCol="0">
            <a:spAutoFit/>
          </a:bodyPr>
          <a:lstStyle/>
          <a:p>
            <a:r>
              <a:rPr lang="zh-CN" altLang="en-US" b="1" dirty="0" smtClean="0"/>
              <a:t>系统安全设计</a:t>
            </a:r>
            <a:endParaRPr lang="zh-CN" altLang="en-US" b="1" dirty="0"/>
          </a:p>
        </p:txBody>
      </p:sp>
      <p:sp>
        <p:nvSpPr>
          <p:cNvPr id="17" name="文本框 16"/>
          <p:cNvSpPr txBox="1"/>
          <p:nvPr/>
        </p:nvSpPr>
        <p:spPr>
          <a:xfrm>
            <a:off x="1395433" y="5068955"/>
            <a:ext cx="9382058" cy="705834"/>
          </a:xfrm>
          <a:prstGeom prst="rect">
            <a:avLst/>
          </a:prstGeom>
          <a:noFill/>
        </p:spPr>
        <p:txBody>
          <a:bodyPr wrap="square" rtlCol="0">
            <a:spAutoFit/>
          </a:bodyPr>
          <a:lstStyle/>
          <a:p>
            <a:pPr>
              <a:lnSpc>
                <a:spcPct val="150000"/>
              </a:lnSpc>
            </a:pPr>
            <a:r>
              <a:rPr lang="zh-CN" altLang="en-US" sz="1400" dirty="0"/>
              <a:t>包括操作安全（软件系统登录验证、服务器系统登录验证、数据库系统登录验证、录入时的数据格式验证等）、权限设置、操作日志、数据备份和恢复等。</a:t>
            </a:r>
          </a:p>
        </p:txBody>
      </p:sp>
    </p:spTree>
    <p:extLst>
      <p:ext uri="{BB962C8B-B14F-4D97-AF65-F5344CB8AC3E}">
        <p14:creationId xmlns:p14="http://schemas.microsoft.com/office/powerpoint/2010/main" val="260667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right)">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p:tgtEl>
                                          <p:spTgt spid="46"/>
                                        </p:tgtEl>
                                        <p:attrNameLst>
                                          <p:attrName>ppt_x</p:attrName>
                                        </p:attrNameLst>
                                      </p:cBhvr>
                                      <p:tavLst>
                                        <p:tav tm="0">
                                          <p:val>
                                            <p:strVal val="#ppt_x-#ppt_w*1.125000"/>
                                          </p:val>
                                        </p:tav>
                                        <p:tav tm="100000">
                                          <p:val>
                                            <p:strVal val="#ppt_x"/>
                                          </p:val>
                                        </p:tav>
                                      </p:tavLst>
                                    </p:anim>
                                    <p:animEffect transition="in" filter="wipe(right)">
                                      <p:cBhvr>
                                        <p:cTn id="14" dur="500"/>
                                        <p:tgtEl>
                                          <p:spTgt spid="46"/>
                                        </p:tgtEl>
                                      </p:cBhvr>
                                    </p:animEffect>
                                  </p:childTnLst>
                                </p:cTn>
                              </p:par>
                              <p:par>
                                <p:cTn id="15" presetID="12" presetClass="entr" presetSubtype="2"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p:tgtEl>
                                          <p:spTgt spid="19"/>
                                        </p:tgtEl>
                                        <p:attrNameLst>
                                          <p:attrName>ppt_x</p:attrName>
                                        </p:attrNameLst>
                                      </p:cBhvr>
                                      <p:tavLst>
                                        <p:tav tm="0">
                                          <p:val>
                                            <p:strVal val="#ppt_x+#ppt_w*1.125000"/>
                                          </p:val>
                                        </p:tav>
                                        <p:tav tm="100000">
                                          <p:val>
                                            <p:strVal val="#ppt_x"/>
                                          </p:val>
                                        </p:tav>
                                      </p:tavLst>
                                    </p:anim>
                                    <p:animEffect transition="in" filter="wipe(left)">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anim calcmode="lin" valueType="num">
                                      <p:cBhvr>
                                        <p:cTn id="24" dur="500" fill="hold"/>
                                        <p:tgtEl>
                                          <p:spTgt spid="20"/>
                                        </p:tgtEl>
                                        <p:attrNameLst>
                                          <p:attrName>ppt_x</p:attrName>
                                        </p:attrNameLst>
                                      </p:cBhvr>
                                      <p:tavLst>
                                        <p:tav tm="0">
                                          <p:val>
                                            <p:strVal val="#ppt_x"/>
                                          </p:val>
                                        </p:tav>
                                        <p:tav tm="100000">
                                          <p:val>
                                            <p:strVal val="#ppt_x"/>
                                          </p:val>
                                        </p:tav>
                                      </p:tavLst>
                                    </p:anim>
                                    <p:anim calcmode="lin" valueType="num">
                                      <p:cBhvr>
                                        <p:cTn id="25"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p:tgtEl>
                                          <p:spTgt spid="7"/>
                                        </p:tgtEl>
                                        <p:attrNameLst>
                                          <p:attrName>ppt_x</p:attrName>
                                        </p:attrNameLst>
                                      </p:cBhvr>
                                      <p:tavLst>
                                        <p:tav tm="0">
                                          <p:val>
                                            <p:strVal val="#ppt_x-#ppt_w*1.125000"/>
                                          </p:val>
                                        </p:tav>
                                        <p:tav tm="100000">
                                          <p:val>
                                            <p:strVal val="#ppt_x"/>
                                          </p:val>
                                        </p:tav>
                                      </p:tavLst>
                                    </p:anim>
                                    <p:animEffect transition="in" filter="wipe(right)">
                                      <p:cBhvr>
                                        <p:cTn id="31" dur="500"/>
                                        <p:tgtEl>
                                          <p:spTgt spid="7"/>
                                        </p:tgtEl>
                                      </p:cBhvr>
                                    </p:animEffect>
                                  </p:childTnLst>
                                </p:cTn>
                              </p:par>
                              <p:par>
                                <p:cTn id="32" presetID="12" presetClass="entr" presetSubtype="2"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p:tgtEl>
                                          <p:spTgt spid="9"/>
                                        </p:tgtEl>
                                        <p:attrNameLst>
                                          <p:attrName>ppt_x</p:attrName>
                                        </p:attrNameLst>
                                      </p:cBhvr>
                                      <p:tavLst>
                                        <p:tav tm="0">
                                          <p:val>
                                            <p:strVal val="#ppt_x+#ppt_w*1.125000"/>
                                          </p:val>
                                        </p:tav>
                                        <p:tav tm="100000">
                                          <p:val>
                                            <p:strVal val="#ppt_x"/>
                                          </p:val>
                                        </p:tav>
                                      </p:tavLst>
                                    </p:anim>
                                    <p:animEffect transition="in" filter="wipe(left)">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anim calcmode="lin" valueType="num">
                                      <p:cBhvr>
                                        <p:cTn id="41" dur="500" fill="hold"/>
                                        <p:tgtEl>
                                          <p:spTgt spid="10"/>
                                        </p:tgtEl>
                                        <p:attrNameLst>
                                          <p:attrName>ppt_x</p:attrName>
                                        </p:attrNameLst>
                                      </p:cBhvr>
                                      <p:tavLst>
                                        <p:tav tm="0">
                                          <p:val>
                                            <p:strVal val="#ppt_x"/>
                                          </p:val>
                                        </p:tav>
                                        <p:tav tm="100000">
                                          <p:val>
                                            <p:strVal val="#ppt_x"/>
                                          </p:val>
                                        </p:tav>
                                      </p:tavLst>
                                    </p:anim>
                                    <p:anim calcmode="lin" valueType="num">
                                      <p:cBhvr>
                                        <p:cTn id="42"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p:tgtEl>
                                          <p:spTgt spid="15"/>
                                        </p:tgtEl>
                                        <p:attrNameLst>
                                          <p:attrName>ppt_x</p:attrName>
                                        </p:attrNameLst>
                                      </p:cBhvr>
                                      <p:tavLst>
                                        <p:tav tm="0">
                                          <p:val>
                                            <p:strVal val="#ppt_x-#ppt_w*1.125000"/>
                                          </p:val>
                                        </p:tav>
                                        <p:tav tm="100000">
                                          <p:val>
                                            <p:strVal val="#ppt_x"/>
                                          </p:val>
                                        </p:tav>
                                      </p:tavLst>
                                    </p:anim>
                                    <p:animEffect transition="in" filter="wipe(right)">
                                      <p:cBhvr>
                                        <p:cTn id="48" dur="500"/>
                                        <p:tgtEl>
                                          <p:spTgt spid="15"/>
                                        </p:tgtEl>
                                      </p:cBhvr>
                                    </p:animEffect>
                                  </p:childTnLst>
                                </p:cTn>
                              </p:par>
                              <p:par>
                                <p:cTn id="49" presetID="12" presetClass="entr" presetSubtype="2"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p:tgtEl>
                                          <p:spTgt spid="16"/>
                                        </p:tgtEl>
                                        <p:attrNameLst>
                                          <p:attrName>ppt_x</p:attrName>
                                        </p:attrNameLst>
                                      </p:cBhvr>
                                      <p:tavLst>
                                        <p:tav tm="0">
                                          <p:val>
                                            <p:strVal val="#ppt_x+#ppt_w*1.125000"/>
                                          </p:val>
                                        </p:tav>
                                        <p:tav tm="100000">
                                          <p:val>
                                            <p:strVal val="#ppt_x"/>
                                          </p:val>
                                        </p:tav>
                                      </p:tavLst>
                                    </p:anim>
                                    <p:animEffect transition="in" filter="wipe(left)">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anim calcmode="lin" valueType="num">
                                      <p:cBhvr>
                                        <p:cTn id="58" dur="500" fill="hold"/>
                                        <p:tgtEl>
                                          <p:spTgt spid="17"/>
                                        </p:tgtEl>
                                        <p:attrNameLst>
                                          <p:attrName>ppt_x</p:attrName>
                                        </p:attrNameLst>
                                      </p:cBhvr>
                                      <p:tavLst>
                                        <p:tav tm="0">
                                          <p:val>
                                            <p:strVal val="#ppt_x"/>
                                          </p:val>
                                        </p:tav>
                                        <p:tav tm="100000">
                                          <p:val>
                                            <p:strVal val="#ppt_x"/>
                                          </p:val>
                                        </p:tav>
                                      </p:tavLst>
                                    </p:anim>
                                    <p:anim calcmode="lin" valueType="num">
                                      <p:cBhvr>
                                        <p:cTn id="5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19" grpId="0"/>
      <p:bldP spid="20" grpId="0"/>
      <p:bldP spid="8" grpId="0" animBg="1"/>
      <p:bldP spid="7" grpId="0" animBg="1"/>
      <p:bldP spid="9" grpId="0"/>
      <p:bldP spid="10" grpId="0"/>
      <p:bldP spid="15" grpId="0" animBg="1"/>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椭圆 45"/>
          <p:cNvSpPr>
            <a:spLocks noChangeAspect="1"/>
          </p:cNvSpPr>
          <p:nvPr/>
        </p:nvSpPr>
        <p:spPr>
          <a:xfrm>
            <a:off x="1395434" y="2119199"/>
            <a:ext cx="360000" cy="360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黑体" panose="02010609060101010101" pitchFamily="49" charset="-122"/>
                <a:ea typeface="黑体" panose="02010609060101010101" pitchFamily="49" charset="-122"/>
              </a:rPr>
              <a:t>9</a:t>
            </a:r>
            <a:endParaRPr lang="zh-CN" altLang="en-US" b="1" dirty="0" smtClean="0">
              <a:latin typeface="黑体" panose="02010609060101010101" pitchFamily="49" charset="-122"/>
              <a:ea typeface="黑体" panose="02010609060101010101" pitchFamily="49" charset="-122"/>
            </a:endParaRPr>
          </a:p>
        </p:txBody>
      </p:sp>
      <p:sp>
        <p:nvSpPr>
          <p:cNvPr id="19" name="文本框 18"/>
          <p:cNvSpPr txBox="1"/>
          <p:nvPr/>
        </p:nvSpPr>
        <p:spPr>
          <a:xfrm>
            <a:off x="1808027" y="2108048"/>
            <a:ext cx="4734815" cy="369332"/>
          </a:xfrm>
          <a:prstGeom prst="rect">
            <a:avLst/>
          </a:prstGeom>
          <a:noFill/>
        </p:spPr>
        <p:txBody>
          <a:bodyPr wrap="square" rtlCol="0">
            <a:spAutoFit/>
          </a:bodyPr>
          <a:lstStyle/>
          <a:p>
            <a:r>
              <a:rPr lang="zh-CN" altLang="en-US" b="1" dirty="0"/>
              <a:t>技术性能</a:t>
            </a:r>
            <a:r>
              <a:rPr lang="zh-CN" altLang="en-US" b="1" dirty="0" smtClean="0"/>
              <a:t>设计</a:t>
            </a:r>
            <a:endParaRPr lang="zh-CN" altLang="en-US" b="1" dirty="0"/>
          </a:p>
        </p:txBody>
      </p:sp>
      <p:sp>
        <p:nvSpPr>
          <p:cNvPr id="20" name="文本框 19"/>
          <p:cNvSpPr txBox="1"/>
          <p:nvPr/>
        </p:nvSpPr>
        <p:spPr>
          <a:xfrm>
            <a:off x="1395433" y="2602254"/>
            <a:ext cx="9870329" cy="3323987"/>
          </a:xfrm>
          <a:prstGeom prst="rect">
            <a:avLst/>
          </a:prstGeom>
          <a:noFill/>
        </p:spPr>
        <p:txBody>
          <a:bodyPr wrap="square" rtlCol="0">
            <a:spAutoFit/>
          </a:bodyPr>
          <a:lstStyle/>
          <a:p>
            <a:pPr>
              <a:lnSpc>
                <a:spcPct val="150000"/>
              </a:lnSpc>
            </a:pPr>
            <a:r>
              <a:rPr lang="zh-CN" altLang="en-US" sz="1400" dirty="0"/>
              <a:t>包括响应时间、用户并发数、吞吐量、资源使用率、点击数等</a:t>
            </a:r>
            <a:r>
              <a:rPr lang="zh-CN" altLang="en-US" sz="1400" dirty="0" smtClean="0"/>
              <a:t>。</a:t>
            </a:r>
            <a:endParaRPr lang="en-US" altLang="zh-CN" sz="1400" dirty="0" smtClean="0"/>
          </a:p>
          <a:p>
            <a:pPr marL="285750" indent="-285750">
              <a:lnSpc>
                <a:spcPct val="150000"/>
              </a:lnSpc>
              <a:buFont typeface="Wingdings" panose="05000000000000000000" pitchFamily="2" charset="2"/>
              <a:buChar char="n"/>
            </a:pPr>
            <a:r>
              <a:rPr lang="zh-CN" altLang="en-US" sz="1400" dirty="0"/>
              <a:t>响应时间：包括服务端响应时间（服务器完成处理请求执行的时间）、网络响应时间（网络硬件传输处理请求和处理结束的时间）、客户端响应时间（客户端构建请求和展现处理结果的时间）等。</a:t>
            </a:r>
            <a:endParaRPr lang="en-US" altLang="zh-CN" sz="1400" dirty="0" smtClean="0"/>
          </a:p>
          <a:p>
            <a:pPr marL="285750" indent="-285750">
              <a:lnSpc>
                <a:spcPct val="150000"/>
              </a:lnSpc>
              <a:buFont typeface="Wingdings" panose="05000000000000000000" pitchFamily="2" charset="2"/>
              <a:buChar char="n"/>
            </a:pPr>
            <a:r>
              <a:rPr lang="zh-CN" altLang="en-US" sz="1400" dirty="0" smtClean="0"/>
              <a:t>用户</a:t>
            </a:r>
            <a:r>
              <a:rPr lang="zh-CN" altLang="en-US" sz="1400" dirty="0"/>
              <a:t>并发数：并发数是指客户端同一时间执行一个操作的一批用户数量，用来衡量服务器并发容量和同步协调的能力，反映软件系统的并发处理能力。</a:t>
            </a:r>
            <a:endParaRPr lang="en-US" altLang="zh-CN" sz="1400" dirty="0" smtClean="0"/>
          </a:p>
          <a:p>
            <a:pPr marL="285750" indent="-285750">
              <a:lnSpc>
                <a:spcPct val="150000"/>
              </a:lnSpc>
              <a:buFont typeface="Wingdings" panose="05000000000000000000" pitchFamily="2" charset="2"/>
              <a:buChar char="n"/>
            </a:pPr>
            <a:r>
              <a:rPr lang="zh-CN" altLang="en-US" sz="1400" dirty="0"/>
              <a:t>吞吐量</a:t>
            </a:r>
            <a:r>
              <a:rPr lang="zh-CN" altLang="en-US" sz="1400" dirty="0" smtClean="0"/>
              <a:t>：即</a:t>
            </a:r>
            <a:r>
              <a:rPr lang="zh-CN" altLang="en-US" sz="1400" dirty="0"/>
              <a:t>系统的处理能力，是指软件系统在单位时间内能处理多少事务</a:t>
            </a:r>
            <a:r>
              <a:rPr lang="en-US" altLang="zh-CN" sz="1400" dirty="0"/>
              <a:t>/</a:t>
            </a:r>
            <a:r>
              <a:rPr lang="zh-CN" altLang="en-US" sz="1400" dirty="0"/>
              <a:t>请求</a:t>
            </a:r>
            <a:r>
              <a:rPr lang="en-US" altLang="zh-CN" sz="1400" dirty="0"/>
              <a:t>/</a:t>
            </a:r>
            <a:r>
              <a:rPr lang="zh-CN" altLang="en-US" sz="1400" dirty="0"/>
              <a:t>单位数据等。比如，数据库的吞吐量指的是单位时间内不同</a:t>
            </a:r>
            <a:r>
              <a:rPr lang="en-US" altLang="zh-CN" sz="1400" dirty="0"/>
              <a:t>SQL</a:t>
            </a:r>
            <a:r>
              <a:rPr lang="zh-CN" altLang="en-US" sz="1400" dirty="0"/>
              <a:t>语句的执行数量；网络吞吐量指的是单位时间内网络传输的数据流量。</a:t>
            </a:r>
            <a:endParaRPr lang="en-US" altLang="zh-CN" sz="1400" dirty="0" smtClean="0"/>
          </a:p>
          <a:p>
            <a:pPr marL="285750" indent="-285750">
              <a:lnSpc>
                <a:spcPct val="150000"/>
              </a:lnSpc>
              <a:buFont typeface="Wingdings" panose="05000000000000000000" pitchFamily="2" charset="2"/>
              <a:buChar char="n"/>
            </a:pPr>
            <a:r>
              <a:rPr lang="zh-CN" altLang="en-US" sz="1400" dirty="0" smtClean="0"/>
              <a:t>资源</a:t>
            </a:r>
            <a:r>
              <a:rPr lang="zh-CN" altLang="en-US" sz="1400" dirty="0"/>
              <a:t>使用率：常见的资源使用率包括</a:t>
            </a:r>
            <a:r>
              <a:rPr lang="en-US" altLang="zh-CN" sz="1400" dirty="0"/>
              <a:t>CPU</a:t>
            </a:r>
            <a:r>
              <a:rPr lang="zh-CN" altLang="en-US" sz="1400" dirty="0"/>
              <a:t>占用率、内存使用率、磁盘</a:t>
            </a:r>
            <a:r>
              <a:rPr lang="en-US" altLang="zh-CN" sz="1400" dirty="0"/>
              <a:t>IO</a:t>
            </a:r>
            <a:r>
              <a:rPr lang="zh-CN" altLang="en-US" sz="1400" dirty="0"/>
              <a:t>、网络</a:t>
            </a:r>
            <a:r>
              <a:rPr lang="en-US" altLang="zh-CN" sz="1400" dirty="0"/>
              <a:t>IO</a:t>
            </a:r>
            <a:r>
              <a:rPr lang="zh-CN" altLang="en-US" sz="1400" dirty="0"/>
              <a:t>等。</a:t>
            </a:r>
            <a:endParaRPr lang="en-US" altLang="zh-CN" sz="1400" dirty="0" smtClean="0"/>
          </a:p>
          <a:p>
            <a:pPr marL="285750" indent="-285750">
              <a:lnSpc>
                <a:spcPct val="150000"/>
              </a:lnSpc>
              <a:buFont typeface="Wingdings" panose="05000000000000000000" pitchFamily="2" charset="2"/>
              <a:buChar char="n"/>
            </a:pPr>
            <a:r>
              <a:rPr lang="zh-CN" altLang="en-US" sz="1400" dirty="0"/>
              <a:t>点击数：点击数是衡量</a:t>
            </a:r>
            <a:r>
              <a:rPr lang="en-US" altLang="zh-CN" sz="1400" dirty="0"/>
              <a:t>Web Server</a:t>
            </a:r>
            <a:r>
              <a:rPr lang="zh-CN" altLang="en-US" sz="1400" dirty="0"/>
              <a:t>处理能力的一个指标，指的是客户端向</a:t>
            </a:r>
            <a:r>
              <a:rPr lang="en-US" altLang="zh-CN" sz="1400" dirty="0"/>
              <a:t>Web Server</a:t>
            </a:r>
            <a:r>
              <a:rPr lang="zh-CN" altLang="en-US" sz="1400" dirty="0"/>
              <a:t>发起的</a:t>
            </a:r>
            <a:r>
              <a:rPr lang="en-US" altLang="zh-CN" sz="1400" dirty="0"/>
              <a:t>Http</a:t>
            </a:r>
            <a:r>
              <a:rPr lang="zh-CN" altLang="en-US" sz="1400"/>
              <a:t>请求次数，而不是鼠标点击次数。</a:t>
            </a:r>
            <a:endParaRPr lang="zh-CN" altLang="en-US" sz="1400" dirty="0"/>
          </a:p>
        </p:txBody>
      </p:sp>
      <p:sp>
        <p:nvSpPr>
          <p:cNvPr id="8" name="KSO_Shape"/>
          <p:cNvSpPr/>
          <p:nvPr/>
        </p:nvSpPr>
        <p:spPr>
          <a:xfrm rot="5400000">
            <a:off x="1685802" y="-526074"/>
            <a:ext cx="635617" cy="4007225"/>
          </a:xfrm>
          <a:prstGeom prst="round2SameRect">
            <a:avLst>
              <a:gd name="adj1" fmla="val 26180"/>
              <a:gd name="adj2" fmla="val 0"/>
            </a:avLst>
          </a:prstGeom>
          <a:solidFill>
            <a:srgbClr val="F9BD00">
              <a:alpha val="44000"/>
            </a:srgbClr>
          </a:solidFill>
          <a:ln>
            <a:noFill/>
          </a:ln>
          <a:effectLst>
            <a:outerShdw blurRad="50800" dist="38100" dir="2700000" sx="101000" sy="101000" algn="tl" rotWithShape="0">
              <a:schemeClr val="accent4">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bg2">
                    <a:lumMod val="25000"/>
                  </a:schemeClr>
                </a:solidFill>
                <a:latin typeface="黑体" panose="02010609060101010101" pitchFamily="49" charset="-122"/>
                <a:ea typeface="黑体" panose="02010609060101010101" pitchFamily="49" charset="-122"/>
              </a:rPr>
              <a:t>系统设计 </a:t>
            </a:r>
            <a:r>
              <a:rPr lang="en-US" altLang="zh-CN" sz="2400" dirty="0" smtClean="0">
                <a:solidFill>
                  <a:schemeClr val="bg2">
                    <a:lumMod val="25000"/>
                  </a:schemeClr>
                </a:solidFill>
                <a:latin typeface="黑体" panose="02010609060101010101" pitchFamily="49" charset="-122"/>
                <a:ea typeface="黑体" panose="02010609060101010101" pitchFamily="49" charset="-122"/>
              </a:rPr>
              <a:t>/ </a:t>
            </a:r>
            <a:r>
              <a:rPr lang="zh-CN" altLang="en-US" sz="1600" dirty="0">
                <a:solidFill>
                  <a:schemeClr val="bg2">
                    <a:lumMod val="25000"/>
                  </a:schemeClr>
                </a:solidFill>
                <a:latin typeface="黑体" panose="02010609060101010101" pitchFamily="49" charset="-122"/>
                <a:ea typeface="黑体" panose="02010609060101010101" pitchFamily="49" charset="-122"/>
              </a:rPr>
              <a:t>设计</a:t>
            </a:r>
            <a:r>
              <a:rPr lang="zh-CN" altLang="en-US" sz="1600" dirty="0" smtClean="0">
                <a:solidFill>
                  <a:schemeClr val="bg2">
                    <a:lumMod val="25000"/>
                  </a:schemeClr>
                </a:solidFill>
                <a:latin typeface="黑体" panose="02010609060101010101" pitchFamily="49" charset="-122"/>
                <a:ea typeface="黑体" panose="02010609060101010101" pitchFamily="49" charset="-122"/>
              </a:rPr>
              <a:t>文档撰写</a:t>
            </a:r>
            <a:r>
              <a:rPr lang="en-US" altLang="zh-CN" sz="1600" dirty="0" smtClean="0">
                <a:solidFill>
                  <a:schemeClr val="bg2">
                    <a:lumMod val="25000"/>
                  </a:schemeClr>
                </a:solidFill>
                <a:latin typeface="黑体" panose="02010609060101010101" pitchFamily="49" charset="-122"/>
                <a:ea typeface="黑体" panose="02010609060101010101" pitchFamily="49" charset="-122"/>
              </a:rPr>
              <a:t>-</a:t>
            </a:r>
            <a:r>
              <a:rPr lang="zh-CN" altLang="en-US" sz="1600" dirty="0" smtClean="0">
                <a:solidFill>
                  <a:schemeClr val="bg2">
                    <a:lumMod val="25000"/>
                  </a:schemeClr>
                </a:solidFill>
                <a:latin typeface="黑体" panose="02010609060101010101" pitchFamily="49" charset="-122"/>
                <a:ea typeface="黑体" panose="02010609060101010101" pitchFamily="49" charset="-122"/>
              </a:rPr>
              <a:t>结构</a:t>
            </a:r>
            <a:endParaRPr lang="zh-CN" altLang="en-US" sz="1600" dirty="0">
              <a:solidFill>
                <a:schemeClr val="bg2">
                  <a:lumMod val="2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24564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right)">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p:tgtEl>
                                          <p:spTgt spid="46"/>
                                        </p:tgtEl>
                                        <p:attrNameLst>
                                          <p:attrName>ppt_x</p:attrName>
                                        </p:attrNameLst>
                                      </p:cBhvr>
                                      <p:tavLst>
                                        <p:tav tm="0">
                                          <p:val>
                                            <p:strVal val="#ppt_x-#ppt_w*1.125000"/>
                                          </p:val>
                                        </p:tav>
                                        <p:tav tm="100000">
                                          <p:val>
                                            <p:strVal val="#ppt_x"/>
                                          </p:val>
                                        </p:tav>
                                      </p:tavLst>
                                    </p:anim>
                                    <p:animEffect transition="in" filter="wipe(right)">
                                      <p:cBhvr>
                                        <p:cTn id="14" dur="500"/>
                                        <p:tgtEl>
                                          <p:spTgt spid="46"/>
                                        </p:tgtEl>
                                      </p:cBhvr>
                                    </p:animEffect>
                                  </p:childTnLst>
                                </p:cTn>
                              </p:par>
                              <p:par>
                                <p:cTn id="15" presetID="12" presetClass="entr" presetSubtype="2"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p:tgtEl>
                                          <p:spTgt spid="19"/>
                                        </p:tgtEl>
                                        <p:attrNameLst>
                                          <p:attrName>ppt_x</p:attrName>
                                        </p:attrNameLst>
                                      </p:cBhvr>
                                      <p:tavLst>
                                        <p:tav tm="0">
                                          <p:val>
                                            <p:strVal val="#ppt_x+#ppt_w*1.125000"/>
                                          </p:val>
                                        </p:tav>
                                        <p:tav tm="100000">
                                          <p:val>
                                            <p:strVal val="#ppt_x"/>
                                          </p:val>
                                        </p:tav>
                                      </p:tavLst>
                                    </p:anim>
                                    <p:animEffect transition="in" filter="wipe(left)">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anim calcmode="lin" valueType="num">
                                      <p:cBhvr>
                                        <p:cTn id="24" dur="500" fill="hold"/>
                                        <p:tgtEl>
                                          <p:spTgt spid="20"/>
                                        </p:tgtEl>
                                        <p:attrNameLst>
                                          <p:attrName>ppt_x</p:attrName>
                                        </p:attrNameLst>
                                      </p:cBhvr>
                                      <p:tavLst>
                                        <p:tav tm="0">
                                          <p:val>
                                            <p:strVal val="#ppt_x"/>
                                          </p:val>
                                        </p:tav>
                                        <p:tav tm="100000">
                                          <p:val>
                                            <p:strVal val="#ppt_x"/>
                                          </p:val>
                                        </p:tav>
                                      </p:tavLst>
                                    </p:anim>
                                    <p:anim calcmode="lin" valueType="num">
                                      <p:cBhvr>
                                        <p:cTn id="25"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19" grpId="0"/>
      <p:bldP spid="20" grpId="0"/>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椭圆 45"/>
          <p:cNvSpPr>
            <a:spLocks noChangeAspect="1"/>
          </p:cNvSpPr>
          <p:nvPr/>
        </p:nvSpPr>
        <p:spPr>
          <a:xfrm>
            <a:off x="1395434" y="2119199"/>
            <a:ext cx="432000" cy="432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1050" b="1" spc="-50" dirty="0" smtClean="0">
                <a:latin typeface="黑体" panose="02010609060101010101" pitchFamily="49" charset="-122"/>
                <a:ea typeface="黑体" panose="02010609060101010101" pitchFamily="49" charset="-122"/>
              </a:rPr>
              <a:t>10</a:t>
            </a:r>
            <a:endParaRPr lang="zh-CN" altLang="en-US" sz="1050" b="1" spc="-50" dirty="0" smtClean="0">
              <a:latin typeface="黑体" panose="02010609060101010101" pitchFamily="49" charset="-122"/>
              <a:ea typeface="黑体" panose="02010609060101010101" pitchFamily="49" charset="-122"/>
            </a:endParaRPr>
          </a:p>
        </p:txBody>
      </p:sp>
      <p:sp>
        <p:nvSpPr>
          <p:cNvPr id="19" name="文本框 18"/>
          <p:cNvSpPr txBox="1"/>
          <p:nvPr/>
        </p:nvSpPr>
        <p:spPr>
          <a:xfrm>
            <a:off x="1808027" y="2108048"/>
            <a:ext cx="4734815" cy="369332"/>
          </a:xfrm>
          <a:prstGeom prst="rect">
            <a:avLst/>
          </a:prstGeom>
          <a:noFill/>
        </p:spPr>
        <p:txBody>
          <a:bodyPr wrap="square" rtlCol="0">
            <a:spAutoFit/>
          </a:bodyPr>
          <a:lstStyle/>
          <a:p>
            <a:r>
              <a:rPr lang="zh-CN" altLang="en-US" b="1" dirty="0"/>
              <a:t>数据库</a:t>
            </a:r>
            <a:r>
              <a:rPr lang="zh-CN" altLang="en-US" b="1" dirty="0" smtClean="0"/>
              <a:t>设计</a:t>
            </a:r>
            <a:endParaRPr lang="zh-CN" altLang="en-US" b="1" dirty="0"/>
          </a:p>
        </p:txBody>
      </p:sp>
      <p:sp>
        <p:nvSpPr>
          <p:cNvPr id="20" name="文本框 19"/>
          <p:cNvSpPr txBox="1"/>
          <p:nvPr/>
        </p:nvSpPr>
        <p:spPr>
          <a:xfrm>
            <a:off x="1395433" y="2602254"/>
            <a:ext cx="9870329" cy="382669"/>
          </a:xfrm>
          <a:prstGeom prst="rect">
            <a:avLst/>
          </a:prstGeom>
          <a:noFill/>
        </p:spPr>
        <p:txBody>
          <a:bodyPr wrap="square" rtlCol="0">
            <a:spAutoFit/>
          </a:bodyPr>
          <a:lstStyle/>
          <a:p>
            <a:pPr>
              <a:lnSpc>
                <a:spcPct val="150000"/>
              </a:lnSpc>
            </a:pPr>
            <a:r>
              <a:rPr lang="zh-CN" altLang="en-US" sz="1400" dirty="0"/>
              <a:t>包括数据库平台的选取和数据库的开发设计。</a:t>
            </a:r>
            <a:endParaRPr lang="zh-CN" altLang="en-US" sz="1400" dirty="0"/>
          </a:p>
        </p:txBody>
      </p:sp>
      <p:sp>
        <p:nvSpPr>
          <p:cNvPr id="8" name="KSO_Shape"/>
          <p:cNvSpPr/>
          <p:nvPr/>
        </p:nvSpPr>
        <p:spPr>
          <a:xfrm rot="5400000">
            <a:off x="1685802" y="-526074"/>
            <a:ext cx="635617" cy="4007225"/>
          </a:xfrm>
          <a:prstGeom prst="round2SameRect">
            <a:avLst>
              <a:gd name="adj1" fmla="val 26180"/>
              <a:gd name="adj2" fmla="val 0"/>
            </a:avLst>
          </a:prstGeom>
          <a:solidFill>
            <a:srgbClr val="F9BD00">
              <a:alpha val="44000"/>
            </a:srgbClr>
          </a:solidFill>
          <a:ln>
            <a:noFill/>
          </a:ln>
          <a:effectLst>
            <a:outerShdw blurRad="50800" dist="38100" dir="2700000" sx="101000" sy="101000" algn="tl" rotWithShape="0">
              <a:schemeClr val="accent4">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bg2">
                    <a:lumMod val="25000"/>
                  </a:schemeClr>
                </a:solidFill>
                <a:latin typeface="黑体" panose="02010609060101010101" pitchFamily="49" charset="-122"/>
                <a:ea typeface="黑体" panose="02010609060101010101" pitchFamily="49" charset="-122"/>
              </a:rPr>
              <a:t>系统设计 </a:t>
            </a:r>
            <a:r>
              <a:rPr lang="en-US" altLang="zh-CN" sz="2400" dirty="0" smtClean="0">
                <a:solidFill>
                  <a:schemeClr val="bg2">
                    <a:lumMod val="25000"/>
                  </a:schemeClr>
                </a:solidFill>
                <a:latin typeface="黑体" panose="02010609060101010101" pitchFamily="49" charset="-122"/>
                <a:ea typeface="黑体" panose="02010609060101010101" pitchFamily="49" charset="-122"/>
              </a:rPr>
              <a:t>/ </a:t>
            </a:r>
            <a:r>
              <a:rPr lang="zh-CN" altLang="en-US" sz="1600" dirty="0">
                <a:solidFill>
                  <a:schemeClr val="bg2">
                    <a:lumMod val="25000"/>
                  </a:schemeClr>
                </a:solidFill>
                <a:latin typeface="黑体" panose="02010609060101010101" pitchFamily="49" charset="-122"/>
                <a:ea typeface="黑体" panose="02010609060101010101" pitchFamily="49" charset="-122"/>
              </a:rPr>
              <a:t>设计</a:t>
            </a:r>
            <a:r>
              <a:rPr lang="zh-CN" altLang="en-US" sz="1600" dirty="0" smtClean="0">
                <a:solidFill>
                  <a:schemeClr val="bg2">
                    <a:lumMod val="25000"/>
                  </a:schemeClr>
                </a:solidFill>
                <a:latin typeface="黑体" panose="02010609060101010101" pitchFamily="49" charset="-122"/>
                <a:ea typeface="黑体" panose="02010609060101010101" pitchFamily="49" charset="-122"/>
              </a:rPr>
              <a:t>文档撰写</a:t>
            </a:r>
            <a:r>
              <a:rPr lang="en-US" altLang="zh-CN" sz="1600" dirty="0" smtClean="0">
                <a:solidFill>
                  <a:schemeClr val="bg2">
                    <a:lumMod val="25000"/>
                  </a:schemeClr>
                </a:solidFill>
                <a:latin typeface="黑体" panose="02010609060101010101" pitchFamily="49" charset="-122"/>
                <a:ea typeface="黑体" panose="02010609060101010101" pitchFamily="49" charset="-122"/>
              </a:rPr>
              <a:t>-</a:t>
            </a:r>
            <a:r>
              <a:rPr lang="zh-CN" altLang="en-US" sz="1600" dirty="0" smtClean="0">
                <a:solidFill>
                  <a:schemeClr val="bg2">
                    <a:lumMod val="25000"/>
                  </a:schemeClr>
                </a:solidFill>
                <a:latin typeface="黑体" panose="02010609060101010101" pitchFamily="49" charset="-122"/>
                <a:ea typeface="黑体" panose="02010609060101010101" pitchFamily="49" charset="-122"/>
              </a:rPr>
              <a:t>结构</a:t>
            </a:r>
            <a:endParaRPr lang="zh-CN" altLang="en-US" sz="1600" dirty="0">
              <a:solidFill>
                <a:schemeClr val="bg2">
                  <a:lumMod val="25000"/>
                </a:schemeClr>
              </a:solidFill>
              <a:latin typeface="黑体" panose="02010609060101010101" pitchFamily="49" charset="-122"/>
              <a:ea typeface="黑体" panose="02010609060101010101" pitchFamily="49" charset="-122"/>
            </a:endParaRPr>
          </a:p>
        </p:txBody>
      </p:sp>
      <p:sp>
        <p:nvSpPr>
          <p:cNvPr id="7" name="椭圆 6"/>
          <p:cNvSpPr>
            <a:spLocks noChangeAspect="1"/>
          </p:cNvSpPr>
          <p:nvPr/>
        </p:nvSpPr>
        <p:spPr>
          <a:xfrm>
            <a:off x="1395434" y="3252130"/>
            <a:ext cx="432000" cy="432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1050" b="1" spc="-50" dirty="0" smtClean="0">
                <a:latin typeface="黑体" panose="02010609060101010101" pitchFamily="49" charset="-122"/>
                <a:ea typeface="黑体" panose="02010609060101010101" pitchFamily="49" charset="-122"/>
              </a:rPr>
              <a:t>11</a:t>
            </a:r>
            <a:endParaRPr lang="zh-CN" altLang="en-US" sz="1050" b="1" spc="-50" dirty="0">
              <a:latin typeface="黑体" panose="02010609060101010101" pitchFamily="49" charset="-122"/>
              <a:ea typeface="黑体" panose="02010609060101010101" pitchFamily="49" charset="-122"/>
            </a:endParaRPr>
          </a:p>
        </p:txBody>
      </p:sp>
      <p:sp>
        <p:nvSpPr>
          <p:cNvPr id="9" name="文本框 8"/>
          <p:cNvSpPr txBox="1"/>
          <p:nvPr/>
        </p:nvSpPr>
        <p:spPr>
          <a:xfrm>
            <a:off x="1808028" y="3240979"/>
            <a:ext cx="2096430" cy="369332"/>
          </a:xfrm>
          <a:prstGeom prst="rect">
            <a:avLst/>
          </a:prstGeom>
          <a:noFill/>
        </p:spPr>
        <p:txBody>
          <a:bodyPr wrap="square" rtlCol="0">
            <a:spAutoFit/>
          </a:bodyPr>
          <a:lstStyle/>
          <a:p>
            <a:r>
              <a:rPr lang="zh-CN" altLang="en-US" b="1" dirty="0" smtClean="0"/>
              <a:t>系统部署</a:t>
            </a:r>
            <a:endParaRPr lang="zh-CN" altLang="en-US" b="1" dirty="0"/>
          </a:p>
        </p:txBody>
      </p:sp>
      <p:sp>
        <p:nvSpPr>
          <p:cNvPr id="10" name="文本框 9"/>
          <p:cNvSpPr txBox="1"/>
          <p:nvPr/>
        </p:nvSpPr>
        <p:spPr>
          <a:xfrm>
            <a:off x="1395433" y="3699673"/>
            <a:ext cx="8582285" cy="382669"/>
          </a:xfrm>
          <a:prstGeom prst="rect">
            <a:avLst/>
          </a:prstGeom>
          <a:noFill/>
        </p:spPr>
        <p:txBody>
          <a:bodyPr wrap="square" rtlCol="0">
            <a:spAutoFit/>
          </a:bodyPr>
          <a:lstStyle/>
          <a:p>
            <a:pPr>
              <a:lnSpc>
                <a:spcPct val="150000"/>
              </a:lnSpc>
            </a:pPr>
            <a:r>
              <a:rPr lang="zh-CN" altLang="en-US" sz="1400" dirty="0"/>
              <a:t>包括系统的网络拓扑图和部署方案。</a:t>
            </a:r>
            <a:endParaRPr lang="zh-CN" altLang="en-US" sz="1400" dirty="0"/>
          </a:p>
        </p:txBody>
      </p:sp>
    </p:spTree>
    <p:extLst>
      <p:ext uri="{BB962C8B-B14F-4D97-AF65-F5344CB8AC3E}">
        <p14:creationId xmlns:p14="http://schemas.microsoft.com/office/powerpoint/2010/main" val="1608183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right)">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p:tgtEl>
                                          <p:spTgt spid="46"/>
                                        </p:tgtEl>
                                        <p:attrNameLst>
                                          <p:attrName>ppt_x</p:attrName>
                                        </p:attrNameLst>
                                      </p:cBhvr>
                                      <p:tavLst>
                                        <p:tav tm="0">
                                          <p:val>
                                            <p:strVal val="#ppt_x-#ppt_w*1.125000"/>
                                          </p:val>
                                        </p:tav>
                                        <p:tav tm="100000">
                                          <p:val>
                                            <p:strVal val="#ppt_x"/>
                                          </p:val>
                                        </p:tav>
                                      </p:tavLst>
                                    </p:anim>
                                    <p:animEffect transition="in" filter="wipe(right)">
                                      <p:cBhvr>
                                        <p:cTn id="14" dur="500"/>
                                        <p:tgtEl>
                                          <p:spTgt spid="46"/>
                                        </p:tgtEl>
                                      </p:cBhvr>
                                    </p:animEffect>
                                  </p:childTnLst>
                                </p:cTn>
                              </p:par>
                              <p:par>
                                <p:cTn id="15" presetID="12" presetClass="entr" presetSubtype="2"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p:tgtEl>
                                          <p:spTgt spid="19"/>
                                        </p:tgtEl>
                                        <p:attrNameLst>
                                          <p:attrName>ppt_x</p:attrName>
                                        </p:attrNameLst>
                                      </p:cBhvr>
                                      <p:tavLst>
                                        <p:tav tm="0">
                                          <p:val>
                                            <p:strVal val="#ppt_x+#ppt_w*1.125000"/>
                                          </p:val>
                                        </p:tav>
                                        <p:tav tm="100000">
                                          <p:val>
                                            <p:strVal val="#ppt_x"/>
                                          </p:val>
                                        </p:tav>
                                      </p:tavLst>
                                    </p:anim>
                                    <p:animEffect transition="in" filter="wipe(left)">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anim calcmode="lin" valueType="num">
                                      <p:cBhvr>
                                        <p:cTn id="24" dur="500" fill="hold"/>
                                        <p:tgtEl>
                                          <p:spTgt spid="20"/>
                                        </p:tgtEl>
                                        <p:attrNameLst>
                                          <p:attrName>ppt_x</p:attrName>
                                        </p:attrNameLst>
                                      </p:cBhvr>
                                      <p:tavLst>
                                        <p:tav tm="0">
                                          <p:val>
                                            <p:strVal val="#ppt_x"/>
                                          </p:val>
                                        </p:tav>
                                        <p:tav tm="100000">
                                          <p:val>
                                            <p:strVal val="#ppt_x"/>
                                          </p:val>
                                        </p:tav>
                                      </p:tavLst>
                                    </p:anim>
                                    <p:anim calcmode="lin" valueType="num">
                                      <p:cBhvr>
                                        <p:cTn id="25"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p:tgtEl>
                                          <p:spTgt spid="7"/>
                                        </p:tgtEl>
                                        <p:attrNameLst>
                                          <p:attrName>ppt_x</p:attrName>
                                        </p:attrNameLst>
                                      </p:cBhvr>
                                      <p:tavLst>
                                        <p:tav tm="0">
                                          <p:val>
                                            <p:strVal val="#ppt_x-#ppt_w*1.125000"/>
                                          </p:val>
                                        </p:tav>
                                        <p:tav tm="100000">
                                          <p:val>
                                            <p:strVal val="#ppt_x"/>
                                          </p:val>
                                        </p:tav>
                                      </p:tavLst>
                                    </p:anim>
                                    <p:animEffect transition="in" filter="wipe(right)">
                                      <p:cBhvr>
                                        <p:cTn id="31" dur="500"/>
                                        <p:tgtEl>
                                          <p:spTgt spid="7"/>
                                        </p:tgtEl>
                                      </p:cBhvr>
                                    </p:animEffect>
                                  </p:childTnLst>
                                </p:cTn>
                              </p:par>
                              <p:par>
                                <p:cTn id="32" presetID="12" presetClass="entr" presetSubtype="2"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p:tgtEl>
                                          <p:spTgt spid="9"/>
                                        </p:tgtEl>
                                        <p:attrNameLst>
                                          <p:attrName>ppt_x</p:attrName>
                                        </p:attrNameLst>
                                      </p:cBhvr>
                                      <p:tavLst>
                                        <p:tav tm="0">
                                          <p:val>
                                            <p:strVal val="#ppt_x+#ppt_w*1.125000"/>
                                          </p:val>
                                        </p:tav>
                                        <p:tav tm="100000">
                                          <p:val>
                                            <p:strVal val="#ppt_x"/>
                                          </p:val>
                                        </p:tav>
                                      </p:tavLst>
                                    </p:anim>
                                    <p:animEffect transition="in" filter="wipe(left)">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anim calcmode="lin" valueType="num">
                                      <p:cBhvr>
                                        <p:cTn id="41" dur="500" fill="hold"/>
                                        <p:tgtEl>
                                          <p:spTgt spid="10"/>
                                        </p:tgtEl>
                                        <p:attrNameLst>
                                          <p:attrName>ppt_x</p:attrName>
                                        </p:attrNameLst>
                                      </p:cBhvr>
                                      <p:tavLst>
                                        <p:tav tm="0">
                                          <p:val>
                                            <p:strVal val="#ppt_x"/>
                                          </p:val>
                                        </p:tav>
                                        <p:tav tm="100000">
                                          <p:val>
                                            <p:strVal val="#ppt_x"/>
                                          </p:val>
                                        </p:tav>
                                      </p:tavLst>
                                    </p:anim>
                                    <p:anim calcmode="lin" valueType="num">
                                      <p:cBhvr>
                                        <p:cTn id="42"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19" grpId="0"/>
      <p:bldP spid="20" grpId="0"/>
      <p:bldP spid="8" grpId="0" animBg="1"/>
      <p:bldP spid="7" grpId="0" animBg="1"/>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40" name="KSO_Shape"/>
          <p:cNvSpPr/>
          <p:nvPr/>
        </p:nvSpPr>
        <p:spPr>
          <a:xfrm rot="5400000">
            <a:off x="1438509" y="-278780"/>
            <a:ext cx="635617" cy="3512637"/>
          </a:xfrm>
          <a:prstGeom prst="round2SameRect">
            <a:avLst>
              <a:gd name="adj1" fmla="val 26180"/>
              <a:gd name="adj2" fmla="val 0"/>
            </a:avLst>
          </a:prstGeom>
          <a:solidFill>
            <a:srgbClr val="F9BD00">
              <a:alpha val="44000"/>
            </a:srgbClr>
          </a:solidFill>
          <a:ln>
            <a:noFill/>
          </a:ln>
          <a:effectLst>
            <a:outerShdw blurRad="50800" dist="38100" dir="2700000" sx="101000" sy="101000" algn="tl" rotWithShape="0">
              <a:schemeClr val="accent4">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bg2">
                    <a:lumMod val="25000"/>
                  </a:schemeClr>
                </a:solidFill>
                <a:latin typeface="黑体" panose="02010609060101010101" pitchFamily="49" charset="-122"/>
                <a:ea typeface="黑体" panose="02010609060101010101" pitchFamily="49" charset="-122"/>
              </a:rPr>
              <a:t>如何进行需求分析   </a:t>
            </a:r>
            <a:endParaRPr lang="zh-CN" altLang="en-US" sz="2400" dirty="0">
              <a:solidFill>
                <a:schemeClr val="bg2">
                  <a:lumMod val="25000"/>
                </a:schemeClr>
              </a:solidFill>
              <a:latin typeface="黑体" panose="02010609060101010101" pitchFamily="49" charset="-122"/>
              <a:ea typeface="黑体" panose="02010609060101010101" pitchFamily="49" charset="-122"/>
            </a:endParaRPr>
          </a:p>
        </p:txBody>
      </p:sp>
      <p:sp>
        <p:nvSpPr>
          <p:cNvPr id="46" name="椭圆 45"/>
          <p:cNvSpPr>
            <a:spLocks noChangeAspect="1"/>
          </p:cNvSpPr>
          <p:nvPr/>
        </p:nvSpPr>
        <p:spPr>
          <a:xfrm>
            <a:off x="624468" y="2343319"/>
            <a:ext cx="360000" cy="360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黑体" panose="02010609060101010101" pitchFamily="49" charset="-122"/>
                <a:ea typeface="黑体" panose="02010609060101010101" pitchFamily="49" charset="-122"/>
              </a:rPr>
              <a:t>4</a:t>
            </a:r>
            <a:endParaRPr lang="zh-CN" altLang="en-US" b="1" dirty="0" smtClean="0">
              <a:latin typeface="黑体" panose="02010609060101010101" pitchFamily="49" charset="-122"/>
              <a:ea typeface="黑体" panose="02010609060101010101" pitchFamily="49" charset="-122"/>
            </a:endParaRPr>
          </a:p>
        </p:txBody>
      </p:sp>
      <p:sp>
        <p:nvSpPr>
          <p:cNvPr id="19" name="文本框 18"/>
          <p:cNvSpPr txBox="1"/>
          <p:nvPr/>
        </p:nvSpPr>
        <p:spPr>
          <a:xfrm>
            <a:off x="1037062" y="2332168"/>
            <a:ext cx="2096430" cy="369332"/>
          </a:xfrm>
          <a:prstGeom prst="rect">
            <a:avLst/>
          </a:prstGeom>
          <a:noFill/>
        </p:spPr>
        <p:txBody>
          <a:bodyPr wrap="square" rtlCol="0">
            <a:spAutoFit/>
          </a:bodyPr>
          <a:lstStyle/>
          <a:p>
            <a:r>
              <a:rPr lang="zh-CN" altLang="en-US" b="1" dirty="0" smtClean="0"/>
              <a:t>需求评审</a:t>
            </a:r>
            <a:endParaRPr lang="zh-CN" altLang="en-US" b="1" dirty="0"/>
          </a:p>
        </p:txBody>
      </p:sp>
      <p:sp>
        <p:nvSpPr>
          <p:cNvPr id="20" name="文本框 19"/>
          <p:cNvSpPr txBox="1"/>
          <p:nvPr/>
        </p:nvSpPr>
        <p:spPr>
          <a:xfrm>
            <a:off x="624468" y="2821261"/>
            <a:ext cx="3010827" cy="846386"/>
          </a:xfrm>
          <a:prstGeom prst="rect">
            <a:avLst/>
          </a:prstGeom>
          <a:noFill/>
        </p:spPr>
        <p:txBody>
          <a:bodyPr wrap="square" rtlCol="0">
            <a:spAutoFit/>
          </a:bodyPr>
          <a:lstStyle/>
          <a:p>
            <a:pPr>
              <a:spcAft>
                <a:spcPts val="600"/>
              </a:spcAft>
            </a:pPr>
            <a:r>
              <a:rPr lang="zh-CN" altLang="en-US" sz="1600" b="1" dirty="0" smtClean="0"/>
              <a:t>内部评审</a:t>
            </a:r>
            <a:endParaRPr lang="en-US" altLang="zh-CN" sz="1600" b="1" dirty="0" smtClean="0"/>
          </a:p>
          <a:p>
            <a:r>
              <a:rPr lang="zh-CN" altLang="en-US" sz="1400" dirty="0"/>
              <a:t>项目开发小组内部组织的需求评审，发现问题和遗漏，并完善</a:t>
            </a:r>
            <a:r>
              <a:rPr lang="zh-CN" altLang="en-US" sz="1400" dirty="0" smtClean="0"/>
              <a:t>补充</a:t>
            </a:r>
            <a:endParaRPr lang="zh-CN" altLang="en-US" sz="1400" dirty="0"/>
          </a:p>
        </p:txBody>
      </p:sp>
      <p:sp>
        <p:nvSpPr>
          <p:cNvPr id="55" name="文本框 54"/>
          <p:cNvSpPr txBox="1"/>
          <p:nvPr/>
        </p:nvSpPr>
        <p:spPr>
          <a:xfrm>
            <a:off x="624468" y="3946427"/>
            <a:ext cx="2776651" cy="1277273"/>
          </a:xfrm>
          <a:prstGeom prst="rect">
            <a:avLst/>
          </a:prstGeom>
          <a:noFill/>
        </p:spPr>
        <p:txBody>
          <a:bodyPr wrap="square" rtlCol="0">
            <a:spAutoFit/>
          </a:bodyPr>
          <a:lstStyle/>
          <a:p>
            <a:pPr>
              <a:spcAft>
                <a:spcPts val="600"/>
              </a:spcAft>
            </a:pPr>
            <a:r>
              <a:rPr lang="zh-CN" altLang="en-US" sz="1600" b="1" dirty="0" smtClean="0"/>
              <a:t>外部评审</a:t>
            </a:r>
            <a:endParaRPr lang="en-US" altLang="zh-CN" sz="1600" b="1" dirty="0" smtClean="0"/>
          </a:p>
          <a:p>
            <a:r>
              <a:rPr lang="zh-CN" altLang="en-US" sz="1400" dirty="0"/>
              <a:t>项目开发方和建设方组织的需求评审，双方就功能的正确性、完整性和清晰性等进行评价审核，评审通过后双方签章</a:t>
            </a:r>
            <a:r>
              <a:rPr lang="zh-CN" altLang="en-US" sz="1400" dirty="0" smtClean="0"/>
              <a:t>认可</a:t>
            </a:r>
            <a:endParaRPr lang="zh-CN" altLang="en-US" sz="1400" dirty="0"/>
          </a:p>
        </p:txBody>
      </p:sp>
      <p:cxnSp>
        <p:nvCxnSpPr>
          <p:cNvPr id="26" name="直接连接符 25"/>
          <p:cNvCxnSpPr/>
          <p:nvPr/>
        </p:nvCxnSpPr>
        <p:spPr>
          <a:xfrm>
            <a:off x="3757960" y="2365621"/>
            <a:ext cx="0" cy="3924000"/>
          </a:xfrm>
          <a:prstGeom prst="line">
            <a:avLst/>
          </a:prstGeom>
          <a:ln>
            <a:solidFill>
              <a:srgbClr val="F9BD00"/>
            </a:solidFill>
          </a:ln>
        </p:spPr>
        <p:style>
          <a:lnRef idx="1">
            <a:schemeClr val="accent1"/>
          </a:lnRef>
          <a:fillRef idx="0">
            <a:schemeClr val="accent1"/>
          </a:fillRef>
          <a:effectRef idx="0">
            <a:schemeClr val="accent1"/>
          </a:effectRef>
          <a:fontRef idx="minor">
            <a:schemeClr val="tx1"/>
          </a:fontRef>
        </p:style>
      </p:cxnSp>
      <p:sp>
        <p:nvSpPr>
          <p:cNvPr id="58" name="椭圆 57"/>
          <p:cNvSpPr>
            <a:spLocks noChangeAspect="1"/>
          </p:cNvSpPr>
          <p:nvPr/>
        </p:nvSpPr>
        <p:spPr>
          <a:xfrm>
            <a:off x="4078183" y="2354470"/>
            <a:ext cx="360000" cy="360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黑体" panose="02010609060101010101" pitchFamily="49" charset="-122"/>
                <a:ea typeface="黑体" panose="02010609060101010101" pitchFamily="49" charset="-122"/>
              </a:rPr>
              <a:t>5</a:t>
            </a:r>
            <a:endParaRPr lang="zh-CN" altLang="en-US" b="1" dirty="0" smtClean="0">
              <a:latin typeface="黑体" panose="02010609060101010101" pitchFamily="49" charset="-122"/>
              <a:ea typeface="黑体" panose="02010609060101010101" pitchFamily="49" charset="-122"/>
            </a:endParaRPr>
          </a:p>
        </p:txBody>
      </p:sp>
      <p:sp>
        <p:nvSpPr>
          <p:cNvPr id="59" name="文本框 58"/>
          <p:cNvSpPr txBox="1"/>
          <p:nvPr/>
        </p:nvSpPr>
        <p:spPr>
          <a:xfrm>
            <a:off x="4490777" y="2343319"/>
            <a:ext cx="2096430" cy="369332"/>
          </a:xfrm>
          <a:prstGeom prst="rect">
            <a:avLst/>
          </a:prstGeom>
          <a:noFill/>
        </p:spPr>
        <p:txBody>
          <a:bodyPr wrap="square" rtlCol="0">
            <a:spAutoFit/>
          </a:bodyPr>
          <a:lstStyle/>
          <a:p>
            <a:r>
              <a:rPr lang="zh-CN" altLang="en-US" b="1" dirty="0" smtClean="0"/>
              <a:t>需求分析实战</a:t>
            </a:r>
            <a:endParaRPr lang="zh-CN" altLang="en-US" b="1" dirty="0"/>
          </a:p>
        </p:txBody>
      </p:sp>
      <p:sp>
        <p:nvSpPr>
          <p:cNvPr id="60" name="文本框 59"/>
          <p:cNvSpPr txBox="1"/>
          <p:nvPr/>
        </p:nvSpPr>
        <p:spPr>
          <a:xfrm>
            <a:off x="4078183" y="2832412"/>
            <a:ext cx="3464863" cy="846386"/>
          </a:xfrm>
          <a:prstGeom prst="rect">
            <a:avLst/>
          </a:prstGeom>
          <a:noFill/>
        </p:spPr>
        <p:txBody>
          <a:bodyPr wrap="square" rtlCol="0">
            <a:spAutoFit/>
          </a:bodyPr>
          <a:lstStyle/>
          <a:p>
            <a:pPr>
              <a:spcAft>
                <a:spcPts val="600"/>
              </a:spcAft>
            </a:pPr>
            <a:r>
              <a:rPr lang="zh-CN" altLang="en-US" sz="1600" b="1" dirty="0" smtClean="0"/>
              <a:t>商业项目复盘</a:t>
            </a:r>
            <a:endParaRPr lang="en-US" altLang="zh-CN" sz="1600" b="1" dirty="0" smtClean="0"/>
          </a:p>
          <a:p>
            <a:pPr>
              <a:spcAft>
                <a:spcPts val="600"/>
              </a:spcAft>
            </a:pPr>
            <a:r>
              <a:rPr lang="zh-CN" altLang="en-US" sz="1400" dirty="0" smtClean="0"/>
              <a:t>以</a:t>
            </a:r>
            <a:r>
              <a:rPr lang="en-US" altLang="zh-CN" sz="1400" dirty="0"/>
              <a:t>《</a:t>
            </a:r>
            <a:r>
              <a:rPr lang="zh-CN" altLang="en-US" sz="1400" dirty="0"/>
              <a:t>河南煤矿在用设备检验检测平台</a:t>
            </a:r>
            <a:r>
              <a:rPr lang="en-US" altLang="zh-CN" sz="1400" dirty="0"/>
              <a:t>》</a:t>
            </a:r>
            <a:r>
              <a:rPr lang="zh-CN" altLang="en-US" sz="1400" dirty="0"/>
              <a:t>为蓝本，进行需求调研分析，撰写分析文档。</a:t>
            </a:r>
          </a:p>
        </p:txBody>
      </p:sp>
    </p:spTree>
    <p:extLst>
      <p:ext uri="{BB962C8B-B14F-4D97-AF65-F5344CB8AC3E}">
        <p14:creationId xmlns:p14="http://schemas.microsoft.com/office/powerpoint/2010/main" val="300109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p:tgtEl>
                                          <p:spTgt spid="46"/>
                                        </p:tgtEl>
                                        <p:attrNameLst>
                                          <p:attrName>ppt_x</p:attrName>
                                        </p:attrNameLst>
                                      </p:cBhvr>
                                      <p:tavLst>
                                        <p:tav tm="0">
                                          <p:val>
                                            <p:strVal val="#ppt_x-#ppt_w*1.125000"/>
                                          </p:val>
                                        </p:tav>
                                        <p:tav tm="100000">
                                          <p:val>
                                            <p:strVal val="#ppt_x"/>
                                          </p:val>
                                        </p:tav>
                                      </p:tavLst>
                                    </p:anim>
                                    <p:animEffect transition="in" filter="wipe(right)">
                                      <p:cBhvr>
                                        <p:cTn id="8" dur="500"/>
                                        <p:tgtEl>
                                          <p:spTgt spid="46"/>
                                        </p:tgtEl>
                                      </p:cBhvr>
                                    </p:animEffect>
                                  </p:childTnLst>
                                </p:cTn>
                              </p:par>
                              <p:par>
                                <p:cTn id="9" presetID="12" presetClass="entr" presetSubtype="2"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ppt_x</p:attrName>
                                        </p:attrNameLst>
                                      </p:cBhvr>
                                      <p:tavLst>
                                        <p:tav tm="0">
                                          <p:val>
                                            <p:strVal val="#ppt_x+#ppt_w*1.125000"/>
                                          </p:val>
                                        </p:tav>
                                        <p:tav tm="100000">
                                          <p:val>
                                            <p:strVal val="#ppt_x"/>
                                          </p:val>
                                        </p:tav>
                                      </p:tavLst>
                                    </p:anim>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anim calcmode="lin" valueType="num">
                                      <p:cBhvr>
                                        <p:cTn id="18" dur="500" fill="hold"/>
                                        <p:tgtEl>
                                          <p:spTgt spid="20"/>
                                        </p:tgtEl>
                                        <p:attrNameLst>
                                          <p:attrName>ppt_x</p:attrName>
                                        </p:attrNameLst>
                                      </p:cBhvr>
                                      <p:tavLst>
                                        <p:tav tm="0">
                                          <p:val>
                                            <p:strVal val="#ppt_x"/>
                                          </p:val>
                                        </p:tav>
                                        <p:tav tm="100000">
                                          <p:val>
                                            <p:strVal val="#ppt_x"/>
                                          </p:val>
                                        </p:tav>
                                      </p:tavLst>
                                    </p:anim>
                                    <p:anim calcmode="lin" valueType="num">
                                      <p:cBhvr>
                                        <p:cTn id="1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fade">
                                      <p:cBhvr>
                                        <p:cTn id="24" dur="500"/>
                                        <p:tgtEl>
                                          <p:spTgt spid="55"/>
                                        </p:tgtEl>
                                      </p:cBhvr>
                                    </p:animEffect>
                                    <p:anim calcmode="lin" valueType="num">
                                      <p:cBhvr>
                                        <p:cTn id="25" dur="500" fill="hold"/>
                                        <p:tgtEl>
                                          <p:spTgt spid="55"/>
                                        </p:tgtEl>
                                        <p:attrNameLst>
                                          <p:attrName>ppt_x</p:attrName>
                                        </p:attrNameLst>
                                      </p:cBhvr>
                                      <p:tavLst>
                                        <p:tav tm="0">
                                          <p:val>
                                            <p:strVal val="#ppt_x"/>
                                          </p:val>
                                        </p:tav>
                                        <p:tav tm="100000">
                                          <p:val>
                                            <p:strVal val="#ppt_x"/>
                                          </p:val>
                                        </p:tav>
                                      </p:tavLst>
                                    </p:anim>
                                    <p:anim calcmode="lin" valueType="num">
                                      <p:cBhvr>
                                        <p:cTn id="26" dur="5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42"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barn(outHorizontal)">
                                      <p:cBhvr>
                                        <p:cTn id="31" dur="500"/>
                                        <p:tgtEl>
                                          <p:spTgt spid="26"/>
                                        </p:tgtEl>
                                      </p:cBhvr>
                                    </p:animEffect>
                                  </p:childTnLst>
                                </p:cTn>
                              </p:par>
                            </p:childTnLst>
                          </p:cTn>
                        </p:par>
                        <p:par>
                          <p:cTn id="32" fill="hold">
                            <p:stCondLst>
                              <p:cond delay="500"/>
                            </p:stCondLst>
                            <p:childTnLst>
                              <p:par>
                                <p:cTn id="33" presetID="12" presetClass="entr" presetSubtype="8" fill="hold" grpId="0" nodeType="after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p:tgtEl>
                                          <p:spTgt spid="58"/>
                                        </p:tgtEl>
                                        <p:attrNameLst>
                                          <p:attrName>ppt_x</p:attrName>
                                        </p:attrNameLst>
                                      </p:cBhvr>
                                      <p:tavLst>
                                        <p:tav tm="0">
                                          <p:val>
                                            <p:strVal val="#ppt_x-#ppt_w*1.125000"/>
                                          </p:val>
                                        </p:tav>
                                        <p:tav tm="100000">
                                          <p:val>
                                            <p:strVal val="#ppt_x"/>
                                          </p:val>
                                        </p:tav>
                                      </p:tavLst>
                                    </p:anim>
                                    <p:animEffect transition="in" filter="wipe(right)">
                                      <p:cBhvr>
                                        <p:cTn id="36" dur="500"/>
                                        <p:tgtEl>
                                          <p:spTgt spid="58"/>
                                        </p:tgtEl>
                                      </p:cBhvr>
                                    </p:animEffect>
                                  </p:childTnLst>
                                </p:cTn>
                              </p:par>
                              <p:par>
                                <p:cTn id="37" presetID="12" presetClass="entr" presetSubtype="2"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anim calcmode="lin" valueType="num">
                                      <p:cBhvr additive="base">
                                        <p:cTn id="39" dur="500"/>
                                        <p:tgtEl>
                                          <p:spTgt spid="59"/>
                                        </p:tgtEl>
                                        <p:attrNameLst>
                                          <p:attrName>ppt_x</p:attrName>
                                        </p:attrNameLst>
                                      </p:cBhvr>
                                      <p:tavLst>
                                        <p:tav tm="0">
                                          <p:val>
                                            <p:strVal val="#ppt_x+#ppt_w*1.125000"/>
                                          </p:val>
                                        </p:tav>
                                        <p:tav tm="100000">
                                          <p:val>
                                            <p:strVal val="#ppt_x"/>
                                          </p:val>
                                        </p:tav>
                                      </p:tavLst>
                                    </p:anim>
                                    <p:animEffect transition="in" filter="wipe(left)">
                                      <p:cBhvr>
                                        <p:cTn id="40" dur="500"/>
                                        <p:tgtEl>
                                          <p:spTgt spid="59"/>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fade">
                                      <p:cBhvr>
                                        <p:cTn id="45" dur="500"/>
                                        <p:tgtEl>
                                          <p:spTgt spid="60"/>
                                        </p:tgtEl>
                                      </p:cBhvr>
                                    </p:animEffect>
                                    <p:anim calcmode="lin" valueType="num">
                                      <p:cBhvr>
                                        <p:cTn id="46" dur="500" fill="hold"/>
                                        <p:tgtEl>
                                          <p:spTgt spid="60"/>
                                        </p:tgtEl>
                                        <p:attrNameLst>
                                          <p:attrName>ppt_x</p:attrName>
                                        </p:attrNameLst>
                                      </p:cBhvr>
                                      <p:tavLst>
                                        <p:tav tm="0">
                                          <p:val>
                                            <p:strVal val="#ppt_x"/>
                                          </p:val>
                                        </p:tav>
                                        <p:tav tm="100000">
                                          <p:val>
                                            <p:strVal val="#ppt_x"/>
                                          </p:val>
                                        </p:tav>
                                      </p:tavLst>
                                    </p:anim>
                                    <p:anim calcmode="lin" valueType="num">
                                      <p:cBhvr>
                                        <p:cTn id="47" dur="5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19" grpId="0"/>
      <p:bldP spid="20" grpId="0"/>
      <p:bldP spid="55" grpId="0"/>
      <p:bldP spid="58" grpId="0" animBg="1"/>
      <p:bldP spid="59" grpId="0"/>
      <p:bldP spid="6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40" name="KSO_Shape"/>
          <p:cNvSpPr/>
          <p:nvPr/>
        </p:nvSpPr>
        <p:spPr>
          <a:xfrm rot="5400000">
            <a:off x="1685802" y="-526074"/>
            <a:ext cx="635617" cy="4007225"/>
          </a:xfrm>
          <a:prstGeom prst="round2SameRect">
            <a:avLst>
              <a:gd name="adj1" fmla="val 26180"/>
              <a:gd name="adj2" fmla="val 0"/>
            </a:avLst>
          </a:prstGeom>
          <a:solidFill>
            <a:srgbClr val="F9BD00">
              <a:alpha val="44000"/>
            </a:srgbClr>
          </a:solidFill>
          <a:ln>
            <a:noFill/>
          </a:ln>
          <a:effectLst>
            <a:outerShdw blurRad="50800" dist="38100" dir="2700000" sx="101000" sy="101000" algn="tl" rotWithShape="0">
              <a:schemeClr val="accent4">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bg2">
                    <a:lumMod val="25000"/>
                  </a:schemeClr>
                </a:solidFill>
                <a:latin typeface="黑体" panose="02010609060101010101" pitchFamily="49" charset="-122"/>
                <a:ea typeface="黑体" panose="02010609060101010101" pitchFamily="49" charset="-122"/>
              </a:rPr>
              <a:t>需求分析 </a:t>
            </a:r>
            <a:r>
              <a:rPr lang="en-US" altLang="zh-CN" sz="2400" dirty="0" smtClean="0">
                <a:solidFill>
                  <a:schemeClr val="bg2">
                    <a:lumMod val="25000"/>
                  </a:schemeClr>
                </a:solidFill>
                <a:latin typeface="黑体" panose="02010609060101010101" pitchFamily="49" charset="-122"/>
                <a:ea typeface="黑体" panose="02010609060101010101" pitchFamily="49" charset="-122"/>
              </a:rPr>
              <a:t>/ </a:t>
            </a:r>
            <a:r>
              <a:rPr lang="zh-CN" altLang="en-US" sz="1600" dirty="0" smtClean="0">
                <a:solidFill>
                  <a:schemeClr val="bg2">
                    <a:lumMod val="25000"/>
                  </a:schemeClr>
                </a:solidFill>
                <a:latin typeface="黑体" panose="02010609060101010101" pitchFamily="49" charset="-122"/>
                <a:ea typeface="黑体" panose="02010609060101010101" pitchFamily="49" charset="-122"/>
              </a:rPr>
              <a:t>需求调研分析（</a:t>
            </a:r>
            <a:r>
              <a:rPr lang="en-US" altLang="zh-CN" sz="1600" dirty="0" smtClean="0">
                <a:solidFill>
                  <a:schemeClr val="bg2">
                    <a:lumMod val="25000"/>
                  </a:schemeClr>
                </a:solidFill>
                <a:latin typeface="黑体" panose="02010609060101010101" pitchFamily="49" charset="-122"/>
                <a:ea typeface="黑体" panose="02010609060101010101" pitchFamily="49" charset="-122"/>
              </a:rPr>
              <a:t>5W1H</a:t>
            </a:r>
            <a:r>
              <a:rPr lang="zh-CN" altLang="en-US" sz="1600" dirty="0" smtClean="0">
                <a:solidFill>
                  <a:schemeClr val="bg2">
                    <a:lumMod val="25000"/>
                  </a:schemeClr>
                </a:solidFill>
                <a:latin typeface="黑体" panose="02010609060101010101" pitchFamily="49" charset="-122"/>
                <a:ea typeface="黑体" panose="02010609060101010101" pitchFamily="49" charset="-122"/>
              </a:rPr>
              <a:t>）</a:t>
            </a:r>
            <a:endParaRPr lang="zh-CN" altLang="en-US" sz="2400" dirty="0">
              <a:solidFill>
                <a:schemeClr val="bg2">
                  <a:lumMod val="25000"/>
                </a:schemeClr>
              </a:solidFill>
              <a:latin typeface="黑体" panose="02010609060101010101" pitchFamily="49" charset="-122"/>
              <a:ea typeface="黑体" panose="02010609060101010101" pitchFamily="49" charset="-122"/>
            </a:endParaRPr>
          </a:p>
        </p:txBody>
      </p:sp>
      <p:sp>
        <p:nvSpPr>
          <p:cNvPr id="2" name="圆角矩形 1"/>
          <p:cNvSpPr/>
          <p:nvPr/>
        </p:nvSpPr>
        <p:spPr>
          <a:xfrm>
            <a:off x="1012246" y="2705883"/>
            <a:ext cx="9485425" cy="2160494"/>
          </a:xfrm>
          <a:prstGeom prst="roundRect">
            <a:avLst>
              <a:gd name="adj" fmla="val 9485"/>
            </a:avLst>
          </a:prstGeom>
          <a:noFill/>
          <a:ln>
            <a:solidFill>
              <a:srgbClr val="FEC1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dirty="0">
                <a:solidFill>
                  <a:schemeClr val="tx1">
                    <a:lumMod val="95000"/>
                    <a:lumOff val="5000"/>
                  </a:schemeClr>
                </a:solidFill>
                <a:latin typeface="+mn-ea"/>
              </a:rPr>
              <a:t>WHY</a:t>
            </a:r>
            <a:r>
              <a:rPr lang="zh-CN" altLang="en-US" dirty="0">
                <a:solidFill>
                  <a:schemeClr val="tx1">
                    <a:lumMod val="95000"/>
                    <a:lumOff val="5000"/>
                  </a:schemeClr>
                </a:solidFill>
                <a:latin typeface="+mn-ea"/>
              </a:rPr>
              <a:t>就是为什么用户要建设信息系统，信息系统对用户有什么帮助，能达到一个什么样的目的？</a:t>
            </a:r>
            <a:r>
              <a:rPr lang="en-US" altLang="zh-CN" dirty="0">
                <a:solidFill>
                  <a:schemeClr val="tx1">
                    <a:lumMod val="95000"/>
                    <a:lumOff val="5000"/>
                  </a:schemeClr>
                </a:solidFill>
                <a:latin typeface="+mn-ea"/>
              </a:rPr>
              <a:t>WHY</a:t>
            </a:r>
            <a:r>
              <a:rPr lang="zh-CN" altLang="en-US" dirty="0">
                <a:solidFill>
                  <a:schemeClr val="tx1">
                    <a:lumMod val="95000"/>
                    <a:lumOff val="5000"/>
                  </a:schemeClr>
                </a:solidFill>
                <a:latin typeface="+mn-ea"/>
              </a:rPr>
              <a:t>定律是项目经理在需求开始时就应该明确的，比如是为了改进用户工作效率，提高部门间的协作机制，加快对客户反应的体系服务，提升企业的竞争力等等。</a:t>
            </a:r>
          </a:p>
          <a:p>
            <a:pPr>
              <a:lnSpc>
                <a:spcPct val="150000"/>
              </a:lnSpc>
            </a:pPr>
            <a:r>
              <a:rPr lang="zh-CN" altLang="en-US" dirty="0">
                <a:solidFill>
                  <a:schemeClr val="tx1">
                    <a:lumMod val="95000"/>
                    <a:lumOff val="5000"/>
                  </a:schemeClr>
                </a:solidFill>
                <a:latin typeface="+mn-ea"/>
              </a:rPr>
              <a:t>有了</a:t>
            </a:r>
            <a:r>
              <a:rPr lang="en-US" altLang="zh-CN" dirty="0">
                <a:solidFill>
                  <a:schemeClr val="tx1">
                    <a:lumMod val="95000"/>
                    <a:lumOff val="5000"/>
                  </a:schemeClr>
                </a:solidFill>
                <a:latin typeface="+mn-ea"/>
              </a:rPr>
              <a:t>WHY</a:t>
            </a:r>
            <a:r>
              <a:rPr lang="zh-CN" altLang="en-US" dirty="0">
                <a:solidFill>
                  <a:schemeClr val="tx1">
                    <a:lumMod val="95000"/>
                    <a:lumOff val="5000"/>
                  </a:schemeClr>
                </a:solidFill>
                <a:latin typeface="+mn-ea"/>
              </a:rPr>
              <a:t>的引入思想，项目经理就可以理清用户最终要的是可以提供给他们什么样的系统，在系统的定位和建立上，就有一个明确地最终目标。</a:t>
            </a:r>
          </a:p>
        </p:txBody>
      </p:sp>
      <p:sp>
        <p:nvSpPr>
          <p:cNvPr id="14" name="椭圆 13"/>
          <p:cNvSpPr>
            <a:spLocks noChangeAspect="1"/>
          </p:cNvSpPr>
          <p:nvPr/>
        </p:nvSpPr>
        <p:spPr>
          <a:xfrm>
            <a:off x="1012246" y="2162084"/>
            <a:ext cx="288000" cy="288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latin typeface="黑体" panose="02010609060101010101" pitchFamily="49" charset="-122"/>
                <a:ea typeface="黑体" panose="02010609060101010101" pitchFamily="49" charset="-122"/>
              </a:rPr>
              <a:t>1</a:t>
            </a:r>
            <a:endParaRPr lang="zh-CN" altLang="en-US" sz="1600" b="1" dirty="0" smtClean="0">
              <a:latin typeface="黑体" panose="02010609060101010101" pitchFamily="49" charset="-122"/>
              <a:ea typeface="黑体" panose="02010609060101010101" pitchFamily="49" charset="-122"/>
            </a:endParaRPr>
          </a:p>
        </p:txBody>
      </p:sp>
      <p:sp>
        <p:nvSpPr>
          <p:cNvPr id="15" name="文本框 14"/>
          <p:cNvSpPr txBox="1"/>
          <p:nvPr/>
        </p:nvSpPr>
        <p:spPr>
          <a:xfrm>
            <a:off x="1424840" y="2097143"/>
            <a:ext cx="2096430" cy="369332"/>
          </a:xfrm>
          <a:prstGeom prst="rect">
            <a:avLst/>
          </a:prstGeom>
          <a:noFill/>
        </p:spPr>
        <p:txBody>
          <a:bodyPr wrap="square" rtlCol="0">
            <a:spAutoFit/>
          </a:bodyPr>
          <a:lstStyle/>
          <a:p>
            <a:r>
              <a:rPr lang="en-US" altLang="zh-CN" b="1" dirty="0" smtClean="0"/>
              <a:t>WHY</a:t>
            </a:r>
            <a:r>
              <a:rPr lang="zh-CN" altLang="en-US" b="1" dirty="0" smtClean="0"/>
              <a:t>定律</a:t>
            </a:r>
            <a:endParaRPr lang="zh-CN" altLang="en-US" b="1" dirty="0"/>
          </a:p>
        </p:txBody>
      </p:sp>
    </p:spTree>
    <p:extLst>
      <p:ext uri="{BB962C8B-B14F-4D97-AF65-F5344CB8AC3E}">
        <p14:creationId xmlns:p14="http://schemas.microsoft.com/office/powerpoint/2010/main" val="353724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p:tgtEl>
                                          <p:spTgt spid="40"/>
                                        </p:tgtEl>
                                        <p:attrNameLst>
                                          <p:attrName>ppt_x</p:attrName>
                                        </p:attrNameLst>
                                      </p:cBhvr>
                                      <p:tavLst>
                                        <p:tav tm="0">
                                          <p:val>
                                            <p:strVal val="#ppt_x-#ppt_w*1.125000"/>
                                          </p:val>
                                        </p:tav>
                                        <p:tav tm="100000">
                                          <p:val>
                                            <p:strVal val="#ppt_x"/>
                                          </p:val>
                                        </p:tav>
                                      </p:tavLst>
                                    </p:anim>
                                    <p:animEffect transition="in" filter="wipe(right)">
                                      <p:cBhvr>
                                        <p:cTn id="8" dur="500"/>
                                        <p:tgtEl>
                                          <p:spTgt spid="40"/>
                                        </p:tgtEl>
                                      </p:cBhvr>
                                    </p:animEffect>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p:tgtEl>
                                          <p:spTgt spid="14"/>
                                        </p:tgtEl>
                                        <p:attrNameLst>
                                          <p:attrName>ppt_x</p:attrName>
                                        </p:attrNameLst>
                                      </p:cBhvr>
                                      <p:tavLst>
                                        <p:tav tm="0">
                                          <p:val>
                                            <p:strVal val="#ppt_x-#ppt_w*1.125000"/>
                                          </p:val>
                                        </p:tav>
                                        <p:tav tm="100000">
                                          <p:val>
                                            <p:strVal val="#ppt_x"/>
                                          </p:val>
                                        </p:tav>
                                      </p:tavLst>
                                    </p:anim>
                                    <p:animEffect transition="in" filter="wipe(right)">
                                      <p:cBhvr>
                                        <p:cTn id="21" dur="500"/>
                                        <p:tgtEl>
                                          <p:spTgt spid="14"/>
                                        </p:tgtEl>
                                      </p:cBhvr>
                                    </p:animEffect>
                                  </p:childTnLst>
                                </p:cTn>
                              </p:par>
                              <p:par>
                                <p:cTn id="22" presetID="12" presetClass="entr" presetSubtype="2"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p:tgtEl>
                                          <p:spTgt spid="15"/>
                                        </p:tgtEl>
                                        <p:attrNameLst>
                                          <p:attrName>ppt_x</p:attrName>
                                        </p:attrNameLst>
                                      </p:cBhvr>
                                      <p:tavLst>
                                        <p:tav tm="0">
                                          <p:val>
                                            <p:strVal val="#ppt_x+#ppt_w*1.125000"/>
                                          </p:val>
                                        </p:tav>
                                        <p:tav tm="100000">
                                          <p:val>
                                            <p:strVal val="#ppt_x"/>
                                          </p:val>
                                        </p:tav>
                                      </p:tavLst>
                                    </p:anim>
                                    <p:animEffect transition="in" filter="wipe(left)">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 grpId="0" animBg="1"/>
      <p:bldP spid="14" grpId="0" animBg="1"/>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40" name="KSO_Shape"/>
          <p:cNvSpPr/>
          <p:nvPr/>
        </p:nvSpPr>
        <p:spPr>
          <a:xfrm rot="5400000">
            <a:off x="1685802" y="-526074"/>
            <a:ext cx="635617" cy="4007225"/>
          </a:xfrm>
          <a:prstGeom prst="round2SameRect">
            <a:avLst>
              <a:gd name="adj1" fmla="val 26180"/>
              <a:gd name="adj2" fmla="val 0"/>
            </a:avLst>
          </a:prstGeom>
          <a:solidFill>
            <a:srgbClr val="F9BD00">
              <a:alpha val="44000"/>
            </a:srgbClr>
          </a:solidFill>
          <a:ln>
            <a:noFill/>
          </a:ln>
          <a:effectLst>
            <a:outerShdw blurRad="50800" dist="38100" dir="2700000" sx="101000" sy="101000" algn="tl" rotWithShape="0">
              <a:schemeClr val="accent4">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bg2">
                    <a:lumMod val="25000"/>
                  </a:schemeClr>
                </a:solidFill>
                <a:latin typeface="黑体" panose="02010609060101010101" pitchFamily="49" charset="-122"/>
                <a:ea typeface="黑体" panose="02010609060101010101" pitchFamily="49" charset="-122"/>
              </a:rPr>
              <a:t>需求分析 </a:t>
            </a:r>
            <a:r>
              <a:rPr lang="en-US" altLang="zh-CN" sz="2400" dirty="0" smtClean="0">
                <a:solidFill>
                  <a:schemeClr val="bg2">
                    <a:lumMod val="25000"/>
                  </a:schemeClr>
                </a:solidFill>
                <a:latin typeface="黑体" panose="02010609060101010101" pitchFamily="49" charset="-122"/>
                <a:ea typeface="黑体" panose="02010609060101010101" pitchFamily="49" charset="-122"/>
              </a:rPr>
              <a:t>/ </a:t>
            </a:r>
            <a:r>
              <a:rPr lang="zh-CN" altLang="en-US" sz="1600" dirty="0" smtClean="0">
                <a:solidFill>
                  <a:schemeClr val="bg2">
                    <a:lumMod val="25000"/>
                  </a:schemeClr>
                </a:solidFill>
                <a:latin typeface="黑体" panose="02010609060101010101" pitchFamily="49" charset="-122"/>
                <a:ea typeface="黑体" panose="02010609060101010101" pitchFamily="49" charset="-122"/>
              </a:rPr>
              <a:t>需求调研分析（</a:t>
            </a:r>
            <a:r>
              <a:rPr lang="en-US" altLang="zh-CN" sz="1600" dirty="0" smtClean="0">
                <a:solidFill>
                  <a:schemeClr val="bg2">
                    <a:lumMod val="25000"/>
                  </a:schemeClr>
                </a:solidFill>
                <a:latin typeface="黑体" panose="02010609060101010101" pitchFamily="49" charset="-122"/>
                <a:ea typeface="黑体" panose="02010609060101010101" pitchFamily="49" charset="-122"/>
              </a:rPr>
              <a:t>5W1H</a:t>
            </a:r>
            <a:r>
              <a:rPr lang="zh-CN" altLang="en-US" sz="1600" dirty="0" smtClean="0">
                <a:solidFill>
                  <a:schemeClr val="bg2">
                    <a:lumMod val="25000"/>
                  </a:schemeClr>
                </a:solidFill>
                <a:latin typeface="黑体" panose="02010609060101010101" pitchFamily="49" charset="-122"/>
                <a:ea typeface="黑体" panose="02010609060101010101" pitchFamily="49" charset="-122"/>
              </a:rPr>
              <a:t>）</a:t>
            </a:r>
            <a:endParaRPr lang="zh-CN" altLang="en-US" sz="2400" dirty="0">
              <a:solidFill>
                <a:schemeClr val="bg2">
                  <a:lumMod val="25000"/>
                </a:schemeClr>
              </a:solidFill>
              <a:latin typeface="黑体" panose="02010609060101010101" pitchFamily="49" charset="-122"/>
              <a:ea typeface="黑体" panose="02010609060101010101" pitchFamily="49" charset="-122"/>
            </a:endParaRPr>
          </a:p>
        </p:txBody>
      </p:sp>
      <p:sp>
        <p:nvSpPr>
          <p:cNvPr id="2" name="圆角矩形 1"/>
          <p:cNvSpPr/>
          <p:nvPr/>
        </p:nvSpPr>
        <p:spPr>
          <a:xfrm>
            <a:off x="1012246" y="2705883"/>
            <a:ext cx="9485425" cy="1408917"/>
          </a:xfrm>
          <a:prstGeom prst="roundRect">
            <a:avLst>
              <a:gd name="adj" fmla="val 9485"/>
            </a:avLst>
          </a:prstGeom>
          <a:noFill/>
          <a:ln>
            <a:solidFill>
              <a:srgbClr val="FEC1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dirty="0">
                <a:solidFill>
                  <a:schemeClr val="tx1">
                    <a:lumMod val="95000"/>
                    <a:lumOff val="5000"/>
                  </a:schemeClr>
                </a:solidFill>
                <a:latin typeface="+mn-ea"/>
              </a:rPr>
              <a:t>WHAT</a:t>
            </a:r>
            <a:r>
              <a:rPr lang="zh-CN" altLang="en-US" dirty="0">
                <a:solidFill>
                  <a:schemeClr val="tx1">
                    <a:lumMod val="95000"/>
                    <a:lumOff val="5000"/>
                  </a:schemeClr>
                </a:solidFill>
                <a:latin typeface="+mn-ea"/>
              </a:rPr>
              <a:t>则是这个系统要做什么？实现什么？系统的模块架构是什么，功能是什么，业务流程是什么、限制性规则是什么、要解决什么问题等。在</a:t>
            </a:r>
            <a:r>
              <a:rPr lang="en-US" altLang="zh-CN" dirty="0">
                <a:solidFill>
                  <a:schemeClr val="tx1">
                    <a:lumMod val="95000"/>
                    <a:lumOff val="5000"/>
                  </a:schemeClr>
                </a:solidFill>
                <a:latin typeface="+mn-ea"/>
              </a:rPr>
              <a:t>WHAT</a:t>
            </a:r>
            <a:r>
              <a:rPr lang="zh-CN" altLang="en-US" dirty="0">
                <a:solidFill>
                  <a:schemeClr val="tx1">
                    <a:lumMod val="95000"/>
                    <a:lumOff val="5000"/>
                  </a:schemeClr>
                </a:solidFill>
                <a:latin typeface="+mn-ea"/>
              </a:rPr>
              <a:t>的基础上，划分系统的功能模块，理清流程需求、功能需求、结构需求。</a:t>
            </a:r>
          </a:p>
        </p:txBody>
      </p:sp>
      <p:sp>
        <p:nvSpPr>
          <p:cNvPr id="14" name="椭圆 13"/>
          <p:cNvSpPr>
            <a:spLocks noChangeAspect="1"/>
          </p:cNvSpPr>
          <p:nvPr/>
        </p:nvSpPr>
        <p:spPr>
          <a:xfrm>
            <a:off x="1012246" y="2162084"/>
            <a:ext cx="288000" cy="288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latin typeface="黑体" panose="02010609060101010101" pitchFamily="49" charset="-122"/>
                <a:ea typeface="黑体" panose="02010609060101010101" pitchFamily="49" charset="-122"/>
              </a:rPr>
              <a:t>2</a:t>
            </a:r>
            <a:endParaRPr lang="zh-CN" altLang="en-US" sz="1600" b="1" dirty="0" smtClean="0">
              <a:latin typeface="黑体" panose="02010609060101010101" pitchFamily="49" charset="-122"/>
              <a:ea typeface="黑体" panose="02010609060101010101" pitchFamily="49" charset="-122"/>
            </a:endParaRPr>
          </a:p>
        </p:txBody>
      </p:sp>
      <p:sp>
        <p:nvSpPr>
          <p:cNvPr id="15" name="文本框 14"/>
          <p:cNvSpPr txBox="1"/>
          <p:nvPr/>
        </p:nvSpPr>
        <p:spPr>
          <a:xfrm>
            <a:off x="1424840" y="2097143"/>
            <a:ext cx="2096430" cy="369332"/>
          </a:xfrm>
          <a:prstGeom prst="rect">
            <a:avLst/>
          </a:prstGeom>
          <a:noFill/>
        </p:spPr>
        <p:txBody>
          <a:bodyPr wrap="square" rtlCol="0">
            <a:spAutoFit/>
          </a:bodyPr>
          <a:lstStyle/>
          <a:p>
            <a:r>
              <a:rPr lang="en-US" altLang="zh-CN" b="1" dirty="0" smtClean="0"/>
              <a:t>WHAT</a:t>
            </a:r>
            <a:r>
              <a:rPr lang="zh-CN" altLang="en-US" b="1" dirty="0" smtClean="0"/>
              <a:t>定律</a:t>
            </a:r>
            <a:endParaRPr lang="zh-CN" altLang="en-US" b="1" dirty="0"/>
          </a:p>
        </p:txBody>
      </p:sp>
      <p:sp>
        <p:nvSpPr>
          <p:cNvPr id="6" name="圆角矩形 5"/>
          <p:cNvSpPr/>
          <p:nvPr/>
        </p:nvSpPr>
        <p:spPr>
          <a:xfrm>
            <a:off x="1012246" y="4962948"/>
            <a:ext cx="9485425" cy="1626111"/>
          </a:xfrm>
          <a:prstGeom prst="roundRect">
            <a:avLst>
              <a:gd name="adj" fmla="val 9485"/>
            </a:avLst>
          </a:prstGeom>
          <a:noFill/>
          <a:ln>
            <a:solidFill>
              <a:srgbClr val="FEC1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dirty="0">
                <a:solidFill>
                  <a:schemeClr val="tx1">
                    <a:lumMod val="95000"/>
                    <a:lumOff val="5000"/>
                  </a:schemeClr>
                </a:solidFill>
                <a:latin typeface="+mn-ea"/>
              </a:rPr>
              <a:t>WHO</a:t>
            </a:r>
            <a:r>
              <a:rPr lang="zh-CN" altLang="en-US" dirty="0">
                <a:solidFill>
                  <a:schemeClr val="tx1">
                    <a:lumMod val="95000"/>
                    <a:lumOff val="5000"/>
                  </a:schemeClr>
                </a:solidFill>
                <a:latin typeface="+mn-ea"/>
              </a:rPr>
              <a:t>、</a:t>
            </a:r>
            <a:r>
              <a:rPr lang="en-US" altLang="zh-CN" dirty="0">
                <a:solidFill>
                  <a:schemeClr val="tx1">
                    <a:lumMod val="95000"/>
                    <a:lumOff val="5000"/>
                  </a:schemeClr>
                </a:solidFill>
                <a:latin typeface="+mn-ea"/>
              </a:rPr>
              <a:t>WHEN</a:t>
            </a:r>
            <a:r>
              <a:rPr lang="zh-CN" altLang="en-US" dirty="0">
                <a:solidFill>
                  <a:schemeClr val="tx1">
                    <a:lumMod val="95000"/>
                    <a:lumOff val="5000"/>
                  </a:schemeClr>
                </a:solidFill>
                <a:latin typeface="+mn-ea"/>
              </a:rPr>
              <a:t>、</a:t>
            </a:r>
            <a:r>
              <a:rPr lang="en-US" altLang="zh-CN" dirty="0">
                <a:solidFill>
                  <a:schemeClr val="tx1">
                    <a:lumMod val="95000"/>
                    <a:lumOff val="5000"/>
                  </a:schemeClr>
                </a:solidFill>
                <a:latin typeface="+mn-ea"/>
              </a:rPr>
              <a:t>WHERE</a:t>
            </a:r>
            <a:r>
              <a:rPr lang="zh-CN" altLang="en-US" dirty="0">
                <a:solidFill>
                  <a:schemeClr val="tx1">
                    <a:lumMod val="95000"/>
                    <a:lumOff val="5000"/>
                  </a:schemeClr>
                </a:solidFill>
                <a:latin typeface="+mn-ea"/>
              </a:rPr>
              <a:t>是对需求细分、具体化，即细分系统的用户需求，分析什么人，在什么时间，什么阶段或步骤去操作某个功能，结合前面的</a:t>
            </a:r>
            <a:r>
              <a:rPr lang="en-US" altLang="zh-CN" dirty="0">
                <a:solidFill>
                  <a:schemeClr val="tx1">
                    <a:lumMod val="95000"/>
                    <a:lumOff val="5000"/>
                  </a:schemeClr>
                </a:solidFill>
                <a:latin typeface="+mn-ea"/>
              </a:rPr>
              <a:t>WHAT</a:t>
            </a:r>
            <a:r>
              <a:rPr lang="zh-CN" altLang="en-US" dirty="0">
                <a:solidFill>
                  <a:schemeClr val="tx1">
                    <a:lumMod val="95000"/>
                    <a:lumOff val="5000"/>
                  </a:schemeClr>
                </a:solidFill>
                <a:latin typeface="+mn-ea"/>
              </a:rPr>
              <a:t>定律，理清系统的流程阶段划分，记录并分析系统功能实现的细节，产生系统需求的用例图（</a:t>
            </a:r>
            <a:r>
              <a:rPr lang="en-US" altLang="zh-CN" dirty="0">
                <a:solidFill>
                  <a:schemeClr val="tx1">
                    <a:lumMod val="95000"/>
                    <a:lumOff val="5000"/>
                  </a:schemeClr>
                </a:solidFill>
                <a:latin typeface="+mn-ea"/>
              </a:rPr>
              <a:t>Use Case</a:t>
            </a:r>
            <a:r>
              <a:rPr lang="zh-CN" altLang="en-US" dirty="0">
                <a:solidFill>
                  <a:schemeClr val="tx1">
                    <a:lumMod val="95000"/>
                    <a:lumOff val="5000"/>
                  </a:schemeClr>
                </a:solidFill>
                <a:latin typeface="+mn-ea"/>
              </a:rPr>
              <a:t>），作为下阶段设计的依据。</a:t>
            </a:r>
          </a:p>
        </p:txBody>
      </p:sp>
      <p:sp>
        <p:nvSpPr>
          <p:cNvPr id="7" name="椭圆 6"/>
          <p:cNvSpPr>
            <a:spLocks noChangeAspect="1"/>
          </p:cNvSpPr>
          <p:nvPr/>
        </p:nvSpPr>
        <p:spPr>
          <a:xfrm>
            <a:off x="1012246" y="4419149"/>
            <a:ext cx="288000" cy="288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latin typeface="黑体" panose="02010609060101010101" pitchFamily="49" charset="-122"/>
                <a:ea typeface="黑体" panose="02010609060101010101" pitchFamily="49" charset="-122"/>
              </a:rPr>
              <a:t>3</a:t>
            </a:r>
            <a:endParaRPr lang="zh-CN" altLang="en-US" sz="1600" b="1" dirty="0" smtClean="0">
              <a:latin typeface="黑体" panose="02010609060101010101" pitchFamily="49" charset="-122"/>
              <a:ea typeface="黑体" panose="02010609060101010101" pitchFamily="49" charset="-122"/>
            </a:endParaRPr>
          </a:p>
        </p:txBody>
      </p:sp>
      <p:sp>
        <p:nvSpPr>
          <p:cNvPr id="8" name="文本框 7"/>
          <p:cNvSpPr txBox="1"/>
          <p:nvPr/>
        </p:nvSpPr>
        <p:spPr>
          <a:xfrm>
            <a:off x="1424839" y="4354208"/>
            <a:ext cx="3442995" cy="369332"/>
          </a:xfrm>
          <a:prstGeom prst="rect">
            <a:avLst/>
          </a:prstGeom>
          <a:noFill/>
        </p:spPr>
        <p:txBody>
          <a:bodyPr wrap="square" rtlCol="0">
            <a:spAutoFit/>
          </a:bodyPr>
          <a:lstStyle/>
          <a:p>
            <a:r>
              <a:rPr lang="en-US" altLang="zh-CN" b="1" dirty="0" smtClean="0"/>
              <a:t>WHO</a:t>
            </a:r>
            <a:r>
              <a:rPr lang="zh-CN" altLang="en-US" b="1" dirty="0"/>
              <a:t>、</a:t>
            </a:r>
            <a:r>
              <a:rPr lang="en-US" altLang="zh-CN" b="1" dirty="0"/>
              <a:t>WHEN</a:t>
            </a:r>
            <a:r>
              <a:rPr lang="zh-CN" altLang="en-US" b="1" dirty="0"/>
              <a:t>、</a:t>
            </a:r>
            <a:r>
              <a:rPr lang="en-US" altLang="zh-CN" b="1" dirty="0"/>
              <a:t>WHERE</a:t>
            </a:r>
            <a:r>
              <a:rPr lang="zh-CN" altLang="en-US" b="1" dirty="0" smtClean="0"/>
              <a:t>定律</a:t>
            </a:r>
            <a:endParaRPr lang="zh-CN" altLang="en-US" b="1" dirty="0"/>
          </a:p>
        </p:txBody>
      </p:sp>
    </p:spTree>
    <p:extLst>
      <p:ext uri="{BB962C8B-B14F-4D97-AF65-F5344CB8AC3E}">
        <p14:creationId xmlns:p14="http://schemas.microsoft.com/office/powerpoint/2010/main" val="2276195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p:tgtEl>
                                          <p:spTgt spid="40"/>
                                        </p:tgtEl>
                                        <p:attrNameLst>
                                          <p:attrName>ppt_x</p:attrName>
                                        </p:attrNameLst>
                                      </p:cBhvr>
                                      <p:tavLst>
                                        <p:tav tm="0">
                                          <p:val>
                                            <p:strVal val="#ppt_x-#ppt_w*1.125000"/>
                                          </p:val>
                                        </p:tav>
                                        <p:tav tm="100000">
                                          <p:val>
                                            <p:strVal val="#ppt_x"/>
                                          </p:val>
                                        </p:tav>
                                      </p:tavLst>
                                    </p:anim>
                                    <p:animEffect transition="in" filter="wipe(right)">
                                      <p:cBhvr>
                                        <p:cTn id="8" dur="500"/>
                                        <p:tgtEl>
                                          <p:spTgt spid="40"/>
                                        </p:tgtEl>
                                      </p:cBhvr>
                                    </p:animEffect>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p:tgtEl>
                                          <p:spTgt spid="14"/>
                                        </p:tgtEl>
                                        <p:attrNameLst>
                                          <p:attrName>ppt_x</p:attrName>
                                        </p:attrNameLst>
                                      </p:cBhvr>
                                      <p:tavLst>
                                        <p:tav tm="0">
                                          <p:val>
                                            <p:strVal val="#ppt_x-#ppt_w*1.125000"/>
                                          </p:val>
                                        </p:tav>
                                        <p:tav tm="100000">
                                          <p:val>
                                            <p:strVal val="#ppt_x"/>
                                          </p:val>
                                        </p:tav>
                                      </p:tavLst>
                                    </p:anim>
                                    <p:animEffect transition="in" filter="wipe(right)">
                                      <p:cBhvr>
                                        <p:cTn id="21" dur="500"/>
                                        <p:tgtEl>
                                          <p:spTgt spid="14"/>
                                        </p:tgtEl>
                                      </p:cBhvr>
                                    </p:animEffect>
                                  </p:childTnLst>
                                </p:cTn>
                              </p:par>
                              <p:par>
                                <p:cTn id="22" presetID="12" presetClass="entr" presetSubtype="2"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p:tgtEl>
                                          <p:spTgt spid="15"/>
                                        </p:tgtEl>
                                        <p:attrNameLst>
                                          <p:attrName>ppt_x</p:attrName>
                                        </p:attrNameLst>
                                      </p:cBhvr>
                                      <p:tavLst>
                                        <p:tav tm="0">
                                          <p:val>
                                            <p:strVal val="#ppt_x+#ppt_w*1.125000"/>
                                          </p:val>
                                        </p:tav>
                                        <p:tav tm="100000">
                                          <p:val>
                                            <p:strVal val="#ppt_x"/>
                                          </p:val>
                                        </p:tav>
                                      </p:tavLst>
                                    </p:anim>
                                    <p:animEffect transition="in" filter="wipe(left)">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47"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anim calcmode="lin" valueType="num">
                                      <p:cBhvr>
                                        <p:cTn id="31" dur="500" fill="hold"/>
                                        <p:tgtEl>
                                          <p:spTgt spid="6"/>
                                        </p:tgtEl>
                                        <p:attrNameLst>
                                          <p:attrName>ppt_x</p:attrName>
                                        </p:attrNameLst>
                                      </p:cBhvr>
                                      <p:tavLst>
                                        <p:tav tm="0">
                                          <p:val>
                                            <p:strVal val="#ppt_x"/>
                                          </p:val>
                                        </p:tav>
                                        <p:tav tm="100000">
                                          <p:val>
                                            <p:strVal val="#ppt_x"/>
                                          </p:val>
                                        </p:tav>
                                      </p:tavLst>
                                    </p:anim>
                                    <p:anim calcmode="lin" valueType="num">
                                      <p:cBhvr>
                                        <p:cTn id="32"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p:tgtEl>
                                          <p:spTgt spid="7"/>
                                        </p:tgtEl>
                                        <p:attrNameLst>
                                          <p:attrName>ppt_x</p:attrName>
                                        </p:attrNameLst>
                                      </p:cBhvr>
                                      <p:tavLst>
                                        <p:tav tm="0">
                                          <p:val>
                                            <p:strVal val="#ppt_x-#ppt_w*1.125000"/>
                                          </p:val>
                                        </p:tav>
                                        <p:tav tm="100000">
                                          <p:val>
                                            <p:strVal val="#ppt_x"/>
                                          </p:val>
                                        </p:tav>
                                      </p:tavLst>
                                    </p:anim>
                                    <p:animEffect transition="in" filter="wipe(right)">
                                      <p:cBhvr>
                                        <p:cTn id="38" dur="500"/>
                                        <p:tgtEl>
                                          <p:spTgt spid="7"/>
                                        </p:tgtEl>
                                      </p:cBhvr>
                                    </p:animEffect>
                                  </p:childTnLst>
                                </p:cTn>
                              </p:par>
                              <p:par>
                                <p:cTn id="39" presetID="12" presetClass="entr" presetSubtype="2"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p:tgtEl>
                                          <p:spTgt spid="8"/>
                                        </p:tgtEl>
                                        <p:attrNameLst>
                                          <p:attrName>ppt_x</p:attrName>
                                        </p:attrNameLst>
                                      </p:cBhvr>
                                      <p:tavLst>
                                        <p:tav tm="0">
                                          <p:val>
                                            <p:strVal val="#ppt_x+#ppt_w*1.125000"/>
                                          </p:val>
                                        </p:tav>
                                        <p:tav tm="100000">
                                          <p:val>
                                            <p:strVal val="#ppt_x"/>
                                          </p:val>
                                        </p:tav>
                                      </p:tavLst>
                                    </p:anim>
                                    <p:animEffect transition="in" filter="wipe(left)">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 grpId="0" animBg="1"/>
      <p:bldP spid="14" grpId="0" animBg="1"/>
      <p:bldP spid="15" grpId="0"/>
      <p:bldP spid="6" grpId="0" animBg="1"/>
      <p:bldP spid="7" grpId="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40" name="KSO_Shape"/>
          <p:cNvSpPr/>
          <p:nvPr/>
        </p:nvSpPr>
        <p:spPr>
          <a:xfrm rot="5400000">
            <a:off x="1685802" y="-526074"/>
            <a:ext cx="635617" cy="4007225"/>
          </a:xfrm>
          <a:prstGeom prst="round2SameRect">
            <a:avLst>
              <a:gd name="adj1" fmla="val 26180"/>
              <a:gd name="adj2" fmla="val 0"/>
            </a:avLst>
          </a:prstGeom>
          <a:solidFill>
            <a:srgbClr val="F9BD00">
              <a:alpha val="44000"/>
            </a:srgbClr>
          </a:solidFill>
          <a:ln>
            <a:noFill/>
          </a:ln>
          <a:effectLst>
            <a:outerShdw blurRad="50800" dist="38100" dir="2700000" sx="101000" sy="101000" algn="tl" rotWithShape="0">
              <a:schemeClr val="accent4">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bg2">
                    <a:lumMod val="25000"/>
                  </a:schemeClr>
                </a:solidFill>
                <a:latin typeface="黑体" panose="02010609060101010101" pitchFamily="49" charset="-122"/>
                <a:ea typeface="黑体" panose="02010609060101010101" pitchFamily="49" charset="-122"/>
              </a:rPr>
              <a:t>需求分析 </a:t>
            </a:r>
            <a:r>
              <a:rPr lang="en-US" altLang="zh-CN" sz="2400" dirty="0" smtClean="0">
                <a:solidFill>
                  <a:schemeClr val="bg2">
                    <a:lumMod val="25000"/>
                  </a:schemeClr>
                </a:solidFill>
                <a:latin typeface="黑体" panose="02010609060101010101" pitchFamily="49" charset="-122"/>
                <a:ea typeface="黑体" panose="02010609060101010101" pitchFamily="49" charset="-122"/>
              </a:rPr>
              <a:t>/ </a:t>
            </a:r>
            <a:r>
              <a:rPr lang="zh-CN" altLang="en-US" sz="1600" dirty="0" smtClean="0">
                <a:solidFill>
                  <a:schemeClr val="bg2">
                    <a:lumMod val="25000"/>
                  </a:schemeClr>
                </a:solidFill>
                <a:latin typeface="黑体" panose="02010609060101010101" pitchFamily="49" charset="-122"/>
                <a:ea typeface="黑体" panose="02010609060101010101" pitchFamily="49" charset="-122"/>
              </a:rPr>
              <a:t>需求调研分析（</a:t>
            </a:r>
            <a:r>
              <a:rPr lang="en-US" altLang="zh-CN" sz="1600" dirty="0" smtClean="0">
                <a:solidFill>
                  <a:schemeClr val="bg2">
                    <a:lumMod val="25000"/>
                  </a:schemeClr>
                </a:solidFill>
                <a:latin typeface="黑体" panose="02010609060101010101" pitchFamily="49" charset="-122"/>
                <a:ea typeface="黑体" panose="02010609060101010101" pitchFamily="49" charset="-122"/>
              </a:rPr>
              <a:t>5W1H</a:t>
            </a:r>
            <a:r>
              <a:rPr lang="zh-CN" altLang="en-US" sz="1600" dirty="0" smtClean="0">
                <a:solidFill>
                  <a:schemeClr val="bg2">
                    <a:lumMod val="25000"/>
                  </a:schemeClr>
                </a:solidFill>
                <a:latin typeface="黑体" panose="02010609060101010101" pitchFamily="49" charset="-122"/>
                <a:ea typeface="黑体" panose="02010609060101010101" pitchFamily="49" charset="-122"/>
              </a:rPr>
              <a:t>）</a:t>
            </a:r>
            <a:endParaRPr lang="zh-CN" altLang="en-US" sz="2400" dirty="0">
              <a:solidFill>
                <a:schemeClr val="bg2">
                  <a:lumMod val="25000"/>
                </a:schemeClr>
              </a:solidFill>
              <a:latin typeface="黑体" panose="02010609060101010101" pitchFamily="49" charset="-122"/>
              <a:ea typeface="黑体" panose="02010609060101010101" pitchFamily="49" charset="-122"/>
            </a:endParaRPr>
          </a:p>
        </p:txBody>
      </p:sp>
      <p:sp>
        <p:nvSpPr>
          <p:cNvPr id="2" name="圆角矩形 1"/>
          <p:cNvSpPr/>
          <p:nvPr/>
        </p:nvSpPr>
        <p:spPr>
          <a:xfrm>
            <a:off x="1012246" y="2705883"/>
            <a:ext cx="9485425" cy="1408917"/>
          </a:xfrm>
          <a:prstGeom prst="roundRect">
            <a:avLst>
              <a:gd name="adj" fmla="val 9485"/>
            </a:avLst>
          </a:prstGeom>
          <a:noFill/>
          <a:ln>
            <a:solidFill>
              <a:srgbClr val="FEC1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solidFill>
                  <a:schemeClr val="tx1">
                    <a:lumMod val="95000"/>
                    <a:lumOff val="5000"/>
                  </a:schemeClr>
                </a:solidFill>
                <a:latin typeface="+mn-ea"/>
              </a:rPr>
              <a:t>就是怎样实现系统，在</a:t>
            </a:r>
            <a:r>
              <a:rPr lang="en-US" altLang="zh-CN" dirty="0">
                <a:solidFill>
                  <a:schemeClr val="tx1">
                    <a:lumMod val="95000"/>
                    <a:lumOff val="5000"/>
                  </a:schemeClr>
                </a:solidFill>
                <a:latin typeface="+mn-ea"/>
              </a:rPr>
              <a:t>WHY</a:t>
            </a:r>
            <a:r>
              <a:rPr lang="zh-CN" altLang="en-US" dirty="0">
                <a:solidFill>
                  <a:schemeClr val="tx1">
                    <a:lumMod val="95000"/>
                    <a:lumOff val="5000"/>
                  </a:schemeClr>
                </a:solidFill>
                <a:latin typeface="+mn-ea"/>
              </a:rPr>
              <a:t>、</a:t>
            </a:r>
            <a:r>
              <a:rPr lang="en-US" altLang="zh-CN" dirty="0">
                <a:solidFill>
                  <a:schemeClr val="tx1">
                    <a:lumMod val="95000"/>
                    <a:lumOff val="5000"/>
                  </a:schemeClr>
                </a:solidFill>
                <a:latin typeface="+mn-ea"/>
              </a:rPr>
              <a:t>WHAT</a:t>
            </a:r>
            <a:r>
              <a:rPr lang="zh-CN" altLang="en-US" dirty="0">
                <a:solidFill>
                  <a:schemeClr val="tx1">
                    <a:lumMod val="95000"/>
                    <a:lumOff val="5000"/>
                  </a:schemeClr>
                </a:solidFill>
                <a:latin typeface="+mn-ea"/>
              </a:rPr>
              <a:t>、</a:t>
            </a:r>
            <a:r>
              <a:rPr lang="en-US" altLang="zh-CN" dirty="0">
                <a:solidFill>
                  <a:schemeClr val="tx1">
                    <a:lumMod val="95000"/>
                    <a:lumOff val="5000"/>
                  </a:schemeClr>
                </a:solidFill>
                <a:latin typeface="+mn-ea"/>
              </a:rPr>
              <a:t>WHO</a:t>
            </a:r>
            <a:r>
              <a:rPr lang="zh-CN" altLang="en-US" dirty="0">
                <a:solidFill>
                  <a:schemeClr val="tx1">
                    <a:lumMod val="95000"/>
                    <a:lumOff val="5000"/>
                  </a:schemeClr>
                </a:solidFill>
                <a:latin typeface="+mn-ea"/>
              </a:rPr>
              <a:t>、</a:t>
            </a:r>
            <a:r>
              <a:rPr lang="en-US" altLang="zh-CN" dirty="0">
                <a:solidFill>
                  <a:schemeClr val="tx1">
                    <a:lumMod val="95000"/>
                    <a:lumOff val="5000"/>
                  </a:schemeClr>
                </a:solidFill>
                <a:latin typeface="+mn-ea"/>
              </a:rPr>
              <a:t>WHEN</a:t>
            </a:r>
            <a:r>
              <a:rPr lang="zh-CN" altLang="en-US" dirty="0">
                <a:solidFill>
                  <a:schemeClr val="tx1">
                    <a:lumMod val="95000"/>
                    <a:lumOff val="5000"/>
                  </a:schemeClr>
                </a:solidFill>
                <a:latin typeface="+mn-ea"/>
              </a:rPr>
              <a:t>、</a:t>
            </a:r>
            <a:r>
              <a:rPr lang="en-US" altLang="zh-CN" dirty="0">
                <a:solidFill>
                  <a:schemeClr val="tx1">
                    <a:lumMod val="95000"/>
                    <a:lumOff val="5000"/>
                  </a:schemeClr>
                </a:solidFill>
                <a:latin typeface="+mn-ea"/>
              </a:rPr>
              <a:t>WHERE</a:t>
            </a:r>
            <a:r>
              <a:rPr lang="zh-CN" altLang="en-US" dirty="0">
                <a:solidFill>
                  <a:schemeClr val="tx1">
                    <a:lumMod val="95000"/>
                    <a:lumOff val="5000"/>
                  </a:schemeClr>
                </a:solidFill>
                <a:latin typeface="+mn-ea"/>
              </a:rPr>
              <a:t>基础上，已经基本构建了一个系统需求基础框架，如何在此基础上，进行需求规格的分析与下阶段的设计、实现工作，就是</a:t>
            </a:r>
            <a:r>
              <a:rPr lang="en-US" altLang="zh-CN" dirty="0">
                <a:solidFill>
                  <a:schemeClr val="tx1">
                    <a:lumMod val="95000"/>
                    <a:lumOff val="5000"/>
                  </a:schemeClr>
                </a:solidFill>
                <a:latin typeface="+mn-ea"/>
              </a:rPr>
              <a:t>HOW TO ACCOMPLISH THE SYSTEM</a:t>
            </a:r>
            <a:r>
              <a:rPr lang="zh-CN" altLang="en-US" dirty="0">
                <a:solidFill>
                  <a:schemeClr val="tx1">
                    <a:lumMod val="95000"/>
                    <a:lumOff val="5000"/>
                  </a:schemeClr>
                </a:solidFill>
                <a:latin typeface="+mn-ea"/>
              </a:rPr>
              <a:t>了。</a:t>
            </a:r>
          </a:p>
        </p:txBody>
      </p:sp>
      <p:sp>
        <p:nvSpPr>
          <p:cNvPr id="14" name="椭圆 13"/>
          <p:cNvSpPr>
            <a:spLocks noChangeAspect="1"/>
          </p:cNvSpPr>
          <p:nvPr/>
        </p:nvSpPr>
        <p:spPr>
          <a:xfrm>
            <a:off x="1012246" y="2162084"/>
            <a:ext cx="288000" cy="288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latin typeface="黑体" panose="02010609060101010101" pitchFamily="49" charset="-122"/>
                <a:ea typeface="黑体" panose="02010609060101010101" pitchFamily="49" charset="-122"/>
              </a:rPr>
              <a:t>4</a:t>
            </a:r>
            <a:endParaRPr lang="zh-CN" altLang="en-US" sz="1600" b="1" dirty="0" smtClean="0">
              <a:latin typeface="黑体" panose="02010609060101010101" pitchFamily="49" charset="-122"/>
              <a:ea typeface="黑体" panose="02010609060101010101" pitchFamily="49" charset="-122"/>
            </a:endParaRPr>
          </a:p>
        </p:txBody>
      </p:sp>
      <p:sp>
        <p:nvSpPr>
          <p:cNvPr id="15" name="文本框 14"/>
          <p:cNvSpPr txBox="1"/>
          <p:nvPr/>
        </p:nvSpPr>
        <p:spPr>
          <a:xfrm>
            <a:off x="1424840" y="2097143"/>
            <a:ext cx="2096430" cy="369332"/>
          </a:xfrm>
          <a:prstGeom prst="rect">
            <a:avLst/>
          </a:prstGeom>
          <a:noFill/>
        </p:spPr>
        <p:txBody>
          <a:bodyPr wrap="square" rtlCol="0">
            <a:spAutoFit/>
          </a:bodyPr>
          <a:lstStyle/>
          <a:p>
            <a:r>
              <a:rPr lang="en-US" altLang="zh-CN" b="1" dirty="0" smtClean="0"/>
              <a:t>HOW</a:t>
            </a:r>
            <a:r>
              <a:rPr lang="zh-CN" altLang="en-US" b="1" dirty="0" smtClean="0"/>
              <a:t>定律</a:t>
            </a:r>
            <a:endParaRPr lang="zh-CN" altLang="en-US" b="1" dirty="0"/>
          </a:p>
        </p:txBody>
      </p:sp>
    </p:spTree>
    <p:extLst>
      <p:ext uri="{BB962C8B-B14F-4D97-AF65-F5344CB8AC3E}">
        <p14:creationId xmlns:p14="http://schemas.microsoft.com/office/powerpoint/2010/main" val="352219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p:tgtEl>
                                          <p:spTgt spid="40"/>
                                        </p:tgtEl>
                                        <p:attrNameLst>
                                          <p:attrName>ppt_x</p:attrName>
                                        </p:attrNameLst>
                                      </p:cBhvr>
                                      <p:tavLst>
                                        <p:tav tm="0">
                                          <p:val>
                                            <p:strVal val="#ppt_x-#ppt_w*1.125000"/>
                                          </p:val>
                                        </p:tav>
                                        <p:tav tm="100000">
                                          <p:val>
                                            <p:strVal val="#ppt_x"/>
                                          </p:val>
                                        </p:tav>
                                      </p:tavLst>
                                    </p:anim>
                                    <p:animEffect transition="in" filter="wipe(right)">
                                      <p:cBhvr>
                                        <p:cTn id="8" dur="500"/>
                                        <p:tgtEl>
                                          <p:spTgt spid="40"/>
                                        </p:tgtEl>
                                      </p:cBhvr>
                                    </p:animEffect>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p:tgtEl>
                                          <p:spTgt spid="14"/>
                                        </p:tgtEl>
                                        <p:attrNameLst>
                                          <p:attrName>ppt_x</p:attrName>
                                        </p:attrNameLst>
                                      </p:cBhvr>
                                      <p:tavLst>
                                        <p:tav tm="0">
                                          <p:val>
                                            <p:strVal val="#ppt_x-#ppt_w*1.125000"/>
                                          </p:val>
                                        </p:tav>
                                        <p:tav tm="100000">
                                          <p:val>
                                            <p:strVal val="#ppt_x"/>
                                          </p:val>
                                        </p:tav>
                                      </p:tavLst>
                                    </p:anim>
                                    <p:animEffect transition="in" filter="wipe(right)">
                                      <p:cBhvr>
                                        <p:cTn id="21" dur="500"/>
                                        <p:tgtEl>
                                          <p:spTgt spid="14"/>
                                        </p:tgtEl>
                                      </p:cBhvr>
                                    </p:animEffect>
                                  </p:childTnLst>
                                </p:cTn>
                              </p:par>
                              <p:par>
                                <p:cTn id="22" presetID="12" presetClass="entr" presetSubtype="2"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p:tgtEl>
                                          <p:spTgt spid="15"/>
                                        </p:tgtEl>
                                        <p:attrNameLst>
                                          <p:attrName>ppt_x</p:attrName>
                                        </p:attrNameLst>
                                      </p:cBhvr>
                                      <p:tavLst>
                                        <p:tav tm="0">
                                          <p:val>
                                            <p:strVal val="#ppt_x+#ppt_w*1.125000"/>
                                          </p:val>
                                        </p:tav>
                                        <p:tav tm="100000">
                                          <p:val>
                                            <p:strVal val="#ppt_x"/>
                                          </p:val>
                                        </p:tav>
                                      </p:tavLst>
                                    </p:anim>
                                    <p:animEffect transition="in" filter="wipe(left)">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 grpId="0" animBg="1"/>
      <p:bldP spid="14" grpId="0" animBg="1"/>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40" name="KSO_Shape"/>
          <p:cNvSpPr/>
          <p:nvPr/>
        </p:nvSpPr>
        <p:spPr>
          <a:xfrm rot="5400000">
            <a:off x="1685802" y="-526074"/>
            <a:ext cx="635617" cy="4007225"/>
          </a:xfrm>
          <a:prstGeom prst="round2SameRect">
            <a:avLst>
              <a:gd name="adj1" fmla="val 26180"/>
              <a:gd name="adj2" fmla="val 0"/>
            </a:avLst>
          </a:prstGeom>
          <a:solidFill>
            <a:srgbClr val="F9BD00">
              <a:alpha val="44000"/>
            </a:srgbClr>
          </a:solidFill>
          <a:ln>
            <a:noFill/>
          </a:ln>
          <a:effectLst>
            <a:outerShdw blurRad="50800" dist="38100" dir="2700000" sx="101000" sy="101000" algn="tl" rotWithShape="0">
              <a:schemeClr val="accent4">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bg2">
                    <a:lumMod val="25000"/>
                  </a:schemeClr>
                </a:solidFill>
                <a:latin typeface="黑体" panose="02010609060101010101" pitchFamily="49" charset="-122"/>
                <a:ea typeface="黑体" panose="02010609060101010101" pitchFamily="49" charset="-122"/>
              </a:rPr>
              <a:t>需求分析 </a:t>
            </a:r>
            <a:r>
              <a:rPr lang="en-US" altLang="zh-CN" sz="2400" dirty="0" smtClean="0">
                <a:solidFill>
                  <a:schemeClr val="bg2">
                    <a:lumMod val="25000"/>
                  </a:schemeClr>
                </a:solidFill>
                <a:latin typeface="黑体" panose="02010609060101010101" pitchFamily="49" charset="-122"/>
                <a:ea typeface="黑体" panose="02010609060101010101" pitchFamily="49" charset="-122"/>
              </a:rPr>
              <a:t>/ </a:t>
            </a:r>
            <a:r>
              <a:rPr lang="zh-CN" altLang="en-US" sz="1600" dirty="0" smtClean="0">
                <a:solidFill>
                  <a:schemeClr val="bg2">
                    <a:lumMod val="25000"/>
                  </a:schemeClr>
                </a:solidFill>
                <a:latin typeface="黑体" panose="02010609060101010101" pitchFamily="49" charset="-122"/>
                <a:ea typeface="黑体" panose="02010609060101010101" pitchFamily="49" charset="-122"/>
              </a:rPr>
              <a:t>需求文档撰写</a:t>
            </a:r>
            <a:endParaRPr lang="zh-CN" altLang="en-US" sz="2400" dirty="0">
              <a:solidFill>
                <a:schemeClr val="bg2">
                  <a:lumMod val="25000"/>
                </a:schemeClr>
              </a:solidFill>
              <a:latin typeface="黑体" panose="02010609060101010101" pitchFamily="49" charset="-122"/>
              <a:ea typeface="黑体" panose="02010609060101010101" pitchFamily="49" charset="-122"/>
            </a:endParaRPr>
          </a:p>
        </p:txBody>
      </p:sp>
      <p:sp>
        <p:nvSpPr>
          <p:cNvPr id="2" name="圆角矩形 1"/>
          <p:cNvSpPr/>
          <p:nvPr/>
        </p:nvSpPr>
        <p:spPr>
          <a:xfrm>
            <a:off x="1012246" y="2142565"/>
            <a:ext cx="9485425" cy="1308849"/>
          </a:xfrm>
          <a:prstGeom prst="roundRect">
            <a:avLst>
              <a:gd name="adj" fmla="val 9485"/>
            </a:avLst>
          </a:prstGeom>
          <a:noFill/>
          <a:ln>
            <a:solidFill>
              <a:srgbClr val="FEC1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en-US" dirty="0">
                <a:solidFill>
                  <a:schemeClr val="tx1">
                    <a:lumMod val="95000"/>
                    <a:lumOff val="5000"/>
                  </a:schemeClr>
                </a:solidFill>
                <a:latin typeface="+mn-ea"/>
              </a:rPr>
              <a:t>软件需求说明书的编制是为了使用户和软件开发者双方对该软件的初始规定有一个共同的理解， 使之成为整个开发工作的基础。包含硬件、功能、性能、输入输出、接口需求、警示信息、保密安全、数据与数据库、文档和法规的要求等等</a:t>
            </a:r>
            <a:r>
              <a:rPr lang="zh-CN" altLang="en-US" dirty="0" smtClean="0">
                <a:solidFill>
                  <a:schemeClr val="tx1">
                    <a:lumMod val="95000"/>
                    <a:lumOff val="5000"/>
                  </a:schemeClr>
                </a:solidFill>
                <a:latin typeface="+mn-ea"/>
              </a:rPr>
              <a:t>。</a:t>
            </a:r>
            <a:endParaRPr lang="zh-CN" altLang="en-US" dirty="0">
              <a:solidFill>
                <a:schemeClr val="tx1">
                  <a:lumMod val="95000"/>
                  <a:lumOff val="5000"/>
                </a:schemeClr>
              </a:solidFill>
              <a:latin typeface="+mn-ea"/>
            </a:endParaRPr>
          </a:p>
        </p:txBody>
      </p:sp>
    </p:spTree>
    <p:extLst>
      <p:ext uri="{BB962C8B-B14F-4D97-AF65-F5344CB8AC3E}">
        <p14:creationId xmlns:p14="http://schemas.microsoft.com/office/powerpoint/2010/main" val="395037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p:tgtEl>
                                          <p:spTgt spid="40"/>
                                        </p:tgtEl>
                                        <p:attrNameLst>
                                          <p:attrName>ppt_x</p:attrName>
                                        </p:attrNameLst>
                                      </p:cBhvr>
                                      <p:tavLst>
                                        <p:tav tm="0">
                                          <p:val>
                                            <p:strVal val="#ppt_x-#ppt_w*1.125000"/>
                                          </p:val>
                                        </p:tav>
                                        <p:tav tm="100000">
                                          <p:val>
                                            <p:strVal val="#ppt_x"/>
                                          </p:val>
                                        </p:tav>
                                      </p:tavLst>
                                    </p:anim>
                                    <p:animEffect transition="in" filter="wipe(right)">
                                      <p:cBhvr>
                                        <p:cTn id="8" dur="500"/>
                                        <p:tgtEl>
                                          <p:spTgt spid="40"/>
                                        </p:tgtEl>
                                      </p:cBhvr>
                                    </p:animEffect>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40" name="KSO_Shape"/>
          <p:cNvSpPr/>
          <p:nvPr/>
        </p:nvSpPr>
        <p:spPr>
          <a:xfrm rot="5400000">
            <a:off x="1685802" y="-526074"/>
            <a:ext cx="635617" cy="4007225"/>
          </a:xfrm>
          <a:prstGeom prst="round2SameRect">
            <a:avLst>
              <a:gd name="adj1" fmla="val 26180"/>
              <a:gd name="adj2" fmla="val 0"/>
            </a:avLst>
          </a:prstGeom>
          <a:solidFill>
            <a:srgbClr val="F9BD00">
              <a:alpha val="44000"/>
            </a:srgbClr>
          </a:solidFill>
          <a:ln>
            <a:noFill/>
          </a:ln>
          <a:effectLst>
            <a:outerShdw blurRad="50800" dist="38100" dir="2700000" sx="101000" sy="101000" algn="tl" rotWithShape="0">
              <a:schemeClr val="accent4">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bg2">
                    <a:lumMod val="25000"/>
                  </a:schemeClr>
                </a:solidFill>
                <a:latin typeface="黑体" panose="02010609060101010101" pitchFamily="49" charset="-122"/>
                <a:ea typeface="黑体" panose="02010609060101010101" pitchFamily="49" charset="-122"/>
              </a:rPr>
              <a:t>需求分析 </a:t>
            </a:r>
            <a:r>
              <a:rPr lang="en-US" altLang="zh-CN" sz="2400" dirty="0" smtClean="0">
                <a:solidFill>
                  <a:schemeClr val="bg2">
                    <a:lumMod val="25000"/>
                  </a:schemeClr>
                </a:solidFill>
                <a:latin typeface="黑体" panose="02010609060101010101" pitchFamily="49" charset="-122"/>
                <a:ea typeface="黑体" panose="02010609060101010101" pitchFamily="49" charset="-122"/>
              </a:rPr>
              <a:t>/ </a:t>
            </a:r>
            <a:r>
              <a:rPr lang="zh-CN" altLang="en-US" sz="1600" dirty="0" smtClean="0">
                <a:solidFill>
                  <a:schemeClr val="bg2">
                    <a:lumMod val="25000"/>
                  </a:schemeClr>
                </a:solidFill>
                <a:latin typeface="黑体" panose="02010609060101010101" pitchFamily="49" charset="-122"/>
                <a:ea typeface="黑体" panose="02010609060101010101" pitchFamily="49" charset="-122"/>
              </a:rPr>
              <a:t>需求文档撰写</a:t>
            </a:r>
            <a:r>
              <a:rPr lang="en-US" altLang="zh-CN" sz="1600" dirty="0" smtClean="0">
                <a:solidFill>
                  <a:schemeClr val="bg2">
                    <a:lumMod val="25000"/>
                  </a:schemeClr>
                </a:solidFill>
                <a:latin typeface="黑体" panose="02010609060101010101" pitchFamily="49" charset="-122"/>
                <a:ea typeface="黑体" panose="02010609060101010101" pitchFamily="49" charset="-122"/>
              </a:rPr>
              <a:t>-</a:t>
            </a:r>
            <a:r>
              <a:rPr lang="zh-CN" altLang="en-US" sz="1600" dirty="0" smtClean="0">
                <a:solidFill>
                  <a:schemeClr val="bg2">
                    <a:lumMod val="25000"/>
                  </a:schemeClr>
                </a:solidFill>
                <a:latin typeface="黑体" panose="02010609060101010101" pitchFamily="49" charset="-122"/>
                <a:ea typeface="黑体" panose="02010609060101010101" pitchFamily="49" charset="-122"/>
              </a:rPr>
              <a:t>版式</a:t>
            </a:r>
            <a:endParaRPr lang="zh-CN" altLang="en-US" sz="2400" dirty="0">
              <a:solidFill>
                <a:schemeClr val="bg2">
                  <a:lumMod val="25000"/>
                </a:schemeClr>
              </a:solidFill>
              <a:latin typeface="黑体" panose="02010609060101010101" pitchFamily="49" charset="-122"/>
              <a:ea typeface="黑体" panose="02010609060101010101" pitchFamily="49" charset="-122"/>
            </a:endParaRPr>
          </a:p>
        </p:txBody>
      </p:sp>
      <p:sp>
        <p:nvSpPr>
          <p:cNvPr id="4" name="椭圆 3"/>
          <p:cNvSpPr>
            <a:spLocks noChangeAspect="1"/>
          </p:cNvSpPr>
          <p:nvPr/>
        </p:nvSpPr>
        <p:spPr>
          <a:xfrm>
            <a:off x="1395434" y="2119199"/>
            <a:ext cx="360000" cy="360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黑体" panose="02010609060101010101" pitchFamily="49" charset="-122"/>
                <a:ea typeface="黑体" panose="02010609060101010101" pitchFamily="49" charset="-122"/>
              </a:rPr>
              <a:t>1</a:t>
            </a:r>
            <a:endParaRPr lang="zh-CN" altLang="en-US" b="1" dirty="0" smtClean="0">
              <a:latin typeface="黑体" panose="02010609060101010101" pitchFamily="49" charset="-122"/>
              <a:ea typeface="黑体" panose="02010609060101010101" pitchFamily="49" charset="-122"/>
            </a:endParaRPr>
          </a:p>
        </p:txBody>
      </p:sp>
      <p:sp>
        <p:nvSpPr>
          <p:cNvPr id="5" name="文本框 4"/>
          <p:cNvSpPr txBox="1"/>
          <p:nvPr/>
        </p:nvSpPr>
        <p:spPr>
          <a:xfrm>
            <a:off x="1808028" y="2108048"/>
            <a:ext cx="2096430" cy="369332"/>
          </a:xfrm>
          <a:prstGeom prst="rect">
            <a:avLst/>
          </a:prstGeom>
          <a:noFill/>
        </p:spPr>
        <p:txBody>
          <a:bodyPr wrap="square" rtlCol="0">
            <a:spAutoFit/>
          </a:bodyPr>
          <a:lstStyle/>
          <a:p>
            <a:r>
              <a:rPr lang="zh-CN" altLang="en-US" b="1" dirty="0" smtClean="0"/>
              <a:t>封面</a:t>
            </a:r>
            <a:endParaRPr lang="zh-CN" altLang="en-US" b="1" dirty="0"/>
          </a:p>
        </p:txBody>
      </p:sp>
      <p:sp>
        <p:nvSpPr>
          <p:cNvPr id="6" name="文本框 5"/>
          <p:cNvSpPr txBox="1"/>
          <p:nvPr/>
        </p:nvSpPr>
        <p:spPr>
          <a:xfrm>
            <a:off x="1395434" y="2673539"/>
            <a:ext cx="3875813" cy="1708160"/>
          </a:xfrm>
          <a:prstGeom prst="rect">
            <a:avLst/>
          </a:prstGeom>
          <a:noFill/>
        </p:spPr>
        <p:txBody>
          <a:bodyPr wrap="square" rtlCol="0">
            <a:spAutoFit/>
          </a:bodyPr>
          <a:lstStyle/>
          <a:p>
            <a:pPr>
              <a:lnSpc>
                <a:spcPct val="150000"/>
              </a:lnSpc>
            </a:pPr>
            <a:r>
              <a:rPr lang="zh-CN" altLang="en-US" sz="1400" spc="700" dirty="0" smtClean="0"/>
              <a:t>左上</a:t>
            </a:r>
            <a:r>
              <a:rPr lang="zh-CN" altLang="en-US" sz="1400" dirty="0" smtClean="0"/>
              <a:t>角</a:t>
            </a:r>
            <a:r>
              <a:rPr lang="zh-CN" altLang="en-US" sz="1400" dirty="0"/>
              <a:t>：可放上公司</a:t>
            </a:r>
            <a:r>
              <a:rPr lang="en-US" altLang="zh-CN" sz="1400" dirty="0"/>
              <a:t>Logo</a:t>
            </a:r>
          </a:p>
          <a:p>
            <a:pPr>
              <a:lnSpc>
                <a:spcPct val="150000"/>
              </a:lnSpc>
            </a:pPr>
            <a:r>
              <a:rPr lang="zh-CN" altLang="en-US" sz="1400" dirty="0"/>
              <a:t>文档名称</a:t>
            </a:r>
            <a:r>
              <a:rPr lang="zh-CN" altLang="en-US" sz="1400" dirty="0" smtClean="0"/>
              <a:t>：三号，黑体，不</a:t>
            </a:r>
            <a:r>
              <a:rPr lang="zh-CN" altLang="en-US" sz="1400" dirty="0"/>
              <a:t>加</a:t>
            </a:r>
            <a:r>
              <a:rPr lang="zh-CN" altLang="en-US" sz="1400" dirty="0" smtClean="0"/>
              <a:t>粗，居中</a:t>
            </a:r>
            <a:endParaRPr lang="en-US" altLang="zh-CN" sz="1400" dirty="0"/>
          </a:p>
          <a:p>
            <a:pPr>
              <a:lnSpc>
                <a:spcPct val="150000"/>
              </a:lnSpc>
            </a:pPr>
            <a:r>
              <a:rPr lang="zh-CN" altLang="en-US" sz="1400" dirty="0"/>
              <a:t>编制信息：表格，小四，仿宋</a:t>
            </a:r>
            <a:endParaRPr lang="en-US" altLang="zh-CN" sz="1400" dirty="0"/>
          </a:p>
          <a:p>
            <a:pPr>
              <a:lnSpc>
                <a:spcPct val="150000"/>
              </a:lnSpc>
            </a:pPr>
            <a:r>
              <a:rPr lang="zh-CN" altLang="en-US" sz="1400" dirty="0"/>
              <a:t>公司名称：四</a:t>
            </a:r>
            <a:r>
              <a:rPr lang="zh-CN" altLang="en-US" sz="1400" dirty="0" smtClean="0"/>
              <a:t>号，仿宋，加</a:t>
            </a:r>
            <a:r>
              <a:rPr lang="zh-CN" altLang="en-US" sz="1400" dirty="0"/>
              <a:t>粗</a:t>
            </a:r>
            <a:endParaRPr lang="en-US" altLang="zh-CN" sz="1400" dirty="0"/>
          </a:p>
          <a:p>
            <a:pPr>
              <a:lnSpc>
                <a:spcPct val="150000"/>
              </a:lnSpc>
            </a:pPr>
            <a:r>
              <a:rPr lang="zh-CN" altLang="en-US" sz="1400" dirty="0" smtClean="0"/>
              <a:t>年       月</a:t>
            </a:r>
            <a:r>
              <a:rPr lang="zh-CN" altLang="en-US" sz="1400" dirty="0"/>
              <a:t>：四</a:t>
            </a:r>
            <a:r>
              <a:rPr lang="zh-CN" altLang="en-US" sz="1400" dirty="0" smtClean="0"/>
              <a:t>号，仿宋，加</a:t>
            </a:r>
            <a:r>
              <a:rPr lang="zh-CN" altLang="en-US" sz="1400" dirty="0"/>
              <a:t>粗</a:t>
            </a:r>
          </a:p>
        </p:txBody>
      </p:sp>
      <p:pic>
        <p:nvPicPr>
          <p:cNvPr id="3" name="图片 2"/>
          <p:cNvPicPr>
            <a:picLocks noChangeAspect="1"/>
          </p:cNvPicPr>
          <p:nvPr/>
        </p:nvPicPr>
        <p:blipFill>
          <a:blip r:embed="rId3"/>
          <a:stretch>
            <a:fillRect/>
          </a:stretch>
        </p:blipFill>
        <p:spPr>
          <a:xfrm>
            <a:off x="6876873" y="1159730"/>
            <a:ext cx="3927273" cy="5544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2811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p:tgtEl>
                                          <p:spTgt spid="40"/>
                                        </p:tgtEl>
                                        <p:attrNameLst>
                                          <p:attrName>ppt_x</p:attrName>
                                        </p:attrNameLst>
                                      </p:cBhvr>
                                      <p:tavLst>
                                        <p:tav tm="0">
                                          <p:val>
                                            <p:strVal val="#ppt_x-#ppt_w*1.125000"/>
                                          </p:val>
                                        </p:tav>
                                        <p:tav tm="100000">
                                          <p:val>
                                            <p:strVal val="#ppt_x"/>
                                          </p:val>
                                        </p:tav>
                                      </p:tavLst>
                                    </p:anim>
                                    <p:animEffect transition="in" filter="wipe(right)">
                                      <p:cBhvr>
                                        <p:cTn id="8" dur="500"/>
                                        <p:tgtEl>
                                          <p:spTgt spid="40"/>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ppt_x</p:attrName>
                                        </p:attrNameLst>
                                      </p:cBhvr>
                                      <p:tavLst>
                                        <p:tav tm="0">
                                          <p:val>
                                            <p:strVal val="#ppt_x-#ppt_w*1.125000"/>
                                          </p:val>
                                        </p:tav>
                                        <p:tav tm="100000">
                                          <p:val>
                                            <p:strVal val="#ppt_x"/>
                                          </p:val>
                                        </p:tav>
                                      </p:tavLst>
                                    </p:anim>
                                    <p:animEffect transition="in" filter="wipe(right)">
                                      <p:cBhvr>
                                        <p:cTn id="14" dur="500"/>
                                        <p:tgtEl>
                                          <p:spTgt spid="4"/>
                                        </p:tgtEl>
                                      </p:cBhvr>
                                    </p:animEffect>
                                  </p:childTnLst>
                                </p:cTn>
                              </p:par>
                              <p:par>
                                <p:cTn id="15" presetID="12" presetClass="entr" presetSubtype="2"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p:tgtEl>
                                          <p:spTgt spid="5"/>
                                        </p:tgtEl>
                                        <p:attrNameLst>
                                          <p:attrName>ppt_x</p:attrName>
                                        </p:attrNameLst>
                                      </p:cBhvr>
                                      <p:tavLst>
                                        <p:tav tm="0">
                                          <p:val>
                                            <p:strVal val="#ppt_x+#ppt_w*1.125000"/>
                                          </p:val>
                                        </p:tav>
                                        <p:tav tm="100000">
                                          <p:val>
                                            <p:strVal val="#ppt_x"/>
                                          </p:val>
                                        </p:tav>
                                      </p:tavLst>
                                    </p:anim>
                                    <p:animEffect transition="in" filter="wipe(left)">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anim calcmode="lin" valueType="num">
                                      <p:cBhvr>
                                        <p:cTn id="24" dur="500" fill="hold"/>
                                        <p:tgtEl>
                                          <p:spTgt spid="6"/>
                                        </p:tgtEl>
                                        <p:attrNameLst>
                                          <p:attrName>ppt_x</p:attrName>
                                        </p:attrNameLst>
                                      </p:cBhvr>
                                      <p:tavLst>
                                        <p:tav tm="0">
                                          <p:val>
                                            <p:strVal val="#ppt_x"/>
                                          </p:val>
                                        </p:tav>
                                        <p:tav tm="100000">
                                          <p:val>
                                            <p:strVal val="#ppt_x"/>
                                          </p:val>
                                        </p:tav>
                                      </p:tavLst>
                                    </p:anim>
                                    <p:anim calcmode="lin" valueType="num">
                                      <p:cBhvr>
                                        <p:cTn id="25"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 grpId="0" animBg="1"/>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46" name="椭圆 45"/>
          <p:cNvSpPr>
            <a:spLocks noChangeAspect="1"/>
          </p:cNvSpPr>
          <p:nvPr/>
        </p:nvSpPr>
        <p:spPr>
          <a:xfrm>
            <a:off x="1395434" y="2119199"/>
            <a:ext cx="360000" cy="360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黑体" panose="02010609060101010101" pitchFamily="49" charset="-122"/>
                <a:ea typeface="黑体" panose="02010609060101010101" pitchFamily="49" charset="-122"/>
              </a:rPr>
              <a:t>2</a:t>
            </a:r>
            <a:endParaRPr lang="zh-CN" altLang="en-US" b="1" dirty="0" smtClean="0">
              <a:latin typeface="黑体" panose="02010609060101010101" pitchFamily="49" charset="-122"/>
              <a:ea typeface="黑体" panose="02010609060101010101" pitchFamily="49" charset="-122"/>
            </a:endParaRPr>
          </a:p>
        </p:txBody>
      </p:sp>
      <p:sp>
        <p:nvSpPr>
          <p:cNvPr id="19" name="文本框 18"/>
          <p:cNvSpPr txBox="1"/>
          <p:nvPr/>
        </p:nvSpPr>
        <p:spPr>
          <a:xfrm>
            <a:off x="1808028" y="2108048"/>
            <a:ext cx="2096430" cy="369332"/>
          </a:xfrm>
          <a:prstGeom prst="rect">
            <a:avLst/>
          </a:prstGeom>
          <a:noFill/>
        </p:spPr>
        <p:txBody>
          <a:bodyPr wrap="square" rtlCol="0">
            <a:spAutoFit/>
          </a:bodyPr>
          <a:lstStyle/>
          <a:p>
            <a:r>
              <a:rPr lang="zh-CN" altLang="en-US" b="1" dirty="0" smtClean="0"/>
              <a:t>文档结构编码</a:t>
            </a:r>
            <a:endParaRPr lang="zh-CN" altLang="en-US" b="1" dirty="0"/>
          </a:p>
        </p:txBody>
      </p:sp>
      <p:sp>
        <p:nvSpPr>
          <p:cNvPr id="20" name="文本框 19"/>
          <p:cNvSpPr txBox="1"/>
          <p:nvPr/>
        </p:nvSpPr>
        <p:spPr>
          <a:xfrm>
            <a:off x="1395435" y="2673539"/>
            <a:ext cx="3709226" cy="2031325"/>
          </a:xfrm>
          <a:prstGeom prst="rect">
            <a:avLst/>
          </a:prstGeom>
          <a:noFill/>
        </p:spPr>
        <p:txBody>
          <a:bodyPr wrap="square" rtlCol="0">
            <a:spAutoFit/>
          </a:bodyPr>
          <a:lstStyle/>
          <a:p>
            <a:pPr>
              <a:lnSpc>
                <a:spcPct val="150000"/>
              </a:lnSpc>
            </a:pPr>
            <a:r>
              <a:rPr lang="zh-CN" altLang="en-US" sz="1400" dirty="0"/>
              <a:t>文档结构编码包括多级列表和编号，进入目录的采用多级列表，不进入目录的采用编号</a:t>
            </a:r>
            <a:r>
              <a:rPr lang="zh-CN" altLang="en-US" sz="1400" dirty="0" smtClean="0"/>
              <a:t>。</a:t>
            </a:r>
            <a:endParaRPr lang="en-US" altLang="zh-CN" sz="1400" dirty="0" smtClean="0"/>
          </a:p>
          <a:p>
            <a:pPr>
              <a:lnSpc>
                <a:spcPct val="150000"/>
              </a:lnSpc>
            </a:pPr>
            <a:endParaRPr lang="zh-CN" altLang="en-US" sz="1400" dirty="0"/>
          </a:p>
          <a:p>
            <a:pPr algn="just">
              <a:lnSpc>
                <a:spcPct val="150000"/>
              </a:lnSpc>
            </a:pPr>
            <a:r>
              <a:rPr lang="zh-CN" altLang="en-US" sz="1400" dirty="0"/>
              <a:t>其版式要求为：段前段后间距</a:t>
            </a:r>
            <a:r>
              <a:rPr lang="en-US" altLang="zh-CN" sz="1400" dirty="0"/>
              <a:t>0.5</a:t>
            </a:r>
            <a:r>
              <a:rPr lang="zh-CN" altLang="en-US" sz="1400" dirty="0"/>
              <a:t>行，单倍行距；一级标题三号黑体不加粗；二级及以下标题四号黑体不加粗。所有标题顶格左对齐。</a:t>
            </a:r>
          </a:p>
        </p:txBody>
      </p:sp>
      <p:sp>
        <p:nvSpPr>
          <p:cNvPr id="8" name="KSO_Shape"/>
          <p:cNvSpPr/>
          <p:nvPr/>
        </p:nvSpPr>
        <p:spPr>
          <a:xfrm rot="5400000">
            <a:off x="1685802" y="-526074"/>
            <a:ext cx="635617" cy="4007225"/>
          </a:xfrm>
          <a:prstGeom prst="round2SameRect">
            <a:avLst>
              <a:gd name="adj1" fmla="val 26180"/>
              <a:gd name="adj2" fmla="val 0"/>
            </a:avLst>
          </a:prstGeom>
          <a:solidFill>
            <a:srgbClr val="F9BD00">
              <a:alpha val="44000"/>
            </a:srgbClr>
          </a:solidFill>
          <a:ln>
            <a:noFill/>
          </a:ln>
          <a:effectLst>
            <a:outerShdw blurRad="50800" dist="38100" dir="2700000" sx="101000" sy="101000" algn="tl" rotWithShape="0">
              <a:schemeClr val="accent4">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bg2">
                    <a:lumMod val="25000"/>
                  </a:schemeClr>
                </a:solidFill>
                <a:latin typeface="黑体" panose="02010609060101010101" pitchFamily="49" charset="-122"/>
                <a:ea typeface="黑体" panose="02010609060101010101" pitchFamily="49" charset="-122"/>
              </a:rPr>
              <a:t>需求分析 </a:t>
            </a:r>
            <a:r>
              <a:rPr lang="en-US" altLang="zh-CN" sz="2400" dirty="0" smtClean="0">
                <a:solidFill>
                  <a:schemeClr val="bg2">
                    <a:lumMod val="25000"/>
                  </a:schemeClr>
                </a:solidFill>
                <a:latin typeface="黑体" panose="02010609060101010101" pitchFamily="49" charset="-122"/>
                <a:ea typeface="黑体" panose="02010609060101010101" pitchFamily="49" charset="-122"/>
              </a:rPr>
              <a:t>/ </a:t>
            </a:r>
            <a:r>
              <a:rPr lang="zh-CN" altLang="en-US" sz="1600" dirty="0" smtClean="0">
                <a:solidFill>
                  <a:schemeClr val="bg2">
                    <a:lumMod val="25000"/>
                  </a:schemeClr>
                </a:solidFill>
                <a:latin typeface="黑体" panose="02010609060101010101" pitchFamily="49" charset="-122"/>
                <a:ea typeface="黑体" panose="02010609060101010101" pitchFamily="49" charset="-122"/>
              </a:rPr>
              <a:t>需求文档撰写</a:t>
            </a:r>
            <a:r>
              <a:rPr lang="en-US" altLang="zh-CN" sz="1600" dirty="0">
                <a:solidFill>
                  <a:schemeClr val="bg2">
                    <a:lumMod val="25000"/>
                  </a:schemeClr>
                </a:solidFill>
                <a:latin typeface="黑体" panose="02010609060101010101" pitchFamily="49" charset="-122"/>
                <a:ea typeface="黑体" panose="02010609060101010101" pitchFamily="49" charset="-122"/>
              </a:rPr>
              <a:t>-</a:t>
            </a:r>
            <a:r>
              <a:rPr lang="zh-CN" altLang="en-US" sz="1600" dirty="0" smtClean="0">
                <a:solidFill>
                  <a:schemeClr val="bg2">
                    <a:lumMod val="25000"/>
                  </a:schemeClr>
                </a:solidFill>
                <a:latin typeface="黑体" panose="02010609060101010101" pitchFamily="49" charset="-122"/>
                <a:ea typeface="黑体" panose="02010609060101010101" pitchFamily="49" charset="-122"/>
              </a:rPr>
              <a:t>版式</a:t>
            </a:r>
            <a:endParaRPr lang="zh-CN" altLang="en-US" sz="1600" dirty="0">
              <a:solidFill>
                <a:schemeClr val="bg2">
                  <a:lumMod val="25000"/>
                </a:schemeClr>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stretch>
            <a:fillRect/>
          </a:stretch>
        </p:blipFill>
        <p:spPr>
          <a:xfrm>
            <a:off x="5157255" y="1500439"/>
            <a:ext cx="2781300" cy="4714875"/>
          </a:xfrm>
          <a:prstGeom prst="rect">
            <a:avLst/>
          </a:prstGeom>
          <a:ln>
            <a:noFill/>
          </a:ln>
          <a:effectLst>
            <a:outerShdw blurRad="190500" algn="tl" rotWithShape="0">
              <a:srgbClr val="000000">
                <a:alpha val="70000"/>
              </a:srgbClr>
            </a:outerShdw>
          </a:effectLst>
        </p:spPr>
      </p:pic>
      <p:pic>
        <p:nvPicPr>
          <p:cNvPr id="3" name="图片 2"/>
          <p:cNvPicPr>
            <a:picLocks noChangeAspect="1"/>
          </p:cNvPicPr>
          <p:nvPr/>
        </p:nvPicPr>
        <p:blipFill>
          <a:blip r:embed="rId4"/>
          <a:stretch>
            <a:fillRect/>
          </a:stretch>
        </p:blipFill>
        <p:spPr>
          <a:xfrm>
            <a:off x="8172540" y="1275821"/>
            <a:ext cx="3776849" cy="535316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1578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right)">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p:tgtEl>
                                          <p:spTgt spid="46"/>
                                        </p:tgtEl>
                                        <p:attrNameLst>
                                          <p:attrName>ppt_x</p:attrName>
                                        </p:attrNameLst>
                                      </p:cBhvr>
                                      <p:tavLst>
                                        <p:tav tm="0">
                                          <p:val>
                                            <p:strVal val="#ppt_x-#ppt_w*1.125000"/>
                                          </p:val>
                                        </p:tav>
                                        <p:tav tm="100000">
                                          <p:val>
                                            <p:strVal val="#ppt_x"/>
                                          </p:val>
                                        </p:tav>
                                      </p:tavLst>
                                    </p:anim>
                                    <p:animEffect transition="in" filter="wipe(right)">
                                      <p:cBhvr>
                                        <p:cTn id="14" dur="500"/>
                                        <p:tgtEl>
                                          <p:spTgt spid="46"/>
                                        </p:tgtEl>
                                      </p:cBhvr>
                                    </p:animEffect>
                                  </p:childTnLst>
                                </p:cTn>
                              </p:par>
                              <p:par>
                                <p:cTn id="15" presetID="12" presetClass="entr" presetSubtype="2"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p:tgtEl>
                                          <p:spTgt spid="19"/>
                                        </p:tgtEl>
                                        <p:attrNameLst>
                                          <p:attrName>ppt_x</p:attrName>
                                        </p:attrNameLst>
                                      </p:cBhvr>
                                      <p:tavLst>
                                        <p:tav tm="0">
                                          <p:val>
                                            <p:strVal val="#ppt_x+#ppt_w*1.125000"/>
                                          </p:val>
                                        </p:tav>
                                        <p:tav tm="100000">
                                          <p:val>
                                            <p:strVal val="#ppt_x"/>
                                          </p:val>
                                        </p:tav>
                                      </p:tavLst>
                                    </p:anim>
                                    <p:animEffect transition="in" filter="wipe(left)">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anim calcmode="lin" valueType="num">
                                      <p:cBhvr>
                                        <p:cTn id="24" dur="500" fill="hold"/>
                                        <p:tgtEl>
                                          <p:spTgt spid="20"/>
                                        </p:tgtEl>
                                        <p:attrNameLst>
                                          <p:attrName>ppt_x</p:attrName>
                                        </p:attrNameLst>
                                      </p:cBhvr>
                                      <p:tavLst>
                                        <p:tav tm="0">
                                          <p:val>
                                            <p:strVal val="#ppt_x"/>
                                          </p:val>
                                        </p:tav>
                                        <p:tav tm="100000">
                                          <p:val>
                                            <p:strVal val="#ppt_x"/>
                                          </p:val>
                                        </p:tav>
                                      </p:tavLst>
                                    </p:anim>
                                    <p:anim calcmode="lin" valueType="num">
                                      <p:cBhvr>
                                        <p:cTn id="25"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p:tgtEl>
                                          <p:spTgt spid="2"/>
                                        </p:tgtEl>
                                        <p:attrNameLst>
                                          <p:attrName>ppt_x</p:attrName>
                                        </p:attrNameLst>
                                      </p:cBhvr>
                                      <p:tavLst>
                                        <p:tav tm="0">
                                          <p:val>
                                            <p:strVal val="#ppt_x-#ppt_w*1.125000"/>
                                          </p:val>
                                        </p:tav>
                                        <p:tav tm="100000">
                                          <p:val>
                                            <p:strVal val="#ppt_x"/>
                                          </p:val>
                                        </p:tav>
                                      </p:tavLst>
                                    </p:anim>
                                    <p:animEffect transition="in" filter="wipe(right)">
                                      <p:cBhvr>
                                        <p:cTn id="31" dur="500"/>
                                        <p:tgtEl>
                                          <p:spTgt spid="2"/>
                                        </p:tgtEl>
                                      </p:cBhvr>
                                    </p:animEffect>
                                  </p:childTnLst>
                                </p:cTn>
                              </p:par>
                              <p:par>
                                <p:cTn id="32" presetID="12" presetClass="entr" presetSubtype="2" fill="hold" nodeType="with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additive="base">
                                        <p:cTn id="34" dur="500"/>
                                        <p:tgtEl>
                                          <p:spTgt spid="3"/>
                                        </p:tgtEl>
                                        <p:attrNameLst>
                                          <p:attrName>ppt_x</p:attrName>
                                        </p:attrNameLst>
                                      </p:cBhvr>
                                      <p:tavLst>
                                        <p:tav tm="0">
                                          <p:val>
                                            <p:strVal val="#ppt_x+#ppt_w*1.125000"/>
                                          </p:val>
                                        </p:tav>
                                        <p:tav tm="100000">
                                          <p:val>
                                            <p:strVal val="#ppt_x"/>
                                          </p:val>
                                        </p:tav>
                                      </p:tavLst>
                                    </p:anim>
                                    <p:animEffect transition="in" filter="wipe(left)">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19" grpId="0"/>
      <p:bldP spid="20" grpId="0"/>
      <p:bldP spid="8"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9BD00">
            <a:alpha val="55000"/>
          </a:srgbClr>
        </a:solidFill>
        <a:ln>
          <a:noFill/>
        </a:ln>
        <a:effectLst>
          <a:outerShdw blurRad="63500" sx="102000" sy="102000" algn="ctr" rotWithShape="0">
            <a:schemeClr val="accent4">
              <a:lumMod val="75000"/>
              <a:alpha val="40000"/>
            </a:schemeClr>
          </a:outerShdw>
        </a:effectLst>
      </a:spPr>
      <a:bodyPr rtlCol="0" anchor="ctr"/>
      <a:lstStyle>
        <a:defPPr algn="ctr">
          <a:defRPr sz="2000"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1947</TotalTime>
  <Words>2459</Words>
  <Application>Microsoft Office PowerPoint</Application>
  <PresentationFormat>宽屏</PresentationFormat>
  <Paragraphs>206</Paragraphs>
  <Slides>26</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5" baseType="lpstr">
      <vt:lpstr>等线</vt:lpstr>
      <vt:lpstr>等线 Light</vt:lpstr>
      <vt:lpstr>黑体</vt:lpstr>
      <vt:lpstr>宋体</vt:lpstr>
      <vt:lpstr>Arial</vt:lpstr>
      <vt:lpstr>Calibri</vt:lpstr>
      <vt:lpstr>Wingdings</vt: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szdw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John</dc:creator>
  <cp:lastModifiedBy>Liu John</cp:lastModifiedBy>
  <cp:revision>47</cp:revision>
  <dcterms:created xsi:type="dcterms:W3CDTF">2019-03-27T05:40:00Z</dcterms:created>
  <dcterms:modified xsi:type="dcterms:W3CDTF">2019-04-04T09:11:49Z</dcterms:modified>
</cp:coreProperties>
</file>