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153E9-AE1F-449A-B49E-E3B69ADF41B8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</dgm:pt>
    <dgm:pt modelId="{A522141F-6D6E-4E8F-9E31-2C3C6364F319}" type="pres">
      <dgm:prSet presAssocID="{6CA153E9-AE1F-449A-B49E-E3B69ADF41B8}" presName="Name0" presStyleCnt="0">
        <dgm:presLayoutVars>
          <dgm:dir/>
          <dgm:resizeHandles val="exact"/>
        </dgm:presLayoutVars>
      </dgm:prSet>
      <dgm:spPr/>
    </dgm:pt>
  </dgm:ptLst>
  <dgm:cxnLst>
    <dgm:cxn modelId="{D4A9A7C4-E69B-46CB-B625-0F82D8B298AD}" type="presOf" srcId="{6CA153E9-AE1F-449A-B49E-E3B69ADF41B8}" destId="{A522141F-6D6E-4E8F-9E31-2C3C6364F319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F3E3-EDD5-4665-858B-5A366D1C0E91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B37F-CB0B-43CA-A3C2-E15CBE520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7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5A713-46F6-7F3E-29BE-C112A911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20FD4-4579-A233-9A4A-C85756753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885E8-C67A-A3EE-2806-3D79572DD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9B44-03E4-47E9-AF05-E0B17D2C0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838-D4EE-587F-F333-D1BD28D0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E976-D224-5D48-F834-2CAD7489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3646-1356-6377-8B09-42506D6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E843-2D0C-3F2E-E0AA-0A9EC706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B074-A57B-A6C6-B186-AEB9639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489D-03A7-811C-5DF9-AE062719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2EF3-677E-941F-A3E7-C43BED2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2DE-9EAA-8CCC-1261-2247819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7B3E-4715-8455-1807-3D4A2EF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4A94-4CAE-E507-BFA6-3028969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4CF4B-D7FB-B170-870D-C3CF953C8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6BC5-1C73-AACF-4E84-F32FAEAF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E3F7-224D-3EF6-5B17-37794AA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C1AE-05B2-17CE-C8D8-353B09B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2B7-A9C9-D86A-F2E2-6191FC96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FF2-28CB-5466-4C32-A4F1CA6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51D9-23A3-3C6A-7400-68D337CF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42AB-9F8B-1778-F6E5-3210204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98A4-24EE-5C0C-BDFE-FFB6D7D1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8737-7A84-D589-7569-36937EB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35E-696D-3D04-8BA5-15FD7EC4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4E97-0937-2744-DE8D-6B11BFA6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7899-E39D-7E7A-A9FF-EAC219B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68A1-70DF-369C-0380-14FDD464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8C9D-FFC6-7C68-0366-B693428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EB9-5752-37AF-6823-ABCB0303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C63-72BE-AFD7-B091-47333084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F046-A415-AA01-B7F0-1B25E300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8D7B-DEAF-FEB2-C551-A7F9E3E0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4EFF-4D8F-3D82-197A-CF381CDA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604E-ABAA-F1D0-0F1C-8BF9DDFC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66B-EBAB-81D6-F550-2BC3947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0B12-599B-F8BF-FEC2-71A5BAE4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A5CB-CDCA-2B45-52E4-519496D0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66F8-1B6D-998C-B623-097C7B0D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1F16-8ACE-E571-4E36-A06CAE08E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C3C3-BB35-8677-A572-BC254714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F8A37-3CF5-7744-0CC2-D3601E8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8815-869B-5F3A-EA72-8440F107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9FF3-1CC5-9D54-42A9-02486C60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C389-F91F-BDA1-30F9-01016E93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912F3-8B38-4859-1C58-6F94EA3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7AD11-DDE5-F3E5-3AFA-0F1513E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5FDA-B297-71DE-B95E-97917E1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388F1-00F7-8476-99C6-5739D1D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C5275-E6E1-7BFE-FB8A-3B531B6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63DF-98E1-F6BF-1DF6-FAE61ED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913-E75D-7E8B-1383-A520764C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C9EE-171E-9CFC-8000-0283EC7B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4AC6-F820-AE1A-3CEC-0289F59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AC07-4E96-A564-BCC6-2B48CE94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B6C2-5758-4F66-E266-B09DA81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215-4A34-8D53-398C-44BAAFA6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EB01-1767-1768-3AC8-4AA5C1E6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06B8-15D3-BF0E-A254-DA7E83E0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8F1A-E667-BC3B-F413-9E9B498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C991-EAC6-8728-3242-3CC213A6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2B93-6089-4895-1AD2-909C0BA6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9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1C94-F82A-2FB5-0C13-181BA734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EB3A-6E11-A465-BF9D-5EAEEA27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C376-4319-2B98-DC88-F507E2AF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E74F-4A28-4498-B099-6C8A785339C9}" type="datetimeFigureOut">
              <a:rPr lang="zh-CN" altLang="en-US" smtClean="0"/>
              <a:t>2025/10/6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9637-8C5C-1109-1575-C25498A7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D7F3-876E-CE13-77DF-AB14E1B1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546-2035-DB7B-7EB9-C1731B4D7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Why do some tree mast and some do not?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FAD9-C291-D054-581B-C75EF760B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Xiaomao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44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734B-E631-147B-3478-E047C612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CCF8CC-05E1-679E-F89E-9C470C736391}"/>
              </a:ext>
            </a:extLst>
          </p:cNvPr>
          <p:cNvSpPr txBox="1"/>
          <p:nvPr/>
        </p:nvSpPr>
        <p:spPr>
          <a:xfrm>
            <a:off x="1219199" y="1321750"/>
            <a:ext cx="975360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For observation i: </a:t>
            </a:r>
          </a:p>
          <a:p>
            <a:pPr>
              <a:buNone/>
            </a:pPr>
            <a:endParaRPr lang="en-US" altLang="zh-CN" sz="2800" dirty="0"/>
          </a:p>
          <a:p>
            <a:pPr algn="ctr">
              <a:buNone/>
            </a:pPr>
            <a:r>
              <a:rPr lang="en-US" altLang="zh-CN" sz="2800" dirty="0"/>
              <a:t>y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​∼Bernoulli(p</a:t>
            </a:r>
            <a:r>
              <a:rPr lang="en-US" altLang="zh-CN" sz="2800" baseline="-25000" dirty="0"/>
              <a:t>i​</a:t>
            </a:r>
            <a:r>
              <a:rPr lang="en-US" altLang="zh-CN" sz="2800" dirty="0"/>
              <a:t>)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logit(p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​)=</a:t>
            </a:r>
            <a:r>
              <a:rPr lang="el-GR" altLang="zh-CN" sz="2800" dirty="0"/>
              <a:t>α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+ </a:t>
            </a:r>
            <a:r>
              <a:rPr lang="el-GR" altLang="zh-CN" sz="2800" dirty="0"/>
              <a:t>α</a:t>
            </a:r>
            <a:r>
              <a:rPr lang="en-US" altLang="zh-CN" sz="2800" baseline="-25000" dirty="0"/>
              <a:t>soil</a:t>
            </a:r>
            <a:r>
              <a:rPr lang="en-US" altLang="zh-CN" sz="2800" dirty="0"/>
              <a:t> + 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1,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1,i​</a:t>
            </a:r>
            <a:r>
              <a:rPr lang="en-US" altLang="zh-CN" sz="2800" dirty="0"/>
              <a:t>+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2,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2,i​</a:t>
            </a:r>
            <a:r>
              <a:rPr lang="en-US" altLang="zh-CN" sz="2800" dirty="0"/>
              <a:t>+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3,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3,i​ </a:t>
            </a:r>
          </a:p>
          <a:p>
            <a:pPr>
              <a:buNone/>
            </a:pPr>
            <a:endParaRPr lang="en-US" altLang="zh-CN" sz="2800" baseline="-25000" dirty="0"/>
          </a:p>
          <a:p>
            <a:pPr>
              <a:buNone/>
            </a:pPr>
            <a:endParaRPr lang="en-US" altLang="zh-CN" sz="2800" baseline="-250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60BAC-071F-4324-5760-323FCD7DB166}"/>
              </a:ext>
            </a:extLst>
          </p:cNvPr>
          <p:cNvSpPr txBox="1"/>
          <p:nvPr/>
        </p:nvSpPr>
        <p:spPr>
          <a:xfrm>
            <a:off x="1328057" y="4223657"/>
            <a:ext cx="926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: Seed size (continuous)</a:t>
            </a:r>
          </a:p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: Fruit size (continuous)</a:t>
            </a:r>
          </a:p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: Seed dormancy (categorical)</a:t>
            </a:r>
          </a:p>
        </p:txBody>
      </p:sp>
    </p:spTree>
    <p:extLst>
      <p:ext uri="{BB962C8B-B14F-4D97-AF65-F5344CB8AC3E}">
        <p14:creationId xmlns:p14="http://schemas.microsoft.com/office/powerpoint/2010/main" val="363269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4F53-B488-75D0-02BC-58B13F2C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CDD36-156E-19E0-1CE7-327336BD3CDE}"/>
              </a:ext>
            </a:extLst>
          </p:cNvPr>
          <p:cNvSpPr txBox="1"/>
          <p:nvPr/>
        </p:nvSpPr>
        <p:spPr>
          <a:xfrm>
            <a:off x="446314" y="1100859"/>
            <a:ext cx="112993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How to incorporate species variation in the model?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What’s the best way to model variation in trait effects across climates? Should I include interaction terms or hierarchical slopes?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How to best model correlated traits? More specifically, how to model the fruit size, seed size for different fruit types?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Best way to handle different levels of uncertainty or missing data across studies?</a:t>
            </a:r>
          </a:p>
        </p:txBody>
      </p:sp>
    </p:spTree>
    <p:extLst>
      <p:ext uri="{BB962C8B-B14F-4D97-AF65-F5344CB8AC3E}">
        <p14:creationId xmlns:p14="http://schemas.microsoft.com/office/powerpoint/2010/main" val="31609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61AD-0DC8-C5F4-CCFE-7477EF80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5CB4A5DF-7F7A-7AE7-0F55-C548D38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5" y="37301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44F79FB-A673-345D-BF02-455C5F8C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4" y="17053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73927D1-8E44-3F7D-5390-5868D6F6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19" y="24165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C9F30B1-9E3A-929A-F30D-4127E65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34" y="4441414"/>
            <a:ext cx="1896675" cy="2024829"/>
          </a:xfrm>
          <a:prstGeom prst="rect">
            <a:avLst/>
          </a:prstGeom>
        </p:spPr>
      </p:pic>
      <p:pic>
        <p:nvPicPr>
          <p:cNvPr id="10" name="Picture 9" descr="A cartoon tree with acorns&#10;&#10;AI-generated content may be incorrect.">
            <a:extLst>
              <a:ext uri="{FF2B5EF4-FFF2-40B4-BE49-F238E27FC236}">
                <a16:creationId xmlns:a16="http://schemas.microsoft.com/office/drawing/2014/main" id="{C23C63B7-F52D-76EF-D730-8B607D11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05" y="1705342"/>
            <a:ext cx="1971429" cy="2028571"/>
          </a:xfrm>
          <a:prstGeom prst="rect">
            <a:avLst/>
          </a:prstGeom>
        </p:spPr>
      </p:pic>
      <p:pic>
        <p:nvPicPr>
          <p:cNvPr id="11" name="Picture 10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7225496-DAE8-782D-942C-FA6FA1A0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79" y="3568601"/>
            <a:ext cx="1971429" cy="2028571"/>
          </a:xfrm>
          <a:prstGeom prst="rect">
            <a:avLst/>
          </a:prstGeom>
        </p:spPr>
      </p:pic>
      <p:pic>
        <p:nvPicPr>
          <p:cNvPr id="12" name="Picture 11" descr="A cartoon tree with acorns&#10;&#10;AI-generated content may be incorrect.">
            <a:extLst>
              <a:ext uri="{FF2B5EF4-FFF2-40B4-BE49-F238E27FC236}">
                <a16:creationId xmlns:a16="http://schemas.microsoft.com/office/drawing/2014/main" id="{29FEF6A9-FF4C-1CD7-E732-8191B16B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1" y="4542971"/>
            <a:ext cx="1971429" cy="2028571"/>
          </a:xfrm>
          <a:prstGeom prst="rect">
            <a:avLst/>
          </a:prstGeom>
        </p:spPr>
      </p:pic>
      <p:pic>
        <p:nvPicPr>
          <p:cNvPr id="13" name="Picture 12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69B2032-EA29-57F2-5892-E2F2E6E4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77" y="2554315"/>
            <a:ext cx="1971429" cy="2028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0FB2E-4BBF-68DE-5DB9-2FF4C289220A}"/>
              </a:ext>
            </a:extLst>
          </p:cNvPr>
          <p:cNvSpPr txBox="1"/>
          <p:nvPr/>
        </p:nvSpPr>
        <p:spPr>
          <a:xfrm>
            <a:off x="2056171" y="91833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7EB25-1C67-17C8-8ED8-28B435300DE2}"/>
              </a:ext>
            </a:extLst>
          </p:cNvPr>
          <p:cNvSpPr txBox="1"/>
          <p:nvPr/>
        </p:nvSpPr>
        <p:spPr>
          <a:xfrm>
            <a:off x="8502908" y="918334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 + 1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49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586A-8F89-9028-6A74-A43DCCD6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1C42A2F-94CD-A6CC-F9AD-22347DA9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5" y="36158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D7F8ADB4-AFBF-54D3-8EA6-05D86B47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14" y="15910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04E6410-8AA1-62C0-B97E-2E844A4D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19" y="23022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BAB81E-3043-2774-4613-D1B756B1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34" y="4327114"/>
            <a:ext cx="1896675" cy="2024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7E0960-17EF-4C6B-D94D-84A215F6EBCF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pic>
        <p:nvPicPr>
          <p:cNvPr id="3" name="Picture 2" descr="A cartoon of a squirrel&#10;&#10;AI-generated content may be incorrect.">
            <a:extLst>
              <a:ext uri="{FF2B5EF4-FFF2-40B4-BE49-F238E27FC236}">
                <a16:creationId xmlns:a16="http://schemas.microsoft.com/office/drawing/2014/main" id="{62F90AC2-7EAB-100C-10CD-E7CB0662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31" y="6052522"/>
            <a:ext cx="998070" cy="598842"/>
          </a:xfrm>
          <a:prstGeom prst="rect">
            <a:avLst/>
          </a:prstGeom>
        </p:spPr>
      </p:pic>
      <p:pic>
        <p:nvPicPr>
          <p:cNvPr id="4" name="Picture 3" descr="A cartoon tree with acorns&#10;&#10;AI-generated content may be incorrect.">
            <a:extLst>
              <a:ext uri="{FF2B5EF4-FFF2-40B4-BE49-F238E27FC236}">
                <a16:creationId xmlns:a16="http://schemas.microsoft.com/office/drawing/2014/main" id="{B5F18066-7054-A38C-E6D7-FE79F1DD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56" y="1485743"/>
            <a:ext cx="1971429" cy="2028571"/>
          </a:xfrm>
          <a:prstGeom prst="rect">
            <a:avLst/>
          </a:prstGeom>
        </p:spPr>
      </p:pic>
      <p:pic>
        <p:nvPicPr>
          <p:cNvPr id="9" name="Picture 8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4BCD9D9-3A64-D019-5456-5C2EBB4B3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0" y="3349002"/>
            <a:ext cx="1971429" cy="2028571"/>
          </a:xfrm>
          <a:prstGeom prst="rect">
            <a:avLst/>
          </a:prstGeom>
        </p:spPr>
      </p:pic>
      <p:pic>
        <p:nvPicPr>
          <p:cNvPr id="16" name="Picture 1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6E04BDB-810F-2CF8-FF54-59F5105F6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02" y="4323372"/>
            <a:ext cx="1971429" cy="2028571"/>
          </a:xfrm>
          <a:prstGeom prst="rect">
            <a:avLst/>
          </a:prstGeom>
        </p:spPr>
      </p:pic>
      <p:pic>
        <p:nvPicPr>
          <p:cNvPr id="17" name="Picture 1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9D4FF8-AD2F-C809-14F4-F6077489F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28" y="2334716"/>
            <a:ext cx="1971429" cy="2028571"/>
          </a:xfrm>
          <a:prstGeom prst="rect">
            <a:avLst/>
          </a:prstGeom>
        </p:spPr>
      </p:pic>
      <p:pic>
        <p:nvPicPr>
          <p:cNvPr id="20" name="Picture 19" descr="A cartoon of a squirrel&#10;&#10;AI-generated content may be incorrect.">
            <a:extLst>
              <a:ext uri="{FF2B5EF4-FFF2-40B4-BE49-F238E27FC236}">
                <a16:creationId xmlns:a16="http://schemas.microsoft.com/office/drawing/2014/main" id="{3512359E-FE82-DA6C-3629-43CB825C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04" y="3558672"/>
            <a:ext cx="998070" cy="598842"/>
          </a:xfrm>
          <a:prstGeom prst="rect">
            <a:avLst/>
          </a:prstGeom>
        </p:spPr>
      </p:pic>
      <p:pic>
        <p:nvPicPr>
          <p:cNvPr id="22" name="Picture 21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1AF634D6-863D-0C0B-A27D-3B95265F1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477090" y="5940753"/>
            <a:ext cx="971109" cy="917247"/>
          </a:xfrm>
          <a:prstGeom prst="rect">
            <a:avLst/>
          </a:prstGeom>
        </p:spPr>
      </p:pic>
      <p:pic>
        <p:nvPicPr>
          <p:cNvPr id="23" name="Picture 22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406B15F0-60AA-449C-9B20-6BC01B5AA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779256" y="4579733"/>
            <a:ext cx="971109" cy="917247"/>
          </a:xfrm>
          <a:prstGeom prst="rect">
            <a:avLst/>
          </a:prstGeom>
        </p:spPr>
      </p:pic>
      <p:pic>
        <p:nvPicPr>
          <p:cNvPr id="24" name="Picture 23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FC1051DD-0EA7-33DF-7946-5B3539C8D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8251490" y="3821057"/>
            <a:ext cx="996726" cy="941443"/>
          </a:xfrm>
          <a:prstGeom prst="rect">
            <a:avLst/>
          </a:prstGeom>
        </p:spPr>
      </p:pic>
      <p:pic>
        <p:nvPicPr>
          <p:cNvPr id="25" name="Picture 24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8772782F-DB72-BC67-5A04-86B04FE29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7557759" y="5904596"/>
            <a:ext cx="971109" cy="917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44C28-6910-3F5C-82D9-979C538EE76A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26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3D48-F3D4-7742-675C-1F1EC8EC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ees with text&#10;&#10;AI-generated content may be incorrect.">
            <a:extLst>
              <a:ext uri="{FF2B5EF4-FFF2-40B4-BE49-F238E27FC236}">
                <a16:creationId xmlns:a16="http://schemas.microsoft.com/office/drawing/2014/main" id="{B6321631-102E-FB96-BEC3-D73A554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59" y="2449286"/>
            <a:ext cx="6401241" cy="4408713"/>
          </a:xfrm>
          <a:prstGeom prst="rect">
            <a:avLst/>
          </a:prstGeom>
        </p:spPr>
      </p:pic>
      <p:pic>
        <p:nvPicPr>
          <p:cNvPr id="3" name="Picture 2" descr="A tree branches with text and leaves&#10;&#10;AI-generated content may be incorrect.">
            <a:extLst>
              <a:ext uri="{FF2B5EF4-FFF2-40B4-BE49-F238E27FC236}">
                <a16:creationId xmlns:a16="http://schemas.microsoft.com/office/drawing/2014/main" id="{D1ABC482-7C8D-1F35-85AB-586AF5D1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" y="2449286"/>
            <a:ext cx="5783283" cy="4408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0F79E-E18B-30AB-28A6-7972FC21DAC9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10C9-663F-B011-5FAA-34E96351AF29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56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C892-81E8-5614-964F-73EB8616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2CB000CC-D59B-3580-7114-92F29317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7918640" y="2193966"/>
            <a:ext cx="3281530" cy="4664034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BA7EB-D87E-12D5-EC4D-92289550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29" y="4012322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60B59-5A2A-5C52-C01E-738A344F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13" y="4674372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892E9-0EC4-696D-27C9-BCA5693D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05" y="509594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F81F2-7A2F-4586-D5F0-CB4FC81A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91" y="539579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074C61FA-28B2-C91E-E55E-9E0141ED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1853777" y="2796638"/>
            <a:ext cx="2857501" cy="4061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75563-E7ED-77DA-8B66-B95C8170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77" y="552346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2F899-4459-F0D9-E06D-0692F962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01" y="338887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6D16B-B94F-12F2-F3D7-D7BC46FA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79" y="4704061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4BDCE1-1967-1CF8-E87B-1EB58075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55" y="4325588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F48A0-7ADE-2545-F041-E5D79DEC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89" y="5284521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1A9F4E-6960-E1D9-428E-70842398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89" y="544483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D459094A-B244-5224-08F2-17F362CDB058}"/>
              </a:ext>
            </a:extLst>
          </p:cNvPr>
          <p:cNvSpPr/>
          <p:nvPr/>
        </p:nvSpPr>
        <p:spPr>
          <a:xfrm>
            <a:off x="6993536" y="2528462"/>
            <a:ext cx="1741714" cy="166551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6B2F578B-0167-419D-4B56-751AA14A9BE6}"/>
              </a:ext>
            </a:extLst>
          </p:cNvPr>
          <p:cNvSpPr/>
          <p:nvPr/>
        </p:nvSpPr>
        <p:spPr>
          <a:xfrm rot="18808756">
            <a:off x="10486990" y="2766638"/>
            <a:ext cx="377327" cy="337353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D2373986-0F33-2C9C-5F07-8E671F7A89D6}"/>
              </a:ext>
            </a:extLst>
          </p:cNvPr>
          <p:cNvSpPr/>
          <p:nvPr/>
        </p:nvSpPr>
        <p:spPr>
          <a:xfrm rot="18808756">
            <a:off x="11563899" y="2513673"/>
            <a:ext cx="377327" cy="337353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DAC89C8B-186C-DD9D-3E0F-666CFB08B3A2}"/>
              </a:ext>
            </a:extLst>
          </p:cNvPr>
          <p:cNvSpPr/>
          <p:nvPr/>
        </p:nvSpPr>
        <p:spPr>
          <a:xfrm>
            <a:off x="737280" y="2282980"/>
            <a:ext cx="1741714" cy="166551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9E97404-C318-DCB6-DD41-A0EC6FA79BFB}"/>
              </a:ext>
            </a:extLst>
          </p:cNvPr>
          <p:cNvSpPr/>
          <p:nvPr/>
        </p:nvSpPr>
        <p:spPr>
          <a:xfrm>
            <a:off x="328245" y="3031173"/>
            <a:ext cx="1525532" cy="9381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F0F2AAA-99F3-4E6B-64AD-DB8867B8E6BD}"/>
              </a:ext>
            </a:extLst>
          </p:cNvPr>
          <p:cNvSpPr/>
          <p:nvPr/>
        </p:nvSpPr>
        <p:spPr>
          <a:xfrm>
            <a:off x="10423440" y="1365604"/>
            <a:ext cx="1525532" cy="9381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DE06F-9C40-6689-A60F-A1A447EB0EBC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7B9F6-C017-9EC4-3759-A0C7A3DC9649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50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2329-5825-8DE9-2D4E-F4F9F53A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6DC49-79A0-DD84-BFB7-2FAD4F18458A}"/>
              </a:ext>
            </a:extLst>
          </p:cNvPr>
          <p:cNvSpPr txBox="1"/>
          <p:nvPr/>
        </p:nvSpPr>
        <p:spPr>
          <a:xfrm>
            <a:off x="1214252" y="1710046"/>
            <a:ext cx="861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 all trees have masting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It seems like certain genus are more likely to mast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Masting is more common in temperate zone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D36027-35AA-C273-D456-19D66AE909BD}"/>
              </a:ext>
            </a:extLst>
          </p:cNvPr>
          <p:cNvSpPr txBox="1"/>
          <p:nvPr/>
        </p:nvSpPr>
        <p:spPr>
          <a:xfrm>
            <a:off x="783772" y="4780162"/>
            <a:ext cx="1082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Which reproductive-related traits are related to masting? </a:t>
            </a:r>
          </a:p>
          <a:p>
            <a:pPr algn="ctr"/>
            <a:r>
              <a:rPr lang="en-US" altLang="zh-CN" sz="2400" dirty="0"/>
              <a:t>Do these traits that relate to different masting hypotheses vary by environment?</a:t>
            </a:r>
          </a:p>
          <a:p>
            <a:pPr algn="ctr"/>
            <a:r>
              <a:rPr lang="en-US" altLang="zh-CN" sz="2400" dirty="0"/>
              <a:t>(e.g., which traits are more important in different environment)</a:t>
            </a:r>
            <a:endParaRPr lang="zh-CN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021A3-D278-CD73-936F-A3ADA3B09DB0}"/>
              </a:ext>
            </a:extLst>
          </p:cNvPr>
          <p:cNvSpPr txBox="1"/>
          <p:nvPr/>
        </p:nvSpPr>
        <p:spPr>
          <a:xfrm>
            <a:off x="973777" y="617517"/>
            <a:ext cx="301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BUT</a:t>
            </a:r>
            <a:endParaRPr lang="zh-CN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ACE6C-3CA0-4FD0-A1B1-545BF38EBAB5}"/>
              </a:ext>
            </a:extLst>
          </p:cNvPr>
          <p:cNvSpPr txBox="1"/>
          <p:nvPr/>
        </p:nvSpPr>
        <p:spPr>
          <a:xfrm>
            <a:off x="973777" y="3786249"/>
            <a:ext cx="301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Question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099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FAF3F-397F-9DB2-C655-B6A8F5CA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6EB80FC-A437-1543-E70F-D69DDA979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966059"/>
              </p:ext>
            </p:extLst>
          </p:nvPr>
        </p:nvGraphicFramePr>
        <p:xfrm>
          <a:off x="0" y="719668"/>
          <a:ext cx="12192000" cy="395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095352-E0EA-2F69-6F1F-24235451F0B4}"/>
              </a:ext>
            </a:extLst>
          </p:cNvPr>
          <p:cNvSpPr/>
          <p:nvPr/>
        </p:nvSpPr>
        <p:spPr>
          <a:xfrm>
            <a:off x="88136" y="3150825"/>
            <a:ext cx="2859797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Graphic 12" descr="Bee with solid fill">
            <a:extLst>
              <a:ext uri="{FF2B5EF4-FFF2-40B4-BE49-F238E27FC236}">
                <a16:creationId xmlns:a16="http://schemas.microsoft.com/office/drawing/2014/main" id="{650BD779-514E-39D7-6511-094A03C3B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995" y="4843602"/>
            <a:ext cx="409199" cy="409199"/>
          </a:xfrm>
          <a:prstGeom prst="rect">
            <a:avLst/>
          </a:prstGeom>
        </p:spPr>
      </p:pic>
      <p:pic>
        <p:nvPicPr>
          <p:cNvPr id="14" name="Graphic 13" descr="Tree Stump with solid fill">
            <a:extLst>
              <a:ext uri="{FF2B5EF4-FFF2-40B4-BE49-F238E27FC236}">
                <a16:creationId xmlns:a16="http://schemas.microsoft.com/office/drawing/2014/main" id="{58CD0B42-3F88-0276-F02D-FD0C55FB8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0995" y="5376362"/>
            <a:ext cx="409199" cy="409199"/>
          </a:xfrm>
          <a:prstGeom prst="rect">
            <a:avLst/>
          </a:prstGeom>
        </p:spPr>
      </p:pic>
      <p:pic>
        <p:nvPicPr>
          <p:cNvPr id="15" name="Graphic 14" descr="Squirrel with solid fill">
            <a:extLst>
              <a:ext uri="{FF2B5EF4-FFF2-40B4-BE49-F238E27FC236}">
                <a16:creationId xmlns:a16="http://schemas.microsoft.com/office/drawing/2014/main" id="{E10965FC-8B5E-0BF0-4C96-A65BCFE12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0995" y="4353071"/>
            <a:ext cx="409199" cy="409199"/>
          </a:xfrm>
          <a:prstGeom prst="rect">
            <a:avLst/>
          </a:prstGeom>
        </p:spPr>
      </p:pic>
      <p:pic>
        <p:nvPicPr>
          <p:cNvPr id="16" name="Graphic 15" descr="Rain with solid fill">
            <a:extLst>
              <a:ext uri="{FF2B5EF4-FFF2-40B4-BE49-F238E27FC236}">
                <a16:creationId xmlns:a16="http://schemas.microsoft.com/office/drawing/2014/main" id="{2B767922-AB1D-7FDD-0AF9-CF01004B5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4889" y="5905538"/>
            <a:ext cx="409199" cy="409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5C653-25EE-4047-E6B1-4F3D5B5838CA}"/>
              </a:ext>
            </a:extLst>
          </p:cNvPr>
          <p:cNvSpPr txBox="1"/>
          <p:nvPr/>
        </p:nvSpPr>
        <p:spPr>
          <a:xfrm>
            <a:off x="9850194" y="4124470"/>
            <a:ext cx="189827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Predator satiation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F27A3-30AD-EF8F-1E38-5AA268F21010}"/>
              </a:ext>
            </a:extLst>
          </p:cNvPr>
          <p:cNvSpPr txBox="1"/>
          <p:nvPr/>
        </p:nvSpPr>
        <p:spPr>
          <a:xfrm>
            <a:off x="9850194" y="4629790"/>
            <a:ext cx="211628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Pollination coupling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C61A7-7866-E5C1-1916-03DB38AD8B3E}"/>
              </a:ext>
            </a:extLst>
          </p:cNvPr>
          <p:cNvSpPr txBox="1"/>
          <p:nvPr/>
        </p:nvSpPr>
        <p:spPr>
          <a:xfrm>
            <a:off x="9850194" y="5138236"/>
            <a:ext cx="201048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Resource matching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2291F-2932-929B-A7A1-51EF8F0D413C}"/>
              </a:ext>
            </a:extLst>
          </p:cNvPr>
          <p:cNvSpPr txBox="1"/>
          <p:nvPr/>
        </p:nvSpPr>
        <p:spPr>
          <a:xfrm>
            <a:off x="9850194" y="5680212"/>
            <a:ext cx="1984839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Environmental cue</a:t>
            </a:r>
            <a:endParaRPr lang="zh-CN" alt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BFBE6C-78A2-C3CF-CBD8-45CA78B1F7C6}"/>
              </a:ext>
            </a:extLst>
          </p:cNvPr>
          <p:cNvCxnSpPr>
            <a:cxnSpLocks/>
          </p:cNvCxnSpPr>
          <p:nvPr/>
        </p:nvCxnSpPr>
        <p:spPr>
          <a:xfrm>
            <a:off x="88137" y="2639739"/>
            <a:ext cx="98513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8AB25581-5940-AC23-5CC2-6133E1775F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13943" r="43069" b="55038"/>
          <a:stretch/>
        </p:blipFill>
        <p:spPr>
          <a:xfrm>
            <a:off x="6510861" y="536419"/>
            <a:ext cx="2195651" cy="1996463"/>
          </a:xfrm>
          <a:prstGeom prst="rect">
            <a:avLst/>
          </a:prstGeom>
        </p:spPr>
      </p:pic>
      <p:pic>
        <p:nvPicPr>
          <p:cNvPr id="23" name="Picture 22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95B8A134-4F2D-C5B1-3DC3-53D094AA33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5" t="45944" r="4382" b="14105"/>
          <a:stretch/>
        </p:blipFill>
        <p:spPr>
          <a:xfrm>
            <a:off x="425514" y="315559"/>
            <a:ext cx="1773463" cy="2190652"/>
          </a:xfrm>
          <a:prstGeom prst="rect">
            <a:avLst/>
          </a:prstGeom>
        </p:spPr>
      </p:pic>
      <p:pic>
        <p:nvPicPr>
          <p:cNvPr id="24" name="Picture 23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108F7E45-6455-E570-6C92-B544CBF8BB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4" r="52298" b="17416"/>
          <a:stretch/>
        </p:blipFill>
        <p:spPr>
          <a:xfrm>
            <a:off x="3373616" y="239265"/>
            <a:ext cx="2195651" cy="2332180"/>
          </a:xfrm>
          <a:prstGeom prst="rect">
            <a:avLst/>
          </a:prstGeom>
        </p:spPr>
      </p:pic>
      <p:pic>
        <p:nvPicPr>
          <p:cNvPr id="25" name="Picture 24" descr="A close-up of a sketch of a squirrel&#10;&#10;AI-generated content may be incorrect.">
            <a:extLst>
              <a:ext uri="{FF2B5EF4-FFF2-40B4-BE49-F238E27FC236}">
                <a16:creationId xmlns:a16="http://schemas.microsoft.com/office/drawing/2014/main" id="{67732DDD-A1A8-8CEC-16E8-B1975FA60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17213" r="6654" b="55983"/>
          <a:stretch/>
        </p:blipFill>
        <p:spPr>
          <a:xfrm>
            <a:off x="10150220" y="1720617"/>
            <a:ext cx="1693003" cy="183824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0D81D7-0850-1B2D-A484-AEC0FBB277DB}"/>
              </a:ext>
            </a:extLst>
          </p:cNvPr>
          <p:cNvSpPr/>
          <p:nvPr/>
        </p:nvSpPr>
        <p:spPr>
          <a:xfrm>
            <a:off x="3373287" y="3149080"/>
            <a:ext cx="2531373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6C55B3-72BC-3857-B19F-0081D2B0DAD0}"/>
              </a:ext>
            </a:extLst>
          </p:cNvPr>
          <p:cNvSpPr/>
          <p:nvPr/>
        </p:nvSpPr>
        <p:spPr>
          <a:xfrm>
            <a:off x="6371600" y="3148451"/>
            <a:ext cx="2531373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1B753B-BC5F-97A2-0B70-AF8939184383}"/>
              </a:ext>
            </a:extLst>
          </p:cNvPr>
          <p:cNvSpPr txBox="1"/>
          <p:nvPr/>
        </p:nvSpPr>
        <p:spPr>
          <a:xfrm>
            <a:off x="782934" y="2485367"/>
            <a:ext cx="155668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pPr algn="ctr"/>
            <a:r>
              <a:rPr lang="en-US" altLang="zh-CN" sz="1600" dirty="0"/>
              <a:t>Pollination</a:t>
            </a:r>
            <a:endParaRPr lang="zh-CN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DC085-8933-BF68-C272-D0B7CBEC8B1A}"/>
              </a:ext>
            </a:extLst>
          </p:cNvPr>
          <p:cNvSpPr txBox="1"/>
          <p:nvPr/>
        </p:nvSpPr>
        <p:spPr>
          <a:xfrm>
            <a:off x="3761970" y="2484866"/>
            <a:ext cx="175400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maturation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F35FE-9418-126B-F68F-B6888A00E3A5}"/>
              </a:ext>
            </a:extLst>
          </p:cNvPr>
          <p:cNvSpPr txBox="1"/>
          <p:nvPr/>
        </p:nvSpPr>
        <p:spPr>
          <a:xfrm>
            <a:off x="6807877" y="2486902"/>
            <a:ext cx="155523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dispersal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51702-C6D3-D482-4E49-B9B0023B7E9A}"/>
              </a:ext>
            </a:extLst>
          </p:cNvPr>
          <p:cNvSpPr txBox="1"/>
          <p:nvPr/>
        </p:nvSpPr>
        <p:spPr>
          <a:xfrm>
            <a:off x="101493" y="3595616"/>
            <a:ext cx="2711803" cy="311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Type of reproduction</a:t>
            </a:r>
          </a:p>
          <a:p>
            <a:r>
              <a:rPr lang="en-US" altLang="zh-CN" dirty="0"/>
              <a:t>Duration of reproduction</a:t>
            </a:r>
          </a:p>
          <a:p>
            <a:r>
              <a:rPr lang="en-US" altLang="zh-CN" dirty="0"/>
              <a:t>Pollination mode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456BD-C5D8-CC50-9775-0216813CC184}"/>
              </a:ext>
            </a:extLst>
          </p:cNvPr>
          <p:cNvSpPr txBox="1"/>
          <p:nvPr/>
        </p:nvSpPr>
        <p:spPr>
          <a:xfrm>
            <a:off x="3623806" y="3789150"/>
            <a:ext cx="2711803" cy="185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Leaf longevity</a:t>
            </a:r>
          </a:p>
          <a:p>
            <a:r>
              <a:rPr lang="en-US" altLang="zh-CN" dirty="0"/>
              <a:t>Determinacy</a:t>
            </a:r>
            <a:endParaRPr lang="zh-CN" altLang="en-US" dirty="0"/>
          </a:p>
          <a:p>
            <a:r>
              <a:rPr lang="en-US" altLang="zh-CN" dirty="0"/>
              <a:t>Drought</a:t>
            </a:r>
            <a:r>
              <a:rPr lang="zh-CN" altLang="en-US" dirty="0"/>
              <a:t> </a:t>
            </a:r>
            <a:r>
              <a:rPr lang="en-US" altLang="zh-CN" dirty="0"/>
              <a:t>tolerance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6BBC7-C1EE-1B80-7E38-BD8D23395838}"/>
              </a:ext>
            </a:extLst>
          </p:cNvPr>
          <p:cNvSpPr txBox="1"/>
          <p:nvPr/>
        </p:nvSpPr>
        <p:spPr>
          <a:xfrm>
            <a:off x="6571476" y="2943454"/>
            <a:ext cx="2711803" cy="311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size</a:t>
            </a:r>
          </a:p>
          <a:p>
            <a:r>
              <a:rPr lang="en-US" altLang="zh-CN" dirty="0"/>
              <a:t>Nutrient content</a:t>
            </a:r>
          </a:p>
          <a:p>
            <a:r>
              <a:rPr lang="en-US" altLang="zh-CN" dirty="0"/>
              <a:t>Dispersal mode</a:t>
            </a:r>
          </a:p>
          <a:p>
            <a:r>
              <a:rPr lang="en-US" altLang="zh-CN" dirty="0"/>
              <a:t>Seed dormancy</a:t>
            </a:r>
          </a:p>
          <a:p>
            <a:r>
              <a:rPr lang="en-US" altLang="zh-CN" dirty="0"/>
              <a:t>Seed longevity</a:t>
            </a:r>
          </a:p>
        </p:txBody>
      </p:sp>
      <p:pic>
        <p:nvPicPr>
          <p:cNvPr id="34" name="Graphic 33" descr="Tree Stump with solid fill">
            <a:extLst>
              <a:ext uri="{FF2B5EF4-FFF2-40B4-BE49-F238E27FC236}">
                <a16:creationId xmlns:a16="http://schemas.microsoft.com/office/drawing/2014/main" id="{84789CCF-3555-FCF8-333E-B549582D02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6941" y="4025282"/>
            <a:ext cx="409199" cy="409199"/>
          </a:xfrm>
          <a:prstGeom prst="rect">
            <a:avLst/>
          </a:prstGeom>
        </p:spPr>
      </p:pic>
      <p:pic>
        <p:nvPicPr>
          <p:cNvPr id="35" name="Graphic 34" descr="Tree Stump with solid fill">
            <a:extLst>
              <a:ext uri="{FF2B5EF4-FFF2-40B4-BE49-F238E27FC236}">
                <a16:creationId xmlns:a16="http://schemas.microsoft.com/office/drawing/2014/main" id="{30F65306-10BA-58F2-B99E-DEDF4163A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5134" y="4683749"/>
            <a:ext cx="409199" cy="409199"/>
          </a:xfrm>
          <a:prstGeom prst="rect">
            <a:avLst/>
          </a:prstGeom>
        </p:spPr>
      </p:pic>
      <p:pic>
        <p:nvPicPr>
          <p:cNvPr id="36" name="Graphic 35" descr="Bee with solid fill">
            <a:extLst>
              <a:ext uri="{FF2B5EF4-FFF2-40B4-BE49-F238E27FC236}">
                <a16:creationId xmlns:a16="http://schemas.microsoft.com/office/drawing/2014/main" id="{C6071C0A-59FF-523F-21F7-56E606377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931" y="3828554"/>
            <a:ext cx="409199" cy="409199"/>
          </a:xfrm>
          <a:prstGeom prst="rect">
            <a:avLst/>
          </a:prstGeom>
        </p:spPr>
      </p:pic>
      <p:pic>
        <p:nvPicPr>
          <p:cNvPr id="37" name="Graphic 36" descr="Bee with solid fill">
            <a:extLst>
              <a:ext uri="{FF2B5EF4-FFF2-40B4-BE49-F238E27FC236}">
                <a16:creationId xmlns:a16="http://schemas.microsoft.com/office/drawing/2014/main" id="{3DE7D9A2-0DCD-58C9-35ED-CA6C36118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7930" y="4440106"/>
            <a:ext cx="409199" cy="409199"/>
          </a:xfrm>
          <a:prstGeom prst="rect">
            <a:avLst/>
          </a:prstGeom>
        </p:spPr>
      </p:pic>
      <p:pic>
        <p:nvPicPr>
          <p:cNvPr id="38" name="Graphic 37" descr="Bee with solid fill">
            <a:extLst>
              <a:ext uri="{FF2B5EF4-FFF2-40B4-BE49-F238E27FC236}">
                <a16:creationId xmlns:a16="http://schemas.microsoft.com/office/drawing/2014/main" id="{D6CF1509-E4B0-CC9D-F839-6C0850907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809" y="5083746"/>
            <a:ext cx="409199" cy="409199"/>
          </a:xfrm>
          <a:prstGeom prst="rect">
            <a:avLst/>
          </a:prstGeom>
        </p:spPr>
      </p:pic>
      <p:pic>
        <p:nvPicPr>
          <p:cNvPr id="39" name="Graphic 38" descr="Squirrel with solid fill">
            <a:extLst>
              <a:ext uri="{FF2B5EF4-FFF2-40B4-BE49-F238E27FC236}">
                <a16:creationId xmlns:a16="http://schemas.microsoft.com/office/drawing/2014/main" id="{3CA9CCD7-E899-EF68-B495-7BCEA3A456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0895" y="3193089"/>
            <a:ext cx="409199" cy="409199"/>
          </a:xfrm>
          <a:prstGeom prst="rect">
            <a:avLst/>
          </a:prstGeom>
        </p:spPr>
      </p:pic>
      <p:pic>
        <p:nvPicPr>
          <p:cNvPr id="40" name="Graphic 39" descr="Squirrel with solid fill">
            <a:extLst>
              <a:ext uri="{FF2B5EF4-FFF2-40B4-BE49-F238E27FC236}">
                <a16:creationId xmlns:a16="http://schemas.microsoft.com/office/drawing/2014/main" id="{E25C2851-786B-F7F1-82CB-5D0DBDD1CB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0281" y="3793755"/>
            <a:ext cx="409199" cy="409199"/>
          </a:xfrm>
          <a:prstGeom prst="rect">
            <a:avLst/>
          </a:prstGeom>
        </p:spPr>
      </p:pic>
      <p:pic>
        <p:nvPicPr>
          <p:cNvPr id="41" name="Graphic 40" descr="Squirrel with solid fill">
            <a:extLst>
              <a:ext uri="{FF2B5EF4-FFF2-40B4-BE49-F238E27FC236}">
                <a16:creationId xmlns:a16="http://schemas.microsoft.com/office/drawing/2014/main" id="{0885C18C-5A55-216A-BC01-CCAC321F1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0094" y="4405654"/>
            <a:ext cx="409199" cy="409199"/>
          </a:xfrm>
          <a:prstGeom prst="rect">
            <a:avLst/>
          </a:prstGeom>
        </p:spPr>
      </p:pic>
      <p:pic>
        <p:nvPicPr>
          <p:cNvPr id="42" name="Graphic 41" descr="Squirrel with solid fill">
            <a:extLst>
              <a:ext uri="{FF2B5EF4-FFF2-40B4-BE49-F238E27FC236}">
                <a16:creationId xmlns:a16="http://schemas.microsoft.com/office/drawing/2014/main" id="{FACA09E8-3921-4C89-BA02-BFEFC7DEA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8751" y="5059701"/>
            <a:ext cx="409199" cy="409199"/>
          </a:xfrm>
          <a:prstGeom prst="rect">
            <a:avLst/>
          </a:prstGeom>
        </p:spPr>
      </p:pic>
      <p:pic>
        <p:nvPicPr>
          <p:cNvPr id="43" name="Graphic 42" descr="Squirrel with solid fill">
            <a:extLst>
              <a:ext uri="{FF2B5EF4-FFF2-40B4-BE49-F238E27FC236}">
                <a16:creationId xmlns:a16="http://schemas.microsoft.com/office/drawing/2014/main" id="{1DB380EE-489F-B7C8-010F-5160D49BD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22778" y="5667235"/>
            <a:ext cx="409199" cy="409199"/>
          </a:xfrm>
          <a:prstGeom prst="rect">
            <a:avLst/>
          </a:prstGeom>
        </p:spPr>
      </p:pic>
      <p:pic>
        <p:nvPicPr>
          <p:cNvPr id="44" name="Graphic 43" descr="Rain with solid fill">
            <a:extLst>
              <a:ext uri="{FF2B5EF4-FFF2-40B4-BE49-F238E27FC236}">
                <a16:creationId xmlns:a16="http://schemas.microsoft.com/office/drawing/2014/main" id="{E6099418-8651-E3C1-5BB4-0CFBF9E404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22563" y="4440135"/>
            <a:ext cx="409199" cy="4091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35D97E4-66ED-16E8-3C4D-91A23A6B415A}"/>
              </a:ext>
            </a:extLst>
          </p:cNvPr>
          <p:cNvSpPr txBox="1"/>
          <p:nvPr/>
        </p:nvSpPr>
        <p:spPr>
          <a:xfrm>
            <a:off x="89058" y="3827522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E8E39-86FA-D1D0-CCA0-B5B87334D9FB}"/>
              </a:ext>
            </a:extLst>
          </p:cNvPr>
          <p:cNvSpPr txBox="1"/>
          <p:nvPr/>
        </p:nvSpPr>
        <p:spPr>
          <a:xfrm>
            <a:off x="89058" y="4434993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52BD6-F8DC-484B-A03A-77467F5C768B}"/>
              </a:ext>
            </a:extLst>
          </p:cNvPr>
          <p:cNvSpPr txBox="1"/>
          <p:nvPr/>
        </p:nvSpPr>
        <p:spPr>
          <a:xfrm>
            <a:off x="82019" y="5092766"/>
            <a:ext cx="3010757" cy="905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(wind pollinated, insects pollinated)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5B0004-D005-56CC-7E86-3E0379983403}"/>
              </a:ext>
            </a:extLst>
          </p:cNvPr>
          <p:cNvSpPr txBox="1"/>
          <p:nvPr/>
        </p:nvSpPr>
        <p:spPr>
          <a:xfrm>
            <a:off x="3619698" y="4038786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36A3D9-98AC-E9F1-5889-A58537BE5B70}"/>
              </a:ext>
            </a:extLst>
          </p:cNvPr>
          <p:cNvSpPr txBox="1"/>
          <p:nvPr/>
        </p:nvSpPr>
        <p:spPr>
          <a:xfrm>
            <a:off x="3638017" y="4651302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2E5EA-ADAA-ECC7-BBBA-7AE42069A4BE}"/>
              </a:ext>
            </a:extLst>
          </p:cNvPr>
          <p:cNvSpPr txBox="1"/>
          <p:nvPr/>
        </p:nvSpPr>
        <p:spPr>
          <a:xfrm>
            <a:off x="6561542" y="3188501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46744B-319C-7987-C929-D663C4D1800A}"/>
              </a:ext>
            </a:extLst>
          </p:cNvPr>
          <p:cNvSpPr txBox="1"/>
          <p:nvPr/>
        </p:nvSpPr>
        <p:spPr>
          <a:xfrm>
            <a:off x="6571475" y="3814858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085E70-F0C7-AD9A-C894-395549A7A4DB}"/>
              </a:ext>
            </a:extLst>
          </p:cNvPr>
          <p:cNvSpPr txBox="1"/>
          <p:nvPr/>
        </p:nvSpPr>
        <p:spPr>
          <a:xfrm>
            <a:off x="6578498" y="4426757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31E165-B52E-26F5-9CFF-C8D02462E101}"/>
              </a:ext>
            </a:extLst>
          </p:cNvPr>
          <p:cNvSpPr txBox="1"/>
          <p:nvPr/>
        </p:nvSpPr>
        <p:spPr>
          <a:xfrm>
            <a:off x="6576341" y="5055337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6E366-A22F-C865-BC40-F42FF9C2CD54}"/>
              </a:ext>
            </a:extLst>
          </p:cNvPr>
          <p:cNvSpPr txBox="1"/>
          <p:nvPr/>
        </p:nvSpPr>
        <p:spPr>
          <a:xfrm>
            <a:off x="6583346" y="5680469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BF5CBC-D081-205F-FB05-60EB616EE156}"/>
              </a:ext>
            </a:extLst>
          </p:cNvPr>
          <p:cNvCxnSpPr/>
          <p:nvPr/>
        </p:nvCxnSpPr>
        <p:spPr>
          <a:xfrm>
            <a:off x="213756" y="4678878"/>
            <a:ext cx="1721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1CB9A4-35C4-E195-E997-A05C499D27CD}"/>
              </a:ext>
            </a:extLst>
          </p:cNvPr>
          <p:cNvCxnSpPr>
            <a:cxnSpLocks/>
          </p:cNvCxnSpPr>
          <p:nvPr/>
        </p:nvCxnSpPr>
        <p:spPr>
          <a:xfrm>
            <a:off x="3642756" y="4874820"/>
            <a:ext cx="1114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09A14B-CB10-5272-3C27-E12DBA9867BB}"/>
              </a:ext>
            </a:extLst>
          </p:cNvPr>
          <p:cNvCxnSpPr>
            <a:cxnSpLocks/>
          </p:cNvCxnSpPr>
          <p:nvPr/>
        </p:nvCxnSpPr>
        <p:spPr>
          <a:xfrm>
            <a:off x="6658099" y="4047507"/>
            <a:ext cx="12013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2BBF6B-CF54-73F1-9904-957DCFE0FE0B}"/>
              </a:ext>
            </a:extLst>
          </p:cNvPr>
          <p:cNvCxnSpPr>
            <a:cxnSpLocks/>
          </p:cNvCxnSpPr>
          <p:nvPr/>
        </p:nvCxnSpPr>
        <p:spPr>
          <a:xfrm>
            <a:off x="6549242" y="5919850"/>
            <a:ext cx="1114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55E0B4-7043-B6C7-542A-E97A9112BF2C}"/>
              </a:ext>
            </a:extLst>
          </p:cNvPr>
          <p:cNvSpPr txBox="1"/>
          <p:nvPr/>
        </p:nvSpPr>
        <p:spPr>
          <a:xfrm>
            <a:off x="3634692" y="5300299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pic>
        <p:nvPicPr>
          <p:cNvPr id="57" name="Graphic 56" descr="Tree Stump with solid fill">
            <a:extLst>
              <a:ext uri="{FF2B5EF4-FFF2-40B4-BE49-F238E27FC236}">
                <a16:creationId xmlns:a16="http://schemas.microsoft.com/office/drawing/2014/main" id="{35D74EF7-0650-1C5B-89EE-D62C99408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9577" y="5277660"/>
            <a:ext cx="409199" cy="409199"/>
          </a:xfrm>
          <a:prstGeom prst="rect">
            <a:avLst/>
          </a:prstGeom>
        </p:spPr>
      </p:pic>
      <p:pic>
        <p:nvPicPr>
          <p:cNvPr id="58" name="Graphic 57" descr="Rain with solid fill">
            <a:extLst>
              <a:ext uri="{FF2B5EF4-FFF2-40B4-BE49-F238E27FC236}">
                <a16:creationId xmlns:a16="http://schemas.microsoft.com/office/drawing/2014/main" id="{DBA32FC9-8492-1BC2-5945-3769E1F7A6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4052" y="5239765"/>
            <a:ext cx="409199" cy="4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7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191-D1A9-E41A-4AFE-B48641E5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727DC-B9CF-4451-ED59-84EEC50C6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2" y="92829"/>
            <a:ext cx="9857143" cy="48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55389-8DF0-1649-A6FD-ECEF89912EB0}"/>
              </a:ext>
            </a:extLst>
          </p:cNvPr>
          <p:cNvSpPr txBox="1"/>
          <p:nvPr/>
        </p:nvSpPr>
        <p:spPr>
          <a:xfrm>
            <a:off x="1153886" y="5334000"/>
            <a:ext cx="941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row of data for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data is a range rather than a single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 categorical and continuous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CC97-C9DD-3111-F7CB-B103AB02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01DD7-D34B-980D-DB8A-DD198CA3B336}"/>
              </a:ext>
            </a:extLst>
          </p:cNvPr>
          <p:cNvSpPr txBox="1"/>
          <p:nvPr/>
        </p:nvSpPr>
        <p:spPr>
          <a:xfrm>
            <a:off x="1589314" y="3553598"/>
            <a:ext cx="9187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Response variables: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Binary:</a:t>
            </a:r>
            <a:r>
              <a:rPr lang="en-US" altLang="zh-CN" sz="2400" dirty="0"/>
              <a:t>: Whether a species have strong masting behavior or not (0/1)</a:t>
            </a:r>
          </a:p>
          <a:p>
            <a:r>
              <a:rPr lang="en-US" altLang="zh-CN" sz="2400" b="1" dirty="0"/>
              <a:t>Continuous:</a:t>
            </a:r>
            <a:r>
              <a:rPr lang="en-US" altLang="zh-CN" sz="2400" dirty="0"/>
              <a:t>: Frequency of mast and variation of the seed production (e.g., CV)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F248-968A-5D75-9DE0-DD6BF619DCB0}"/>
              </a:ext>
            </a:extLst>
          </p:cNvPr>
          <p:cNvSpPr txBox="1"/>
          <p:nvPr/>
        </p:nvSpPr>
        <p:spPr>
          <a:xfrm>
            <a:off x="1589314" y="527093"/>
            <a:ext cx="10363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/>
              <a:t>Predictors:</a:t>
            </a:r>
          </a:p>
          <a:p>
            <a:pPr>
              <a:buNone/>
            </a:pPr>
            <a:endParaRPr lang="en-US" altLang="zh-C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Reproductive traits</a:t>
            </a:r>
            <a:r>
              <a:rPr lang="en-US" altLang="zh-CN" sz="2400" dirty="0"/>
              <a:t>: mixture of categorical (e.g., pollination mode), and continuous (e.g., seed size).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Climate category</a:t>
            </a:r>
            <a:r>
              <a:rPr lang="en-US" altLang="zh-CN" sz="2400" dirty="0"/>
              <a:t>: categorical (</a:t>
            </a:r>
            <a:r>
              <a:rPr lang="en-US" altLang="zh-CN" sz="2400"/>
              <a:t>e.g., soil </a:t>
            </a:r>
            <a:r>
              <a:rPr lang="en-US" altLang="zh-CN" sz="2400" dirty="0"/>
              <a:t>moisture: wet, moist, dry)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Potential interactions (?)</a:t>
            </a:r>
            <a:r>
              <a:rPr lang="en-US" altLang="zh-CN" sz="2400" dirty="0"/>
              <a:t>: between traits and climate</a:t>
            </a:r>
          </a:p>
        </p:txBody>
      </p:sp>
    </p:spTree>
    <p:extLst>
      <p:ext uri="{BB962C8B-B14F-4D97-AF65-F5344CB8AC3E}">
        <p14:creationId xmlns:p14="http://schemas.microsoft.com/office/powerpoint/2010/main" val="14917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425</Words>
  <Application>Microsoft Office PowerPoint</Application>
  <PresentationFormat>Widescreen</PresentationFormat>
  <Paragraphs>80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Playfair Display</vt:lpstr>
      <vt:lpstr>Office Theme</vt:lpstr>
      <vt:lpstr>Why do some tree mast and some do not?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wangxm29@student.ubc.ca</dc:creator>
  <cp:lastModifiedBy>wangxm29@student.ubc.ca</cp:lastModifiedBy>
  <cp:revision>5</cp:revision>
  <dcterms:created xsi:type="dcterms:W3CDTF">2025-10-06T03:05:40Z</dcterms:created>
  <dcterms:modified xsi:type="dcterms:W3CDTF">2025-10-06T23:48:28Z</dcterms:modified>
</cp:coreProperties>
</file>