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F838-D4EE-587F-F333-D1BD28D0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E976-D224-5D48-F834-2CAD7489B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3646-1356-6377-8B09-42506D65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E843-2D0C-3F2E-E0AA-0A9EC706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B074-A57B-A6C6-B186-AEB9639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489D-03A7-811C-5DF9-AE062719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B2EF3-677E-941F-A3E7-C43BED24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42DE-9EAA-8CCC-1261-22478191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7B3E-4715-8455-1807-3D4A2EF6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4A94-4CAE-E507-BFA6-30289699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4CF4B-D7FB-B170-870D-C3CF953C8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6BC5-1C73-AACF-4E84-F32FAEAF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E3F7-224D-3EF6-5B17-37794AA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C1AE-05B2-17CE-C8D8-353B09B8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E2B7-A9C9-D86A-F2E2-6191FC96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8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5FF2-28CB-5466-4C32-A4F1CA64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51D9-23A3-3C6A-7400-68D337CF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42AB-9F8B-1778-F6E5-32102047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98A4-24EE-5C0C-BDFE-FFB6D7D1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8737-7A84-D589-7569-36937EB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035E-696D-3D04-8BA5-15FD7EC4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4E97-0937-2744-DE8D-6B11BFA6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7899-E39D-7E7A-A9FF-EAC219B1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68A1-70DF-369C-0380-14FDD464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8C9D-FFC6-7C68-0366-B6934287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3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4EB9-5752-37AF-6823-ABCB0303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7C63-72BE-AFD7-B091-47333084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F046-A415-AA01-B7F0-1B25E300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8D7B-DEAF-FEB2-C551-A7F9E3E0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4EFF-4D8F-3D82-197A-CF381CDA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604E-ABAA-F1D0-0F1C-8BF9DDFC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866B-EBAB-81D6-F550-2BC39475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0B12-599B-F8BF-FEC2-71A5BAE4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6A5CB-CDCA-2B45-52E4-519496D0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66F8-1B6D-998C-B623-097C7B0D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11F16-8ACE-E571-4E36-A06CAE08E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0C3C3-BB35-8677-A572-BC254714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F8A37-3CF5-7744-0CC2-D3601E8A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A8815-869B-5F3A-EA72-8440F107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9FF3-1CC5-9D54-42A9-02486C60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8C389-F91F-BDA1-30F9-01016E93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912F3-8B38-4859-1C58-6F94EA3A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7AD11-DDE5-F3E5-3AFA-0F1513EC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F5FDA-B297-71DE-B95E-97917E16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388F1-00F7-8476-99C6-5739D1D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C5275-E6E1-7BFE-FB8A-3B531B64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63DF-98E1-F6BF-1DF6-FAE61ED5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1913-E75D-7E8B-1383-A520764C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C9EE-171E-9CFC-8000-0283EC7B6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34AC6-F820-AE1A-3CEC-0289F59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EAC07-4E96-A564-BCC6-2B48CE94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B6C2-5758-4F66-E266-B09DA81F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9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A215-4A34-8D53-398C-44BAAFA6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EB01-1767-1768-3AC8-4AA5C1E6B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06B8-15D3-BF0E-A254-DA7E83E05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98F1A-E667-BC3B-F413-9E9B498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C991-EAC6-8728-3242-3CC213A6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D2B93-6089-4895-1AD2-909C0BA6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9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21C94-F82A-2FB5-0C13-181BA734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1EB3A-6E11-A465-BF9D-5EAEEA27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2C376-4319-2B98-DC88-F507E2AF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2E74F-4A28-4498-B099-6C8A785339C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9637-8C5C-1109-1575-C25498A71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D7F3-876E-CE13-77DF-AB14E1B1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0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1546-2035-DB7B-7EB9-C1731B4D7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2FAD9-C291-D054-581B-C75EF760B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4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24F53-B488-75D0-02BC-58B13F2C9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CDD36-156E-19E0-1CE7-327336BD3CDE}"/>
              </a:ext>
            </a:extLst>
          </p:cNvPr>
          <p:cNvSpPr txBox="1"/>
          <p:nvPr/>
        </p:nvSpPr>
        <p:spPr>
          <a:xfrm>
            <a:off x="446314" y="1993487"/>
            <a:ext cx="112993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How to best model correlated traits?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What’s the best way to model variation in trait effects across climates?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Should you include interaction terms or hierarchical slopes?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Best way to handle different levels of uncertainty or missing data across studies?</a:t>
            </a:r>
          </a:p>
        </p:txBody>
      </p:sp>
    </p:spTree>
    <p:extLst>
      <p:ext uri="{BB962C8B-B14F-4D97-AF65-F5344CB8AC3E}">
        <p14:creationId xmlns:p14="http://schemas.microsoft.com/office/powerpoint/2010/main" val="316092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561AD-0DC8-C5F4-CCFE-7477EF80E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tree with acorns&#10;&#10;AI-generated content may be incorrect.">
            <a:extLst>
              <a:ext uri="{FF2B5EF4-FFF2-40B4-BE49-F238E27FC236}">
                <a16:creationId xmlns:a16="http://schemas.microsoft.com/office/drawing/2014/main" id="{5CB4A5DF-7F7A-7AE7-0F55-C548D38D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5" y="3730171"/>
            <a:ext cx="1896675" cy="2024829"/>
          </a:xfrm>
          <a:prstGeom prst="rect">
            <a:avLst/>
          </a:prstGeom>
        </p:spPr>
      </p:pic>
      <p:pic>
        <p:nvPicPr>
          <p:cNvPr id="5" name="Picture 4" descr="A cartoon tree with acorns&#10;&#10;AI-generated content may be incorrect.">
            <a:extLst>
              <a:ext uri="{FF2B5EF4-FFF2-40B4-BE49-F238E27FC236}">
                <a16:creationId xmlns:a16="http://schemas.microsoft.com/office/drawing/2014/main" id="{A44F79FB-A673-345D-BF02-455C5F8C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14" y="1705342"/>
            <a:ext cx="1896675" cy="2024829"/>
          </a:xfrm>
          <a:prstGeom prst="rect">
            <a:avLst/>
          </a:prstGeom>
        </p:spPr>
      </p:pic>
      <p:pic>
        <p:nvPicPr>
          <p:cNvPr id="7" name="Picture 6" descr="A cartoon tree with acorns&#10;&#10;AI-generated content may be incorrect.">
            <a:extLst>
              <a:ext uri="{FF2B5EF4-FFF2-40B4-BE49-F238E27FC236}">
                <a16:creationId xmlns:a16="http://schemas.microsoft.com/office/drawing/2014/main" id="{E73927D1-8E44-3F7D-5390-5868D6F6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19" y="2416585"/>
            <a:ext cx="1896675" cy="2024829"/>
          </a:xfrm>
          <a:prstGeom prst="rect">
            <a:avLst/>
          </a:prstGeom>
        </p:spPr>
      </p:pic>
      <p:pic>
        <p:nvPicPr>
          <p:cNvPr id="8" name="Picture 7" descr="A cartoon tree with acorns&#10;&#10;AI-generated content may be incorrect.">
            <a:extLst>
              <a:ext uri="{FF2B5EF4-FFF2-40B4-BE49-F238E27FC236}">
                <a16:creationId xmlns:a16="http://schemas.microsoft.com/office/drawing/2014/main" id="{7C9F30B1-9E3A-929A-F30D-4127E659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34" y="4441414"/>
            <a:ext cx="1896675" cy="2024829"/>
          </a:xfrm>
          <a:prstGeom prst="rect">
            <a:avLst/>
          </a:prstGeom>
        </p:spPr>
      </p:pic>
      <p:pic>
        <p:nvPicPr>
          <p:cNvPr id="10" name="Picture 9" descr="A cartoon tree with acorns&#10;&#10;AI-generated content may be incorrect.">
            <a:extLst>
              <a:ext uri="{FF2B5EF4-FFF2-40B4-BE49-F238E27FC236}">
                <a16:creationId xmlns:a16="http://schemas.microsoft.com/office/drawing/2014/main" id="{C23C63B7-F52D-76EF-D730-8B607D110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205" y="1705342"/>
            <a:ext cx="1971429" cy="2028571"/>
          </a:xfrm>
          <a:prstGeom prst="rect">
            <a:avLst/>
          </a:prstGeom>
        </p:spPr>
      </p:pic>
      <p:pic>
        <p:nvPicPr>
          <p:cNvPr id="11" name="Picture 10" descr="A cartoon tree with acorns&#10;&#10;AI-generated content may be incorrect.">
            <a:extLst>
              <a:ext uri="{FF2B5EF4-FFF2-40B4-BE49-F238E27FC236}">
                <a16:creationId xmlns:a16="http://schemas.microsoft.com/office/drawing/2014/main" id="{A7225496-DAE8-782D-942C-FA6FA1A0E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79" y="3568601"/>
            <a:ext cx="1971429" cy="2028571"/>
          </a:xfrm>
          <a:prstGeom prst="rect">
            <a:avLst/>
          </a:prstGeom>
        </p:spPr>
      </p:pic>
      <p:pic>
        <p:nvPicPr>
          <p:cNvPr id="12" name="Picture 11" descr="A cartoon tree with acorns&#10;&#10;AI-generated content may be incorrect.">
            <a:extLst>
              <a:ext uri="{FF2B5EF4-FFF2-40B4-BE49-F238E27FC236}">
                <a16:creationId xmlns:a16="http://schemas.microsoft.com/office/drawing/2014/main" id="{29FEF6A9-FF4C-1CD7-E732-8191B16B1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51" y="4542971"/>
            <a:ext cx="1971429" cy="2028571"/>
          </a:xfrm>
          <a:prstGeom prst="rect">
            <a:avLst/>
          </a:prstGeom>
        </p:spPr>
      </p:pic>
      <p:pic>
        <p:nvPicPr>
          <p:cNvPr id="13" name="Picture 12" descr="A cartoon tree with acorns&#10;&#10;AI-generated content may be incorrect.">
            <a:extLst>
              <a:ext uri="{FF2B5EF4-FFF2-40B4-BE49-F238E27FC236}">
                <a16:creationId xmlns:a16="http://schemas.microsoft.com/office/drawing/2014/main" id="{669B2032-EA29-57F2-5892-E2F2E6E4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77" y="2554315"/>
            <a:ext cx="1971429" cy="20285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4E9A1F-047C-935D-5D1A-4B7DEB9D7CD2}"/>
              </a:ext>
            </a:extLst>
          </p:cNvPr>
          <p:cNvSpPr txBox="1"/>
          <p:nvPr/>
        </p:nvSpPr>
        <p:spPr>
          <a:xfrm>
            <a:off x="2114389" y="91833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Masting year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9B184-2B47-C477-F988-681291867A09}"/>
              </a:ext>
            </a:extLst>
          </p:cNvPr>
          <p:cNvSpPr txBox="1"/>
          <p:nvPr/>
        </p:nvSpPr>
        <p:spPr>
          <a:xfrm>
            <a:off x="8546503" y="91833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Masting year+1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96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3586A-8F89-9028-6A74-A43DCCD6D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tree with acorns&#10;&#10;AI-generated content may be incorrect.">
            <a:extLst>
              <a:ext uri="{FF2B5EF4-FFF2-40B4-BE49-F238E27FC236}">
                <a16:creationId xmlns:a16="http://schemas.microsoft.com/office/drawing/2014/main" id="{E1C42A2F-94CD-A6CC-F9AD-22347DA94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5" y="3615871"/>
            <a:ext cx="1896675" cy="2024829"/>
          </a:xfrm>
          <a:prstGeom prst="rect">
            <a:avLst/>
          </a:prstGeom>
        </p:spPr>
      </p:pic>
      <p:pic>
        <p:nvPicPr>
          <p:cNvPr id="5" name="Picture 4" descr="A cartoon tree with acorns&#10;&#10;AI-generated content may be incorrect.">
            <a:extLst>
              <a:ext uri="{FF2B5EF4-FFF2-40B4-BE49-F238E27FC236}">
                <a16:creationId xmlns:a16="http://schemas.microsoft.com/office/drawing/2014/main" id="{D7F8ADB4-AFBF-54D3-8EA6-05D86B47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14" y="1591042"/>
            <a:ext cx="1896675" cy="2024829"/>
          </a:xfrm>
          <a:prstGeom prst="rect">
            <a:avLst/>
          </a:prstGeom>
        </p:spPr>
      </p:pic>
      <p:pic>
        <p:nvPicPr>
          <p:cNvPr id="7" name="Picture 6" descr="A cartoon tree with acorns&#10;&#10;AI-generated content may be incorrect.">
            <a:extLst>
              <a:ext uri="{FF2B5EF4-FFF2-40B4-BE49-F238E27FC236}">
                <a16:creationId xmlns:a16="http://schemas.microsoft.com/office/drawing/2014/main" id="{A04E6410-8AA1-62C0-B97E-2E844A4D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19" y="2302285"/>
            <a:ext cx="1896675" cy="2024829"/>
          </a:xfrm>
          <a:prstGeom prst="rect">
            <a:avLst/>
          </a:prstGeom>
        </p:spPr>
      </p:pic>
      <p:pic>
        <p:nvPicPr>
          <p:cNvPr id="8" name="Picture 7" descr="A cartoon tree with acorns&#10;&#10;AI-generated content may be incorrect.">
            <a:extLst>
              <a:ext uri="{FF2B5EF4-FFF2-40B4-BE49-F238E27FC236}">
                <a16:creationId xmlns:a16="http://schemas.microsoft.com/office/drawing/2014/main" id="{FBBAB81E-3043-2774-4613-D1B756B1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34" y="4327114"/>
            <a:ext cx="1896675" cy="2024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7E0960-17EF-4C6B-D94D-84A215F6EBCF}"/>
              </a:ext>
            </a:extLst>
          </p:cNvPr>
          <p:cNvSpPr txBox="1"/>
          <p:nvPr/>
        </p:nvSpPr>
        <p:spPr>
          <a:xfrm>
            <a:off x="2114389" y="91833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 masting year</a:t>
            </a:r>
            <a:endParaRPr lang="zh-CN" altLang="en-US" dirty="0"/>
          </a:p>
        </p:txBody>
      </p:sp>
      <p:pic>
        <p:nvPicPr>
          <p:cNvPr id="3" name="Picture 2" descr="A cartoon of a squirrel&#10;&#10;AI-generated content may be incorrect.">
            <a:extLst>
              <a:ext uri="{FF2B5EF4-FFF2-40B4-BE49-F238E27FC236}">
                <a16:creationId xmlns:a16="http://schemas.microsoft.com/office/drawing/2014/main" id="{62F90AC2-7EAB-100C-10CD-E7CB06620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31" y="6052522"/>
            <a:ext cx="998070" cy="598842"/>
          </a:xfrm>
          <a:prstGeom prst="rect">
            <a:avLst/>
          </a:prstGeom>
        </p:spPr>
      </p:pic>
      <p:pic>
        <p:nvPicPr>
          <p:cNvPr id="4" name="Picture 3" descr="A cartoon tree with acorns&#10;&#10;AI-generated content may be incorrect.">
            <a:extLst>
              <a:ext uri="{FF2B5EF4-FFF2-40B4-BE49-F238E27FC236}">
                <a16:creationId xmlns:a16="http://schemas.microsoft.com/office/drawing/2014/main" id="{B5F18066-7054-A38C-E6D7-FE79F1DDD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56" y="1485743"/>
            <a:ext cx="1971429" cy="2028571"/>
          </a:xfrm>
          <a:prstGeom prst="rect">
            <a:avLst/>
          </a:prstGeom>
        </p:spPr>
      </p:pic>
      <p:pic>
        <p:nvPicPr>
          <p:cNvPr id="9" name="Picture 8" descr="A cartoon tree with acorns&#10;&#10;AI-generated content may be incorrect.">
            <a:extLst>
              <a:ext uri="{FF2B5EF4-FFF2-40B4-BE49-F238E27FC236}">
                <a16:creationId xmlns:a16="http://schemas.microsoft.com/office/drawing/2014/main" id="{64BCD9D9-3A64-D019-5456-5C2EBB4B3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0" y="3349002"/>
            <a:ext cx="1971429" cy="2028571"/>
          </a:xfrm>
          <a:prstGeom prst="rect">
            <a:avLst/>
          </a:prstGeom>
        </p:spPr>
      </p:pic>
      <p:pic>
        <p:nvPicPr>
          <p:cNvPr id="16" name="Picture 15" descr="A cartoon tree with acorns&#10;&#10;AI-generated content may be incorrect.">
            <a:extLst>
              <a:ext uri="{FF2B5EF4-FFF2-40B4-BE49-F238E27FC236}">
                <a16:creationId xmlns:a16="http://schemas.microsoft.com/office/drawing/2014/main" id="{76E04BDB-810F-2CF8-FF54-59F5105F6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02" y="4323372"/>
            <a:ext cx="1971429" cy="2028571"/>
          </a:xfrm>
          <a:prstGeom prst="rect">
            <a:avLst/>
          </a:prstGeom>
        </p:spPr>
      </p:pic>
      <p:pic>
        <p:nvPicPr>
          <p:cNvPr id="17" name="Picture 16" descr="A cartoon tree with acorns&#10;&#10;AI-generated content may be incorrect.">
            <a:extLst>
              <a:ext uri="{FF2B5EF4-FFF2-40B4-BE49-F238E27FC236}">
                <a16:creationId xmlns:a16="http://schemas.microsoft.com/office/drawing/2014/main" id="{FB9D4FF8-AD2F-C809-14F4-F6077489F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28" y="2334716"/>
            <a:ext cx="1971429" cy="2028571"/>
          </a:xfrm>
          <a:prstGeom prst="rect">
            <a:avLst/>
          </a:prstGeom>
        </p:spPr>
      </p:pic>
      <p:pic>
        <p:nvPicPr>
          <p:cNvPr id="20" name="Picture 19" descr="A cartoon of a squirrel&#10;&#10;AI-generated content may be incorrect.">
            <a:extLst>
              <a:ext uri="{FF2B5EF4-FFF2-40B4-BE49-F238E27FC236}">
                <a16:creationId xmlns:a16="http://schemas.microsoft.com/office/drawing/2014/main" id="{3512359E-FE82-DA6C-3629-43CB825CF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04" y="3558672"/>
            <a:ext cx="998070" cy="598842"/>
          </a:xfrm>
          <a:prstGeom prst="rect">
            <a:avLst/>
          </a:prstGeom>
        </p:spPr>
      </p:pic>
      <p:pic>
        <p:nvPicPr>
          <p:cNvPr id="22" name="Picture 21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1AF634D6-863D-0C0B-A27D-3B95265F1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10477090" y="5940753"/>
            <a:ext cx="971109" cy="917247"/>
          </a:xfrm>
          <a:prstGeom prst="rect">
            <a:avLst/>
          </a:prstGeom>
        </p:spPr>
      </p:pic>
      <p:pic>
        <p:nvPicPr>
          <p:cNvPr id="23" name="Picture 22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406B15F0-60AA-449C-9B20-6BC01B5AA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10779256" y="4579733"/>
            <a:ext cx="971109" cy="917247"/>
          </a:xfrm>
          <a:prstGeom prst="rect">
            <a:avLst/>
          </a:prstGeom>
        </p:spPr>
      </p:pic>
      <p:pic>
        <p:nvPicPr>
          <p:cNvPr id="24" name="Picture 23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FC1051DD-0EA7-33DF-7946-5B3539C8D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8251490" y="3821057"/>
            <a:ext cx="996726" cy="941443"/>
          </a:xfrm>
          <a:prstGeom prst="rect">
            <a:avLst/>
          </a:prstGeom>
        </p:spPr>
      </p:pic>
      <p:pic>
        <p:nvPicPr>
          <p:cNvPr id="25" name="Picture 24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8772782F-DB72-BC67-5A04-86B04FE29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7557759" y="5904596"/>
            <a:ext cx="971109" cy="9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3D48-F3D4-7742-675C-1F1EC8EC6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trees with text&#10;&#10;AI-generated content may be incorrect.">
            <a:extLst>
              <a:ext uri="{FF2B5EF4-FFF2-40B4-BE49-F238E27FC236}">
                <a16:creationId xmlns:a16="http://schemas.microsoft.com/office/drawing/2014/main" id="{B6321631-102E-FB96-BEC3-D73A5543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24"/>
            <a:ext cx="12192000" cy="67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C892-81E8-5614-964F-73EB8616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tree with a white background&#10;&#10;AI-generated content may be incorrect.">
            <a:extLst>
              <a:ext uri="{FF2B5EF4-FFF2-40B4-BE49-F238E27FC236}">
                <a16:creationId xmlns:a16="http://schemas.microsoft.com/office/drawing/2014/main" id="{ECFC52B0-8436-A15B-F74A-C6274895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>
            <a:fillRect/>
          </a:stretch>
        </p:blipFill>
        <p:spPr>
          <a:xfrm>
            <a:off x="489033" y="2256312"/>
            <a:ext cx="2857501" cy="4061362"/>
          </a:xfrm>
          <a:prstGeom prst="rect">
            <a:avLst/>
          </a:prstGeom>
        </p:spPr>
      </p:pic>
      <p:pic>
        <p:nvPicPr>
          <p:cNvPr id="4" name="Picture 3" descr="A green tree with a white background&#10;&#10;AI-generated content may be incorrect.">
            <a:extLst>
              <a:ext uri="{FF2B5EF4-FFF2-40B4-BE49-F238E27FC236}">
                <a16:creationId xmlns:a16="http://schemas.microsoft.com/office/drawing/2014/main" id="{2CB000CC-D59B-3580-7114-92F293172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>
            <a:fillRect/>
          </a:stretch>
        </p:blipFill>
        <p:spPr>
          <a:xfrm>
            <a:off x="3116068" y="1653640"/>
            <a:ext cx="3281530" cy="4664034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DBA7EB-D87E-12D5-EC4D-92289550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82" y="3429000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60B59-5A2A-5C52-C01E-738A344F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66" y="4091050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892E9-0EC4-696D-27C9-BCA5693D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858" y="4512625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F81F2-7A2F-4586-D5F0-CB4FC81A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44" y="4812475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een tree with a white background&#10;&#10;AI-generated content may be incorrect.">
            <a:extLst>
              <a:ext uri="{FF2B5EF4-FFF2-40B4-BE49-F238E27FC236}">
                <a16:creationId xmlns:a16="http://schemas.microsoft.com/office/drawing/2014/main" id="{077EC7D6-5501-4C7C-CCE6-59F6CD6B8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>
            <a:fillRect/>
          </a:stretch>
        </p:blipFill>
        <p:spPr>
          <a:xfrm>
            <a:off x="6481962" y="2256312"/>
            <a:ext cx="2857501" cy="4061362"/>
          </a:xfrm>
          <a:prstGeom prst="rect">
            <a:avLst/>
          </a:prstGeom>
        </p:spPr>
      </p:pic>
      <p:pic>
        <p:nvPicPr>
          <p:cNvPr id="9" name="Picture 8" descr="A green tree with a white background&#10;&#10;AI-generated content may be incorrect.">
            <a:extLst>
              <a:ext uri="{FF2B5EF4-FFF2-40B4-BE49-F238E27FC236}">
                <a16:creationId xmlns:a16="http://schemas.microsoft.com/office/drawing/2014/main" id="{074C61FA-28B2-C91E-E55E-9E0141EDE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>
            <a:fillRect/>
          </a:stretch>
        </p:blipFill>
        <p:spPr>
          <a:xfrm>
            <a:off x="9423827" y="2256312"/>
            <a:ext cx="2857501" cy="4061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E75563-E7ED-77DA-8B66-B95C8170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30" y="4940138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D2F899-4459-F0D9-E06D-0692F962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54" y="2805548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6D16B-B94F-12F2-F3D7-D7BC46FA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332" y="4120739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4BDCE1-1967-1CF8-E87B-1EB58075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905" y="3785262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9F48A0-7ADE-2545-F041-E5D79DEC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639" y="4744195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1A9F4E-6960-E1D9-428E-70842398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639" y="4904511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2329-5825-8DE9-2D4E-F4F9F53AD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6DC49-79A0-DD84-BFB7-2FAD4F18458A}"/>
              </a:ext>
            </a:extLst>
          </p:cNvPr>
          <p:cNvSpPr txBox="1"/>
          <p:nvPr/>
        </p:nvSpPr>
        <p:spPr>
          <a:xfrm>
            <a:off x="1214252" y="1710046"/>
            <a:ext cx="861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50%-60% trees have some form of masting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Mostly distributed in temperate zone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36027-35AA-C273-D456-19D66AE909BD}"/>
              </a:ext>
            </a:extLst>
          </p:cNvPr>
          <p:cNvSpPr txBox="1"/>
          <p:nvPr/>
        </p:nvSpPr>
        <p:spPr>
          <a:xfrm>
            <a:off x="1023257" y="3940629"/>
            <a:ext cx="9176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Which reproductive-related traits are related to masting? </a:t>
            </a:r>
          </a:p>
          <a:p>
            <a:r>
              <a:rPr lang="en-US" altLang="zh-CN" sz="2000" dirty="0"/>
              <a:t>Do these traits that relate to different masting hypotheses vary by environment?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99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FAF3F-397F-9DB2-C655-B6A8F5CA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quirrel and a squirrel&#10;&#10;AI-generated content may be incorrect.">
            <a:extLst>
              <a:ext uri="{FF2B5EF4-FFF2-40B4-BE49-F238E27FC236}">
                <a16:creationId xmlns:a16="http://schemas.microsoft.com/office/drawing/2014/main" id="{BD0CA0C3-A84E-80F2-813A-142BE8C3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7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9CC97-C9DD-3111-F7CB-B103AB02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01DD7-D34B-980D-DB8A-DD198CA3B336}"/>
              </a:ext>
            </a:extLst>
          </p:cNvPr>
          <p:cNvSpPr txBox="1"/>
          <p:nvPr/>
        </p:nvSpPr>
        <p:spPr>
          <a:xfrm>
            <a:off x="1502228" y="936170"/>
            <a:ext cx="918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 variables:</a:t>
            </a:r>
          </a:p>
          <a:p>
            <a:r>
              <a:rPr lang="en-US" altLang="zh-CN" b="1" dirty="0"/>
              <a:t>Binary</a:t>
            </a:r>
            <a:r>
              <a:rPr lang="en-US" altLang="zh-CN" dirty="0"/>
              <a:t>: Whether a species masts or not (0/1)</a:t>
            </a:r>
          </a:p>
          <a:p>
            <a:r>
              <a:rPr lang="en-US" altLang="zh-CN" b="1" dirty="0"/>
              <a:t>Continuous</a:t>
            </a:r>
            <a:r>
              <a:rPr lang="en-US" altLang="zh-CN" dirty="0"/>
              <a:t>: Frequency of mast (e.g., mean or CV of masting over time)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9F248-968A-5D75-9DE0-DD6BF619DCB0}"/>
              </a:ext>
            </a:extLst>
          </p:cNvPr>
          <p:cNvSpPr txBox="1"/>
          <p:nvPr/>
        </p:nvSpPr>
        <p:spPr>
          <a:xfrm>
            <a:off x="1502227" y="2399436"/>
            <a:ext cx="9753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1" dirty="0"/>
              <a:t>Predictors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Reproductive traits</a:t>
            </a:r>
            <a:r>
              <a:rPr lang="en-US" altLang="zh-CN" dirty="0"/>
              <a:t>: mixture of categorical (e.g., pollination mode), and continuous (e.g., seed size).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Climate category</a:t>
            </a:r>
            <a:r>
              <a:rPr lang="en-US" altLang="zh-CN" dirty="0"/>
              <a:t>: categorical (wet, moist, dry).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Potential interactions</a:t>
            </a:r>
            <a:r>
              <a:rPr lang="en-US" altLang="zh-CN" dirty="0"/>
              <a:t>: between traits and climate.</a:t>
            </a:r>
          </a:p>
        </p:txBody>
      </p:sp>
    </p:spTree>
    <p:extLst>
      <p:ext uri="{BB962C8B-B14F-4D97-AF65-F5344CB8AC3E}">
        <p14:creationId xmlns:p14="http://schemas.microsoft.com/office/powerpoint/2010/main" val="14917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4734B-E631-147B-3478-E047C612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CCF8CC-05E1-679E-F89E-9C470C736391}"/>
              </a:ext>
            </a:extLst>
          </p:cNvPr>
          <p:cNvSpPr txBox="1"/>
          <p:nvPr/>
        </p:nvSpPr>
        <p:spPr>
          <a:xfrm>
            <a:off x="1219199" y="1321750"/>
            <a:ext cx="975360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For observation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err="1"/>
              <a:t>yi</a:t>
            </a:r>
            <a:r>
              <a:rPr lang="en-US" altLang="zh-CN" dirty="0"/>
              <a:t>​∼Bernoulli(pi​)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logit(p</a:t>
            </a:r>
            <a:r>
              <a:rPr lang="en-US" altLang="zh-CN" baseline="-25000" dirty="0"/>
              <a:t>i</a:t>
            </a:r>
            <a:r>
              <a:rPr lang="en-US" altLang="zh-CN" dirty="0"/>
              <a:t>​)=</a:t>
            </a:r>
            <a:r>
              <a:rPr lang="el-GR" altLang="zh-CN" dirty="0"/>
              <a:t>α</a:t>
            </a:r>
            <a:r>
              <a:rPr lang="en-US" altLang="zh-CN" baseline="-25000" dirty="0"/>
              <a:t>0</a:t>
            </a:r>
            <a:r>
              <a:rPr lang="en-US" altLang="zh-CN" dirty="0"/>
              <a:t> + </a:t>
            </a:r>
            <a:r>
              <a:rPr lang="el-GR" altLang="zh-CN" dirty="0"/>
              <a:t>α</a:t>
            </a:r>
            <a:r>
              <a:rPr lang="en-US" altLang="zh-CN" baseline="-25000" dirty="0"/>
              <a:t>soil</a:t>
            </a:r>
            <a:r>
              <a:rPr lang="en-US" altLang="zh-CN" dirty="0"/>
              <a:t> + </a:t>
            </a:r>
            <a:r>
              <a:rPr lang="el-GR" altLang="zh-CN" dirty="0"/>
              <a:t>β</a:t>
            </a:r>
            <a:r>
              <a:rPr lang="el-GR" altLang="zh-CN" baseline="-25000" dirty="0"/>
              <a:t>1,</a:t>
            </a:r>
            <a:r>
              <a:rPr lang="en-US" altLang="zh-CN" baseline="-25000" dirty="0"/>
              <a:t>soil[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]</a:t>
            </a:r>
            <a:r>
              <a:rPr lang="en-US" altLang="zh-CN" dirty="0"/>
              <a:t>​⋅x</a:t>
            </a:r>
            <a:r>
              <a:rPr lang="en-US" altLang="zh-CN" baseline="-25000" dirty="0"/>
              <a:t>1,i​</a:t>
            </a:r>
            <a:r>
              <a:rPr lang="en-US" altLang="zh-CN" dirty="0"/>
              <a:t>+</a:t>
            </a:r>
            <a:r>
              <a:rPr lang="el-GR" altLang="zh-CN" dirty="0"/>
              <a:t>β</a:t>
            </a:r>
            <a:r>
              <a:rPr lang="el-GR" altLang="zh-CN" baseline="-25000" dirty="0"/>
              <a:t>2,</a:t>
            </a:r>
            <a:r>
              <a:rPr lang="en-US" altLang="zh-CN" baseline="-25000" dirty="0"/>
              <a:t>soil[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]</a:t>
            </a:r>
            <a:r>
              <a:rPr lang="en-US" altLang="zh-CN" dirty="0"/>
              <a:t>​⋅x</a:t>
            </a:r>
            <a:r>
              <a:rPr lang="en-US" altLang="zh-CN" baseline="-25000" dirty="0"/>
              <a:t>2,i​</a:t>
            </a:r>
            <a:r>
              <a:rPr lang="en-US" altLang="zh-CN" dirty="0"/>
              <a:t>+</a:t>
            </a:r>
            <a:r>
              <a:rPr lang="el-GR" altLang="zh-CN" dirty="0"/>
              <a:t>β</a:t>
            </a:r>
            <a:r>
              <a:rPr lang="el-GR" altLang="zh-CN" baseline="-25000" dirty="0"/>
              <a:t>3,</a:t>
            </a:r>
            <a:r>
              <a:rPr lang="en-US" altLang="zh-CN" baseline="-25000" dirty="0"/>
              <a:t>soil[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]</a:t>
            </a:r>
            <a:r>
              <a:rPr lang="en-US" altLang="zh-CN" dirty="0"/>
              <a:t>​⋅x</a:t>
            </a:r>
            <a:r>
              <a:rPr lang="en-US" altLang="zh-CN" baseline="-25000" dirty="0"/>
              <a:t>3,i​ </a:t>
            </a:r>
          </a:p>
          <a:p>
            <a:pPr>
              <a:buNone/>
            </a:pPr>
            <a:endParaRPr lang="en-US" altLang="zh-CN" baseline="-25000" dirty="0"/>
          </a:p>
          <a:p>
            <a:pPr>
              <a:buNone/>
            </a:pPr>
            <a:endParaRPr lang="en-US" altLang="zh-CN" baseline="-250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269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wangxm29@student.ubc.ca</dc:creator>
  <cp:lastModifiedBy>wangxm29@student.ubc.ca</cp:lastModifiedBy>
  <cp:revision>2</cp:revision>
  <dcterms:created xsi:type="dcterms:W3CDTF">2025-10-06T03:05:40Z</dcterms:created>
  <dcterms:modified xsi:type="dcterms:W3CDTF">2025-10-06T05:13:56Z</dcterms:modified>
</cp:coreProperties>
</file>