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59" r:id="rId3"/>
    <p:sldId id="261" r:id="rId4"/>
    <p:sldId id="275" r:id="rId5"/>
    <p:sldId id="281" r:id="rId6"/>
    <p:sldId id="282" r:id="rId7"/>
    <p:sldId id="283" r:id="rId8"/>
    <p:sldId id="279" r:id="rId9"/>
    <p:sldId id="277" r:id="rId10"/>
    <p:sldId id="284" r:id="rId11"/>
    <p:sldId id="286" r:id="rId12"/>
    <p:sldId id="289" r:id="rId13"/>
    <p:sldId id="288" r:id="rId14"/>
    <p:sldId id="290" r:id="rId15"/>
    <p:sldId id="287" r:id="rId16"/>
    <p:sldId id="295" r:id="rId17"/>
    <p:sldId id="296" r:id="rId18"/>
    <p:sldId id="297" r:id="rId19"/>
    <p:sldId id="298" r:id="rId20"/>
    <p:sldId id="299" r:id="rId21"/>
    <p:sldId id="300" r:id="rId22"/>
    <p:sldId id="278" r:id="rId23"/>
    <p:sldId id="267" r:id="rId24"/>
    <p:sldId id="265" r:id="rId25"/>
    <p:sldId id="270" r:id="rId26"/>
    <p:sldId id="268" r:id="rId27"/>
    <p:sldId id="293" r:id="rId28"/>
    <p:sldId id="292" r:id="rId29"/>
    <p:sldId id="29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显淼" initials="王" lastIdx="2" clrIdx="0">
    <p:extLst>
      <p:ext uri="{19B8F6BF-5375-455C-9EA6-DF929625EA0E}">
        <p15:presenceInfo xmlns:p15="http://schemas.microsoft.com/office/powerpoint/2012/main" userId="234faa6d7de07c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65252"/>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32" autoAdjust="0"/>
    <p:restoredTop sz="94660" autoAdjust="0"/>
  </p:normalViewPr>
  <p:slideViewPr>
    <p:cSldViewPr snapToGrid="0" showGuides="1">
      <p:cViewPr>
        <p:scale>
          <a:sx n="125" d="100"/>
          <a:sy n="125" d="100"/>
        </p:scale>
        <p:origin x="2340" y="10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8" d="100"/>
          <a:sy n="128" d="100"/>
        </p:scale>
        <p:origin x="488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758662-4774-4BD3-810E-8F8B9183E9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3D284E1E-146A-4F41-B813-02B2031C6A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1D9D2F-85A8-4647-835A-FCF4DE843B34}" type="datetimeFigureOut">
              <a:rPr lang="zh-CN" altLang="en-US" smtClean="0"/>
              <a:t>2021/5/15</a:t>
            </a:fld>
            <a:endParaRPr lang="zh-CN" altLang="en-US"/>
          </a:p>
        </p:txBody>
      </p:sp>
      <p:sp>
        <p:nvSpPr>
          <p:cNvPr id="4" name="Footer Placeholder 3">
            <a:extLst>
              <a:ext uri="{FF2B5EF4-FFF2-40B4-BE49-F238E27FC236}">
                <a16:creationId xmlns:a16="http://schemas.microsoft.com/office/drawing/2014/main" id="{FF50C3BD-FF6C-45BB-98E7-F4FC9E9ED6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每个变量被每个方法所使用，，则该类具有最大的内聚性</a:t>
            </a:r>
          </a:p>
        </p:txBody>
      </p:sp>
      <p:sp>
        <p:nvSpPr>
          <p:cNvPr id="5" name="Slide Number Placeholder 4">
            <a:extLst>
              <a:ext uri="{FF2B5EF4-FFF2-40B4-BE49-F238E27FC236}">
                <a16:creationId xmlns:a16="http://schemas.microsoft.com/office/drawing/2014/main" id="{AAD2E9B2-BA41-469C-8E49-C48D1269E3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07EC9-5A8B-4E36-BC4D-5A2AAF355B78}" type="slidenum">
              <a:rPr lang="zh-CN" altLang="en-US" smtClean="0"/>
              <a:t>‹#›</a:t>
            </a:fld>
            <a:endParaRPr lang="zh-CN" altLang="en-US"/>
          </a:p>
        </p:txBody>
      </p:sp>
    </p:spTree>
    <p:extLst>
      <p:ext uri="{BB962C8B-B14F-4D97-AF65-F5344CB8AC3E}">
        <p14:creationId xmlns:p14="http://schemas.microsoft.com/office/powerpoint/2010/main" val="459670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E54D8-84F3-423A-8647-38CA4E37C29A}" type="datetimeFigureOut">
              <a:rPr lang="zh-CN" altLang="en-US" smtClean="0"/>
              <a:t>2021/5/15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每个变量被每个方法所使用，，则该类具有最大的内聚性</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717B7-8BC8-4E0B-85C6-11BD8F279AA1}" type="slidenum">
              <a:rPr lang="zh-CN" altLang="en-US" smtClean="0"/>
              <a:t>‹#›</a:t>
            </a:fld>
            <a:endParaRPr lang="zh-CN" altLang="en-US"/>
          </a:p>
        </p:txBody>
      </p:sp>
    </p:spTree>
    <p:extLst>
      <p:ext uri="{BB962C8B-B14F-4D97-AF65-F5344CB8AC3E}">
        <p14:creationId xmlns:p14="http://schemas.microsoft.com/office/powerpoint/2010/main" val="41728836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07AB7CF-70DA-A148-9842-61A7B7C7A363}" type="slidenum">
              <a:rPr lang="en-US" smtClean="0"/>
              <a:t>1</a:t>
            </a:fld>
            <a:endParaRPr lang="en-US"/>
          </a:p>
        </p:txBody>
      </p:sp>
      <p:sp>
        <p:nvSpPr>
          <p:cNvPr id="5" name="日期占位符 4"/>
          <p:cNvSpPr>
            <a:spLocks noGrp="1"/>
          </p:cNvSpPr>
          <p:nvPr>
            <p:ph type="dt" idx="11"/>
          </p:nvPr>
        </p:nvSpPr>
        <p:spPr/>
        <p:txBody>
          <a:bodyPr/>
          <a:lstStyle/>
          <a:p>
            <a:fld id="{F4D2D32C-8FF0-4C59-81EA-6FAE546A31C2}" type="datetime1">
              <a:rPr lang="en-US" altLang="zh-CN" smtClean="0"/>
              <a:t>5/15/2021</a:t>
            </a:fld>
            <a:endParaRPr lang="en-US"/>
          </a:p>
        </p:txBody>
      </p:sp>
      <p:sp>
        <p:nvSpPr>
          <p:cNvPr id="7" name="页眉占位符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456693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5/15/2021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22</a:t>
            </a:fld>
            <a:endParaRPr lang="en-US"/>
          </a:p>
        </p:txBody>
      </p:sp>
    </p:spTree>
    <p:extLst>
      <p:ext uri="{BB962C8B-B14F-4D97-AF65-F5344CB8AC3E}">
        <p14:creationId xmlns:p14="http://schemas.microsoft.com/office/powerpoint/2010/main" val="142044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5/15/2021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23</a:t>
            </a:fld>
            <a:endParaRPr lang="en-US"/>
          </a:p>
        </p:txBody>
      </p:sp>
    </p:spTree>
    <p:extLst>
      <p:ext uri="{BB962C8B-B14F-4D97-AF65-F5344CB8AC3E}">
        <p14:creationId xmlns:p14="http://schemas.microsoft.com/office/powerpoint/2010/main" val="308500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0199B516-BD28-4B52-88D8-4CBC104FEF1F}" type="datetime1">
              <a:rPr lang="en-US" altLang="zh-CN" smtClean="0"/>
              <a:t>5/15/2021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29</a:t>
            </a:fld>
            <a:endParaRPr lang="en-US"/>
          </a:p>
        </p:txBody>
      </p:sp>
    </p:spTree>
    <p:extLst>
      <p:ext uri="{BB962C8B-B14F-4D97-AF65-F5344CB8AC3E}">
        <p14:creationId xmlns:p14="http://schemas.microsoft.com/office/powerpoint/2010/main" val="117757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5/15/2021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a:t>
            </a:fld>
            <a:endParaRPr lang="en-US"/>
          </a:p>
        </p:txBody>
      </p:sp>
    </p:spTree>
    <p:extLst>
      <p:ext uri="{BB962C8B-B14F-4D97-AF65-F5344CB8AC3E}">
        <p14:creationId xmlns:p14="http://schemas.microsoft.com/office/powerpoint/2010/main" val="57978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5/15/2021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a:t>
            </a:fld>
            <a:endParaRPr lang="en-US"/>
          </a:p>
        </p:txBody>
      </p:sp>
    </p:spTree>
    <p:extLst>
      <p:ext uri="{BB962C8B-B14F-4D97-AF65-F5344CB8AC3E}">
        <p14:creationId xmlns:p14="http://schemas.microsoft.com/office/powerpoint/2010/main" val="393311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5/15/2021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10</a:t>
            </a:fld>
            <a:endParaRPr lang="en-US"/>
          </a:p>
        </p:txBody>
      </p:sp>
    </p:spTree>
    <p:extLst>
      <p:ext uri="{BB962C8B-B14F-4D97-AF65-F5344CB8AC3E}">
        <p14:creationId xmlns:p14="http://schemas.microsoft.com/office/powerpoint/2010/main" val="136406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17</a:t>
            </a:fld>
            <a:endParaRPr lang="en-US"/>
          </a:p>
        </p:txBody>
      </p:sp>
    </p:spTree>
    <p:extLst>
      <p:ext uri="{BB962C8B-B14F-4D97-AF65-F5344CB8AC3E}">
        <p14:creationId xmlns:p14="http://schemas.microsoft.com/office/powerpoint/2010/main" val="1556627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18</a:t>
            </a:fld>
            <a:endParaRPr lang="en-US"/>
          </a:p>
        </p:txBody>
      </p:sp>
    </p:spTree>
    <p:extLst>
      <p:ext uri="{BB962C8B-B14F-4D97-AF65-F5344CB8AC3E}">
        <p14:creationId xmlns:p14="http://schemas.microsoft.com/office/powerpoint/2010/main" val="126446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19</a:t>
            </a:fld>
            <a:endParaRPr lang="en-US"/>
          </a:p>
        </p:txBody>
      </p:sp>
    </p:spTree>
    <p:extLst>
      <p:ext uri="{BB962C8B-B14F-4D97-AF65-F5344CB8AC3E}">
        <p14:creationId xmlns:p14="http://schemas.microsoft.com/office/powerpoint/2010/main" val="275652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20</a:t>
            </a:fld>
            <a:endParaRPr lang="en-US"/>
          </a:p>
        </p:txBody>
      </p:sp>
    </p:spTree>
    <p:extLst>
      <p:ext uri="{BB962C8B-B14F-4D97-AF65-F5344CB8AC3E}">
        <p14:creationId xmlns:p14="http://schemas.microsoft.com/office/powerpoint/2010/main" val="3154877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a:latin typeface="宋体" panose="02010600030101010101" pitchFamily="2" charset="-122"/>
                <a:ea typeface="+mn-ea"/>
              </a:rPr>
              <a:t>再也无法理清</a:t>
            </a:r>
            <a:endParaRPr lang="en-US" altLang="zh-CN" sz="1200" b="1" dirty="0">
              <a:latin typeface="宋体" panose="02010600030101010101" pitchFamily="2" charset="-122"/>
              <a:ea typeface="+mn-ea"/>
            </a:endParaRPr>
          </a:p>
          <a:p>
            <a:endParaRPr lang="en-US" altLang="zh-CN" baseline="0"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5/16/2021</a:t>
            </a:fld>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21</a:t>
            </a:fld>
            <a:endParaRPr lang="en-US"/>
          </a:p>
        </p:txBody>
      </p:sp>
    </p:spTree>
    <p:extLst>
      <p:ext uri="{BB962C8B-B14F-4D97-AF65-F5344CB8AC3E}">
        <p14:creationId xmlns:p14="http://schemas.microsoft.com/office/powerpoint/2010/main" val="253596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32075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8115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895377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 Teal">
    <p:bg>
      <p:bgPr>
        <a:solidFill>
          <a:srgbClr val="4ACBD6"/>
        </a:solidFill>
        <a:effectLst/>
      </p:bgPr>
    </p:bg>
    <p:spTree>
      <p:nvGrpSpPr>
        <p:cNvPr id="1" name=""/>
        <p:cNvGrpSpPr/>
        <p:nvPr/>
      </p:nvGrpSpPr>
      <p:grpSpPr>
        <a:xfrm>
          <a:off x="0" y="0"/>
          <a:ext cx="0" cy="0"/>
          <a:chOff x="0" y="0"/>
          <a:chExt cx="0" cy="0"/>
        </a:xfrm>
      </p:grpSpPr>
      <p:pic>
        <p:nvPicPr>
          <p:cNvPr id="9" name="Picture 8" descr="whitelogo-03.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40436" y="5593850"/>
            <a:ext cx="1767840" cy="752247"/>
          </a:xfrm>
          <a:prstGeom prst="rect">
            <a:avLst/>
          </a:prstGeom>
        </p:spPr>
      </p:pic>
      <p:sp>
        <p:nvSpPr>
          <p:cNvPr id="8" name="Text Placeholder 8"/>
          <p:cNvSpPr>
            <a:spLocks noGrp="1"/>
          </p:cNvSpPr>
          <p:nvPr>
            <p:ph type="body" sz="quarter" idx="10" hasCustomPrompt="1"/>
          </p:nvPr>
        </p:nvSpPr>
        <p:spPr>
          <a:xfrm>
            <a:off x="773424" y="3002305"/>
            <a:ext cx="7102024" cy="393683"/>
          </a:xfrm>
          <a:prstGeom prst="rect">
            <a:avLst/>
          </a:prstGeom>
        </p:spPr>
        <p:txBody>
          <a:bodyPr vert="horz" anchor="t"/>
          <a:lstStyle>
            <a:lvl1pPr marL="0" indent="0" algn="l">
              <a:lnSpc>
                <a:spcPct val="80000"/>
              </a:lnSpc>
              <a:buNone/>
              <a:defRPr sz="2667" b="1" i="0">
                <a:solidFill>
                  <a:schemeClr val="bg1"/>
                </a:solidFill>
                <a:latin typeface="Arial"/>
                <a:cs typeface="Arial"/>
              </a:defRPr>
            </a:lvl1pPr>
          </a:lstStyle>
          <a:p>
            <a:pPr lvl="0"/>
            <a:r>
              <a:rPr lang="en-US" dirty="0"/>
              <a:t>Click to Edit Title</a:t>
            </a:r>
          </a:p>
        </p:txBody>
      </p:sp>
      <p:sp>
        <p:nvSpPr>
          <p:cNvPr id="10" name="Text Placeholder 8"/>
          <p:cNvSpPr>
            <a:spLocks noGrp="1"/>
          </p:cNvSpPr>
          <p:nvPr>
            <p:ph type="body" sz="quarter" idx="11" hasCustomPrompt="1"/>
          </p:nvPr>
        </p:nvSpPr>
        <p:spPr>
          <a:xfrm>
            <a:off x="796008" y="2732570"/>
            <a:ext cx="3108513" cy="269737"/>
          </a:xfrm>
          <a:prstGeom prst="rect">
            <a:avLst/>
          </a:prstGeom>
        </p:spPr>
        <p:txBody>
          <a:bodyPr vert="horz"/>
          <a:lstStyle>
            <a:lvl1pPr marL="0" indent="0" algn="l">
              <a:buNone/>
              <a:defRPr sz="1467" b="0" i="0">
                <a:solidFill>
                  <a:srgbClr val="FFCC08"/>
                </a:solidFill>
                <a:latin typeface="Arial"/>
                <a:cs typeface="Arial"/>
              </a:defRPr>
            </a:lvl1pPr>
          </a:lstStyle>
          <a:p>
            <a:pPr lvl="0"/>
            <a:r>
              <a:rPr lang="en-US" dirty="0"/>
              <a:t>DATE</a:t>
            </a:r>
          </a:p>
        </p:txBody>
      </p:sp>
      <p:sp>
        <p:nvSpPr>
          <p:cNvPr id="11" name="Text Placeholder 8"/>
          <p:cNvSpPr>
            <a:spLocks noGrp="1"/>
          </p:cNvSpPr>
          <p:nvPr>
            <p:ph type="body" sz="quarter" idx="12" hasCustomPrompt="1"/>
          </p:nvPr>
        </p:nvSpPr>
        <p:spPr>
          <a:xfrm>
            <a:off x="809713" y="3395989"/>
            <a:ext cx="4454131" cy="522867"/>
          </a:xfrm>
          <a:prstGeom prst="rect">
            <a:avLst/>
          </a:prstGeom>
        </p:spPr>
        <p:txBody>
          <a:bodyPr vert="horz"/>
          <a:lstStyle>
            <a:lvl1pPr marL="0" indent="0" algn="l">
              <a:buNone/>
              <a:defRPr sz="1467" b="1" i="0" baseline="0">
                <a:solidFill>
                  <a:schemeClr val="bg1"/>
                </a:solidFill>
                <a:latin typeface="Arial"/>
                <a:cs typeface="Arial"/>
              </a:defRPr>
            </a:lvl1pPr>
          </a:lstStyle>
          <a:p>
            <a:pPr lvl="0"/>
            <a:r>
              <a:rPr lang="en-US" dirty="0"/>
              <a:t>SUBHEAD (OPTIONAL)</a:t>
            </a:r>
          </a:p>
        </p:txBody>
      </p:sp>
      <p:pic>
        <p:nvPicPr>
          <p:cNvPr id="16" name="Picture 15" descr="int_TP-Link Brand Guidelines_05202016-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03656" y="241530"/>
            <a:ext cx="2761424" cy="1889660"/>
          </a:xfrm>
          <a:prstGeom prst="rect">
            <a:avLst/>
          </a:prstGeom>
        </p:spPr>
      </p:pic>
    </p:spTree>
    <p:extLst>
      <p:ext uri="{BB962C8B-B14F-4D97-AF65-F5344CB8AC3E}">
        <p14:creationId xmlns:p14="http://schemas.microsoft.com/office/powerpoint/2010/main" val="168534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of Contents Slide">
    <p:bg>
      <p:bgPr>
        <a:solidFill>
          <a:schemeClr val="bg1"/>
        </a:solidFill>
        <a:effectLst/>
      </p:bgPr>
    </p:bg>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773430" y="3002309"/>
            <a:ext cx="5259076" cy="989119"/>
          </a:xfrm>
          <a:prstGeom prst="rect">
            <a:avLst/>
          </a:prstGeom>
        </p:spPr>
        <p:txBody>
          <a:bodyPr vert="horz" anchor="t"/>
          <a:lstStyle>
            <a:lvl1pPr marL="0" indent="0" algn="l">
              <a:lnSpc>
                <a:spcPct val="80000"/>
              </a:lnSpc>
              <a:buNone/>
              <a:defRPr sz="2667" b="1" i="0">
                <a:solidFill>
                  <a:srgbClr val="4ACBD6"/>
                </a:solidFill>
                <a:latin typeface="Arial"/>
                <a:cs typeface="Arial"/>
              </a:defRPr>
            </a:lvl1pPr>
          </a:lstStyle>
          <a:p>
            <a:pPr lvl="0"/>
            <a:r>
              <a:rPr lang="en-US" dirty="0"/>
              <a:t>Click to Edit Title</a:t>
            </a:r>
          </a:p>
        </p:txBody>
      </p:sp>
      <p:sp>
        <p:nvSpPr>
          <p:cNvPr id="7" name="Text Placeholder 11"/>
          <p:cNvSpPr>
            <a:spLocks noGrp="1"/>
          </p:cNvSpPr>
          <p:nvPr>
            <p:ph type="body" sz="quarter" idx="13" hasCustomPrompt="1"/>
          </p:nvPr>
        </p:nvSpPr>
        <p:spPr>
          <a:xfrm>
            <a:off x="6665390" y="3002309"/>
            <a:ext cx="5168900" cy="2843305"/>
          </a:xfrm>
          <a:prstGeom prst="rect">
            <a:avLst/>
          </a:prstGeom>
        </p:spPr>
        <p:txBody>
          <a:bodyPr vert="horz"/>
          <a:lstStyle>
            <a:lvl1pPr marL="304784" indent="-304784">
              <a:lnSpc>
                <a:spcPct val="140000"/>
              </a:lnSpc>
              <a:spcBef>
                <a:spcPts val="0"/>
              </a:spcBef>
              <a:buFont typeface="+mj-lt"/>
              <a:buAutoNum type="arabicPeriod"/>
              <a:defRPr sz="1467" baseline="0">
                <a:solidFill>
                  <a:schemeClr val="tx1"/>
                </a:solidFill>
              </a:defRPr>
            </a:lvl1pPr>
            <a:lvl2pPr marL="609570" indent="0">
              <a:buNone/>
              <a:defRPr sz="1467">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a:p>
            <a:pPr lvl="0"/>
            <a:r>
              <a:rPr lang="en-US" dirty="0"/>
              <a:t>Text Goes Here</a:t>
            </a:r>
          </a:p>
          <a:p>
            <a:pPr lvl="0"/>
            <a:r>
              <a:rPr lang="en-US" dirty="0"/>
              <a:t>Text Goes Here</a:t>
            </a:r>
          </a:p>
          <a:p>
            <a:pPr lvl="0"/>
            <a:r>
              <a:rPr lang="en-US" dirty="0"/>
              <a:t>Text Goes Here</a:t>
            </a:r>
          </a:p>
          <a:p>
            <a:pPr lvl="0"/>
            <a:r>
              <a:rPr lang="en-US" dirty="0"/>
              <a:t>Text Goes Here</a:t>
            </a:r>
          </a:p>
          <a:p>
            <a:pPr lvl="0"/>
            <a:r>
              <a:rPr lang="en-US" dirty="0"/>
              <a:t>Text Goes Here</a:t>
            </a:r>
          </a:p>
          <a:p>
            <a:pPr lvl="0"/>
            <a:r>
              <a:rPr lang="en-US" dirty="0"/>
              <a:t>Text Goes Here</a:t>
            </a:r>
          </a:p>
          <a:p>
            <a:pPr lvl="0"/>
            <a:r>
              <a:rPr lang="en-US" dirty="0"/>
              <a:t>Text Goes Here</a:t>
            </a:r>
          </a:p>
          <a:p>
            <a:pPr lvl="0"/>
            <a:endParaRPr lang="en-US" dirty="0"/>
          </a:p>
          <a:p>
            <a:pPr lvl="0"/>
            <a:endParaRPr lang="en-US" dirty="0"/>
          </a:p>
        </p:txBody>
      </p:sp>
      <p:pic>
        <p:nvPicPr>
          <p:cNvPr id="13" name="Picture 12"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645315" y="5751201"/>
            <a:ext cx="533940" cy="516251"/>
          </a:xfrm>
          <a:prstGeom prst="rect">
            <a:avLst/>
          </a:prstGeom>
        </p:spPr>
      </p:pic>
      <p:pic>
        <p:nvPicPr>
          <p:cNvPr id="6" name="Picture 5"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64989" y="534733"/>
            <a:ext cx="888811" cy="859367"/>
          </a:xfrm>
          <a:prstGeom prst="rect">
            <a:avLst/>
          </a:prstGeom>
        </p:spPr>
      </p:pic>
      <p:sp>
        <p:nvSpPr>
          <p:cNvPr id="2" name="日期占位符 1"/>
          <p:cNvSpPr>
            <a:spLocks noGrp="1"/>
          </p:cNvSpPr>
          <p:nvPr>
            <p:ph type="dt" sz="half" idx="14"/>
          </p:nvPr>
        </p:nvSpPr>
        <p:spPr/>
        <p:txBody>
          <a:bodyPr/>
          <a:lstStyle/>
          <a:p>
            <a:pPr defTabSz="914377"/>
            <a:endParaRPr lang="zh-CN" altLang="en-US">
              <a:solidFill>
                <a:prstClr val="black">
                  <a:tint val="75000"/>
                </a:prstClr>
              </a:solidFill>
            </a:endParaRPr>
          </a:p>
        </p:txBody>
      </p:sp>
      <p:sp>
        <p:nvSpPr>
          <p:cNvPr id="3" name="页脚占位符 2"/>
          <p:cNvSpPr>
            <a:spLocks noGrp="1"/>
          </p:cNvSpPr>
          <p:nvPr>
            <p:ph type="ftr" sz="quarter" idx="15"/>
          </p:nvPr>
        </p:nvSpPr>
        <p:spPr/>
        <p:txBody>
          <a:bodyPr/>
          <a:lstStyle/>
          <a:p>
            <a:pPr defTabSz="914377"/>
            <a:endParaRPr lang="zh-CN" altLang="en-US">
              <a:solidFill>
                <a:prstClr val="black">
                  <a:tint val="75000"/>
                </a:prstClr>
              </a:solidFill>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a:t>
            </a:fld>
            <a:endParaRPr lang="zh-CN" altLang="en-US">
              <a:solidFill>
                <a:prstClr val="black">
                  <a:tint val="75000"/>
                </a:prstClr>
              </a:solidFill>
            </a:endParaRPr>
          </a:p>
        </p:txBody>
      </p:sp>
    </p:spTree>
    <p:extLst>
      <p:ext uri="{BB962C8B-B14F-4D97-AF65-F5344CB8AC3E}">
        <p14:creationId xmlns:p14="http://schemas.microsoft.com/office/powerpoint/2010/main" val="2237070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 Teal">
    <p:bg>
      <p:bgPr>
        <a:solidFill>
          <a:srgbClr val="4ACBD6"/>
        </a:solidFill>
        <a:effectLst/>
      </p:bgPr>
    </p:bg>
    <p:spTree>
      <p:nvGrpSpPr>
        <p:cNvPr id="1" name=""/>
        <p:cNvGrpSpPr/>
        <p:nvPr/>
      </p:nvGrpSpPr>
      <p:grpSpPr>
        <a:xfrm>
          <a:off x="0" y="0"/>
          <a:ext cx="0" cy="0"/>
          <a:chOff x="0" y="0"/>
          <a:chExt cx="0" cy="0"/>
        </a:xfrm>
      </p:grpSpPr>
      <p:sp>
        <p:nvSpPr>
          <p:cNvPr id="4" name="TextBox 3"/>
          <p:cNvSpPr txBox="1"/>
          <p:nvPr userDrawn="1"/>
        </p:nvSpPr>
        <p:spPr>
          <a:xfrm>
            <a:off x="3583094" y="2992833"/>
            <a:ext cx="5025813" cy="830997"/>
          </a:xfrm>
          <a:prstGeom prst="rect">
            <a:avLst/>
          </a:prstGeom>
          <a:noFill/>
        </p:spPr>
        <p:txBody>
          <a:bodyPr wrap="square" rtlCol="0">
            <a:spAutoFit/>
          </a:bodyPr>
          <a:lstStyle/>
          <a:p>
            <a:pPr algn="ctr"/>
            <a:r>
              <a:rPr lang="en-US" sz="4800" b="1" i="0" dirty="0">
                <a:solidFill>
                  <a:srgbClr val="FFCC08"/>
                </a:solidFill>
                <a:latin typeface="Arial"/>
                <a:cs typeface="Arial"/>
              </a:rPr>
              <a:t>THANK YOU</a:t>
            </a:r>
          </a:p>
        </p:txBody>
      </p:sp>
    </p:spTree>
    <p:extLst>
      <p:ext uri="{BB962C8B-B14F-4D97-AF65-F5344CB8AC3E}">
        <p14:creationId xmlns:p14="http://schemas.microsoft.com/office/powerpoint/2010/main" val="151737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59020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193770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41772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50727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99952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61719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242075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064674C-8B81-48E2-8DC0-14301ECE19E0}" type="datetimeFigureOut">
              <a:rPr lang="zh-CN" altLang="en-US" smtClean="0"/>
              <a:t>2021/5/15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85233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4674C-8B81-48E2-8DC0-14301ECE19E0}" type="datetimeFigureOut">
              <a:rPr lang="zh-CN" altLang="en-US" smtClean="0"/>
              <a:t>2021/5/15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A7208-358A-4C38-B923-6F50EC8E162A}" type="slidenum">
              <a:rPr lang="zh-CN" altLang="en-US" smtClean="0"/>
              <a:t>‹#›</a:t>
            </a:fld>
            <a:endParaRPr lang="zh-CN" altLang="en-US"/>
          </a:p>
        </p:txBody>
      </p:sp>
    </p:spTree>
    <p:extLst>
      <p:ext uri="{BB962C8B-B14F-4D97-AF65-F5344CB8AC3E}">
        <p14:creationId xmlns:p14="http://schemas.microsoft.com/office/powerpoint/2010/main" val="3135637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8051963" y="5010998"/>
            <a:ext cx="2035087" cy="269737"/>
          </a:xfrm>
          <a:ln>
            <a:noFill/>
          </a:ln>
          <a:effectLst/>
        </p:spPr>
        <p:txBody>
          <a:bodyPr>
            <a:normAutofit fontScale="77500" lnSpcReduction="20000"/>
          </a:bodyPr>
          <a:lstStyle/>
          <a:p>
            <a:fld id="{D7E51239-9DCE-433F-BE63-633040D1C4A3}" type="datetime2">
              <a:rPr lang="zh-CN" altLang="en-US" sz="1867" b="1">
                <a:solidFill>
                  <a:schemeClr val="bg1"/>
                </a:solidFill>
              </a:rPr>
              <a:pPr/>
              <a:t>2021年5月15日</a:t>
            </a:fld>
            <a:endParaRPr lang="en-US" sz="1867" b="1" dirty="0">
              <a:solidFill>
                <a:schemeClr val="bg1"/>
              </a:solidFill>
            </a:endParaRPr>
          </a:p>
        </p:txBody>
      </p:sp>
      <p:sp>
        <p:nvSpPr>
          <p:cNvPr id="4" name="Text Placeholder 3"/>
          <p:cNvSpPr>
            <a:spLocks noGrp="1"/>
          </p:cNvSpPr>
          <p:nvPr>
            <p:ph type="body" sz="quarter" idx="12"/>
          </p:nvPr>
        </p:nvSpPr>
        <p:spPr>
          <a:xfrm>
            <a:off x="6603669" y="3730281"/>
            <a:ext cx="3616960" cy="990267"/>
          </a:xfrm>
          <a:ln>
            <a:noFill/>
          </a:ln>
          <a:effectLst/>
        </p:spPr>
        <p:txBody>
          <a:bodyPr/>
          <a:lstStyle/>
          <a:p>
            <a:r>
              <a:rPr lang="zh-CN" altLang="en-US" sz="2133" dirty="0"/>
              <a:t>前端学习班</a:t>
            </a:r>
            <a:r>
              <a:rPr lang="en-US" altLang="zh-CN" sz="2133" dirty="0"/>
              <a:t>-</a:t>
            </a:r>
            <a:r>
              <a:rPr lang="zh-CN" altLang="en-US" sz="2133" dirty="0"/>
              <a:t>第四期</a:t>
            </a:r>
            <a:endParaRPr lang="en-US" altLang="zh-CN" sz="2133" dirty="0"/>
          </a:p>
          <a:p>
            <a:endParaRPr lang="en-US" sz="2133" b="0" dirty="0"/>
          </a:p>
          <a:p>
            <a:endParaRPr lang="en-US" sz="2133" dirty="0"/>
          </a:p>
        </p:txBody>
      </p:sp>
      <p:sp>
        <p:nvSpPr>
          <p:cNvPr id="5" name="标题 1"/>
          <p:cNvSpPr txBox="1">
            <a:spLocks/>
          </p:cNvSpPr>
          <p:nvPr/>
        </p:nvSpPr>
        <p:spPr>
          <a:xfrm>
            <a:off x="600105" y="1771757"/>
            <a:ext cx="9986616" cy="3183467"/>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5867" b="1" dirty="0">
                <a:solidFill>
                  <a:schemeClr val="bg1"/>
                </a:solidFill>
              </a:rPr>
              <a:t>        </a:t>
            </a:r>
            <a:r>
              <a:rPr lang="en-US" altLang="zh-CN" sz="5867" b="1" dirty="0">
                <a:solidFill>
                  <a:schemeClr val="bg1"/>
                </a:solidFill>
              </a:rPr>
              <a:t>《</a:t>
            </a:r>
            <a:r>
              <a:rPr lang="zh-CN" altLang="en-US" sz="5867" b="1" dirty="0">
                <a:solidFill>
                  <a:schemeClr val="bg1"/>
                </a:solidFill>
              </a:rPr>
              <a:t>代码整洁之道</a:t>
            </a:r>
            <a:r>
              <a:rPr lang="en-US" altLang="zh-CN" sz="5867" b="1" dirty="0">
                <a:solidFill>
                  <a:schemeClr val="bg1"/>
                </a:solidFill>
              </a:rPr>
              <a:t>》</a:t>
            </a:r>
            <a:endParaRPr lang="zh-CN" altLang="en-US" sz="5867" dirty="0">
              <a:solidFill>
                <a:schemeClr val="bg1"/>
              </a:solidFill>
            </a:endParaRPr>
          </a:p>
        </p:txBody>
      </p:sp>
      <p:sp>
        <p:nvSpPr>
          <p:cNvPr id="7" name="矩形 6"/>
          <p:cNvSpPr/>
          <p:nvPr/>
        </p:nvSpPr>
        <p:spPr>
          <a:xfrm>
            <a:off x="9235621" y="4215239"/>
            <a:ext cx="901209" cy="379656"/>
          </a:xfrm>
          <a:prstGeom prst="rect">
            <a:avLst/>
          </a:prstGeom>
        </p:spPr>
        <p:txBody>
          <a:bodyPr wrap="none">
            <a:spAutoFit/>
          </a:bodyPr>
          <a:lstStyle/>
          <a:p>
            <a:r>
              <a:rPr lang="zh-CN" altLang="en-US" sz="1867" dirty="0">
                <a:solidFill>
                  <a:schemeClr val="bg1"/>
                </a:solidFill>
              </a:rPr>
              <a:t>王显淼</a:t>
            </a:r>
            <a:endParaRPr lang="en-US" altLang="zh-CN" sz="1867" dirty="0">
              <a:solidFill>
                <a:schemeClr val="bg1"/>
              </a:solidFill>
            </a:endParaRPr>
          </a:p>
        </p:txBody>
      </p:sp>
    </p:spTree>
    <p:extLst>
      <p:ext uri="{BB962C8B-B14F-4D97-AF65-F5344CB8AC3E}">
        <p14:creationId xmlns:p14="http://schemas.microsoft.com/office/powerpoint/2010/main" val="97815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10</a:t>
            </a:fld>
            <a:endParaRPr lang="zh-CN" altLang="en-US">
              <a:solidFill>
                <a:prstClr val="black">
                  <a:tint val="75000"/>
                </a:prstClr>
              </a:solidFill>
            </a:endParaRPr>
          </a:p>
        </p:txBody>
      </p:sp>
      <p:sp>
        <p:nvSpPr>
          <p:cNvPr id="33" name="矩形 32"/>
          <p:cNvSpPr/>
          <p:nvPr/>
        </p:nvSpPr>
        <p:spPr>
          <a:xfrm>
            <a:off x="4252157" y="206496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4" name="矩形 33"/>
          <p:cNvSpPr/>
          <p:nvPr/>
        </p:nvSpPr>
        <p:spPr>
          <a:xfrm>
            <a:off x="4268169" y="2763197"/>
            <a:ext cx="3438304" cy="410369"/>
          </a:xfrm>
          <a:prstGeom prst="rect">
            <a:avLst/>
          </a:prstGeom>
          <a:solidFill>
            <a:schemeClr val="accent6">
              <a:lumMod val="60000"/>
              <a:lumOff val="4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dirty="0">
              <a:latin typeface="微软雅黑" panose="020B0503020204020204" pitchFamily="34" charset="-122"/>
              <a:ea typeface="微软雅黑" panose="020B0503020204020204" pitchFamily="34" charset="-122"/>
            </a:endParaRPr>
          </a:p>
        </p:txBody>
      </p:sp>
      <p:sp>
        <p:nvSpPr>
          <p:cNvPr id="35" name="矩形 34"/>
          <p:cNvSpPr/>
          <p:nvPr/>
        </p:nvSpPr>
        <p:spPr>
          <a:xfrm>
            <a:off x="4252157" y="343410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43" name="矩形 42"/>
          <p:cNvSpPr/>
          <p:nvPr/>
        </p:nvSpPr>
        <p:spPr>
          <a:xfrm>
            <a:off x="4429035" y="209882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4" name="矩形 43"/>
          <p:cNvSpPr/>
          <p:nvPr/>
        </p:nvSpPr>
        <p:spPr>
          <a:xfrm>
            <a:off x="5474645" y="2112840"/>
            <a:ext cx="372218"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类</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429035" y="2797063"/>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5474644" y="2797063"/>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系统</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4413023" y="346796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5474645" y="3457264"/>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迭进</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4252157" y="4096538"/>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60" name="矩形 59"/>
          <p:cNvSpPr/>
          <p:nvPr/>
        </p:nvSpPr>
        <p:spPr>
          <a:xfrm>
            <a:off x="4413023" y="4130404"/>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20" name="矩形 19"/>
          <p:cNvSpPr/>
          <p:nvPr/>
        </p:nvSpPr>
        <p:spPr>
          <a:xfrm>
            <a:off x="5472027" y="4127315"/>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目录</a:t>
            </a:r>
          </a:p>
        </p:txBody>
      </p:sp>
    </p:spTree>
    <p:extLst>
      <p:ext uri="{BB962C8B-B14F-4D97-AF65-F5344CB8AC3E}">
        <p14:creationId xmlns:p14="http://schemas.microsoft.com/office/powerpoint/2010/main" val="244955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32"/>
                                        </p:tgtEl>
                                        <p:attrNameLst>
                                          <p:attrName>style.color</p:attrName>
                                        </p:attrNameLst>
                                      </p:cBhvr>
                                      <p:to>
                                        <a:srgbClr val="E2EFD9"/>
                                      </p:to>
                                    </p:animClr>
                                    <p:animClr clrSpc="rgb" dir="cw">
                                      <p:cBhvr>
                                        <p:cTn id="7" dur="250" fill="hold"/>
                                        <p:tgtEl>
                                          <p:spTgt spid="32"/>
                                        </p:tgtEl>
                                        <p:attrNameLst>
                                          <p:attrName>fillcolor</p:attrName>
                                        </p:attrNameLst>
                                      </p:cBhvr>
                                      <p:to>
                                        <a:srgbClr val="E2EFD9"/>
                                      </p:to>
                                    </p:animClr>
                                    <p:set>
                                      <p:cBhvr>
                                        <p:cTn id="8" dur="250" fill="hold"/>
                                        <p:tgtEl>
                                          <p:spTgt spid="32"/>
                                        </p:tgtEl>
                                        <p:attrNameLst>
                                          <p:attrName>fill.type</p:attrName>
                                        </p:attrNameLst>
                                      </p:cBhvr>
                                      <p:to>
                                        <p:strVal val="solid"/>
                                      </p:to>
                                    </p:set>
                                    <p:set>
                                      <p:cBhvr>
                                        <p:cTn id="9" dur="25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35"/>
                                        </p:tgtEl>
                                        <p:attrNameLst>
                                          <p:attrName>style.color</p:attrName>
                                        </p:attrNameLst>
                                      </p:cBhvr>
                                      <p:to>
                                        <a:srgbClr val="E2EFD9"/>
                                      </p:to>
                                    </p:animClr>
                                    <p:animClr clrSpc="rgb" dir="cw">
                                      <p:cBhvr>
                                        <p:cTn id="12" dur="250" fill="hold"/>
                                        <p:tgtEl>
                                          <p:spTgt spid="35"/>
                                        </p:tgtEl>
                                        <p:attrNameLst>
                                          <p:attrName>fillcolor</p:attrName>
                                        </p:attrNameLst>
                                      </p:cBhvr>
                                      <p:to>
                                        <a:srgbClr val="E2EFD9"/>
                                      </p:to>
                                    </p:animClr>
                                    <p:set>
                                      <p:cBhvr>
                                        <p:cTn id="13" dur="250" fill="hold"/>
                                        <p:tgtEl>
                                          <p:spTgt spid="35"/>
                                        </p:tgtEl>
                                        <p:attrNameLst>
                                          <p:attrName>fill.type</p:attrName>
                                        </p:attrNameLst>
                                      </p:cBhvr>
                                      <p:to>
                                        <p:strVal val="solid"/>
                                      </p:to>
                                    </p:set>
                                    <p:set>
                                      <p:cBhvr>
                                        <p:cTn id="14" dur="250" fill="hold"/>
                                        <p:tgtEl>
                                          <p:spTgt spid="3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34"/>
                                        </p:tgtEl>
                                        <p:attrNameLst>
                                          <p:attrName>style.color</p:attrName>
                                        </p:attrNameLst>
                                      </p:cBhvr>
                                      <p:to>
                                        <a:srgbClr val="E2EFD9"/>
                                      </p:to>
                                    </p:animClr>
                                    <p:animClr clrSpc="rgb" dir="cw">
                                      <p:cBhvr>
                                        <p:cTn id="17" dur="250" fill="hold"/>
                                        <p:tgtEl>
                                          <p:spTgt spid="34"/>
                                        </p:tgtEl>
                                        <p:attrNameLst>
                                          <p:attrName>fillcolor</p:attrName>
                                        </p:attrNameLst>
                                      </p:cBhvr>
                                      <p:to>
                                        <a:srgbClr val="E2EFD9"/>
                                      </p:to>
                                    </p:animClr>
                                    <p:set>
                                      <p:cBhvr>
                                        <p:cTn id="18" dur="250" fill="hold"/>
                                        <p:tgtEl>
                                          <p:spTgt spid="34"/>
                                        </p:tgtEl>
                                        <p:attrNameLst>
                                          <p:attrName>fill.type</p:attrName>
                                        </p:attrNameLst>
                                      </p:cBhvr>
                                      <p:to>
                                        <p:strVal val="solid"/>
                                      </p:to>
                                    </p:set>
                                    <p:set>
                                      <p:cBhvr>
                                        <p:cTn id="19" dur="25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6FEFD39-50F4-4E7A-A1F4-674C4C2EDAC2}"/>
              </a:ext>
            </a:extLst>
          </p:cNvPr>
          <p:cNvGrpSpPr/>
          <p:nvPr/>
        </p:nvGrpSpPr>
        <p:grpSpPr>
          <a:xfrm>
            <a:off x="0" y="182248"/>
            <a:ext cx="1297020" cy="657885"/>
            <a:chOff x="0" y="182248"/>
            <a:chExt cx="1297020" cy="657885"/>
          </a:xfrm>
        </p:grpSpPr>
        <p:sp>
          <p:nvSpPr>
            <p:cNvPr id="5" name="矩形 4">
              <a:extLst>
                <a:ext uri="{FF2B5EF4-FFF2-40B4-BE49-F238E27FC236}">
                  <a16:creationId xmlns:a16="http://schemas.microsoft.com/office/drawing/2014/main" id="{A2765117-C3B8-4F2F-919E-453EB535BA50}"/>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B246D0E7-BFB3-4405-990D-2E3A80C04526}"/>
                </a:ext>
              </a:extLst>
            </p:cNvPr>
            <p:cNvSpPr txBox="1"/>
            <p:nvPr/>
          </p:nvSpPr>
          <p:spPr>
            <a:xfrm>
              <a:off x="1112289" y="280357"/>
              <a:ext cx="184731" cy="461665"/>
            </a:xfrm>
            <a:prstGeom prst="rect">
              <a:avLst/>
            </a:prstGeom>
            <a:noFill/>
          </p:spPr>
          <p:txBody>
            <a:bodyPr wrap="none" rtlCol="0">
              <a:spAutoFit/>
            </a:bodyPr>
            <a:lstStyle/>
            <a:p>
              <a:endParaRPr lang="zh-CN" altLang="en-US" sz="2400" b="1" dirty="0">
                <a:solidFill>
                  <a:srgbClr val="4ACBD6"/>
                </a:solidFill>
                <a:latin typeface="微软雅黑" panose="020B0503020204020204" pitchFamily="34" charset="-122"/>
                <a:ea typeface="微软雅黑" panose="020B0503020204020204" pitchFamily="34" charset="-122"/>
                <a:cs typeface="Arial"/>
              </a:endParaRPr>
            </a:p>
          </p:txBody>
        </p:sp>
      </p:grpSp>
      <p:sp>
        <p:nvSpPr>
          <p:cNvPr id="8" name="文本框 1">
            <a:extLst>
              <a:ext uri="{FF2B5EF4-FFF2-40B4-BE49-F238E27FC236}">
                <a16:creationId xmlns:a16="http://schemas.microsoft.com/office/drawing/2014/main" id="{6D4391ED-4A25-460C-8417-862667BF9789}"/>
              </a:ext>
            </a:extLst>
          </p:cNvPr>
          <p:cNvSpPr txBox="1"/>
          <p:nvPr/>
        </p:nvSpPr>
        <p:spPr>
          <a:xfrm>
            <a:off x="843163" y="223961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9" name="文本框 5">
            <a:extLst>
              <a:ext uri="{FF2B5EF4-FFF2-40B4-BE49-F238E27FC236}">
                <a16:creationId xmlns:a16="http://schemas.microsoft.com/office/drawing/2014/main" id="{1030BAF4-C50C-4D6E-83D2-5EE20F0C43D9}"/>
              </a:ext>
            </a:extLst>
          </p:cNvPr>
          <p:cNvSpPr txBox="1"/>
          <p:nvPr/>
        </p:nvSpPr>
        <p:spPr>
          <a:xfrm>
            <a:off x="9020175" y="4101665"/>
            <a:ext cx="6096000"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10" name="文本框 4">
            <a:extLst>
              <a:ext uri="{FF2B5EF4-FFF2-40B4-BE49-F238E27FC236}">
                <a16:creationId xmlns:a16="http://schemas.microsoft.com/office/drawing/2014/main" id="{9B2F0626-F760-44FD-92C3-839A3F3C7326}"/>
              </a:ext>
            </a:extLst>
          </p:cNvPr>
          <p:cNvSpPr txBox="1"/>
          <p:nvPr/>
        </p:nvSpPr>
        <p:spPr>
          <a:xfrm>
            <a:off x="2758440" y="3170641"/>
            <a:ext cx="6261735"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复杂要人命。它消磨开发者的生命，让产品难以规划、构建和测试</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 Ray Ozzie</a:t>
            </a:r>
          </a:p>
        </p:txBody>
      </p:sp>
    </p:spTree>
    <p:extLst>
      <p:ext uri="{BB962C8B-B14F-4D97-AF65-F5344CB8AC3E}">
        <p14:creationId xmlns:p14="http://schemas.microsoft.com/office/powerpoint/2010/main" val="293754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D330826-41E4-4F7E-8513-FA3C430F1601}"/>
              </a:ext>
            </a:extLst>
          </p:cNvPr>
          <p:cNvGrpSpPr/>
          <p:nvPr/>
        </p:nvGrpSpPr>
        <p:grpSpPr>
          <a:xfrm>
            <a:off x="0" y="182248"/>
            <a:ext cx="4682497" cy="657885"/>
            <a:chOff x="0" y="182248"/>
            <a:chExt cx="4682497" cy="657885"/>
          </a:xfrm>
        </p:grpSpPr>
        <p:sp>
          <p:nvSpPr>
            <p:cNvPr id="5" name="矩形 4">
              <a:extLst>
                <a:ext uri="{FF2B5EF4-FFF2-40B4-BE49-F238E27FC236}">
                  <a16:creationId xmlns:a16="http://schemas.microsoft.com/office/drawing/2014/main" id="{B8393807-07D5-4DA4-A12A-804AD1482868}"/>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07DCF0C1-83BD-48F0-B834-E43E2BA4E7E0}"/>
                </a:ext>
              </a:extLst>
            </p:cNvPr>
            <p:cNvSpPr txBox="1"/>
            <p:nvPr/>
          </p:nvSpPr>
          <p:spPr>
            <a:xfrm>
              <a:off x="1112289" y="280357"/>
              <a:ext cx="3570208"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将系统的构造与使用分开</a:t>
              </a:r>
            </a:p>
          </p:txBody>
        </p:sp>
      </p:grpSp>
      <p:sp>
        <p:nvSpPr>
          <p:cNvPr id="11" name="TextBox 10">
            <a:extLst>
              <a:ext uri="{FF2B5EF4-FFF2-40B4-BE49-F238E27FC236}">
                <a16:creationId xmlns:a16="http://schemas.microsoft.com/office/drawing/2014/main" id="{9163341E-6207-45D6-8CEF-78F70E962FB4}"/>
              </a:ext>
            </a:extLst>
          </p:cNvPr>
          <p:cNvSpPr txBox="1"/>
          <p:nvPr/>
        </p:nvSpPr>
        <p:spPr>
          <a:xfrm>
            <a:off x="1112289" y="1074896"/>
            <a:ext cx="6096000" cy="1477328"/>
          </a:xfrm>
          <a:prstGeom prst="rect">
            <a:avLst/>
          </a:prstGeom>
          <a:noFill/>
        </p:spPr>
        <p:txBody>
          <a:bodyPr wrap="square">
            <a:spAutoFit/>
          </a:bodyPr>
          <a:lstStyle/>
          <a:p>
            <a:r>
              <a:rPr lang="en-US" altLang="zh-CN" b="0" dirty="0">
                <a:solidFill>
                  <a:srgbClr val="569CD6"/>
                </a:solidFill>
                <a:effectLst/>
                <a:latin typeface="Consolas" panose="020B0609020204030204" pitchFamily="49" charset="0"/>
              </a:rPr>
              <a:t>public</a:t>
            </a:r>
            <a:r>
              <a:rPr lang="en-US" altLang="zh-CN" b="0" dirty="0">
                <a:solidFill>
                  <a:srgbClr val="D4D4D4"/>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Service</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getService</a:t>
            </a:r>
            <a:r>
              <a:rPr lang="en-US" altLang="zh-CN" b="0" dirty="0">
                <a:solidFill>
                  <a:srgbClr val="D4D4D4"/>
                </a:solidFill>
                <a:effectLst/>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(service == </a:t>
            </a:r>
            <a:r>
              <a:rPr lang="en-US" altLang="zh-CN" b="0" dirty="0">
                <a:solidFill>
                  <a:srgbClr val="569CD6"/>
                </a:solidFill>
                <a:effectLst/>
                <a:latin typeface="Consolas" panose="020B0609020204030204" pitchFamily="49" charset="0"/>
              </a:rPr>
              <a:t>null</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service = </a:t>
            </a:r>
            <a:r>
              <a:rPr lang="en-US" altLang="zh-CN" b="0" dirty="0">
                <a:solidFill>
                  <a:srgbClr val="C586C0"/>
                </a:solidFill>
                <a:effectLst/>
                <a:latin typeface="Consolas" panose="020B0609020204030204" pitchFamily="49" charset="0"/>
              </a:rPr>
              <a:t>new</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MyServiceImpl</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service;</a:t>
            </a:r>
          </a:p>
          <a:p>
            <a:r>
              <a:rPr lang="en-US" altLang="zh-CN" b="0"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7124AEC-8EB3-420B-8754-6776FE9A463E}"/>
              </a:ext>
            </a:extLst>
          </p:cNvPr>
          <p:cNvSpPr txBox="1"/>
          <p:nvPr/>
        </p:nvSpPr>
        <p:spPr>
          <a:xfrm>
            <a:off x="1005840" y="2900338"/>
            <a:ext cx="9723120" cy="1477328"/>
          </a:xfrm>
          <a:prstGeom prst="rect">
            <a:avLst/>
          </a:prstGeom>
          <a:noFill/>
        </p:spPr>
        <p:txBody>
          <a:bodyPr wrap="square" rtlCol="0">
            <a:spAutoFit/>
          </a:bodyPr>
          <a:lstStyle/>
          <a:p>
            <a:r>
              <a:rPr lang="zh-CN" altLang="en-US" dirty="0"/>
              <a:t>如上例的</a:t>
            </a:r>
            <a:r>
              <a:rPr lang="zh-CN" altLang="en-US" b="1" dirty="0"/>
              <a:t>延迟初始化</a:t>
            </a:r>
            <a:r>
              <a:rPr lang="zh-CN" altLang="en-US" dirty="0"/>
              <a:t>，虽然有一些好处，如保证永远不会返回</a:t>
            </a:r>
            <a:r>
              <a:rPr lang="en-US" altLang="zh-CN" dirty="0"/>
              <a:t>null</a:t>
            </a:r>
            <a:r>
              <a:rPr lang="zh-CN" altLang="en-US" dirty="0"/>
              <a:t>值，但是却混杂了构造逻辑与运行过程被破坏了模块组织性。</a:t>
            </a:r>
            <a:endParaRPr lang="en-US" altLang="zh-CN" dirty="0"/>
          </a:p>
          <a:p>
            <a:endParaRPr lang="en-US" altLang="zh-CN" dirty="0"/>
          </a:p>
          <a:p>
            <a:r>
              <a:rPr lang="zh-CN" altLang="en-US" dirty="0"/>
              <a:t>应当将对象构造的起始和设置过程从正常的运行时逻辑中分离出来，确保拥有解决主要依赖问题的全局性一贯策略。</a:t>
            </a:r>
          </a:p>
        </p:txBody>
      </p:sp>
    </p:spTree>
    <p:extLst>
      <p:ext uri="{BB962C8B-B14F-4D97-AF65-F5344CB8AC3E}">
        <p14:creationId xmlns:p14="http://schemas.microsoft.com/office/powerpoint/2010/main" val="281006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61F2883-96DF-4F11-B1C1-6ACDF10CC476}"/>
              </a:ext>
            </a:extLst>
          </p:cNvPr>
          <p:cNvGrpSpPr/>
          <p:nvPr/>
        </p:nvGrpSpPr>
        <p:grpSpPr>
          <a:xfrm>
            <a:off x="0" y="182248"/>
            <a:ext cx="6567629" cy="657885"/>
            <a:chOff x="0" y="182248"/>
            <a:chExt cx="6567629" cy="657885"/>
          </a:xfrm>
        </p:grpSpPr>
        <p:sp>
          <p:nvSpPr>
            <p:cNvPr id="3" name="矩形 2">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a:extLst>
                <a:ext uri="{FF2B5EF4-FFF2-40B4-BE49-F238E27FC236}">
                  <a16:creationId xmlns:a16="http://schemas.microsoft.com/office/drawing/2014/main" id="{125CFA24-BEEE-43C0-BDFC-3A1359F0F38C}"/>
                </a:ext>
              </a:extLst>
            </p:cNvPr>
            <p:cNvSpPr txBox="1"/>
            <p:nvPr/>
          </p:nvSpPr>
          <p:spPr>
            <a:xfrm>
              <a:off x="1112289" y="280357"/>
              <a:ext cx="5455340"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将系统的构造与使用分开</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分解</a:t>
              </a:r>
              <a:r>
                <a:rPr lang="en-US" altLang="zh-CN" sz="2400" b="1" dirty="0">
                  <a:solidFill>
                    <a:srgbClr val="4ACBD6"/>
                  </a:solidFill>
                  <a:latin typeface="微软雅黑" panose="020B0503020204020204" pitchFamily="34" charset="-122"/>
                  <a:ea typeface="微软雅黑" panose="020B0503020204020204" pitchFamily="34" charset="-122"/>
                  <a:cs typeface="Arial"/>
                </a:rPr>
                <a:t>main</a:t>
              </a:r>
              <a:endParaRPr lang="zh-CN" altLang="en-US" sz="2400" b="1" dirty="0">
                <a:solidFill>
                  <a:srgbClr val="4ACBD6"/>
                </a:solidFill>
                <a:latin typeface="微软雅黑" panose="020B0503020204020204" pitchFamily="34" charset="-122"/>
                <a:ea typeface="微软雅黑" panose="020B0503020204020204" pitchFamily="34" charset="-122"/>
                <a:cs typeface="Arial"/>
              </a:endParaRPr>
            </a:p>
          </p:txBody>
        </p:sp>
      </p:grpSp>
      <p:sp>
        <p:nvSpPr>
          <p:cNvPr id="11" name="文本框 10"/>
          <p:cNvSpPr txBox="1"/>
          <p:nvPr/>
        </p:nvSpPr>
        <p:spPr>
          <a:xfrm>
            <a:off x="5498124" y="3824626"/>
            <a:ext cx="29546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最后需要的变量在顶部声明</a:t>
            </a:r>
          </a:p>
        </p:txBody>
      </p:sp>
      <p:sp>
        <p:nvSpPr>
          <p:cNvPr id="16" name="文本框 15"/>
          <p:cNvSpPr txBox="1"/>
          <p:nvPr/>
        </p:nvSpPr>
        <p:spPr>
          <a:xfrm>
            <a:off x="5498124" y="4416451"/>
            <a:ext cx="249299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中间变量就近原则声明</a:t>
            </a:r>
          </a:p>
        </p:txBody>
      </p:sp>
      <p:sp>
        <p:nvSpPr>
          <p:cNvPr id="17" name="TextBox 16">
            <a:extLst>
              <a:ext uri="{FF2B5EF4-FFF2-40B4-BE49-F238E27FC236}">
                <a16:creationId xmlns:a16="http://schemas.microsoft.com/office/drawing/2014/main" id="{10EC76C2-D25D-45BE-97EA-0100BD01A1FA}"/>
              </a:ext>
            </a:extLst>
          </p:cNvPr>
          <p:cNvSpPr txBox="1"/>
          <p:nvPr/>
        </p:nvSpPr>
        <p:spPr>
          <a:xfrm>
            <a:off x="1112288" y="1293614"/>
            <a:ext cx="8885152" cy="646331"/>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cs typeface="Arial"/>
              </a:rPr>
              <a:t>将系统的构造与使用分开</a:t>
            </a:r>
            <a:r>
              <a:rPr lang="zh-CN" altLang="en-US" dirty="0">
                <a:latin typeface="微软雅黑" panose="020B0503020204020204" pitchFamily="34" charset="-122"/>
                <a:ea typeface="微软雅黑" panose="020B0503020204020204" pitchFamily="34" charset="-122"/>
                <a:cs typeface="Arial"/>
              </a:rPr>
              <a:t>的方法之一是将全部构造过程搬迁到</a:t>
            </a:r>
            <a:r>
              <a:rPr lang="en-US" altLang="zh-CN" dirty="0">
                <a:latin typeface="微软雅黑" panose="020B0503020204020204" pitchFamily="34" charset="-122"/>
                <a:ea typeface="微软雅黑" panose="020B0503020204020204" pitchFamily="34" charset="-122"/>
                <a:cs typeface="Arial"/>
              </a:rPr>
              <a:t>main</a:t>
            </a:r>
            <a:r>
              <a:rPr lang="zh-CN" altLang="en-US" dirty="0">
                <a:latin typeface="微软雅黑" panose="020B0503020204020204" pitchFamily="34" charset="-122"/>
                <a:ea typeface="微软雅黑" panose="020B0503020204020204" pitchFamily="34" charset="-122"/>
                <a:cs typeface="Arial"/>
              </a:rPr>
              <a:t>或被称之为</a:t>
            </a:r>
            <a:r>
              <a:rPr lang="en-US" altLang="zh-CN" dirty="0">
                <a:latin typeface="微软雅黑" panose="020B0503020204020204" pitchFamily="34" charset="-122"/>
                <a:ea typeface="微软雅黑" panose="020B0503020204020204" pitchFamily="34" charset="-122"/>
                <a:cs typeface="Arial"/>
              </a:rPr>
              <a:t>main</a:t>
            </a:r>
            <a:r>
              <a:rPr lang="zh-CN" altLang="en-US" dirty="0">
                <a:latin typeface="微软雅黑" panose="020B0503020204020204" pitchFamily="34" charset="-122"/>
                <a:ea typeface="微软雅黑" panose="020B0503020204020204" pitchFamily="34" charset="-122"/>
                <a:cs typeface="Arial"/>
              </a:rPr>
              <a:t>的模块中，设计系统的其余部分时，假设所有对象都已正确被构造和设置。</a:t>
            </a:r>
            <a:endParaRPr lang="zh-CN" altLang="en-US" sz="1800" dirty="0">
              <a:latin typeface="微软雅黑" panose="020B0503020204020204" pitchFamily="34" charset="-122"/>
              <a:ea typeface="微软雅黑" panose="020B0503020204020204" pitchFamily="34" charset="-122"/>
              <a:cs typeface="Arial"/>
            </a:endParaRPr>
          </a:p>
        </p:txBody>
      </p:sp>
      <p:pic>
        <p:nvPicPr>
          <p:cNvPr id="12" name="Picture 11">
            <a:extLst>
              <a:ext uri="{FF2B5EF4-FFF2-40B4-BE49-F238E27FC236}">
                <a16:creationId xmlns:a16="http://schemas.microsoft.com/office/drawing/2014/main" id="{DDAE8C71-FE55-415E-A458-238F2105919C}"/>
              </a:ext>
            </a:extLst>
          </p:cNvPr>
          <p:cNvPicPr>
            <a:picLocks noChangeAspect="1"/>
          </p:cNvPicPr>
          <p:nvPr/>
        </p:nvPicPr>
        <p:blipFill>
          <a:blip r:embed="rId2"/>
          <a:stretch>
            <a:fillRect/>
          </a:stretch>
        </p:blipFill>
        <p:spPr>
          <a:xfrm>
            <a:off x="3259455" y="2460606"/>
            <a:ext cx="5048250" cy="2457450"/>
          </a:xfrm>
          <a:prstGeom prst="rect">
            <a:avLst/>
          </a:prstGeom>
        </p:spPr>
      </p:pic>
    </p:spTree>
    <p:extLst>
      <p:ext uri="{BB962C8B-B14F-4D97-AF65-F5344CB8AC3E}">
        <p14:creationId xmlns:p14="http://schemas.microsoft.com/office/powerpoint/2010/main" val="56509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1F2883-96DF-4F11-B1C1-6ACDF10CC476}"/>
              </a:ext>
            </a:extLst>
          </p:cNvPr>
          <p:cNvGrpSpPr/>
          <p:nvPr/>
        </p:nvGrpSpPr>
        <p:grpSpPr>
          <a:xfrm>
            <a:off x="0" y="182248"/>
            <a:ext cx="5702007" cy="657885"/>
            <a:chOff x="0" y="182248"/>
            <a:chExt cx="5702007" cy="657885"/>
          </a:xfrm>
        </p:grpSpPr>
        <p:sp>
          <p:nvSpPr>
            <p:cNvPr id="5" name="矩形 4">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25CFA24-BEEE-43C0-BDFC-3A1359F0F38C}"/>
                </a:ext>
              </a:extLst>
            </p:cNvPr>
            <p:cNvSpPr txBox="1"/>
            <p:nvPr/>
          </p:nvSpPr>
          <p:spPr>
            <a:xfrm>
              <a:off x="1112289" y="280357"/>
              <a:ext cx="4589718"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将系统的构造与使用分开</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工厂</a:t>
              </a:r>
            </a:p>
          </p:txBody>
        </p:sp>
      </p:grpSp>
      <p:sp>
        <p:nvSpPr>
          <p:cNvPr id="13" name="TextBox 12">
            <a:extLst>
              <a:ext uri="{FF2B5EF4-FFF2-40B4-BE49-F238E27FC236}">
                <a16:creationId xmlns:a16="http://schemas.microsoft.com/office/drawing/2014/main" id="{55D720E0-672F-4BAC-A778-7AC06601FEA0}"/>
              </a:ext>
            </a:extLst>
          </p:cNvPr>
          <p:cNvSpPr txBox="1"/>
          <p:nvPr/>
        </p:nvSpPr>
        <p:spPr>
          <a:xfrm>
            <a:off x="1112288" y="1108055"/>
            <a:ext cx="8946111"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cs typeface="Arial"/>
              </a:rPr>
              <a:t>有时应用程序也要负责确定何时创建对象。这种情况下可以使用抽象工厂模式让应用程序自行控制何时创建对象，但构造的细节却隔离于应用程序代码之外。</a:t>
            </a:r>
            <a:endParaRPr lang="zh-CN" altLang="en-US" sz="1800" dirty="0">
              <a:latin typeface="微软雅黑" panose="020B0503020204020204" pitchFamily="34" charset="-122"/>
              <a:ea typeface="微软雅黑" panose="020B0503020204020204" pitchFamily="34" charset="-122"/>
              <a:cs typeface="Arial"/>
            </a:endParaRPr>
          </a:p>
        </p:txBody>
      </p:sp>
      <p:pic>
        <p:nvPicPr>
          <p:cNvPr id="9" name="Picture 8">
            <a:extLst>
              <a:ext uri="{FF2B5EF4-FFF2-40B4-BE49-F238E27FC236}">
                <a16:creationId xmlns:a16="http://schemas.microsoft.com/office/drawing/2014/main" id="{5E4CA1DD-89BF-4717-8C5C-B6FD6A926DEA}"/>
              </a:ext>
            </a:extLst>
          </p:cNvPr>
          <p:cNvPicPr>
            <a:picLocks noChangeAspect="1"/>
          </p:cNvPicPr>
          <p:nvPr/>
        </p:nvPicPr>
        <p:blipFill>
          <a:blip r:embed="rId2"/>
          <a:stretch>
            <a:fillRect/>
          </a:stretch>
        </p:blipFill>
        <p:spPr>
          <a:xfrm>
            <a:off x="2768307" y="2304097"/>
            <a:ext cx="5867400" cy="2905125"/>
          </a:xfrm>
          <a:prstGeom prst="rect">
            <a:avLst/>
          </a:prstGeom>
        </p:spPr>
      </p:pic>
    </p:spTree>
    <p:extLst>
      <p:ext uri="{BB962C8B-B14F-4D97-AF65-F5344CB8AC3E}">
        <p14:creationId xmlns:p14="http://schemas.microsoft.com/office/powerpoint/2010/main" val="318891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1F2883-96DF-4F11-B1C1-6ACDF10CC476}"/>
              </a:ext>
            </a:extLst>
          </p:cNvPr>
          <p:cNvGrpSpPr/>
          <p:nvPr/>
        </p:nvGrpSpPr>
        <p:grpSpPr>
          <a:xfrm>
            <a:off x="0" y="182248"/>
            <a:ext cx="6317560" cy="657885"/>
            <a:chOff x="0" y="182248"/>
            <a:chExt cx="6317560" cy="657885"/>
          </a:xfrm>
        </p:grpSpPr>
        <p:sp>
          <p:nvSpPr>
            <p:cNvPr id="5" name="矩形 4">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25CFA24-BEEE-43C0-BDFC-3A1359F0F38C}"/>
                </a:ext>
              </a:extLst>
            </p:cNvPr>
            <p:cNvSpPr txBox="1"/>
            <p:nvPr/>
          </p:nvSpPr>
          <p:spPr>
            <a:xfrm>
              <a:off x="1112289" y="280357"/>
              <a:ext cx="5205271"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将系统的构造与使用分开</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依赖注入</a:t>
              </a:r>
            </a:p>
          </p:txBody>
        </p:sp>
      </p:grpSp>
      <p:sp>
        <p:nvSpPr>
          <p:cNvPr id="10" name="文本框 9"/>
          <p:cNvSpPr txBox="1"/>
          <p:nvPr/>
        </p:nvSpPr>
        <p:spPr>
          <a:xfrm>
            <a:off x="686691" y="1132246"/>
            <a:ext cx="9646029" cy="1477328"/>
          </a:xfrm>
          <a:prstGeom prst="rect">
            <a:avLst/>
          </a:prstGeom>
          <a:noFill/>
        </p:spPr>
        <p:txBody>
          <a:bodyPr wrap="square" rtlCol="0">
            <a:spAutoFit/>
          </a:bodyPr>
          <a:lstStyle/>
          <a:p>
            <a:r>
              <a:rPr lang="zh-CN" altLang="en-US" dirty="0"/>
              <a:t>有一种强大的机制可以实现分离构造和使用，那就是</a:t>
            </a:r>
            <a:r>
              <a:rPr lang="zh-CN" altLang="en-US" b="1" dirty="0"/>
              <a:t>依赖注入</a:t>
            </a:r>
            <a:r>
              <a:rPr lang="af-ZA" altLang="zh-CN" b="1" i="0" dirty="0">
                <a:solidFill>
                  <a:srgbClr val="121212"/>
                </a:solidFill>
                <a:effectLst/>
                <a:latin typeface="-apple-system"/>
              </a:rPr>
              <a:t>(Dependency Injection)</a:t>
            </a:r>
            <a:r>
              <a:rPr lang="zh-CN" altLang="en-US" dirty="0"/>
              <a:t>。</a:t>
            </a:r>
            <a:r>
              <a:rPr lang="zh-CN" altLang="en-US" b="1" dirty="0"/>
              <a:t>控制反转</a:t>
            </a:r>
            <a:r>
              <a:rPr lang="af-ZA" altLang="zh-CN" b="1" i="0" dirty="0">
                <a:solidFill>
                  <a:srgbClr val="121212"/>
                </a:solidFill>
                <a:effectLst/>
                <a:latin typeface="-apple-system"/>
              </a:rPr>
              <a:t>(Inversion of Control)</a:t>
            </a:r>
            <a:r>
              <a:rPr lang="zh-CN" altLang="en-US" dirty="0"/>
              <a:t>在依赖管理中的一种手段。</a:t>
            </a:r>
            <a:endParaRPr lang="en-US" altLang="zh-CN" dirty="0"/>
          </a:p>
          <a:p>
            <a:endParaRPr lang="en-US" altLang="zh-CN" b="1" dirty="0"/>
          </a:p>
          <a:p>
            <a:r>
              <a:rPr lang="zh-CN" altLang="en-US" dirty="0"/>
              <a:t>在依赖管理情境中，对象不负责实体化对自身的依赖，反之将这份权责交给其他“有权力”的对象。简单来说，我觉得只用不造，代工更好懂。</a:t>
            </a:r>
          </a:p>
        </p:txBody>
      </p:sp>
      <p:pic>
        <p:nvPicPr>
          <p:cNvPr id="8" name="Picture 7">
            <a:extLst>
              <a:ext uri="{FF2B5EF4-FFF2-40B4-BE49-F238E27FC236}">
                <a16:creationId xmlns:a16="http://schemas.microsoft.com/office/drawing/2014/main" id="{D8F321AC-A323-4F37-BE74-ABE09D7F13AC}"/>
              </a:ext>
            </a:extLst>
          </p:cNvPr>
          <p:cNvPicPr>
            <a:picLocks noChangeAspect="1"/>
          </p:cNvPicPr>
          <p:nvPr/>
        </p:nvPicPr>
        <p:blipFill>
          <a:blip r:embed="rId2"/>
          <a:stretch>
            <a:fillRect/>
          </a:stretch>
        </p:blipFill>
        <p:spPr>
          <a:xfrm>
            <a:off x="6421755" y="2514668"/>
            <a:ext cx="2981325" cy="3155362"/>
          </a:xfrm>
          <a:prstGeom prst="rect">
            <a:avLst/>
          </a:prstGeom>
        </p:spPr>
      </p:pic>
      <p:sp>
        <p:nvSpPr>
          <p:cNvPr id="12" name="TextBox 11">
            <a:extLst>
              <a:ext uri="{FF2B5EF4-FFF2-40B4-BE49-F238E27FC236}">
                <a16:creationId xmlns:a16="http://schemas.microsoft.com/office/drawing/2014/main" id="{847F2902-2DFE-4FB5-B187-FF3D45F40AAE}"/>
              </a:ext>
            </a:extLst>
          </p:cNvPr>
          <p:cNvSpPr txBox="1"/>
          <p:nvPr/>
        </p:nvSpPr>
        <p:spPr>
          <a:xfrm>
            <a:off x="4020128" y="5920740"/>
            <a:ext cx="3425938" cy="215444"/>
          </a:xfrm>
          <a:prstGeom prst="rect">
            <a:avLst/>
          </a:prstGeom>
          <a:noFill/>
        </p:spPr>
        <p:txBody>
          <a:bodyPr wrap="none" rtlCol="0">
            <a:spAutoFit/>
          </a:bodyPr>
          <a:lstStyle/>
          <a:p>
            <a:r>
              <a:rPr lang="zh-CN" altLang="en-US" sz="800" dirty="0">
                <a:solidFill>
                  <a:schemeClr val="bg2">
                    <a:lumMod val="50000"/>
                  </a:schemeClr>
                </a:solidFill>
              </a:rPr>
              <a:t>图片来源：</a:t>
            </a:r>
            <a:r>
              <a:rPr lang="af-ZA" altLang="zh-CN" sz="800" dirty="0">
                <a:solidFill>
                  <a:schemeClr val="bg2">
                    <a:lumMod val="50000"/>
                  </a:schemeClr>
                </a:solidFill>
              </a:rPr>
              <a:t>https://blog.csdn.net/sinat_21843047/article/details/80297951</a:t>
            </a:r>
            <a:endParaRPr lang="zh-CN" altLang="en-US" sz="800" dirty="0">
              <a:solidFill>
                <a:schemeClr val="bg2">
                  <a:lumMod val="50000"/>
                </a:schemeClr>
              </a:solidFill>
            </a:endParaRPr>
          </a:p>
        </p:txBody>
      </p:sp>
      <p:pic>
        <p:nvPicPr>
          <p:cNvPr id="15" name="Picture 14">
            <a:extLst>
              <a:ext uri="{FF2B5EF4-FFF2-40B4-BE49-F238E27FC236}">
                <a16:creationId xmlns:a16="http://schemas.microsoft.com/office/drawing/2014/main" id="{13E2047F-ED45-4411-8AD8-41870689C730}"/>
              </a:ext>
            </a:extLst>
          </p:cNvPr>
          <p:cNvPicPr>
            <a:picLocks noChangeAspect="1"/>
          </p:cNvPicPr>
          <p:nvPr/>
        </p:nvPicPr>
        <p:blipFill>
          <a:blip r:embed="rId3"/>
          <a:stretch>
            <a:fillRect/>
          </a:stretch>
        </p:blipFill>
        <p:spPr>
          <a:xfrm>
            <a:off x="1755144" y="2923995"/>
            <a:ext cx="3736971" cy="2324509"/>
          </a:xfrm>
          <a:prstGeom prst="rect">
            <a:avLst/>
          </a:prstGeom>
        </p:spPr>
      </p:pic>
    </p:spTree>
    <p:extLst>
      <p:ext uri="{BB962C8B-B14F-4D97-AF65-F5344CB8AC3E}">
        <p14:creationId xmlns:p14="http://schemas.microsoft.com/office/powerpoint/2010/main" val="189130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1F2883-96DF-4F11-B1C1-6ACDF10CC476}"/>
              </a:ext>
            </a:extLst>
          </p:cNvPr>
          <p:cNvGrpSpPr/>
          <p:nvPr/>
        </p:nvGrpSpPr>
        <p:grpSpPr>
          <a:xfrm>
            <a:off x="0" y="182248"/>
            <a:ext cx="1912508" cy="657885"/>
            <a:chOff x="0" y="182248"/>
            <a:chExt cx="1912508" cy="657885"/>
          </a:xfrm>
        </p:grpSpPr>
        <p:sp>
          <p:nvSpPr>
            <p:cNvPr id="5" name="矩形 4">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25CFA24-BEEE-43C0-BDFC-3A1359F0F38C}"/>
                </a:ext>
              </a:extLst>
            </p:cNvPr>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扩容</a:t>
              </a:r>
            </a:p>
          </p:txBody>
        </p:sp>
      </p:grpSp>
      <p:sp>
        <p:nvSpPr>
          <p:cNvPr id="9" name="文本框 1">
            <a:extLst>
              <a:ext uri="{FF2B5EF4-FFF2-40B4-BE49-F238E27FC236}">
                <a16:creationId xmlns:a16="http://schemas.microsoft.com/office/drawing/2014/main" id="{4016B773-1DB1-4169-82C1-AF44DB13AE08}"/>
              </a:ext>
            </a:extLst>
          </p:cNvPr>
          <p:cNvSpPr txBox="1"/>
          <p:nvPr/>
        </p:nvSpPr>
        <p:spPr>
          <a:xfrm>
            <a:off x="243840" y="1028037"/>
            <a:ext cx="1591714" cy="1862048"/>
          </a:xfrm>
          <a:prstGeom prst="rect">
            <a:avLst/>
          </a:prstGeom>
          <a:noFill/>
        </p:spPr>
        <p:txBody>
          <a:bodyPr wrap="squar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11" name="文本框 5">
            <a:extLst>
              <a:ext uri="{FF2B5EF4-FFF2-40B4-BE49-F238E27FC236}">
                <a16:creationId xmlns:a16="http://schemas.microsoft.com/office/drawing/2014/main" id="{25564A7A-CE15-431B-9AEC-AA84A6C0DEDF}"/>
              </a:ext>
            </a:extLst>
          </p:cNvPr>
          <p:cNvSpPr txBox="1"/>
          <p:nvPr/>
        </p:nvSpPr>
        <p:spPr>
          <a:xfrm>
            <a:off x="8852535" y="1107005"/>
            <a:ext cx="80200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13" name="文本框 4">
            <a:extLst>
              <a:ext uri="{FF2B5EF4-FFF2-40B4-BE49-F238E27FC236}">
                <a16:creationId xmlns:a16="http://schemas.microsoft.com/office/drawing/2014/main" id="{DCB0506D-A82E-412F-99FF-9AEFDFB0D9A3}"/>
              </a:ext>
            </a:extLst>
          </p:cNvPr>
          <p:cNvSpPr txBox="1"/>
          <p:nvPr/>
        </p:nvSpPr>
        <p:spPr>
          <a:xfrm>
            <a:off x="2335781" y="1358896"/>
            <a:ext cx="5756659" cy="1200329"/>
          </a:xfrm>
          <a:prstGeom prst="rect">
            <a:avLst/>
          </a:prstGeom>
          <a:noFill/>
        </p:spPr>
        <p:txBody>
          <a:bodyPr wrap="square" rtlCol="0">
            <a:spAutoFit/>
          </a:bodyPr>
          <a:lstStyle/>
          <a:p>
            <a:r>
              <a:rPr lang="zh-CN" altLang="en-US" sz="2400" dirty="0"/>
              <a:t>与物理系统相比，软件系统比较独特。软件系统的架构可以递增式地增长，只要我们持续将关注面恰当的切分。</a:t>
            </a:r>
          </a:p>
        </p:txBody>
      </p:sp>
      <p:sp>
        <p:nvSpPr>
          <p:cNvPr id="2" name="TextBox 1">
            <a:extLst>
              <a:ext uri="{FF2B5EF4-FFF2-40B4-BE49-F238E27FC236}">
                <a16:creationId xmlns:a16="http://schemas.microsoft.com/office/drawing/2014/main" id="{A579E7DE-1ACA-49F2-9D4D-9F333233B511}"/>
              </a:ext>
            </a:extLst>
          </p:cNvPr>
          <p:cNvSpPr txBox="1"/>
          <p:nvPr/>
        </p:nvSpPr>
        <p:spPr>
          <a:xfrm>
            <a:off x="1379220" y="3291840"/>
            <a:ext cx="2492990" cy="2031325"/>
          </a:xfrm>
          <a:prstGeom prst="rect">
            <a:avLst/>
          </a:prstGeom>
          <a:noFill/>
        </p:spPr>
        <p:txBody>
          <a:bodyPr wrap="none" rtlCol="0">
            <a:spAutoFit/>
          </a:bodyPr>
          <a:lstStyle/>
          <a:p>
            <a:r>
              <a:rPr lang="zh-CN" altLang="en-US" dirty="0"/>
              <a:t>切分可以有三种方式：</a:t>
            </a:r>
            <a:endParaRPr lang="en-US" altLang="zh-CN" dirty="0"/>
          </a:p>
          <a:p>
            <a:endParaRPr lang="en-US" altLang="zh-CN" dirty="0"/>
          </a:p>
          <a:p>
            <a:pPr marL="342900" indent="-342900">
              <a:buAutoNum type="arabicPeriod"/>
            </a:pPr>
            <a:r>
              <a:rPr lang="zh-CN" altLang="en-US" dirty="0"/>
              <a:t>代理</a:t>
            </a:r>
            <a:endParaRPr lang="en-US" altLang="zh-CN" dirty="0"/>
          </a:p>
          <a:p>
            <a:pPr marL="342900" indent="-342900">
              <a:buAutoNum type="arabicPeriod"/>
            </a:pPr>
            <a:endParaRPr lang="en-US" altLang="zh-CN" dirty="0"/>
          </a:p>
          <a:p>
            <a:pPr marL="342900" indent="-342900">
              <a:buAutoNum type="arabicPeriod"/>
            </a:pPr>
            <a:r>
              <a:rPr lang="zh-CN" altLang="en-US" dirty="0"/>
              <a:t>纯</a:t>
            </a:r>
            <a:r>
              <a:rPr lang="en-US" altLang="zh-CN" dirty="0"/>
              <a:t>AOP</a:t>
            </a:r>
            <a:r>
              <a:rPr lang="zh-CN" altLang="en-US" dirty="0"/>
              <a:t>框架</a:t>
            </a:r>
            <a:endParaRPr lang="en-US" altLang="zh-CN" dirty="0"/>
          </a:p>
          <a:p>
            <a:pPr marL="342900" indent="-342900">
              <a:buAutoNum type="arabicPeriod"/>
            </a:pPr>
            <a:endParaRPr lang="en-US" altLang="zh-CN" dirty="0"/>
          </a:p>
          <a:p>
            <a:pPr marL="342900" indent="-342900">
              <a:buAutoNum type="arabicPeriod"/>
            </a:pPr>
            <a:r>
              <a:rPr lang="en-US" altLang="zh-CN" dirty="0"/>
              <a:t>AspectJ</a:t>
            </a:r>
            <a:r>
              <a:rPr lang="zh-CN" altLang="en-US" dirty="0"/>
              <a:t>的方面</a:t>
            </a:r>
          </a:p>
        </p:txBody>
      </p:sp>
    </p:spTree>
    <p:extLst>
      <p:ext uri="{BB962C8B-B14F-4D97-AF65-F5344CB8AC3E}">
        <p14:creationId xmlns:p14="http://schemas.microsoft.com/office/powerpoint/2010/main" val="354806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3759167" cy="657885"/>
            <a:chOff x="0" y="182248"/>
            <a:chExt cx="3759167"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2646878"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测试驱动系统架构</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617722" y="2040753"/>
            <a:ext cx="5945254"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最佳的系统架构由模块化的关注面领域组成，每个关注面均用纯对象实现。不同领域之间用最不具有侵害性的方面或类方面工具整合起来。这种架构能够测试驱动，就像代码一样</a:t>
            </a:r>
          </a:p>
        </p:txBody>
      </p:sp>
    </p:spTree>
    <p:extLst>
      <p:ext uri="{BB962C8B-B14F-4D97-AF65-F5344CB8AC3E}">
        <p14:creationId xmlns:p14="http://schemas.microsoft.com/office/powerpoint/2010/main" val="338898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2528061" cy="657885"/>
            <a:chOff x="0" y="182248"/>
            <a:chExt cx="2528061"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141577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优化决策</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640582" y="2337933"/>
            <a:ext cx="5945254"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拥有模块化关注面的系统提供的敏捷能力，允许我们基于最新的知识做出优化的、时机刚好的决策。决策的复杂性也降低了</a:t>
            </a:r>
          </a:p>
        </p:txBody>
      </p:sp>
    </p:spTree>
    <p:extLst>
      <p:ext uri="{BB962C8B-B14F-4D97-AF65-F5344CB8AC3E}">
        <p14:creationId xmlns:p14="http://schemas.microsoft.com/office/powerpoint/2010/main" val="104639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5913603" cy="657885"/>
            <a:chOff x="0" y="182248"/>
            <a:chExt cx="5913603"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4801314"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明智使用添加了可论证价值的标准</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579622" y="1829521"/>
            <a:ext cx="5945254" cy="230832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有了标准，就更易复用想法和组件、雇佣拥有相关经验的人才、封装好点子，以及将组件连接起来。不过，创立标准的过程有时却漫长到行业等不及的程度，有些标准没能与它要服务的采用者的真实需求相结合。</a:t>
            </a:r>
          </a:p>
        </p:txBody>
      </p:sp>
    </p:spTree>
    <p:extLst>
      <p:ext uri="{BB962C8B-B14F-4D97-AF65-F5344CB8AC3E}">
        <p14:creationId xmlns:p14="http://schemas.microsoft.com/office/powerpoint/2010/main" val="126947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2</a:t>
            </a:fld>
            <a:endParaRPr lang="zh-CN" altLang="en-US">
              <a:solidFill>
                <a:prstClr val="black">
                  <a:tint val="75000"/>
                </a:prstClr>
              </a:solidFill>
            </a:endParaRPr>
          </a:p>
        </p:txBody>
      </p:sp>
      <p:sp>
        <p:nvSpPr>
          <p:cNvPr id="33" name="矩形 32"/>
          <p:cNvSpPr/>
          <p:nvPr/>
        </p:nvSpPr>
        <p:spPr>
          <a:xfrm>
            <a:off x="4252157" y="2064961"/>
            <a:ext cx="3438304" cy="410369"/>
          </a:xfrm>
          <a:prstGeom prst="rect">
            <a:avLst/>
          </a:prstGeom>
          <a:solidFill>
            <a:schemeClr val="accent6">
              <a:lumMod val="60000"/>
              <a:lumOff val="4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4" name="矩形 33"/>
          <p:cNvSpPr/>
          <p:nvPr/>
        </p:nvSpPr>
        <p:spPr>
          <a:xfrm>
            <a:off x="4268169" y="2763197"/>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5" name="矩形 34"/>
          <p:cNvSpPr/>
          <p:nvPr/>
        </p:nvSpPr>
        <p:spPr>
          <a:xfrm>
            <a:off x="4252157" y="343410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43" name="矩形 42"/>
          <p:cNvSpPr/>
          <p:nvPr/>
        </p:nvSpPr>
        <p:spPr>
          <a:xfrm>
            <a:off x="4429035" y="209882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4" name="矩形 43"/>
          <p:cNvSpPr/>
          <p:nvPr/>
        </p:nvSpPr>
        <p:spPr>
          <a:xfrm>
            <a:off x="5474645" y="2112840"/>
            <a:ext cx="372218"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类</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429035" y="2797063"/>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5474644" y="2797063"/>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系统</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4413023" y="346796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5474645" y="3457264"/>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迭进</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4252157" y="4096538"/>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60" name="矩形 59"/>
          <p:cNvSpPr/>
          <p:nvPr/>
        </p:nvSpPr>
        <p:spPr>
          <a:xfrm>
            <a:off x="4413023" y="4130404"/>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20" name="矩形 19"/>
          <p:cNvSpPr/>
          <p:nvPr/>
        </p:nvSpPr>
        <p:spPr>
          <a:xfrm>
            <a:off x="5472027" y="4127315"/>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目录</a:t>
            </a:r>
          </a:p>
        </p:txBody>
      </p:sp>
    </p:spTree>
    <p:extLst>
      <p:ext uri="{BB962C8B-B14F-4D97-AF65-F5344CB8AC3E}">
        <p14:creationId xmlns:p14="http://schemas.microsoft.com/office/powerpoint/2010/main" val="252117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32"/>
                                        </p:tgtEl>
                                        <p:attrNameLst>
                                          <p:attrName>style.color</p:attrName>
                                        </p:attrNameLst>
                                      </p:cBhvr>
                                      <p:to>
                                        <a:srgbClr val="E2EFD9"/>
                                      </p:to>
                                    </p:animClr>
                                    <p:animClr clrSpc="rgb" dir="cw">
                                      <p:cBhvr>
                                        <p:cTn id="7" dur="250" fill="hold"/>
                                        <p:tgtEl>
                                          <p:spTgt spid="32"/>
                                        </p:tgtEl>
                                        <p:attrNameLst>
                                          <p:attrName>fillcolor</p:attrName>
                                        </p:attrNameLst>
                                      </p:cBhvr>
                                      <p:to>
                                        <a:srgbClr val="E2EFD9"/>
                                      </p:to>
                                    </p:animClr>
                                    <p:set>
                                      <p:cBhvr>
                                        <p:cTn id="8" dur="250" fill="hold"/>
                                        <p:tgtEl>
                                          <p:spTgt spid="32"/>
                                        </p:tgtEl>
                                        <p:attrNameLst>
                                          <p:attrName>fill.type</p:attrName>
                                        </p:attrNameLst>
                                      </p:cBhvr>
                                      <p:to>
                                        <p:strVal val="solid"/>
                                      </p:to>
                                    </p:set>
                                    <p:set>
                                      <p:cBhvr>
                                        <p:cTn id="9" dur="25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35"/>
                                        </p:tgtEl>
                                        <p:attrNameLst>
                                          <p:attrName>style.color</p:attrName>
                                        </p:attrNameLst>
                                      </p:cBhvr>
                                      <p:to>
                                        <a:srgbClr val="E2EFD9"/>
                                      </p:to>
                                    </p:animClr>
                                    <p:animClr clrSpc="rgb" dir="cw">
                                      <p:cBhvr>
                                        <p:cTn id="12" dur="250" fill="hold"/>
                                        <p:tgtEl>
                                          <p:spTgt spid="35"/>
                                        </p:tgtEl>
                                        <p:attrNameLst>
                                          <p:attrName>fillcolor</p:attrName>
                                        </p:attrNameLst>
                                      </p:cBhvr>
                                      <p:to>
                                        <a:srgbClr val="E2EFD9"/>
                                      </p:to>
                                    </p:animClr>
                                    <p:set>
                                      <p:cBhvr>
                                        <p:cTn id="13" dur="250" fill="hold"/>
                                        <p:tgtEl>
                                          <p:spTgt spid="35"/>
                                        </p:tgtEl>
                                        <p:attrNameLst>
                                          <p:attrName>fill.type</p:attrName>
                                        </p:attrNameLst>
                                      </p:cBhvr>
                                      <p:to>
                                        <p:strVal val="solid"/>
                                      </p:to>
                                    </p:set>
                                    <p:set>
                                      <p:cBhvr>
                                        <p:cTn id="14" dur="250" fill="hold"/>
                                        <p:tgtEl>
                                          <p:spTgt spid="3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34"/>
                                        </p:tgtEl>
                                        <p:attrNameLst>
                                          <p:attrName>style.color</p:attrName>
                                        </p:attrNameLst>
                                      </p:cBhvr>
                                      <p:to>
                                        <a:srgbClr val="E2EFD9"/>
                                      </p:to>
                                    </p:animClr>
                                    <p:animClr clrSpc="rgb" dir="cw">
                                      <p:cBhvr>
                                        <p:cTn id="17" dur="250" fill="hold"/>
                                        <p:tgtEl>
                                          <p:spTgt spid="34"/>
                                        </p:tgtEl>
                                        <p:attrNameLst>
                                          <p:attrName>fillcolor</p:attrName>
                                        </p:attrNameLst>
                                      </p:cBhvr>
                                      <p:to>
                                        <a:srgbClr val="E2EFD9"/>
                                      </p:to>
                                    </p:animClr>
                                    <p:set>
                                      <p:cBhvr>
                                        <p:cTn id="18" dur="250" fill="hold"/>
                                        <p:tgtEl>
                                          <p:spTgt spid="34"/>
                                        </p:tgtEl>
                                        <p:attrNameLst>
                                          <p:attrName>fill.type</p:attrName>
                                        </p:attrNameLst>
                                      </p:cBhvr>
                                      <p:to>
                                        <p:strVal val="solid"/>
                                      </p:to>
                                    </p:set>
                                    <p:set>
                                      <p:cBhvr>
                                        <p:cTn id="19" dur="25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4374721" cy="657885"/>
            <a:chOff x="0" y="182248"/>
            <a:chExt cx="4374721"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326243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系统需要领域特定语言</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743505" y="2160380"/>
            <a:ext cx="5945254"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领域特定语言允许所有抽象层级和应用程序中的所有领域，从高级策略到底层细节，使用对象来表达。</a:t>
            </a:r>
          </a:p>
        </p:txBody>
      </p:sp>
    </p:spTree>
    <p:extLst>
      <p:ext uri="{BB962C8B-B14F-4D97-AF65-F5344CB8AC3E}">
        <p14:creationId xmlns:p14="http://schemas.microsoft.com/office/powerpoint/2010/main" val="347097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1912508" cy="657885"/>
            <a:chOff x="0" y="182248"/>
            <a:chExt cx="1912508"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总结</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282574" y="89849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134475" y="3979745"/>
            <a:ext cx="1510665"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2640582" y="2345046"/>
            <a:ext cx="5945254"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无论时设计系统还是单独的模块，别忘了使用大概可展开工作的最简单方案。</a:t>
            </a:r>
          </a:p>
        </p:txBody>
      </p:sp>
    </p:spTree>
    <p:extLst>
      <p:ext uri="{BB962C8B-B14F-4D97-AF65-F5344CB8AC3E}">
        <p14:creationId xmlns:p14="http://schemas.microsoft.com/office/powerpoint/2010/main" val="2437849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914377"/>
            <a:fld id="{4B9E97A7-14A0-4DB7-98A3-0C8F6502D3B1}" type="slidenum">
              <a:rPr lang="zh-CN" altLang="en-US" smtClean="0">
                <a:solidFill>
                  <a:prstClr val="black">
                    <a:tint val="75000"/>
                  </a:prstClr>
                </a:solidFill>
              </a:rPr>
              <a:pPr defTabSz="914377"/>
              <a:t>22</a:t>
            </a:fld>
            <a:endParaRPr lang="zh-CN" altLang="en-US">
              <a:solidFill>
                <a:prstClr val="black">
                  <a:tint val="75000"/>
                </a:prstClr>
              </a:solidFill>
            </a:endParaRPr>
          </a:p>
        </p:txBody>
      </p:sp>
      <p:sp>
        <p:nvSpPr>
          <p:cNvPr id="33" name="矩形 32"/>
          <p:cNvSpPr/>
          <p:nvPr/>
        </p:nvSpPr>
        <p:spPr>
          <a:xfrm>
            <a:off x="4252157" y="2064961"/>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34" name="矩形 33"/>
          <p:cNvSpPr/>
          <p:nvPr/>
        </p:nvSpPr>
        <p:spPr>
          <a:xfrm>
            <a:off x="4268169" y="2763197"/>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dirty="0">
              <a:latin typeface="微软雅黑" panose="020B0503020204020204" pitchFamily="34" charset="-122"/>
              <a:ea typeface="微软雅黑" panose="020B0503020204020204" pitchFamily="34" charset="-122"/>
            </a:endParaRPr>
          </a:p>
        </p:txBody>
      </p:sp>
      <p:sp>
        <p:nvSpPr>
          <p:cNvPr id="35" name="矩形 34"/>
          <p:cNvSpPr/>
          <p:nvPr/>
        </p:nvSpPr>
        <p:spPr>
          <a:xfrm>
            <a:off x="4252157" y="3434101"/>
            <a:ext cx="3438304" cy="410369"/>
          </a:xfrm>
          <a:prstGeom prst="rect">
            <a:avLst/>
          </a:prstGeom>
          <a:solidFill>
            <a:schemeClr val="accent6">
              <a:lumMod val="60000"/>
              <a:lumOff val="4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43" name="矩形 42"/>
          <p:cNvSpPr/>
          <p:nvPr/>
        </p:nvSpPr>
        <p:spPr>
          <a:xfrm>
            <a:off x="4429035" y="209882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4" name="矩形 43"/>
          <p:cNvSpPr/>
          <p:nvPr/>
        </p:nvSpPr>
        <p:spPr>
          <a:xfrm>
            <a:off x="5474645" y="2112840"/>
            <a:ext cx="372218"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类</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4429035" y="2797063"/>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5474644" y="2797063"/>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系统</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4413023" y="3467967"/>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5474645" y="3457264"/>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迭进</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4252157" y="4096538"/>
            <a:ext cx="3438304" cy="410369"/>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latin typeface="微软雅黑" panose="020B0503020204020204" pitchFamily="34" charset="-122"/>
              <a:ea typeface="微软雅黑" panose="020B0503020204020204" pitchFamily="34" charset="-122"/>
            </a:endParaRPr>
          </a:p>
        </p:txBody>
      </p:sp>
      <p:sp>
        <p:nvSpPr>
          <p:cNvPr id="60" name="矩形 59"/>
          <p:cNvSpPr/>
          <p:nvPr/>
        </p:nvSpPr>
        <p:spPr>
          <a:xfrm>
            <a:off x="4413023" y="4130404"/>
            <a:ext cx="300082" cy="31810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20" name="矩形 19"/>
          <p:cNvSpPr/>
          <p:nvPr/>
        </p:nvSpPr>
        <p:spPr>
          <a:xfrm>
            <a:off x="5472027" y="4127315"/>
            <a:ext cx="559769" cy="31810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467"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1467"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目录</a:t>
            </a:r>
          </a:p>
        </p:txBody>
      </p:sp>
    </p:spTree>
    <p:extLst>
      <p:ext uri="{BB962C8B-B14F-4D97-AF65-F5344CB8AC3E}">
        <p14:creationId xmlns:p14="http://schemas.microsoft.com/office/powerpoint/2010/main" val="421159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32"/>
                                        </p:tgtEl>
                                        <p:attrNameLst>
                                          <p:attrName>style.color</p:attrName>
                                        </p:attrNameLst>
                                      </p:cBhvr>
                                      <p:to>
                                        <a:srgbClr val="E2EFD9"/>
                                      </p:to>
                                    </p:animClr>
                                    <p:animClr clrSpc="rgb" dir="cw">
                                      <p:cBhvr>
                                        <p:cTn id="7" dur="250" fill="hold"/>
                                        <p:tgtEl>
                                          <p:spTgt spid="32"/>
                                        </p:tgtEl>
                                        <p:attrNameLst>
                                          <p:attrName>fillcolor</p:attrName>
                                        </p:attrNameLst>
                                      </p:cBhvr>
                                      <p:to>
                                        <a:srgbClr val="E2EFD9"/>
                                      </p:to>
                                    </p:animClr>
                                    <p:set>
                                      <p:cBhvr>
                                        <p:cTn id="8" dur="250" fill="hold"/>
                                        <p:tgtEl>
                                          <p:spTgt spid="32"/>
                                        </p:tgtEl>
                                        <p:attrNameLst>
                                          <p:attrName>fill.type</p:attrName>
                                        </p:attrNameLst>
                                      </p:cBhvr>
                                      <p:to>
                                        <p:strVal val="solid"/>
                                      </p:to>
                                    </p:set>
                                    <p:set>
                                      <p:cBhvr>
                                        <p:cTn id="9" dur="25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35"/>
                                        </p:tgtEl>
                                        <p:attrNameLst>
                                          <p:attrName>style.color</p:attrName>
                                        </p:attrNameLst>
                                      </p:cBhvr>
                                      <p:to>
                                        <a:srgbClr val="E2EFD9"/>
                                      </p:to>
                                    </p:animClr>
                                    <p:animClr clrSpc="rgb" dir="cw">
                                      <p:cBhvr>
                                        <p:cTn id="12" dur="250" fill="hold"/>
                                        <p:tgtEl>
                                          <p:spTgt spid="35"/>
                                        </p:tgtEl>
                                        <p:attrNameLst>
                                          <p:attrName>fillcolor</p:attrName>
                                        </p:attrNameLst>
                                      </p:cBhvr>
                                      <p:to>
                                        <a:srgbClr val="E2EFD9"/>
                                      </p:to>
                                    </p:animClr>
                                    <p:set>
                                      <p:cBhvr>
                                        <p:cTn id="13" dur="250" fill="hold"/>
                                        <p:tgtEl>
                                          <p:spTgt spid="35"/>
                                        </p:tgtEl>
                                        <p:attrNameLst>
                                          <p:attrName>fill.type</p:attrName>
                                        </p:attrNameLst>
                                      </p:cBhvr>
                                      <p:to>
                                        <p:strVal val="solid"/>
                                      </p:to>
                                    </p:set>
                                    <p:set>
                                      <p:cBhvr>
                                        <p:cTn id="14" dur="250" fill="hold"/>
                                        <p:tgtEl>
                                          <p:spTgt spid="3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34"/>
                                        </p:tgtEl>
                                        <p:attrNameLst>
                                          <p:attrName>style.color</p:attrName>
                                        </p:attrNameLst>
                                      </p:cBhvr>
                                      <p:to>
                                        <a:srgbClr val="E2EFD9"/>
                                      </p:to>
                                    </p:animClr>
                                    <p:animClr clrSpc="rgb" dir="cw">
                                      <p:cBhvr>
                                        <p:cTn id="17" dur="250" fill="hold"/>
                                        <p:tgtEl>
                                          <p:spTgt spid="34"/>
                                        </p:tgtEl>
                                        <p:attrNameLst>
                                          <p:attrName>fillcolor</p:attrName>
                                        </p:attrNameLst>
                                      </p:cBhvr>
                                      <p:to>
                                        <a:srgbClr val="E2EFD9"/>
                                      </p:to>
                                    </p:animClr>
                                    <p:set>
                                      <p:cBhvr>
                                        <p:cTn id="18" dur="250" fill="hold"/>
                                        <p:tgtEl>
                                          <p:spTgt spid="34"/>
                                        </p:tgtEl>
                                        <p:attrNameLst>
                                          <p:attrName>fill.type</p:attrName>
                                        </p:attrNameLst>
                                      </p:cBhvr>
                                      <p:to>
                                        <p:strVal val="solid"/>
                                      </p:to>
                                    </p:set>
                                    <p:set>
                                      <p:cBhvr>
                                        <p:cTn id="19" dur="25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233910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对象和数据结构</a:t>
            </a:r>
          </a:p>
        </p:txBody>
      </p:sp>
      <p:sp>
        <p:nvSpPr>
          <p:cNvPr id="2" name="文本框 1"/>
          <p:cNvSpPr txBox="1"/>
          <p:nvPr/>
        </p:nvSpPr>
        <p:spPr>
          <a:xfrm>
            <a:off x="502920" y="1281292"/>
            <a:ext cx="1107996" cy="369332"/>
          </a:xfrm>
          <a:prstGeom prst="rect">
            <a:avLst/>
          </a:prstGeom>
          <a:noFill/>
        </p:spPr>
        <p:txBody>
          <a:bodyPr wrap="none" rtlCol="0">
            <a:spAutoFit/>
          </a:bodyPr>
          <a:lstStyle/>
          <a:p>
            <a:r>
              <a:rPr lang="zh-CN" altLang="en-US" dirty="0"/>
              <a:t>数据抽象</a:t>
            </a:r>
          </a:p>
        </p:txBody>
      </p:sp>
      <p:sp>
        <p:nvSpPr>
          <p:cNvPr id="3" name="文本框 2"/>
          <p:cNvSpPr txBox="1"/>
          <p:nvPr/>
        </p:nvSpPr>
        <p:spPr>
          <a:xfrm>
            <a:off x="522428" y="2189894"/>
            <a:ext cx="5264583" cy="369332"/>
          </a:xfrm>
          <a:prstGeom prst="rect">
            <a:avLst/>
          </a:prstGeom>
          <a:noFill/>
        </p:spPr>
        <p:txBody>
          <a:bodyPr wrap="none" rtlCol="0">
            <a:spAutoFit/>
          </a:bodyPr>
          <a:lstStyle/>
          <a:p>
            <a:r>
              <a:rPr lang="zh-CN" altLang="en-US" dirty="0"/>
              <a:t>使用 </a:t>
            </a:r>
            <a:r>
              <a:rPr lang="en-US" altLang="zh-CN" dirty="0"/>
              <a:t>get </a:t>
            </a:r>
            <a:r>
              <a:rPr lang="zh-CN" altLang="en-US" dirty="0"/>
              <a:t>或者 </a:t>
            </a:r>
            <a:r>
              <a:rPr lang="en-US" altLang="zh-CN" dirty="0"/>
              <a:t>set </a:t>
            </a:r>
            <a:r>
              <a:rPr lang="zh-CN" altLang="en-US" dirty="0"/>
              <a:t>时，最好能对接口做一层封装。</a:t>
            </a:r>
            <a:r>
              <a:rPr lang="en-US" altLang="zh-CN" dirty="0"/>
              <a:t> </a:t>
            </a:r>
            <a:endParaRPr lang="zh-CN" altLang="en-US" dirty="0"/>
          </a:p>
        </p:txBody>
      </p:sp>
      <p:sp>
        <p:nvSpPr>
          <p:cNvPr id="6" name="文本框 5"/>
          <p:cNvSpPr txBox="1"/>
          <p:nvPr/>
        </p:nvSpPr>
        <p:spPr>
          <a:xfrm>
            <a:off x="502920" y="3059668"/>
            <a:ext cx="1107996" cy="369332"/>
          </a:xfrm>
          <a:prstGeom prst="rect">
            <a:avLst/>
          </a:prstGeom>
          <a:noFill/>
        </p:spPr>
        <p:txBody>
          <a:bodyPr wrap="none" rtlCol="0">
            <a:spAutoFit/>
          </a:bodyPr>
          <a:lstStyle/>
          <a:p>
            <a:r>
              <a:rPr lang="zh-CN" altLang="en-US" dirty="0"/>
              <a:t>为什么？</a:t>
            </a:r>
          </a:p>
        </p:txBody>
      </p:sp>
      <p:sp>
        <p:nvSpPr>
          <p:cNvPr id="5" name="文本框 4"/>
          <p:cNvSpPr txBox="1"/>
          <p:nvPr/>
        </p:nvSpPr>
        <p:spPr>
          <a:xfrm>
            <a:off x="502920" y="3804672"/>
            <a:ext cx="8956298" cy="1200329"/>
          </a:xfrm>
          <a:prstGeom prst="rect">
            <a:avLst/>
          </a:prstGeom>
          <a:noFill/>
        </p:spPr>
        <p:txBody>
          <a:bodyPr wrap="none" rtlCol="0">
            <a:spAutoFit/>
          </a:bodyPr>
          <a:lstStyle/>
          <a:p>
            <a:r>
              <a:rPr lang="zh-CN" altLang="en-US" dirty="0"/>
              <a:t>因为如果不做一层封装，这个类就相当于一个数据结构，你只是从里面拿数据，</a:t>
            </a:r>
            <a:endParaRPr lang="en-US" altLang="zh-CN" dirty="0"/>
          </a:p>
          <a:p>
            <a:r>
              <a:rPr lang="zh-CN" altLang="en-US" dirty="0"/>
              <a:t>拿完数据为了满足具体的需求，</a:t>
            </a:r>
            <a:r>
              <a:rPr lang="en-US" altLang="zh-CN" dirty="0"/>
              <a:t>,</a:t>
            </a:r>
            <a:r>
              <a:rPr lang="zh-CN" altLang="en-US" dirty="0"/>
              <a:t>肯定是需要对数据进行处理。</a:t>
            </a:r>
            <a:endParaRPr lang="en-US" altLang="zh-CN" dirty="0"/>
          </a:p>
          <a:p>
            <a:r>
              <a:rPr lang="zh-CN" altLang="en-US" dirty="0"/>
              <a:t>这时你必须在类外面，实例化类之后对数据进行处理，这样就会使外面的代码变得糟糕</a:t>
            </a:r>
            <a:endParaRPr lang="en-US" altLang="zh-CN" dirty="0"/>
          </a:p>
          <a:p>
            <a:r>
              <a:rPr lang="zh-CN" altLang="en-US" dirty="0"/>
              <a:t>也不够内聚，正确的做法应该是在里面处理完所有逻辑后再进行抛出</a:t>
            </a:r>
            <a:endParaRPr lang="en-US" altLang="zh-CN" dirty="0"/>
          </a:p>
        </p:txBody>
      </p:sp>
    </p:spTree>
    <p:extLst>
      <p:ext uri="{BB962C8B-B14F-4D97-AF65-F5344CB8AC3E}">
        <p14:creationId xmlns:p14="http://schemas.microsoft.com/office/powerpoint/2010/main" val="263935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65760" y="854643"/>
            <a:ext cx="5061032" cy="5704100"/>
          </a:xfrm>
          <a:prstGeom prst="rect">
            <a:avLst/>
          </a:prstGeom>
        </p:spPr>
      </p:pic>
      <p:pic>
        <p:nvPicPr>
          <p:cNvPr id="7" name="图片 6"/>
          <p:cNvPicPr>
            <a:picLocks noChangeAspect="1"/>
          </p:cNvPicPr>
          <p:nvPr/>
        </p:nvPicPr>
        <p:blipFill>
          <a:blip r:embed="rId3"/>
          <a:stretch>
            <a:fillRect/>
          </a:stretch>
        </p:blipFill>
        <p:spPr>
          <a:xfrm>
            <a:off x="5584734" y="854643"/>
            <a:ext cx="5269125" cy="5704100"/>
          </a:xfrm>
          <a:prstGeom prst="rect">
            <a:avLst/>
          </a:prstGeom>
        </p:spPr>
      </p:pic>
      <p:sp>
        <p:nvSpPr>
          <p:cNvPr id="8" name="矩形 7"/>
          <p:cNvSpPr/>
          <p:nvPr/>
        </p:nvSpPr>
        <p:spPr>
          <a:xfrm>
            <a:off x="523702" y="2327564"/>
            <a:ext cx="3009207" cy="424780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182248"/>
            <a:ext cx="2528061" cy="657885"/>
            <a:chOff x="0" y="182248"/>
            <a:chExt cx="2528061" cy="657885"/>
          </a:xfrm>
        </p:grpSpPr>
        <p:sp>
          <p:nvSpPr>
            <p:cNvPr id="9" name="矩形 8"/>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10" name="文本框 9"/>
            <p:cNvSpPr txBox="1"/>
            <p:nvPr/>
          </p:nvSpPr>
          <p:spPr>
            <a:xfrm>
              <a:off x="1112289" y="280357"/>
              <a:ext cx="141577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错误示范</a:t>
              </a:r>
            </a:p>
          </p:txBody>
        </p:sp>
      </p:grpSp>
    </p:spTree>
    <p:extLst>
      <p:ext uri="{BB962C8B-B14F-4D97-AF65-F5344CB8AC3E}">
        <p14:creationId xmlns:p14="http://schemas.microsoft.com/office/powerpoint/2010/main" val="2136137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5389" y="1851363"/>
            <a:ext cx="6883616" cy="369332"/>
          </a:xfrm>
          <a:prstGeom prst="rect">
            <a:avLst/>
          </a:prstGeom>
          <a:noFill/>
        </p:spPr>
        <p:txBody>
          <a:bodyPr wrap="none" rtlCol="0">
            <a:spAutoFit/>
          </a:bodyPr>
          <a:lstStyle/>
          <a:p>
            <a:r>
              <a:rPr lang="en-US" altLang="zh-CN" dirty="0"/>
              <a:t>1. </a:t>
            </a:r>
            <a:r>
              <a:rPr lang="zh-CN" altLang="en-US" dirty="0"/>
              <a:t>调用起来必须链式调用，没有做好抽象，把内部结构都暴露了。</a:t>
            </a:r>
          </a:p>
        </p:txBody>
      </p:sp>
      <p:pic>
        <p:nvPicPr>
          <p:cNvPr id="2" name="图片 1"/>
          <p:cNvPicPr>
            <a:picLocks noChangeAspect="1"/>
          </p:cNvPicPr>
          <p:nvPr/>
        </p:nvPicPr>
        <p:blipFill>
          <a:blip r:embed="rId2"/>
          <a:stretch>
            <a:fillRect/>
          </a:stretch>
        </p:blipFill>
        <p:spPr>
          <a:xfrm>
            <a:off x="515389" y="2488753"/>
            <a:ext cx="7346790" cy="375278"/>
          </a:xfrm>
          <a:prstGeom prst="rect">
            <a:avLst/>
          </a:prstGeom>
        </p:spPr>
      </p:pic>
      <p:grpSp>
        <p:nvGrpSpPr>
          <p:cNvPr id="7" name="组合 6"/>
          <p:cNvGrpSpPr/>
          <p:nvPr/>
        </p:nvGrpSpPr>
        <p:grpSpPr>
          <a:xfrm>
            <a:off x="0" y="182248"/>
            <a:ext cx="1912508" cy="657885"/>
            <a:chOff x="0" y="182248"/>
            <a:chExt cx="1912508"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9" name="文本框 8"/>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缺陷</a:t>
              </a:r>
            </a:p>
          </p:txBody>
        </p:sp>
      </p:grpSp>
      <p:sp>
        <p:nvSpPr>
          <p:cNvPr id="10" name="文本框 9"/>
          <p:cNvSpPr txBox="1"/>
          <p:nvPr/>
        </p:nvSpPr>
        <p:spPr>
          <a:xfrm>
            <a:off x="515389" y="3521901"/>
            <a:ext cx="881973" cy="369332"/>
          </a:xfrm>
          <a:prstGeom prst="rect">
            <a:avLst/>
          </a:prstGeom>
          <a:noFill/>
        </p:spPr>
        <p:txBody>
          <a:bodyPr wrap="none" rtlCol="0">
            <a:spAutoFit/>
          </a:bodyPr>
          <a:lstStyle/>
          <a:p>
            <a:r>
              <a:rPr lang="en-US" altLang="zh-CN" dirty="0"/>
              <a:t>2. </a:t>
            </a:r>
            <a:r>
              <a:rPr lang="zh-CN" altLang="en-US" dirty="0"/>
              <a:t>混杂</a:t>
            </a:r>
          </a:p>
        </p:txBody>
      </p:sp>
      <p:pic>
        <p:nvPicPr>
          <p:cNvPr id="3" name="图片 2"/>
          <p:cNvPicPr>
            <a:picLocks noChangeAspect="1"/>
          </p:cNvPicPr>
          <p:nvPr/>
        </p:nvPicPr>
        <p:blipFill>
          <a:blip r:embed="rId3"/>
          <a:stretch>
            <a:fillRect/>
          </a:stretch>
        </p:blipFill>
        <p:spPr>
          <a:xfrm>
            <a:off x="2010081" y="3231925"/>
            <a:ext cx="5051584" cy="3453817"/>
          </a:xfrm>
          <a:prstGeom prst="rect">
            <a:avLst/>
          </a:prstGeom>
        </p:spPr>
      </p:pic>
      <p:cxnSp>
        <p:nvCxnSpPr>
          <p:cNvPr id="12" name="直接箭头连接符 11"/>
          <p:cNvCxnSpPr/>
          <p:nvPr/>
        </p:nvCxnSpPr>
        <p:spPr>
          <a:xfrm flipH="1">
            <a:off x="7464669" y="4958862"/>
            <a:ext cx="677008"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314015" y="4774167"/>
            <a:ext cx="3877985" cy="369332"/>
          </a:xfrm>
          <a:prstGeom prst="rect">
            <a:avLst/>
          </a:prstGeom>
          <a:noFill/>
        </p:spPr>
        <p:txBody>
          <a:bodyPr wrap="none" rtlCol="0">
            <a:spAutoFit/>
          </a:bodyPr>
          <a:lstStyle/>
          <a:p>
            <a:r>
              <a:rPr lang="zh-CN" altLang="en-US" dirty="0"/>
              <a:t>还包含了很多可以给外部调用的函数</a:t>
            </a:r>
          </a:p>
        </p:txBody>
      </p:sp>
    </p:spTree>
    <p:extLst>
      <p:ext uri="{BB962C8B-B14F-4D97-AF65-F5344CB8AC3E}">
        <p14:creationId xmlns:p14="http://schemas.microsoft.com/office/powerpoint/2010/main" val="419589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079435" y="3002264"/>
            <a:ext cx="2876190" cy="923810"/>
          </a:xfrm>
          <a:prstGeom prst="rect">
            <a:avLst/>
          </a:prstGeom>
        </p:spPr>
      </p:pic>
      <p:cxnSp>
        <p:nvCxnSpPr>
          <p:cNvPr id="9" name="直接箭头连接符 8"/>
          <p:cNvCxnSpPr/>
          <p:nvPr/>
        </p:nvCxnSpPr>
        <p:spPr>
          <a:xfrm>
            <a:off x="4440115" y="3464169"/>
            <a:ext cx="149469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0" y="182248"/>
            <a:ext cx="1912508" cy="657885"/>
            <a:chOff x="0" y="182248"/>
            <a:chExt cx="1912508" cy="657885"/>
          </a:xfrm>
        </p:grpSpPr>
        <p:sp>
          <p:nvSpPr>
            <p:cNvPr id="11" name="矩形 10"/>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12" name="文本框 11"/>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重构</a:t>
              </a:r>
            </a:p>
          </p:txBody>
        </p:sp>
      </p:grpSp>
      <p:sp>
        <p:nvSpPr>
          <p:cNvPr id="13" name="文本框 12"/>
          <p:cNvSpPr txBox="1"/>
          <p:nvPr/>
        </p:nvSpPr>
        <p:spPr>
          <a:xfrm>
            <a:off x="1079435" y="1687477"/>
            <a:ext cx="2036135" cy="369332"/>
          </a:xfrm>
          <a:prstGeom prst="rect">
            <a:avLst/>
          </a:prstGeom>
          <a:noFill/>
        </p:spPr>
        <p:txBody>
          <a:bodyPr wrap="none" rtlCol="0">
            <a:spAutoFit/>
          </a:bodyPr>
          <a:lstStyle/>
          <a:p>
            <a:r>
              <a:rPr lang="en-US" altLang="zh-CN" dirty="0"/>
              <a:t>1. </a:t>
            </a:r>
            <a:r>
              <a:rPr lang="zh-CN" altLang="en-US" dirty="0"/>
              <a:t>抽象暴露的接口</a:t>
            </a:r>
          </a:p>
        </p:txBody>
      </p:sp>
      <p:pic>
        <p:nvPicPr>
          <p:cNvPr id="14" name="图片 13"/>
          <p:cNvPicPr>
            <a:picLocks noChangeAspect="1"/>
          </p:cNvPicPr>
          <p:nvPr/>
        </p:nvPicPr>
        <p:blipFill>
          <a:blip r:embed="rId3"/>
          <a:stretch>
            <a:fillRect/>
          </a:stretch>
        </p:blipFill>
        <p:spPr>
          <a:xfrm>
            <a:off x="6179031" y="1603756"/>
            <a:ext cx="3790476" cy="4142857"/>
          </a:xfrm>
          <a:prstGeom prst="rect">
            <a:avLst/>
          </a:prstGeom>
        </p:spPr>
      </p:pic>
      <p:sp>
        <p:nvSpPr>
          <p:cNvPr id="15" name="矩形 14"/>
          <p:cNvSpPr/>
          <p:nvPr/>
        </p:nvSpPr>
        <p:spPr>
          <a:xfrm>
            <a:off x="6330462" y="2259623"/>
            <a:ext cx="2980592" cy="94077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21971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5840" y="1362162"/>
            <a:ext cx="8037778" cy="369332"/>
          </a:xfrm>
          <a:prstGeom prst="rect">
            <a:avLst/>
          </a:prstGeom>
          <a:noFill/>
        </p:spPr>
        <p:txBody>
          <a:bodyPr wrap="none" rtlCol="0">
            <a:spAutoFit/>
          </a:bodyPr>
          <a:lstStyle/>
          <a:p>
            <a:r>
              <a:rPr lang="en-US" altLang="zh-CN" dirty="0"/>
              <a:t>2. </a:t>
            </a:r>
            <a:r>
              <a:rPr lang="zh-CN" altLang="en-US" dirty="0"/>
              <a:t>状态处理更加内聚，不需要依赖外部数据，从而把检测逻辑也封装在对象中</a:t>
            </a:r>
          </a:p>
        </p:txBody>
      </p:sp>
      <p:grpSp>
        <p:nvGrpSpPr>
          <p:cNvPr id="5" name="组合 4"/>
          <p:cNvGrpSpPr/>
          <p:nvPr/>
        </p:nvGrpSpPr>
        <p:grpSpPr>
          <a:xfrm>
            <a:off x="0" y="182248"/>
            <a:ext cx="1912508" cy="657885"/>
            <a:chOff x="0" y="182248"/>
            <a:chExt cx="1912508" cy="657885"/>
          </a:xfrm>
        </p:grpSpPr>
        <p:sp>
          <p:nvSpPr>
            <p:cNvPr id="6" name="矩形 5"/>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7" name="文本框 6"/>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重构</a:t>
              </a:r>
            </a:p>
          </p:txBody>
        </p:sp>
      </p:grpSp>
      <p:pic>
        <p:nvPicPr>
          <p:cNvPr id="8" name="图片 7"/>
          <p:cNvPicPr>
            <a:picLocks noChangeAspect="1"/>
          </p:cNvPicPr>
          <p:nvPr/>
        </p:nvPicPr>
        <p:blipFill>
          <a:blip r:embed="rId2"/>
          <a:stretch>
            <a:fillRect/>
          </a:stretch>
        </p:blipFill>
        <p:spPr>
          <a:xfrm>
            <a:off x="1912508" y="4860769"/>
            <a:ext cx="6076190" cy="1409524"/>
          </a:xfrm>
          <a:prstGeom prst="rect">
            <a:avLst/>
          </a:prstGeom>
        </p:spPr>
      </p:pic>
      <p:pic>
        <p:nvPicPr>
          <p:cNvPr id="9" name="图片 8"/>
          <p:cNvPicPr>
            <a:picLocks noChangeAspect="1"/>
          </p:cNvPicPr>
          <p:nvPr/>
        </p:nvPicPr>
        <p:blipFill>
          <a:blip r:embed="rId3"/>
          <a:stretch>
            <a:fillRect/>
          </a:stretch>
        </p:blipFill>
        <p:spPr>
          <a:xfrm>
            <a:off x="1993947" y="2279900"/>
            <a:ext cx="5152381" cy="1276190"/>
          </a:xfrm>
          <a:prstGeom prst="rect">
            <a:avLst/>
          </a:prstGeom>
        </p:spPr>
      </p:pic>
      <p:cxnSp>
        <p:nvCxnSpPr>
          <p:cNvPr id="11" name="直接箭头连接符 10"/>
          <p:cNvCxnSpPr/>
          <p:nvPr/>
        </p:nvCxnSpPr>
        <p:spPr>
          <a:xfrm>
            <a:off x="4563208" y="3640015"/>
            <a:ext cx="0" cy="94957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565531" y="4053254"/>
            <a:ext cx="2699778" cy="369332"/>
          </a:xfrm>
          <a:prstGeom prst="rect">
            <a:avLst/>
          </a:prstGeom>
          <a:noFill/>
        </p:spPr>
        <p:txBody>
          <a:bodyPr wrap="none" rtlCol="0">
            <a:spAutoFit/>
          </a:bodyPr>
          <a:lstStyle/>
          <a:p>
            <a:r>
              <a:rPr lang="zh-CN" altLang="en-US" dirty="0"/>
              <a:t>将 </a:t>
            </a:r>
            <a:r>
              <a:rPr lang="en-US" altLang="zh-CN" dirty="0"/>
              <a:t>result </a:t>
            </a:r>
            <a:r>
              <a:rPr lang="zh-CN" altLang="en-US" dirty="0"/>
              <a:t>的获取过程封装</a:t>
            </a:r>
          </a:p>
        </p:txBody>
      </p:sp>
    </p:spTree>
    <p:extLst>
      <p:ext uri="{BB962C8B-B14F-4D97-AF65-F5344CB8AC3E}">
        <p14:creationId xmlns:p14="http://schemas.microsoft.com/office/powerpoint/2010/main" val="1516049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61F2883-96DF-4F11-B1C1-6ACDF10CC476}"/>
              </a:ext>
            </a:extLst>
          </p:cNvPr>
          <p:cNvGrpSpPr/>
          <p:nvPr/>
        </p:nvGrpSpPr>
        <p:grpSpPr>
          <a:xfrm>
            <a:off x="0" y="182248"/>
            <a:ext cx="1912508" cy="657885"/>
            <a:chOff x="0" y="182248"/>
            <a:chExt cx="1912508" cy="657885"/>
          </a:xfrm>
        </p:grpSpPr>
        <p:sp>
          <p:nvSpPr>
            <p:cNvPr id="5" name="矩形 4">
              <a:extLst>
                <a:ext uri="{FF2B5EF4-FFF2-40B4-BE49-F238E27FC236}">
                  <a16:creationId xmlns:a16="http://schemas.microsoft.com/office/drawing/2014/main" id="{B30BC88F-70A7-4575-B26A-E4CA548C18C3}"/>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25CFA24-BEEE-43C0-BDFC-3A1359F0F38C}"/>
                </a:ext>
              </a:extLst>
            </p:cNvPr>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总结</a:t>
              </a:r>
            </a:p>
          </p:txBody>
        </p:sp>
      </p:grpSp>
      <p:sp>
        <p:nvSpPr>
          <p:cNvPr id="7" name="文本框 6"/>
          <p:cNvSpPr txBox="1"/>
          <p:nvPr/>
        </p:nvSpPr>
        <p:spPr>
          <a:xfrm>
            <a:off x="624254" y="2162908"/>
            <a:ext cx="9071714" cy="2862322"/>
          </a:xfrm>
          <a:prstGeom prst="rect">
            <a:avLst/>
          </a:prstGeom>
          <a:noFill/>
        </p:spPr>
        <p:txBody>
          <a:bodyPr wrap="none" rtlCol="0">
            <a:spAutoFit/>
          </a:bodyPr>
          <a:lstStyle/>
          <a:p>
            <a:pPr marL="342900" indent="-342900">
              <a:buAutoNum type="arabicPeriod"/>
            </a:pPr>
            <a:r>
              <a:rPr lang="zh-CN" altLang="en-US" dirty="0"/>
              <a:t>如果要采用面向对象编程的方式，那么一定要注意做好抽象，隐藏细节。</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zh-CN" altLang="en-US" dirty="0"/>
              <a:t>要注意数据结构与对象的区别，数据结构只是容器，面向过程，便于添加新的函数。</a:t>
            </a:r>
            <a:br>
              <a:rPr lang="en-US" altLang="zh-CN" dirty="0"/>
            </a:br>
            <a:r>
              <a:rPr lang="zh-CN" altLang="en-US" dirty="0"/>
              <a:t>对象则可以通过继承、抽象、封装、多态特性，添加新类。</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zh-CN" altLang="en-US" dirty="0"/>
              <a:t>合理选用面向过程</a:t>
            </a:r>
            <a:r>
              <a:rPr lang="en-US" altLang="zh-CN" dirty="0"/>
              <a:t>/</a:t>
            </a:r>
            <a:r>
              <a:rPr lang="zh-CN" altLang="en-US" dirty="0"/>
              <a:t>面向对象的设计方案</a:t>
            </a:r>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985963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37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D8EED88-0A13-433D-8E0F-98A920EA28D8}"/>
              </a:ext>
            </a:extLst>
          </p:cNvPr>
          <p:cNvGrpSpPr/>
          <p:nvPr/>
        </p:nvGrpSpPr>
        <p:grpSpPr>
          <a:xfrm>
            <a:off x="0" y="182248"/>
            <a:ext cx="1604732" cy="657885"/>
            <a:chOff x="0" y="182248"/>
            <a:chExt cx="1604732" cy="657885"/>
          </a:xfrm>
        </p:grpSpPr>
        <p:sp>
          <p:nvSpPr>
            <p:cNvPr id="8" name="矩形 7"/>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4" name="文本框 3"/>
            <p:cNvSpPr txBox="1"/>
            <p:nvPr/>
          </p:nvSpPr>
          <p:spPr>
            <a:xfrm>
              <a:off x="1112289" y="280357"/>
              <a:ext cx="492443"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a:t>
              </a:r>
            </a:p>
          </p:txBody>
        </p:sp>
      </p:grpSp>
      <p:sp>
        <p:nvSpPr>
          <p:cNvPr id="2" name="文本框 1">
            <a:extLst>
              <a:ext uri="{FF2B5EF4-FFF2-40B4-BE49-F238E27FC236}">
                <a16:creationId xmlns:a16="http://schemas.microsoft.com/office/drawing/2014/main" id="{83FFEEAB-4153-40C5-8086-C36ABF927565}"/>
              </a:ext>
            </a:extLst>
          </p:cNvPr>
          <p:cNvSpPr txBox="1"/>
          <p:nvPr/>
        </p:nvSpPr>
        <p:spPr>
          <a:xfrm>
            <a:off x="843163" y="2239617"/>
            <a:ext cx="1659429" cy="1862048"/>
          </a:xfrm>
          <a:prstGeom prst="rect">
            <a:avLst/>
          </a:prstGeom>
          <a:noFill/>
        </p:spPr>
        <p:txBody>
          <a:bodyPr wrap="none" rtlCol="0">
            <a:spAutoFit/>
          </a:bodyPr>
          <a:lstStyle/>
          <a:p>
            <a:r>
              <a:rPr lang="en-US" altLang="zh-CN" sz="11500" dirty="0">
                <a:latin typeface="微软雅黑" panose="020B0503020204020204" pitchFamily="34" charset="-122"/>
                <a:ea typeface="微软雅黑" panose="020B0503020204020204" pitchFamily="34" charset="-122"/>
              </a:rPr>
              <a:t>“</a:t>
            </a:r>
            <a:endParaRPr lang="zh-CN" altLang="en-US" sz="115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8A7F74-306F-4DEA-95AA-1EECE74579E8}"/>
              </a:ext>
            </a:extLst>
          </p:cNvPr>
          <p:cNvSpPr txBox="1"/>
          <p:nvPr/>
        </p:nvSpPr>
        <p:spPr>
          <a:xfrm>
            <a:off x="9020175" y="4101665"/>
            <a:ext cx="6096000" cy="1569660"/>
          </a:xfrm>
          <a:prstGeom prst="rect">
            <a:avLst/>
          </a:prstGeom>
          <a:noFill/>
        </p:spPr>
        <p:txBody>
          <a:bodyPr wrap="square">
            <a:spAutoFit/>
          </a:bodyPr>
          <a:lstStyle/>
          <a:p>
            <a:r>
              <a:rPr lang="en-US" altLang="zh-CN" sz="9600" dirty="0">
                <a:latin typeface="微软雅黑" panose="020B0503020204020204" pitchFamily="34" charset="-122"/>
                <a:ea typeface="微软雅黑" panose="020B0503020204020204" pitchFamily="34" charset="-122"/>
              </a:rPr>
              <a:t>”</a:t>
            </a:r>
            <a:endParaRPr lang="zh-CN" altLang="en-US" dirty="0"/>
          </a:p>
        </p:txBody>
      </p:sp>
      <p:sp>
        <p:nvSpPr>
          <p:cNvPr id="5" name="文本框 4">
            <a:extLst>
              <a:ext uri="{FF2B5EF4-FFF2-40B4-BE49-F238E27FC236}">
                <a16:creationId xmlns:a16="http://schemas.microsoft.com/office/drawing/2014/main" id="{8554CD07-3A38-40C4-B995-59FD5F19CAD9}"/>
              </a:ext>
            </a:extLst>
          </p:cNvPr>
          <p:cNvSpPr txBox="1"/>
          <p:nvPr/>
        </p:nvSpPr>
        <p:spPr>
          <a:xfrm>
            <a:off x="3074921" y="3170641"/>
            <a:ext cx="5581977" cy="830997"/>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将注意力放到代码组织的更高层面</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才能</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得到真正整洁的代码</a:t>
            </a:r>
          </a:p>
        </p:txBody>
      </p:sp>
    </p:spTree>
    <p:extLst>
      <p:ext uri="{BB962C8B-B14F-4D97-AF65-F5344CB8AC3E}">
        <p14:creationId xmlns:p14="http://schemas.microsoft.com/office/powerpoint/2010/main" val="14864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5E0C5AE-3ED1-48B2-AFD6-C4E7C649205B}"/>
              </a:ext>
            </a:extLst>
          </p:cNvPr>
          <p:cNvGrpSpPr/>
          <p:nvPr/>
        </p:nvGrpSpPr>
        <p:grpSpPr>
          <a:xfrm>
            <a:off x="0" y="182248"/>
            <a:ext cx="2528061" cy="657885"/>
            <a:chOff x="0" y="182248"/>
            <a:chExt cx="2528061" cy="657885"/>
          </a:xfrm>
        </p:grpSpPr>
        <p:sp>
          <p:nvSpPr>
            <p:cNvPr id="5" name="矩形 4">
              <a:extLst>
                <a:ext uri="{FF2B5EF4-FFF2-40B4-BE49-F238E27FC236}">
                  <a16:creationId xmlns:a16="http://schemas.microsoft.com/office/drawing/2014/main" id="{89484A1F-A96A-484A-A571-5C35E2F4F57D}"/>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0274697-B505-4586-8748-938CC2CB4D9E}"/>
                </a:ext>
              </a:extLst>
            </p:cNvPr>
            <p:cNvSpPr txBox="1"/>
            <p:nvPr/>
          </p:nvSpPr>
          <p:spPr>
            <a:xfrm>
              <a:off x="1112289" y="280357"/>
              <a:ext cx="141577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类的组织</a:t>
              </a:r>
            </a:p>
          </p:txBody>
        </p:sp>
      </p:grpSp>
      <p:sp>
        <p:nvSpPr>
          <p:cNvPr id="7" name="文本框 6">
            <a:extLst>
              <a:ext uri="{FF2B5EF4-FFF2-40B4-BE49-F238E27FC236}">
                <a16:creationId xmlns:a16="http://schemas.microsoft.com/office/drawing/2014/main" id="{E3DD0C56-B2C0-4956-ADD4-159ACB0B250A}"/>
              </a:ext>
            </a:extLst>
          </p:cNvPr>
          <p:cNvSpPr txBox="1"/>
          <p:nvPr/>
        </p:nvSpPr>
        <p:spPr>
          <a:xfrm>
            <a:off x="1005840" y="820835"/>
            <a:ext cx="9961098" cy="1938992"/>
          </a:xfrm>
          <a:prstGeom prst="rect">
            <a:avLst/>
          </a:prstGeom>
          <a:noFill/>
        </p:spPr>
        <p:txBody>
          <a:bodyPr wrap="square" rtlCol="0">
            <a:spAutoFit/>
          </a:bodyPr>
          <a:lstStyle/>
          <a:p>
            <a:r>
              <a:rPr lang="zh-CN" altLang="en-US" sz="1600" dirty="0"/>
              <a:t>根据标准</a:t>
            </a:r>
            <a:r>
              <a:rPr lang="en-US" altLang="zh-CN" sz="1600" dirty="0"/>
              <a:t>JAVA</a:t>
            </a:r>
            <a:r>
              <a:rPr lang="zh-CN" altLang="en-US" sz="1600" dirty="0"/>
              <a:t>约定，类的编写遵循以下原则</a:t>
            </a:r>
            <a:r>
              <a:rPr lang="en-US" altLang="zh-CN" sz="1600" dirty="0"/>
              <a:t>: </a:t>
            </a:r>
          </a:p>
          <a:p>
            <a:r>
              <a:rPr lang="en-US" altLang="zh-CN" sz="1600" dirty="0"/>
              <a:t>1.</a:t>
            </a:r>
            <a:r>
              <a:rPr lang="zh-CN" altLang="en-US" sz="1600" dirty="0"/>
              <a:t>从变量列表开始</a:t>
            </a:r>
            <a:r>
              <a:rPr lang="en-US" altLang="zh-CN" sz="1600" dirty="0"/>
              <a:t>; 2.</a:t>
            </a:r>
            <a:r>
              <a:rPr lang="zh-CN" altLang="en-US" sz="1600" dirty="0"/>
              <a:t>先公有后私有</a:t>
            </a:r>
            <a:r>
              <a:rPr lang="en-US" altLang="zh-CN" sz="1600" dirty="0"/>
              <a:t>; 3.</a:t>
            </a:r>
            <a:r>
              <a:rPr lang="zh-CN" altLang="en-US" sz="1600" dirty="0"/>
              <a:t>先常量后变量</a:t>
            </a:r>
            <a:r>
              <a:rPr lang="en-US" altLang="zh-CN" sz="1600" dirty="0"/>
              <a:t>;</a:t>
            </a:r>
            <a:r>
              <a:rPr lang="zh-CN" altLang="en-US" sz="1600" dirty="0"/>
              <a:t> </a:t>
            </a:r>
            <a:r>
              <a:rPr lang="en-US" altLang="zh-CN" sz="1600" dirty="0"/>
              <a:t>4.</a:t>
            </a:r>
            <a:r>
              <a:rPr lang="zh-CN" altLang="en-US" sz="1600" dirty="0"/>
              <a:t>公共函数应跟在变量列表后</a:t>
            </a:r>
            <a:r>
              <a:rPr lang="en-US" altLang="zh-CN" sz="1600" dirty="0"/>
              <a:t>; 5.</a:t>
            </a:r>
            <a:r>
              <a:rPr lang="zh-CN" altLang="en-US" sz="1600" dirty="0"/>
              <a:t>自顶向下原则</a:t>
            </a:r>
            <a:endParaRPr lang="en-US" altLang="zh-CN" sz="1600" dirty="0"/>
          </a:p>
          <a:p>
            <a:endParaRPr lang="en-US" altLang="zh-CN" sz="1600" dirty="0"/>
          </a:p>
          <a:p>
            <a:r>
              <a:rPr lang="zh-CN" altLang="en-US" sz="1600" dirty="0"/>
              <a:t>此外，作者还提到了封装性的问题</a:t>
            </a:r>
            <a:r>
              <a:rPr lang="en-US" altLang="zh-CN" sz="1600" dirty="0"/>
              <a:t>, </a:t>
            </a:r>
            <a:r>
              <a:rPr lang="zh-CN" altLang="en-US" sz="1600" dirty="0"/>
              <a:t>但是实际上在</a:t>
            </a:r>
            <a:r>
              <a:rPr lang="en-US" altLang="zh-CN" sz="1600" dirty="0"/>
              <a:t>ES2020</a:t>
            </a:r>
            <a:r>
              <a:rPr lang="zh-CN" altLang="en-US" sz="1600" dirty="0"/>
              <a:t>标准之前</a:t>
            </a:r>
            <a:r>
              <a:rPr lang="en-US" altLang="zh-CN" sz="1600" dirty="0"/>
              <a:t>,</a:t>
            </a:r>
            <a:r>
              <a:rPr lang="zh-CN" altLang="en-US" sz="1600" dirty="0"/>
              <a:t> </a:t>
            </a:r>
            <a:r>
              <a:rPr lang="en-US" altLang="zh-CN" sz="1600" dirty="0"/>
              <a:t>JS</a:t>
            </a:r>
            <a:r>
              <a:rPr lang="zh-CN" altLang="en-US" sz="1600" dirty="0"/>
              <a:t>中类的所有属性和方法都是可见的</a:t>
            </a:r>
            <a:r>
              <a:rPr lang="en-US" altLang="zh-CN" sz="1600" dirty="0"/>
              <a:t>(</a:t>
            </a:r>
            <a:r>
              <a:rPr lang="zh-CN" altLang="en-US" sz="1600" dirty="0"/>
              <a:t>即</a:t>
            </a:r>
            <a:r>
              <a:rPr lang="en-US" altLang="zh-CN" sz="1600" dirty="0"/>
              <a:t>Public), </a:t>
            </a:r>
            <a:r>
              <a:rPr lang="zh-CN" altLang="en-US" sz="1600" dirty="0"/>
              <a:t>但是即便如此也应该学习和遵守“保有隐私</a:t>
            </a:r>
            <a:r>
              <a:rPr lang="en-US" altLang="zh-CN" sz="1600" dirty="0"/>
              <a:t>,</a:t>
            </a:r>
            <a:r>
              <a:rPr lang="zh-CN" altLang="en-US" sz="1600" dirty="0"/>
              <a:t>尽量不要放松封装”的原则。</a:t>
            </a:r>
            <a:endParaRPr lang="en-US" altLang="zh-CN" sz="1600" dirty="0"/>
          </a:p>
          <a:p>
            <a:endParaRPr lang="en-US" altLang="zh-CN" sz="800" dirty="0"/>
          </a:p>
          <a:p>
            <a:r>
              <a:rPr lang="en-US" altLang="zh-CN" sz="1400" dirty="0">
                <a:solidFill>
                  <a:schemeClr val="bg2">
                    <a:lumMod val="75000"/>
                  </a:schemeClr>
                </a:solidFill>
              </a:rPr>
              <a:t>PS</a:t>
            </a:r>
            <a:r>
              <a:rPr lang="zh-CN" altLang="en-US" sz="1400" dirty="0">
                <a:solidFill>
                  <a:schemeClr val="bg2">
                    <a:lumMod val="75000"/>
                  </a:schemeClr>
                </a:solidFill>
              </a:rPr>
              <a:t>：</a:t>
            </a:r>
            <a:r>
              <a:rPr lang="en-US" altLang="zh-CN" sz="1400" dirty="0">
                <a:solidFill>
                  <a:schemeClr val="bg2">
                    <a:lumMod val="75000"/>
                  </a:schemeClr>
                </a:solidFill>
              </a:rPr>
              <a:t>ES2020</a:t>
            </a:r>
            <a:r>
              <a:rPr lang="zh-CN" altLang="en-US" sz="1400" dirty="0">
                <a:solidFill>
                  <a:schemeClr val="bg2">
                    <a:lumMod val="75000"/>
                  </a:schemeClr>
                </a:solidFill>
              </a:rPr>
              <a:t>中，私有变量写法为 </a:t>
            </a:r>
            <a:r>
              <a:rPr lang="en-US" altLang="zh-CN" sz="1400" b="0" dirty="0">
                <a:solidFill>
                  <a:schemeClr val="accent2">
                    <a:lumMod val="60000"/>
                    <a:lumOff val="40000"/>
                  </a:schemeClr>
                </a:solidFill>
                <a:effectLst/>
                <a:latin typeface="var(--code-font)"/>
              </a:rPr>
              <a:t>#</a:t>
            </a:r>
            <a:r>
              <a:rPr lang="af-ZA" altLang="zh-CN" sz="1400" b="0" dirty="0">
                <a:solidFill>
                  <a:schemeClr val="bg2">
                    <a:lumMod val="75000"/>
                  </a:schemeClr>
                </a:solidFill>
                <a:effectLst/>
                <a:latin typeface="var(--code-font)"/>
              </a:rPr>
              <a:t>privateField</a:t>
            </a:r>
          </a:p>
          <a:p>
            <a:endParaRPr lang="en-US" altLang="zh-CN" dirty="0"/>
          </a:p>
        </p:txBody>
      </p:sp>
      <p:sp>
        <p:nvSpPr>
          <p:cNvPr id="10" name="TextBox 9">
            <a:extLst>
              <a:ext uri="{FF2B5EF4-FFF2-40B4-BE49-F238E27FC236}">
                <a16:creationId xmlns:a16="http://schemas.microsoft.com/office/drawing/2014/main" id="{7EBB5161-7247-417B-93B4-E23791A2F621}"/>
              </a:ext>
            </a:extLst>
          </p:cNvPr>
          <p:cNvSpPr txBox="1"/>
          <p:nvPr/>
        </p:nvSpPr>
        <p:spPr>
          <a:xfrm>
            <a:off x="502920" y="2693881"/>
            <a:ext cx="4807865" cy="3416320"/>
          </a:xfrm>
          <a:prstGeom prst="rect">
            <a:avLst/>
          </a:prstGeom>
          <a:noFill/>
        </p:spPr>
        <p:txBody>
          <a:bodyPr wrap="square">
            <a:spAutoFit/>
          </a:bodyPr>
          <a:lstStyle/>
          <a:p>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class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Circle</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final</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double</a:t>
            </a:r>
            <a:r>
              <a:rPr lang="af-ZA" altLang="zh-CN" b="0" dirty="0">
                <a:solidFill>
                  <a:srgbClr val="D4D4D4"/>
                </a:solidFill>
                <a:effectLst/>
                <a:latin typeface="Consolas" panose="020B0609020204030204" pitchFamily="49" charset="0"/>
              </a:rPr>
              <a:t> </a:t>
            </a:r>
            <a:r>
              <a:rPr lang="af-ZA" altLang="zh-CN" b="0" dirty="0">
                <a:solidFill>
                  <a:srgbClr val="9CDCFE"/>
                </a:solidFill>
                <a:effectLst/>
                <a:latin typeface="Consolas" panose="020B0609020204030204" pitchFamily="49" charset="0"/>
              </a:rPr>
              <a:t>PI</a:t>
            </a:r>
            <a:r>
              <a:rPr lang="af-ZA" altLang="zh-CN" b="0" dirty="0">
                <a:solidFill>
                  <a:srgbClr val="D4D4D4"/>
                </a:solidFill>
                <a:effectLst/>
                <a:latin typeface="Consolas" panose="020B0609020204030204" pitchFamily="49" charset="0"/>
              </a:rPr>
              <a:t> = </a:t>
            </a:r>
            <a:r>
              <a:rPr lang="af-ZA" altLang="zh-CN" b="0" dirty="0">
                <a:solidFill>
                  <a:srgbClr val="B5CEA8"/>
                </a:solidFill>
                <a:effectLst/>
                <a:latin typeface="Consolas" panose="020B0609020204030204" pitchFamily="49" charset="0"/>
              </a:rPr>
              <a:t>3.14</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private</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double</a:t>
            </a:r>
            <a:r>
              <a:rPr lang="af-ZA" altLang="zh-CN" b="0" dirty="0">
                <a:solidFill>
                  <a:srgbClr val="D4D4D4"/>
                </a:solidFill>
                <a:effectLst/>
                <a:latin typeface="Consolas" panose="020B0609020204030204" pitchFamily="49" charset="0"/>
              </a:rPr>
              <a:t> </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a:t>
            </a:r>
          </a:p>
          <a:p>
            <a:br>
              <a:rPr lang="af-ZA" altLang="zh-CN" b="0" dirty="0">
                <a:solidFill>
                  <a:srgbClr val="D4D4D4"/>
                </a:solidFill>
                <a:effectLst/>
                <a:latin typeface="Consolas" panose="020B0609020204030204" pitchFamily="49" charset="0"/>
              </a:rPr>
            </a:b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Circle</a:t>
            </a:r>
            <a:r>
              <a:rPr lang="af-ZA" altLang="zh-CN" b="0" dirty="0">
                <a:solidFill>
                  <a:srgbClr val="D4D4D4"/>
                </a:solidFill>
                <a:effectLst/>
                <a:latin typeface="Consolas" panose="020B0609020204030204" pitchFamily="49" charset="0"/>
              </a:rPr>
              <a:t>(</a:t>
            </a:r>
            <a:r>
              <a:rPr lang="af-ZA" altLang="zh-CN" b="0" dirty="0">
                <a:solidFill>
                  <a:srgbClr val="4EC9B0"/>
                </a:solidFill>
                <a:effectLst/>
                <a:latin typeface="Consolas" panose="020B0609020204030204" pitchFamily="49" charset="0"/>
              </a:rPr>
              <a:t>double</a:t>
            </a:r>
            <a:r>
              <a:rPr lang="af-ZA" altLang="zh-CN" b="0" dirty="0">
                <a:solidFill>
                  <a:srgbClr val="D4D4D4"/>
                </a:solidFill>
                <a:effectLst/>
                <a:latin typeface="Consolas" panose="020B0609020204030204" pitchFamily="49" charset="0"/>
              </a:rPr>
              <a:t> </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 radius;</a:t>
            </a:r>
          </a:p>
          <a:p>
            <a:r>
              <a:rPr lang="af-ZA" altLang="zh-CN" b="0" dirty="0">
                <a:solidFill>
                  <a:srgbClr val="D4D4D4"/>
                </a:solidFill>
                <a:effectLst/>
                <a:latin typeface="Consolas" panose="020B0609020204030204" pitchFamily="49" charset="0"/>
              </a:rPr>
              <a:t>    }</a:t>
            </a:r>
          </a:p>
          <a:p>
            <a:br>
              <a:rPr lang="af-ZA" altLang="zh-CN" b="0" dirty="0">
                <a:solidFill>
                  <a:srgbClr val="D4D4D4"/>
                </a:solidFill>
                <a:effectLst/>
                <a:latin typeface="Consolas" panose="020B0609020204030204" pitchFamily="49" charset="0"/>
              </a:rPr>
            </a:b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double</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area</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C586C0"/>
                </a:solidFill>
                <a:effectLst/>
                <a:latin typeface="Consolas" panose="020B0609020204030204" pitchFamily="49" charset="0"/>
              </a:rPr>
              <a:t>return</a:t>
            </a:r>
            <a:r>
              <a:rPr lang="af-ZA" altLang="zh-CN" b="0" dirty="0">
                <a:solidFill>
                  <a:srgbClr val="D4D4D4"/>
                </a:solidFill>
                <a:effectLst/>
                <a:latin typeface="Consolas" panose="020B0609020204030204" pitchFamily="49" charset="0"/>
              </a:rPr>
              <a:t> PI * radius * radius;</a:t>
            </a:r>
          </a:p>
          <a:p>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3E7B60C-E3D1-4180-B026-244EFAA5DF7D}"/>
              </a:ext>
            </a:extLst>
          </p:cNvPr>
          <p:cNvSpPr txBox="1"/>
          <p:nvPr/>
        </p:nvSpPr>
        <p:spPr>
          <a:xfrm>
            <a:off x="5189691" y="2662358"/>
            <a:ext cx="6594230" cy="3693319"/>
          </a:xfrm>
          <a:prstGeom prst="rect">
            <a:avLst/>
          </a:prstGeom>
          <a:noFill/>
        </p:spPr>
        <p:txBody>
          <a:bodyPr wrap="square">
            <a:spAutoFit/>
          </a:bodyPr>
          <a:lstStyle/>
          <a:p>
            <a:r>
              <a:rPr lang="af-ZA" altLang="zh-CN" b="0" dirty="0">
                <a:solidFill>
                  <a:srgbClr val="569CD6"/>
                </a:solidFill>
                <a:effectLst/>
                <a:latin typeface="Consolas" panose="020B0609020204030204" pitchFamily="49" charset="0"/>
              </a:rPr>
              <a:t>class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Circle</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readonly</a:t>
            </a:r>
            <a:r>
              <a:rPr lang="af-ZA" altLang="zh-CN" b="0" dirty="0">
                <a:solidFill>
                  <a:srgbClr val="D4D4D4"/>
                </a:solidFill>
                <a:effectLst/>
                <a:latin typeface="Consolas" panose="020B0609020204030204" pitchFamily="49" charset="0"/>
              </a:rPr>
              <a:t> </a:t>
            </a:r>
            <a:r>
              <a:rPr lang="af-ZA" altLang="zh-CN" b="0" dirty="0">
                <a:solidFill>
                  <a:srgbClr val="4FC1FF"/>
                </a:solidFill>
                <a:effectLst/>
                <a:latin typeface="Consolas" panose="020B0609020204030204" pitchFamily="49" charset="0"/>
              </a:rPr>
              <a:t>PI</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number</a:t>
            </a:r>
            <a:r>
              <a:rPr lang="af-ZA" altLang="zh-CN" b="0" dirty="0">
                <a:solidFill>
                  <a:srgbClr val="D4D4D4"/>
                </a:solidFill>
                <a:effectLst/>
                <a:latin typeface="Consolas" panose="020B0609020204030204" pitchFamily="49" charset="0"/>
              </a:rPr>
              <a:t> = </a:t>
            </a:r>
            <a:r>
              <a:rPr lang="af-ZA" altLang="zh-CN" b="0" dirty="0">
                <a:solidFill>
                  <a:srgbClr val="B5CEA8"/>
                </a:solidFill>
                <a:effectLst/>
                <a:latin typeface="Consolas" panose="020B0609020204030204" pitchFamily="49" charset="0"/>
              </a:rPr>
              <a:t>3.14</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readonly</a:t>
            </a:r>
            <a:r>
              <a:rPr lang="af-ZA" altLang="zh-CN" b="0" dirty="0">
                <a:solidFill>
                  <a:srgbClr val="D4D4D4"/>
                </a:solidFill>
                <a:effectLst/>
                <a:latin typeface="Consolas" panose="020B0609020204030204" pitchFamily="49" charset="0"/>
              </a:rPr>
              <a:t> </a:t>
            </a:r>
            <a:r>
              <a:rPr lang="af-ZA" altLang="zh-CN" b="0" dirty="0">
                <a:solidFill>
                  <a:srgbClr val="4FC1FF"/>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number</a:t>
            </a:r>
            <a:r>
              <a:rPr lang="af-ZA"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　</a:t>
            </a:r>
            <a:endParaRPr lang="en-US" altLang="zh-CN" b="0" dirty="0">
              <a:solidFill>
                <a:srgbClr val="D4D4D4"/>
              </a:solidFill>
              <a:effectLst/>
              <a:latin typeface="Consolas" panose="020B0609020204030204" pitchFamily="49" charset="0"/>
            </a:endParaRPr>
          </a:p>
          <a:p>
            <a:r>
              <a:rPr lang="en-US" altLang="zh-CN" dirty="0">
                <a:solidFill>
                  <a:srgbClr val="D4D4D4"/>
                </a:solidFill>
                <a:latin typeface="Consolas" panose="020B0609020204030204" pitchFamily="49" charset="0"/>
              </a:rPr>
              <a:t>    </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真正的私有写法是</a:t>
            </a:r>
            <a:r>
              <a:rPr lang="en-US" altLang="zh-CN" b="0" dirty="0">
                <a:solidFill>
                  <a:srgbClr val="D4D4D4"/>
                </a:solidFill>
                <a:effectLst/>
                <a:latin typeface="Consolas" panose="020B0609020204030204" pitchFamily="49" charset="0"/>
              </a:rPr>
              <a:t>#radius</a:t>
            </a:r>
            <a:endParaRPr lang="af-ZA" altLang="zh-CN" b="0" dirty="0">
              <a:solidFill>
                <a:srgbClr val="D4D4D4"/>
              </a:solidFill>
              <a:effectLst/>
              <a:latin typeface="Consolas" panose="020B0609020204030204" pitchFamily="49" charset="0"/>
            </a:endParaRPr>
          </a:p>
          <a:p>
            <a:br>
              <a:rPr lang="af-ZA" altLang="zh-CN" b="0" dirty="0">
                <a:solidFill>
                  <a:srgbClr val="D4D4D4"/>
                </a:solidFill>
                <a:effectLst/>
                <a:latin typeface="Consolas" panose="020B0609020204030204" pitchFamily="49" charset="0"/>
              </a:rPr>
            </a:b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constructor</a:t>
            </a:r>
            <a:r>
              <a:rPr lang="af-ZA" altLang="zh-CN" b="0" dirty="0">
                <a:solidFill>
                  <a:srgbClr val="D4D4D4"/>
                </a:solidFill>
                <a:effectLst/>
                <a:latin typeface="Consolas" panose="020B0609020204030204" pitchFamily="49" charset="0"/>
              </a:rPr>
              <a:t>(</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number</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4FC1FF"/>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 </a:t>
            </a:r>
            <a:r>
              <a:rPr lang="af-ZA" altLang="zh-CN" b="0" dirty="0">
                <a:solidFill>
                  <a:srgbClr val="9CDCFE"/>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p>
          <a:p>
            <a:br>
              <a:rPr lang="af-ZA" altLang="zh-CN" b="0" dirty="0">
                <a:solidFill>
                  <a:srgbClr val="D4D4D4"/>
                </a:solidFill>
                <a:effectLst/>
                <a:latin typeface="Consolas" panose="020B0609020204030204" pitchFamily="49" charset="0"/>
              </a:rPr>
            </a:b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area</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C586C0"/>
                </a:solidFill>
                <a:effectLst/>
                <a:latin typeface="Consolas" panose="020B0609020204030204" pitchFamily="49" charset="0"/>
              </a:rPr>
              <a:t>return</a:t>
            </a: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4FC1FF"/>
                </a:solidFill>
                <a:effectLst/>
                <a:latin typeface="Consolas" panose="020B0609020204030204" pitchFamily="49" charset="0"/>
              </a:rPr>
              <a:t>PI</a:t>
            </a:r>
            <a:r>
              <a:rPr lang="af-ZA" altLang="zh-CN" b="0" dirty="0">
                <a:solidFill>
                  <a:srgbClr val="D4D4D4"/>
                </a:solidFill>
                <a:effectLst/>
                <a:latin typeface="Consolas" panose="020B0609020204030204" pitchFamily="49" charset="0"/>
              </a:rPr>
              <a:t> *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4FC1FF"/>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 * </a:t>
            </a:r>
            <a:r>
              <a:rPr lang="af-ZA" altLang="zh-CN" b="0" dirty="0">
                <a:solidFill>
                  <a:srgbClr val="569CD6"/>
                </a:solidFill>
                <a:effectLst/>
                <a:latin typeface="Consolas" panose="020B0609020204030204" pitchFamily="49" charset="0"/>
              </a:rPr>
              <a:t>this</a:t>
            </a:r>
            <a:r>
              <a:rPr lang="af-ZA" altLang="zh-CN" b="0" dirty="0">
                <a:solidFill>
                  <a:srgbClr val="D4D4D4"/>
                </a:solidFill>
                <a:effectLst/>
                <a:latin typeface="Consolas" panose="020B0609020204030204" pitchFamily="49" charset="0"/>
              </a:rPr>
              <a:t>.</a:t>
            </a:r>
            <a:r>
              <a:rPr lang="af-ZA" altLang="zh-CN" b="0" dirty="0">
                <a:solidFill>
                  <a:srgbClr val="4FC1FF"/>
                </a:solidFill>
                <a:effectLst/>
                <a:latin typeface="Consolas" panose="020B0609020204030204" pitchFamily="49" charset="0"/>
              </a:rPr>
              <a:t>radius</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3726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1F45B07-45B8-40E9-902D-8939035DC13B}"/>
              </a:ext>
            </a:extLst>
          </p:cNvPr>
          <p:cNvGrpSpPr/>
          <p:nvPr/>
        </p:nvGrpSpPr>
        <p:grpSpPr>
          <a:xfrm>
            <a:off x="0" y="182248"/>
            <a:ext cx="2835838" cy="657885"/>
            <a:chOff x="0" y="182248"/>
            <a:chExt cx="2835838" cy="657885"/>
          </a:xfrm>
        </p:grpSpPr>
        <p:sp>
          <p:nvSpPr>
            <p:cNvPr id="5" name="矩形 4">
              <a:extLst>
                <a:ext uri="{FF2B5EF4-FFF2-40B4-BE49-F238E27FC236}">
                  <a16:creationId xmlns:a16="http://schemas.microsoft.com/office/drawing/2014/main" id="{6BB5A21F-9301-4437-9CAA-7110364DBEEE}"/>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4932FC6-AE12-41BA-A5DA-BD512C4F039D}"/>
                </a:ext>
              </a:extLst>
            </p:cNvPr>
            <p:cNvSpPr txBox="1"/>
            <p:nvPr/>
          </p:nvSpPr>
          <p:spPr>
            <a:xfrm>
              <a:off x="1112289" y="280357"/>
              <a:ext cx="172354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类应该短小</a:t>
              </a:r>
            </a:p>
          </p:txBody>
        </p:sp>
      </p:grpSp>
      <p:sp>
        <p:nvSpPr>
          <p:cNvPr id="8" name="文本框 7">
            <a:extLst>
              <a:ext uri="{FF2B5EF4-FFF2-40B4-BE49-F238E27FC236}">
                <a16:creationId xmlns:a16="http://schemas.microsoft.com/office/drawing/2014/main" id="{BFC3999B-9CFA-47DC-9810-328085A51D1E}"/>
              </a:ext>
            </a:extLst>
          </p:cNvPr>
          <p:cNvSpPr txBox="1"/>
          <p:nvPr/>
        </p:nvSpPr>
        <p:spPr>
          <a:xfrm>
            <a:off x="1621301" y="1559424"/>
            <a:ext cx="8777068" cy="2862322"/>
          </a:xfrm>
          <a:prstGeom prst="rect">
            <a:avLst/>
          </a:prstGeom>
          <a:noFill/>
        </p:spPr>
        <p:txBody>
          <a:bodyPr wrap="square" rtlCol="0">
            <a:spAutoFit/>
          </a:bodyPr>
          <a:lstStyle/>
          <a:p>
            <a:r>
              <a:rPr lang="zh-CN" altLang="en-US" dirty="0"/>
              <a:t>实现类的原则只有一条</a:t>
            </a:r>
            <a:r>
              <a:rPr lang="en-US" altLang="zh-CN" dirty="0"/>
              <a:t>---</a:t>
            </a:r>
            <a:r>
              <a:rPr lang="zh-CN" altLang="en-US" dirty="0"/>
              <a:t>短小</a:t>
            </a:r>
            <a:r>
              <a:rPr lang="en-US" altLang="zh-CN" dirty="0"/>
              <a:t>, </a:t>
            </a:r>
            <a:r>
              <a:rPr lang="zh-CN" altLang="en-US" dirty="0"/>
              <a:t>但是怎样才算是短小呢？</a:t>
            </a:r>
            <a:endParaRPr lang="en-US" altLang="zh-CN" dirty="0"/>
          </a:p>
          <a:p>
            <a:endParaRPr lang="en-US" altLang="zh-CN" dirty="0"/>
          </a:p>
          <a:p>
            <a:r>
              <a:rPr lang="zh-CN" altLang="en-US" dirty="0"/>
              <a:t>在函数中，我们通过计算代码行数来衡量。对于类，采用不同的衡量方法</a:t>
            </a:r>
            <a:r>
              <a:rPr lang="en-US" altLang="zh-CN" dirty="0"/>
              <a:t>---</a:t>
            </a:r>
            <a:r>
              <a:rPr lang="zh-CN" altLang="en-US" dirty="0"/>
              <a:t>计算</a:t>
            </a:r>
            <a:r>
              <a:rPr lang="zh-CN" altLang="en-US" b="1" dirty="0"/>
              <a:t>权责</a:t>
            </a:r>
            <a:endParaRPr lang="en-US" altLang="zh-CN" b="1" dirty="0"/>
          </a:p>
          <a:p>
            <a:endParaRPr lang="en-US" altLang="zh-CN" b="1" dirty="0"/>
          </a:p>
          <a:p>
            <a:r>
              <a:rPr lang="zh-CN" altLang="en-US" dirty="0"/>
              <a:t>那么什么是权责？一个类应该具有多少权责合适？</a:t>
            </a:r>
            <a:endParaRPr lang="en-US" altLang="zh-CN" dirty="0"/>
          </a:p>
          <a:p>
            <a:endParaRPr lang="en-US" altLang="zh-CN" dirty="0"/>
          </a:p>
          <a:p>
            <a:r>
              <a:rPr lang="zh-CN" altLang="en-US" dirty="0"/>
              <a:t>既然一个类应该足够短小，那一个类应当只具有一个权责。这就要说到面向对象中最为重要的概念</a:t>
            </a:r>
            <a:r>
              <a:rPr lang="en-US" altLang="zh-CN" dirty="0"/>
              <a:t>----</a:t>
            </a:r>
            <a:r>
              <a:rPr lang="zh-CN" altLang="en-US" b="1" dirty="0"/>
              <a:t>单一权责原则</a:t>
            </a:r>
            <a:r>
              <a:rPr lang="en-US" altLang="zh-CN" b="1" dirty="0"/>
              <a:t>(SPR)</a:t>
            </a:r>
            <a:r>
              <a:rPr lang="zh-CN" altLang="en-US" b="1" dirty="0"/>
              <a:t>。</a:t>
            </a:r>
            <a:endParaRPr lang="en-US" altLang="zh-CN" b="1" dirty="0"/>
          </a:p>
          <a:p>
            <a:endParaRPr lang="en-US" altLang="zh-CN" b="1" dirty="0"/>
          </a:p>
          <a:p>
            <a:endParaRPr lang="en-US" altLang="zh-CN" dirty="0"/>
          </a:p>
        </p:txBody>
      </p:sp>
    </p:spTree>
    <p:extLst>
      <p:ext uri="{BB962C8B-B14F-4D97-AF65-F5344CB8AC3E}">
        <p14:creationId xmlns:p14="http://schemas.microsoft.com/office/powerpoint/2010/main" val="39531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D3A3E26-3557-4A04-AD1E-B48A0C0D2908}"/>
              </a:ext>
            </a:extLst>
          </p:cNvPr>
          <p:cNvGrpSpPr/>
          <p:nvPr/>
        </p:nvGrpSpPr>
        <p:grpSpPr>
          <a:xfrm>
            <a:off x="0" y="182248"/>
            <a:ext cx="5929633" cy="657885"/>
            <a:chOff x="0" y="182248"/>
            <a:chExt cx="5929633" cy="657885"/>
          </a:xfrm>
        </p:grpSpPr>
        <p:sp>
          <p:nvSpPr>
            <p:cNvPr id="5" name="矩形 4">
              <a:extLst>
                <a:ext uri="{FF2B5EF4-FFF2-40B4-BE49-F238E27FC236}">
                  <a16:creationId xmlns:a16="http://schemas.microsoft.com/office/drawing/2014/main" id="{2452EB08-A29D-41E0-A4B9-11F5512EE951}"/>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D4C8BC37-75CB-4ECA-B863-518B27DF3FF7}"/>
                </a:ext>
              </a:extLst>
            </p:cNvPr>
            <p:cNvSpPr txBox="1"/>
            <p:nvPr/>
          </p:nvSpPr>
          <p:spPr>
            <a:xfrm>
              <a:off x="1112289" y="280357"/>
              <a:ext cx="4817344"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类应该短小</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单一权责原则</a:t>
              </a:r>
              <a:r>
                <a:rPr lang="en-US" altLang="zh-CN" sz="2400" b="1" dirty="0">
                  <a:solidFill>
                    <a:srgbClr val="4ACBD6"/>
                  </a:solidFill>
                  <a:latin typeface="微软雅黑" panose="020B0503020204020204" pitchFamily="34" charset="-122"/>
                  <a:ea typeface="微软雅黑" panose="020B0503020204020204" pitchFamily="34" charset="-122"/>
                  <a:cs typeface="Arial"/>
                </a:rPr>
                <a:t>(SPR)</a:t>
              </a:r>
              <a:endParaRPr lang="zh-CN" altLang="en-US" sz="2400" b="1" dirty="0">
                <a:solidFill>
                  <a:srgbClr val="4ACBD6"/>
                </a:solidFill>
                <a:latin typeface="微软雅黑" panose="020B0503020204020204" pitchFamily="34" charset="-122"/>
                <a:ea typeface="微软雅黑" panose="020B0503020204020204" pitchFamily="34" charset="-122"/>
                <a:cs typeface="Arial"/>
              </a:endParaRPr>
            </a:p>
          </p:txBody>
        </p:sp>
      </p:grpSp>
      <p:sp>
        <p:nvSpPr>
          <p:cNvPr id="8" name="文本框 7">
            <a:extLst>
              <a:ext uri="{FF2B5EF4-FFF2-40B4-BE49-F238E27FC236}">
                <a16:creationId xmlns:a16="http://schemas.microsoft.com/office/drawing/2014/main" id="{E04BC5BC-B2BF-461F-97EA-2631E662C833}"/>
              </a:ext>
            </a:extLst>
          </p:cNvPr>
          <p:cNvSpPr txBox="1"/>
          <p:nvPr/>
        </p:nvSpPr>
        <p:spPr>
          <a:xfrm>
            <a:off x="1112289" y="1210721"/>
            <a:ext cx="9017391" cy="923330"/>
          </a:xfrm>
          <a:prstGeom prst="rect">
            <a:avLst/>
          </a:prstGeom>
          <a:noFill/>
        </p:spPr>
        <p:txBody>
          <a:bodyPr wrap="square">
            <a:spAutoFit/>
          </a:bodyPr>
          <a:lstStyle/>
          <a:p>
            <a:r>
              <a:rPr lang="zh-CN" altLang="en-US" dirty="0"/>
              <a:t>单一权责原则</a:t>
            </a:r>
            <a:r>
              <a:rPr lang="en-US" altLang="zh-CN" dirty="0"/>
              <a:t>(SPR)</a:t>
            </a:r>
            <a:r>
              <a:rPr lang="zh-CN" altLang="en-US" dirty="0"/>
              <a:t>认为</a:t>
            </a:r>
            <a:r>
              <a:rPr lang="en-US" altLang="zh-CN" dirty="0"/>
              <a:t>, </a:t>
            </a:r>
            <a:r>
              <a:rPr lang="zh-CN" altLang="en-US" dirty="0"/>
              <a:t>类和模块应该有且只有一条</a:t>
            </a:r>
            <a:r>
              <a:rPr lang="zh-CN" altLang="en-US" b="1" dirty="0"/>
              <a:t>加以修改的理由</a:t>
            </a:r>
            <a:r>
              <a:rPr lang="zh-CN" altLang="en-US" dirty="0"/>
              <a:t>。该原则不仅给出了权责的定义，还给出了关于类的长度的指导方针：</a:t>
            </a:r>
            <a:endParaRPr lang="en-US" altLang="zh-CN" dirty="0"/>
          </a:p>
          <a:p>
            <a:r>
              <a:rPr lang="zh-CN" altLang="en-US" dirty="0"/>
              <a:t>类只应有一个权责</a:t>
            </a:r>
            <a:r>
              <a:rPr lang="en-US" altLang="zh-CN" dirty="0"/>
              <a:t>---</a:t>
            </a:r>
            <a:r>
              <a:rPr lang="zh-CN" altLang="en-US" dirty="0"/>
              <a:t>只有一个修改的理由。</a:t>
            </a:r>
            <a:endParaRPr lang="en-US" altLang="zh-CN" dirty="0"/>
          </a:p>
        </p:txBody>
      </p:sp>
      <p:sp>
        <p:nvSpPr>
          <p:cNvPr id="13" name="TextBox 12">
            <a:extLst>
              <a:ext uri="{FF2B5EF4-FFF2-40B4-BE49-F238E27FC236}">
                <a16:creationId xmlns:a16="http://schemas.microsoft.com/office/drawing/2014/main" id="{F980249E-FD51-4455-A309-81C2F979B5A2}"/>
              </a:ext>
            </a:extLst>
          </p:cNvPr>
          <p:cNvSpPr txBox="1"/>
          <p:nvPr/>
        </p:nvSpPr>
        <p:spPr>
          <a:xfrm>
            <a:off x="1112289" y="2223591"/>
            <a:ext cx="6096000" cy="1754326"/>
          </a:xfrm>
          <a:prstGeom prst="rect">
            <a:avLst/>
          </a:prstGeom>
          <a:noFill/>
        </p:spPr>
        <p:txBody>
          <a:bodyPr wrap="square">
            <a:spAutoFit/>
          </a:bodyPr>
          <a:lstStyle/>
          <a:p>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单一权责类</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源于原书代码清单</a:t>
            </a:r>
            <a:r>
              <a:rPr lang="en-US" altLang="zh-CN" b="0" dirty="0">
                <a:solidFill>
                  <a:srgbClr val="6A9955"/>
                </a:solidFill>
                <a:effectLst/>
                <a:latin typeface="Consolas" panose="020B0609020204030204" pitchFamily="49" charset="0"/>
              </a:rPr>
              <a:t>10-3</a:t>
            </a:r>
            <a:endParaRPr lang="zh-CN" altLang="en-US" b="0" dirty="0">
              <a:solidFill>
                <a:srgbClr val="D4D4D4"/>
              </a:solidFill>
              <a:effectLst/>
              <a:latin typeface="Consolas" panose="020B0609020204030204" pitchFamily="49" charset="0"/>
            </a:endParaRPr>
          </a:p>
          <a:p>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class</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Version</a:t>
            </a:r>
            <a:r>
              <a:rPr lang="af-ZA" altLang="zh-CN" b="0" dirty="0">
                <a:solidFill>
                  <a:srgbClr val="D4D4D4"/>
                </a:solidFill>
                <a:effectLst/>
                <a:latin typeface="Consolas" panose="020B0609020204030204" pitchFamily="49" charset="0"/>
              </a:rPr>
              <a:t> {</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int</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getMajorVersionNumber</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int</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getMinorVersionNumber</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    </a:t>
            </a:r>
            <a:r>
              <a:rPr lang="af-ZA" altLang="zh-CN" b="0" dirty="0">
                <a:solidFill>
                  <a:srgbClr val="569CD6"/>
                </a:solidFill>
                <a:effectLst/>
                <a:latin typeface="Consolas" panose="020B0609020204030204" pitchFamily="49" charset="0"/>
              </a:rPr>
              <a:t>public</a:t>
            </a:r>
            <a:r>
              <a:rPr lang="af-ZA" altLang="zh-CN" b="0" dirty="0">
                <a:solidFill>
                  <a:srgbClr val="D4D4D4"/>
                </a:solidFill>
                <a:effectLst/>
                <a:latin typeface="Consolas" panose="020B0609020204030204" pitchFamily="49" charset="0"/>
              </a:rPr>
              <a:t> </a:t>
            </a:r>
            <a:r>
              <a:rPr lang="af-ZA" altLang="zh-CN" b="0" dirty="0">
                <a:solidFill>
                  <a:srgbClr val="4EC9B0"/>
                </a:solidFill>
                <a:effectLst/>
                <a:latin typeface="Consolas" panose="020B0609020204030204" pitchFamily="49" charset="0"/>
              </a:rPr>
              <a:t>int</a:t>
            </a:r>
            <a:r>
              <a:rPr lang="af-ZA" altLang="zh-CN" b="0" dirty="0">
                <a:solidFill>
                  <a:srgbClr val="D4D4D4"/>
                </a:solidFill>
                <a:effectLst/>
                <a:latin typeface="Consolas" panose="020B0609020204030204" pitchFamily="49" charset="0"/>
              </a:rPr>
              <a:t> </a:t>
            </a:r>
            <a:r>
              <a:rPr lang="af-ZA" altLang="zh-CN" b="0" dirty="0">
                <a:solidFill>
                  <a:srgbClr val="DCDCAA"/>
                </a:solidFill>
                <a:effectLst/>
                <a:latin typeface="Consolas" panose="020B0609020204030204" pitchFamily="49" charset="0"/>
              </a:rPr>
              <a:t>getBuildNumber</a:t>
            </a:r>
            <a:r>
              <a:rPr lang="af-ZA" altLang="zh-CN" b="0" dirty="0">
                <a:solidFill>
                  <a:srgbClr val="D4D4D4"/>
                </a:solidFill>
                <a:effectLst/>
                <a:latin typeface="Consolas" panose="020B0609020204030204" pitchFamily="49" charset="0"/>
              </a:rPr>
              <a:t>()</a:t>
            </a:r>
          </a:p>
          <a:p>
            <a:r>
              <a:rPr lang="af-ZA" altLang="zh-CN"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1B26F1BF-07E4-4F6D-8EC2-8005AB8CB14C}"/>
              </a:ext>
            </a:extLst>
          </p:cNvPr>
          <p:cNvSpPr txBox="1"/>
          <p:nvPr/>
        </p:nvSpPr>
        <p:spPr>
          <a:xfrm>
            <a:off x="1112289" y="4303766"/>
            <a:ext cx="9174711" cy="923330"/>
          </a:xfrm>
          <a:prstGeom prst="rect">
            <a:avLst/>
          </a:prstGeom>
          <a:noFill/>
        </p:spPr>
        <p:txBody>
          <a:bodyPr wrap="square">
            <a:spAutoFit/>
          </a:bodyPr>
          <a:lstStyle/>
          <a:p>
            <a:r>
              <a:rPr lang="zh-CN" altLang="en-US" dirty="0"/>
              <a:t>上方的类就只负责一个权责</a:t>
            </a:r>
            <a:r>
              <a:rPr lang="en-US" altLang="zh-CN" dirty="0"/>
              <a:t>---</a:t>
            </a:r>
            <a:r>
              <a:rPr lang="zh-CN" altLang="en-US" dirty="0"/>
              <a:t>管理版本。</a:t>
            </a:r>
            <a:endParaRPr lang="en-US" altLang="zh-CN" dirty="0"/>
          </a:p>
          <a:p>
            <a:endParaRPr lang="en-US" altLang="zh-CN" dirty="0"/>
          </a:p>
          <a:p>
            <a:r>
              <a:rPr lang="zh-CN" altLang="en-US" dirty="0"/>
              <a:t>那如何写出这样的单一权责类呢？</a:t>
            </a:r>
            <a:endParaRPr lang="en-US" altLang="zh-CN" dirty="0"/>
          </a:p>
        </p:txBody>
      </p:sp>
    </p:spTree>
    <p:extLst>
      <p:ext uri="{BB962C8B-B14F-4D97-AF65-F5344CB8AC3E}">
        <p14:creationId xmlns:p14="http://schemas.microsoft.com/office/powerpoint/2010/main" val="28607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06FFB77-5E03-4EE0-B47C-EFB6738F7E7E}"/>
              </a:ext>
            </a:extLst>
          </p:cNvPr>
          <p:cNvGrpSpPr/>
          <p:nvPr/>
        </p:nvGrpSpPr>
        <p:grpSpPr>
          <a:xfrm>
            <a:off x="0" y="182248"/>
            <a:ext cx="4778677" cy="657885"/>
            <a:chOff x="0" y="182248"/>
            <a:chExt cx="4778677" cy="657885"/>
          </a:xfrm>
        </p:grpSpPr>
        <p:sp>
          <p:nvSpPr>
            <p:cNvPr id="5" name="矩形 4">
              <a:extLst>
                <a:ext uri="{FF2B5EF4-FFF2-40B4-BE49-F238E27FC236}">
                  <a16:creationId xmlns:a16="http://schemas.microsoft.com/office/drawing/2014/main" id="{2B1E6EAE-C231-47A0-B27C-EFE5FB0547B4}"/>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374902A-B905-45C3-B508-5C84FB15A691}"/>
                </a:ext>
              </a:extLst>
            </p:cNvPr>
            <p:cNvSpPr txBox="1"/>
            <p:nvPr/>
          </p:nvSpPr>
          <p:spPr>
            <a:xfrm>
              <a:off x="1112289" y="280357"/>
              <a:ext cx="3666388"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类应该短小</a:t>
              </a:r>
              <a:r>
                <a:rPr lang="en-US" altLang="zh-CN" sz="2400" b="1" dirty="0">
                  <a:solidFill>
                    <a:srgbClr val="4ACBD6"/>
                  </a:solidFill>
                  <a:latin typeface="微软雅黑" panose="020B0503020204020204" pitchFamily="34" charset="-122"/>
                  <a:ea typeface="微软雅黑" panose="020B0503020204020204" pitchFamily="34" charset="-122"/>
                  <a:cs typeface="Arial"/>
                </a:rPr>
                <a:t>---</a:t>
              </a:r>
              <a:r>
                <a:rPr lang="zh-CN" altLang="en-US" sz="2400" b="1" dirty="0">
                  <a:solidFill>
                    <a:srgbClr val="4ACBD6"/>
                  </a:solidFill>
                  <a:latin typeface="微软雅黑" panose="020B0503020204020204" pitchFamily="34" charset="-122"/>
                  <a:ea typeface="微软雅黑" panose="020B0503020204020204" pitchFamily="34" charset="-122"/>
                  <a:cs typeface="Arial"/>
                </a:rPr>
                <a:t>保持内聚性</a:t>
              </a:r>
            </a:p>
          </p:txBody>
        </p:sp>
      </p:grpSp>
      <p:sp>
        <p:nvSpPr>
          <p:cNvPr id="7" name="文本框 6">
            <a:extLst>
              <a:ext uri="{FF2B5EF4-FFF2-40B4-BE49-F238E27FC236}">
                <a16:creationId xmlns:a16="http://schemas.microsoft.com/office/drawing/2014/main" id="{F726A556-4E2D-4A30-85A5-989917B83AA9}"/>
              </a:ext>
            </a:extLst>
          </p:cNvPr>
          <p:cNvSpPr txBox="1"/>
          <p:nvPr/>
        </p:nvSpPr>
        <p:spPr>
          <a:xfrm>
            <a:off x="876023" y="1263474"/>
            <a:ext cx="8437961" cy="2031325"/>
          </a:xfrm>
          <a:prstGeom prst="rect">
            <a:avLst/>
          </a:prstGeom>
          <a:noFill/>
        </p:spPr>
        <p:txBody>
          <a:bodyPr wrap="square">
            <a:spAutoFit/>
          </a:bodyPr>
          <a:lstStyle/>
          <a:p>
            <a:r>
              <a:rPr lang="zh-CN" altLang="en-US" dirty="0"/>
              <a:t>保持内聚性就会得到许多短小的类。</a:t>
            </a:r>
            <a:endParaRPr lang="en-US" altLang="zh-CN" dirty="0"/>
          </a:p>
          <a:p>
            <a:endParaRPr lang="en-US" altLang="zh-CN" dirty="0"/>
          </a:p>
          <a:p>
            <a:r>
              <a:rPr lang="zh-CN" altLang="en-US" dirty="0"/>
              <a:t>当堆积了越来越多只允许少量函数共享而存在的实体变量，就意味着类丧失了内聚性，就是时候拆分了。</a:t>
            </a:r>
            <a:endParaRPr lang="en-US" altLang="zh-CN" dirty="0"/>
          </a:p>
          <a:p>
            <a:endParaRPr lang="en-US" altLang="zh-CN" dirty="0"/>
          </a:p>
          <a:p>
            <a:r>
              <a:rPr lang="zh-CN" altLang="en-US" dirty="0"/>
              <a:t>将类拆分为更小的类，会使得类更内聚，是程序更加有组织，也会有更加透明的结构。</a:t>
            </a:r>
            <a:endParaRPr lang="en-US" altLang="zh-CN" dirty="0"/>
          </a:p>
        </p:txBody>
      </p:sp>
      <p:sp>
        <p:nvSpPr>
          <p:cNvPr id="2" name="TextBox 1">
            <a:extLst>
              <a:ext uri="{FF2B5EF4-FFF2-40B4-BE49-F238E27FC236}">
                <a16:creationId xmlns:a16="http://schemas.microsoft.com/office/drawing/2014/main" id="{D0BEB491-5BA3-4C41-A15E-F4725E620348}"/>
              </a:ext>
            </a:extLst>
          </p:cNvPr>
          <p:cNvSpPr txBox="1"/>
          <p:nvPr/>
        </p:nvSpPr>
        <p:spPr>
          <a:xfrm>
            <a:off x="993666" y="5453830"/>
            <a:ext cx="3903633" cy="246221"/>
          </a:xfrm>
          <a:prstGeom prst="rect">
            <a:avLst/>
          </a:prstGeom>
          <a:noFill/>
        </p:spPr>
        <p:txBody>
          <a:bodyPr wrap="none" rtlCol="0">
            <a:spAutoFit/>
          </a:bodyPr>
          <a:lstStyle/>
          <a:p>
            <a:r>
              <a:rPr lang="zh-CN" altLang="en-US" sz="1000" dirty="0">
                <a:solidFill>
                  <a:schemeClr val="bg2">
                    <a:lumMod val="50000"/>
                  </a:schemeClr>
                </a:solidFill>
              </a:rPr>
              <a:t>内聚性：每个变量被每个方法所使用，则该类具有最大的内聚性</a:t>
            </a:r>
          </a:p>
        </p:txBody>
      </p:sp>
    </p:spTree>
    <p:extLst>
      <p:ext uri="{BB962C8B-B14F-4D97-AF65-F5344CB8AC3E}">
        <p14:creationId xmlns:p14="http://schemas.microsoft.com/office/powerpoint/2010/main" val="269578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3483464-8BC7-49E9-BCCA-EDECAD6238FC}"/>
              </a:ext>
            </a:extLst>
          </p:cNvPr>
          <p:cNvGrpSpPr/>
          <p:nvPr/>
        </p:nvGrpSpPr>
        <p:grpSpPr>
          <a:xfrm>
            <a:off x="0" y="182248"/>
            <a:ext cx="3451391" cy="657885"/>
            <a:chOff x="0" y="182248"/>
            <a:chExt cx="3451391" cy="657885"/>
          </a:xfrm>
        </p:grpSpPr>
        <p:sp>
          <p:nvSpPr>
            <p:cNvPr id="5" name="矩形 4">
              <a:extLst>
                <a:ext uri="{FF2B5EF4-FFF2-40B4-BE49-F238E27FC236}">
                  <a16:creationId xmlns:a16="http://schemas.microsoft.com/office/drawing/2014/main" id="{7FFA0822-B853-4D68-A510-E98953D90070}"/>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19B948BC-A105-4E9E-A255-1B9FF74868BB}"/>
                </a:ext>
              </a:extLst>
            </p:cNvPr>
            <p:cNvSpPr txBox="1"/>
            <p:nvPr/>
          </p:nvSpPr>
          <p:spPr>
            <a:xfrm>
              <a:off x="1112289" y="280357"/>
              <a:ext cx="2339102"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为了修改而组织</a:t>
              </a:r>
            </a:p>
          </p:txBody>
        </p:sp>
      </p:grpSp>
      <p:sp>
        <p:nvSpPr>
          <p:cNvPr id="7" name="TextBox 6">
            <a:extLst>
              <a:ext uri="{FF2B5EF4-FFF2-40B4-BE49-F238E27FC236}">
                <a16:creationId xmlns:a16="http://schemas.microsoft.com/office/drawing/2014/main" id="{E49300F6-D146-423E-968D-B3709596A500}"/>
              </a:ext>
            </a:extLst>
          </p:cNvPr>
          <p:cNvSpPr txBox="1"/>
          <p:nvPr/>
        </p:nvSpPr>
        <p:spPr>
          <a:xfrm>
            <a:off x="1112288" y="1024235"/>
            <a:ext cx="8679411" cy="646331"/>
          </a:xfrm>
          <a:prstGeom prst="rect">
            <a:avLst/>
          </a:prstGeom>
          <a:noFill/>
        </p:spPr>
        <p:txBody>
          <a:bodyPr wrap="square">
            <a:spAutoFit/>
          </a:bodyPr>
          <a:lstStyle/>
          <a:p>
            <a:r>
              <a:rPr lang="zh-CN" altLang="en-US" dirty="0">
                <a:solidFill>
                  <a:srgbClr val="000000"/>
                </a:solidFill>
                <a:effectLst/>
                <a:latin typeface="等线" panose="02010600030101010101" pitchFamily="2" charset="-122"/>
                <a:ea typeface="等线" panose="02010600030101010101" pitchFamily="2" charset="-122"/>
              </a:rPr>
              <a:t>对于多数系统，修改一直持续，由于</a:t>
            </a:r>
            <a:r>
              <a:rPr lang="zh-CN" altLang="zh-CN" sz="1800" kern="1200" dirty="0">
                <a:solidFill>
                  <a:srgbClr val="000000"/>
                </a:solidFill>
                <a:effectLst/>
                <a:latin typeface="等线" panose="02010600030101010101" pitchFamily="2" charset="-122"/>
                <a:ea typeface="等线" panose="02010600030101010101" pitchFamily="2" charset="-122"/>
                <a:cs typeface="+mn-cs"/>
              </a:rPr>
              <a:t>系统许多短小的类组成</a:t>
            </a:r>
            <a:r>
              <a:rPr lang="zh-CN" altLang="en-US" sz="1800" kern="1200" dirty="0">
                <a:solidFill>
                  <a:srgbClr val="000000"/>
                </a:solidFill>
                <a:effectLst/>
                <a:latin typeface="等线" panose="02010600030101010101" pitchFamily="2" charset="-122"/>
                <a:ea typeface="等线" panose="02010600030101010101" pitchFamily="2" charset="-122"/>
                <a:cs typeface="+mn-cs"/>
              </a:rPr>
              <a:t>。因此在整洁的系统中，我们对类加以组织，以降低修改的风险。</a:t>
            </a:r>
            <a:endParaRPr lang="zh-CN" altLang="zh-CN" dirty="0">
              <a:effectLst/>
            </a:endParaRPr>
          </a:p>
        </p:txBody>
      </p:sp>
      <p:pic>
        <p:nvPicPr>
          <p:cNvPr id="8" name="Picture 7">
            <a:extLst>
              <a:ext uri="{FF2B5EF4-FFF2-40B4-BE49-F238E27FC236}">
                <a16:creationId xmlns:a16="http://schemas.microsoft.com/office/drawing/2014/main" id="{BD2ADD15-7B3D-4487-9E58-C9F7DCF2C9EB}"/>
              </a:ext>
            </a:extLst>
          </p:cNvPr>
          <p:cNvPicPr>
            <a:picLocks noChangeAspect="1"/>
          </p:cNvPicPr>
          <p:nvPr/>
        </p:nvPicPr>
        <p:blipFill>
          <a:blip r:embed="rId2"/>
          <a:stretch>
            <a:fillRect/>
          </a:stretch>
        </p:blipFill>
        <p:spPr>
          <a:xfrm>
            <a:off x="1112288" y="1752754"/>
            <a:ext cx="6219825" cy="2724150"/>
          </a:xfrm>
          <a:prstGeom prst="rect">
            <a:avLst/>
          </a:prstGeom>
        </p:spPr>
      </p:pic>
      <p:sp>
        <p:nvSpPr>
          <p:cNvPr id="11" name="TextBox 10">
            <a:extLst>
              <a:ext uri="{FF2B5EF4-FFF2-40B4-BE49-F238E27FC236}">
                <a16:creationId xmlns:a16="http://schemas.microsoft.com/office/drawing/2014/main" id="{4319907A-CFFA-4467-BBAC-8744257C019A}"/>
              </a:ext>
            </a:extLst>
          </p:cNvPr>
          <p:cNvSpPr txBox="1"/>
          <p:nvPr/>
        </p:nvSpPr>
        <p:spPr>
          <a:xfrm>
            <a:off x="1112288" y="4765655"/>
            <a:ext cx="8679411" cy="1477328"/>
          </a:xfrm>
          <a:prstGeom prst="rect">
            <a:avLst/>
          </a:prstGeom>
          <a:noFill/>
        </p:spPr>
        <p:txBody>
          <a:bodyPr wrap="square">
            <a:spAutoFit/>
          </a:bodyPr>
          <a:lstStyle/>
          <a:p>
            <a:r>
              <a:rPr lang="zh-CN" altLang="en-US" dirty="0">
                <a:solidFill>
                  <a:srgbClr val="000000"/>
                </a:solidFill>
                <a:latin typeface="等线" panose="02010600030101010101" pitchFamily="2" charset="-122"/>
                <a:ea typeface="等线" panose="02010600030101010101" pitchFamily="2" charset="-122"/>
              </a:rPr>
              <a:t>如上例，出现了只与类的小部分有关的私有方法行为</a:t>
            </a:r>
            <a:r>
              <a:rPr lang="en-US" altLang="zh-CN" dirty="0">
                <a:solidFill>
                  <a:srgbClr val="000000"/>
                </a:solidFill>
                <a:latin typeface="等线" panose="02010600030101010101" pitchFamily="2" charset="-122"/>
                <a:ea typeface="等线" panose="02010600030101010101" pitchFamily="2" charset="-122"/>
              </a:rPr>
              <a:t>(</a:t>
            </a:r>
            <a:r>
              <a:rPr lang="en-US" altLang="zh-CN" dirty="0" err="1">
                <a:solidFill>
                  <a:srgbClr val="000000"/>
                </a:solidFill>
                <a:latin typeface="等线" panose="02010600030101010101" pitchFamily="2" charset="-122"/>
                <a:ea typeface="等线" panose="02010600030101010101" pitchFamily="2" charset="-122"/>
              </a:rPr>
              <a:t>selectWithCriteria</a:t>
            </a:r>
            <a:r>
              <a:rPr lang="zh-CN" altLang="en-US" dirty="0">
                <a:solidFill>
                  <a:srgbClr val="000000"/>
                </a:solidFill>
                <a:latin typeface="等线" panose="02010600030101010101" pitchFamily="2" charset="-122"/>
                <a:ea typeface="等线" panose="02010600030101010101" pitchFamily="2" charset="-122"/>
              </a:rPr>
              <a:t>等只与</a:t>
            </a:r>
            <a:r>
              <a:rPr lang="en-US" altLang="zh-CN" dirty="0">
                <a:solidFill>
                  <a:srgbClr val="000000"/>
                </a:solidFill>
                <a:latin typeface="等线" panose="02010600030101010101" pitchFamily="2" charset="-122"/>
                <a:ea typeface="等线" panose="02010600030101010101" pitchFamily="2" charset="-122"/>
              </a:rPr>
              <a:t>select</a:t>
            </a:r>
            <a:r>
              <a:rPr lang="zh-CN" altLang="en-US" dirty="0">
                <a:solidFill>
                  <a:srgbClr val="000000"/>
                </a:solidFill>
                <a:latin typeface="等线" panose="02010600030101010101" pitchFamily="2" charset="-122"/>
                <a:ea typeface="等线" panose="02010600030101010101" pitchFamily="2" charset="-122"/>
              </a:rPr>
              <a:t>语句有关</a:t>
            </a:r>
            <a:r>
              <a:rPr lang="en-US" altLang="zh-CN" dirty="0">
                <a:solidFill>
                  <a:srgbClr val="000000"/>
                </a:solidFill>
                <a:latin typeface="等线" panose="02010600030101010101" pitchFamily="2" charset="-122"/>
                <a:ea typeface="等线" panose="02010600030101010101" pitchFamily="2" charset="-122"/>
              </a:rPr>
              <a:t>),</a:t>
            </a:r>
            <a:r>
              <a:rPr lang="zh-CN" altLang="en-US" dirty="0">
                <a:solidFill>
                  <a:srgbClr val="000000"/>
                </a:solidFill>
                <a:latin typeface="等线" panose="02010600030101010101" pitchFamily="2" charset="-122"/>
                <a:ea typeface="等线" panose="02010600030101010101" pitchFamily="2" charset="-122"/>
              </a:rPr>
              <a:t>就意味存在改进空间。一旦后续有增加</a:t>
            </a:r>
            <a:r>
              <a:rPr lang="en-US" altLang="zh-CN" dirty="0">
                <a:solidFill>
                  <a:srgbClr val="000000"/>
                </a:solidFill>
                <a:latin typeface="等线" panose="02010600030101010101" pitchFamily="2" charset="-122"/>
                <a:ea typeface="等线" panose="02010600030101010101" pitchFamily="2" charset="-122"/>
              </a:rPr>
              <a:t>update</a:t>
            </a:r>
            <a:r>
              <a:rPr lang="zh-CN" altLang="en-US" dirty="0">
                <a:solidFill>
                  <a:srgbClr val="000000"/>
                </a:solidFill>
                <a:latin typeface="等线" panose="02010600030101010101" pitchFamily="2" charset="-122"/>
                <a:ea typeface="等线" panose="02010600030101010101" pitchFamily="2" charset="-122"/>
              </a:rPr>
              <a:t>功能的需求修改类。</a:t>
            </a:r>
            <a:endParaRPr lang="en-US" altLang="zh-CN" dirty="0">
              <a:solidFill>
                <a:srgbClr val="000000"/>
              </a:solidFill>
              <a:latin typeface="等线" panose="02010600030101010101" pitchFamily="2" charset="-122"/>
              <a:ea typeface="等线" panose="02010600030101010101" pitchFamily="2" charset="-122"/>
            </a:endParaRPr>
          </a:p>
          <a:p>
            <a:endParaRPr lang="en-US" altLang="zh-CN" dirty="0">
              <a:solidFill>
                <a:srgbClr val="000000"/>
              </a:solidFill>
              <a:effectLst/>
              <a:latin typeface="等线" panose="02010600030101010101" pitchFamily="2" charset="-122"/>
              <a:ea typeface="等线" panose="02010600030101010101" pitchFamily="2" charset="-122"/>
            </a:endParaRPr>
          </a:p>
          <a:p>
            <a:r>
              <a:rPr lang="zh-CN" altLang="en-US" dirty="0">
                <a:solidFill>
                  <a:srgbClr val="000000"/>
                </a:solidFill>
                <a:latin typeface="等线" panose="02010600030101010101" pitchFamily="2" charset="-122"/>
                <a:ea typeface="等线" panose="02010600030101010101" pitchFamily="2" charset="-122"/>
              </a:rPr>
              <a:t>因此需要为了修改而精心组织系统，要遵循</a:t>
            </a:r>
            <a:r>
              <a:rPr lang="en-US" altLang="zh-CN" dirty="0">
                <a:solidFill>
                  <a:srgbClr val="000000"/>
                </a:solidFill>
                <a:latin typeface="等线" panose="02010600030101010101" pitchFamily="2" charset="-122"/>
                <a:ea typeface="等线" panose="02010600030101010101" pitchFamily="2" charset="-122"/>
              </a:rPr>
              <a:t>SRP</a:t>
            </a:r>
            <a:r>
              <a:rPr lang="zh-CN" altLang="en-US" dirty="0">
                <a:solidFill>
                  <a:srgbClr val="000000"/>
                </a:solidFill>
                <a:latin typeface="等线" panose="02010600030101010101" pitchFamily="2" charset="-122"/>
                <a:ea typeface="等线" panose="02010600030101010101" pitchFamily="2" charset="-122"/>
              </a:rPr>
              <a:t>和</a:t>
            </a:r>
            <a:r>
              <a:rPr lang="en-US" altLang="zh-CN" dirty="0">
                <a:solidFill>
                  <a:srgbClr val="000000"/>
                </a:solidFill>
                <a:latin typeface="等线" panose="02010600030101010101" pitchFamily="2" charset="-122"/>
                <a:ea typeface="等线" panose="02010600030101010101" pitchFamily="2" charset="-122"/>
              </a:rPr>
              <a:t>DIP(</a:t>
            </a:r>
            <a:r>
              <a:rPr lang="zh-CN" altLang="en-US" dirty="0">
                <a:solidFill>
                  <a:srgbClr val="000000"/>
                </a:solidFill>
                <a:latin typeface="等线" panose="02010600030101010101" pitchFamily="2" charset="-122"/>
                <a:ea typeface="等线" panose="02010600030101010101" pitchFamily="2" charset="-122"/>
              </a:rPr>
              <a:t>依赖倒置原则</a:t>
            </a:r>
            <a:r>
              <a:rPr lang="en-US" altLang="zh-CN" dirty="0">
                <a:solidFill>
                  <a:srgbClr val="000000"/>
                </a:solidFill>
                <a:latin typeface="等线" panose="02010600030101010101" pitchFamily="2" charset="-122"/>
                <a:ea typeface="等线" panose="02010600030101010101" pitchFamily="2" charset="-122"/>
              </a:rPr>
              <a:t>)</a:t>
            </a:r>
            <a:r>
              <a:rPr lang="zh-CN" altLang="en-US" dirty="0">
                <a:solidFill>
                  <a:srgbClr val="000000"/>
                </a:solidFill>
                <a:latin typeface="等线" panose="02010600030101010101" pitchFamily="2" charset="-122"/>
                <a:ea typeface="等线" panose="02010600030101010101" pitchFamily="2" charset="-122"/>
              </a:rPr>
              <a:t>等设计原则，符合开放闭合原则。</a:t>
            </a:r>
            <a:endParaRPr lang="zh-CN" altLang="zh-CN" dirty="0">
              <a:effectLst/>
            </a:endParaRPr>
          </a:p>
        </p:txBody>
      </p:sp>
    </p:spTree>
    <p:extLst>
      <p:ext uri="{BB962C8B-B14F-4D97-AF65-F5344CB8AC3E}">
        <p14:creationId xmlns:p14="http://schemas.microsoft.com/office/powerpoint/2010/main" val="341060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B208608-D842-4C11-BF7B-FA4AE088B3E4}"/>
              </a:ext>
            </a:extLst>
          </p:cNvPr>
          <p:cNvGrpSpPr/>
          <p:nvPr/>
        </p:nvGrpSpPr>
        <p:grpSpPr>
          <a:xfrm>
            <a:off x="0" y="182248"/>
            <a:ext cx="1912508" cy="657885"/>
            <a:chOff x="0" y="182248"/>
            <a:chExt cx="1912508" cy="657885"/>
          </a:xfrm>
        </p:grpSpPr>
        <p:sp>
          <p:nvSpPr>
            <p:cNvPr id="5" name="矩形 4">
              <a:extLst>
                <a:ext uri="{FF2B5EF4-FFF2-40B4-BE49-F238E27FC236}">
                  <a16:creationId xmlns:a16="http://schemas.microsoft.com/office/drawing/2014/main" id="{5DB35E72-97AE-47C1-9F08-7F828829969D}"/>
                </a:ext>
              </a:extLst>
            </p:cNvPr>
            <p:cNvSpPr/>
            <p:nvPr/>
          </p:nvSpPr>
          <p:spPr>
            <a:xfrm>
              <a:off x="0" y="182248"/>
              <a:ext cx="1005840" cy="657885"/>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等线" panose="020F0502020204030204"/>
                <a:ea typeface="等线" panose="02010600030101010101" pitchFamily="2" charset="-122"/>
              </a:endParaRPr>
            </a:p>
          </p:txBody>
        </p:sp>
        <p:sp>
          <p:nvSpPr>
            <p:cNvPr id="6" name="文本框 5">
              <a:extLst>
                <a:ext uri="{FF2B5EF4-FFF2-40B4-BE49-F238E27FC236}">
                  <a16:creationId xmlns:a16="http://schemas.microsoft.com/office/drawing/2014/main" id="{FB6FFDFB-8AD9-4205-BFAC-387982BED5C1}"/>
                </a:ext>
              </a:extLst>
            </p:cNvPr>
            <p:cNvSpPr txBox="1"/>
            <p:nvPr/>
          </p:nvSpPr>
          <p:spPr>
            <a:xfrm>
              <a:off x="1112289" y="280357"/>
              <a:ext cx="800219" cy="461665"/>
            </a:xfrm>
            <a:prstGeom prst="rect">
              <a:avLst/>
            </a:prstGeom>
            <a:noFill/>
          </p:spPr>
          <p:txBody>
            <a:bodyPr wrap="none" rtlCol="0">
              <a:spAutoFit/>
            </a:bodyPr>
            <a:lstStyle/>
            <a:p>
              <a:r>
                <a:rPr lang="zh-CN" altLang="en-US" sz="2400" b="1" dirty="0">
                  <a:solidFill>
                    <a:srgbClr val="4ACBD6"/>
                  </a:solidFill>
                  <a:latin typeface="微软雅黑" panose="020B0503020204020204" pitchFamily="34" charset="-122"/>
                  <a:ea typeface="微软雅黑" panose="020B0503020204020204" pitchFamily="34" charset="-122"/>
                  <a:cs typeface="Arial"/>
                </a:rPr>
                <a:t>总结</a:t>
              </a:r>
            </a:p>
          </p:txBody>
        </p:sp>
      </p:grpSp>
      <p:sp>
        <p:nvSpPr>
          <p:cNvPr id="12" name="TextBox 11">
            <a:extLst>
              <a:ext uri="{FF2B5EF4-FFF2-40B4-BE49-F238E27FC236}">
                <a16:creationId xmlns:a16="http://schemas.microsoft.com/office/drawing/2014/main" id="{59759BF0-1FB5-49B6-801D-1145B53395BF}"/>
              </a:ext>
            </a:extLst>
          </p:cNvPr>
          <p:cNvSpPr txBox="1"/>
          <p:nvPr/>
        </p:nvSpPr>
        <p:spPr>
          <a:xfrm>
            <a:off x="1470429" y="1092815"/>
            <a:ext cx="4518892" cy="2862322"/>
          </a:xfrm>
          <a:prstGeom prst="rect">
            <a:avLst/>
          </a:prstGeom>
          <a:noFill/>
        </p:spPr>
        <p:txBody>
          <a:bodyPr wrap="square">
            <a:spAutoFit/>
          </a:bodyPr>
          <a:lstStyle/>
          <a:p>
            <a:pPr marL="342900" indent="-342900">
              <a:buAutoNum type="arabicPeriod"/>
            </a:pPr>
            <a:r>
              <a:rPr lang="zh-CN" altLang="en-US" dirty="0"/>
              <a:t>类要符合单一权责原则，尽量短小</a:t>
            </a:r>
            <a:endParaRPr lang="en-US" altLang="zh-CN" dirty="0"/>
          </a:p>
          <a:p>
            <a:pPr marL="342900" indent="-342900">
              <a:buAutoNum type="arabicPeriod"/>
            </a:pPr>
            <a:endParaRPr lang="en-US" altLang="zh-CN" dirty="0"/>
          </a:p>
          <a:p>
            <a:pPr marL="342900" indent="-342900">
              <a:buAutoNum type="arabicPeriod"/>
            </a:pPr>
            <a:endParaRPr lang="en-US" altLang="zh-CN" dirty="0">
              <a:effectLst/>
            </a:endParaRPr>
          </a:p>
          <a:p>
            <a:pPr marL="342900" indent="-342900">
              <a:buAutoNum type="arabicPeriod"/>
            </a:pPr>
            <a:r>
              <a:rPr lang="zh-CN" altLang="en-US" dirty="0"/>
              <a:t>系统需要精心组织类，要符合开放闭合原则，对扩展开放，对修改闭合。主要手段是子类化。</a:t>
            </a:r>
            <a:endParaRPr lang="en-US" altLang="zh-CN" dirty="0"/>
          </a:p>
          <a:p>
            <a:pPr marL="342900" indent="-342900">
              <a:buAutoNum type="arabicPeriod"/>
            </a:pPr>
            <a:endParaRPr lang="en-US" altLang="zh-CN" dirty="0"/>
          </a:p>
          <a:p>
            <a:pPr marL="342900" indent="-342900">
              <a:buAutoNum type="arabicPeriod"/>
            </a:pPr>
            <a:endParaRPr lang="en-US" altLang="zh-CN" dirty="0">
              <a:effectLst/>
            </a:endParaRPr>
          </a:p>
          <a:p>
            <a:pPr marL="342900" indent="-342900">
              <a:buAutoNum type="arabicPeriod"/>
            </a:pPr>
            <a:r>
              <a:rPr lang="zh-CN" altLang="en-US" dirty="0"/>
              <a:t>类需要能够隔离修改，符合依赖倒置原则，应当依赖抽象而不是细节</a:t>
            </a:r>
            <a:endParaRPr lang="zh-CN" altLang="zh-CN" dirty="0">
              <a:effectLst/>
            </a:endParaRPr>
          </a:p>
        </p:txBody>
      </p:sp>
    </p:spTree>
    <p:extLst>
      <p:ext uri="{BB962C8B-B14F-4D97-AF65-F5344CB8AC3E}">
        <p14:creationId xmlns:p14="http://schemas.microsoft.com/office/powerpoint/2010/main" val="2897666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1761</Words>
  <Application>Microsoft Office PowerPoint</Application>
  <PresentationFormat>Widescreen</PresentationFormat>
  <Paragraphs>220</Paragraphs>
  <Slides>29</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var(--code-font)</vt:lpstr>
      <vt:lpstr>等线</vt:lpstr>
      <vt:lpstr>等线 Light</vt:lpstr>
      <vt:lpstr>宋体</vt:lpstr>
      <vt:lpstr>微软雅黑</vt:lpstr>
      <vt:lpstr>Arial</vt:lpstr>
      <vt:lpstr>Consolas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w0112714</dc:creator>
  <cp:lastModifiedBy>王 显淼</cp:lastModifiedBy>
  <cp:revision>155</cp:revision>
  <dcterms:created xsi:type="dcterms:W3CDTF">2021-04-13T12:02:50Z</dcterms:created>
  <dcterms:modified xsi:type="dcterms:W3CDTF">2021-05-15T19:47:25Z</dcterms:modified>
</cp:coreProperties>
</file>