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469420F-1B9D-C345-A3CD-4F5C159353B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61">
          <p15:clr>
            <a:srgbClr val="A4A3A4"/>
          </p15:clr>
        </p15:guide>
        <p15:guide id="2" orient="horz" pos="3239">
          <p15:clr>
            <a:srgbClr val="A4A3A4"/>
          </p15:clr>
        </p15:guide>
        <p15:guide id="3" orient="horz" pos="3146">
          <p15:clr>
            <a:srgbClr val="A4A3A4"/>
          </p15:clr>
        </p15:guide>
        <p15:guide id="4" orient="horz" pos="545">
          <p15:clr>
            <a:srgbClr val="A4A3A4"/>
          </p15:clr>
        </p15:guide>
        <p15:guide id="5" orient="horz" pos="1721">
          <p15:clr>
            <a:srgbClr val="A4A3A4"/>
          </p15:clr>
        </p15:guide>
        <p15:guide id="6" orient="horz" pos="2666">
          <p15:clr>
            <a:srgbClr val="A4A3A4"/>
          </p15:clr>
        </p15:guide>
        <p15:guide id="7" orient="horz" pos="305" userDrawn="1">
          <p15:clr>
            <a:srgbClr val="A4A3A4"/>
          </p15:clr>
        </p15:guide>
        <p15:guide id="8" orient="horz" pos="1212" userDrawn="1">
          <p15:clr>
            <a:srgbClr val="A4A3A4"/>
          </p15:clr>
        </p15:guide>
        <p15:guide id="9" pos="3152" userDrawn="1">
          <p15:clr>
            <a:srgbClr val="A4A3A4"/>
          </p15:clr>
        </p15:guide>
        <p15:guide id="10" pos="2996">
          <p15:clr>
            <a:srgbClr val="A4A3A4"/>
          </p15:clr>
        </p15:guide>
        <p15:guide id="11" pos="5470">
          <p15:clr>
            <a:srgbClr val="A4A3A4"/>
          </p15:clr>
        </p15:guide>
        <p15:guide id="12" pos="431">
          <p15:clr>
            <a:srgbClr val="A4A3A4"/>
          </p15:clr>
        </p15:guide>
        <p15:guide id="13" pos="3220" userDrawn="1">
          <p15:clr>
            <a:srgbClr val="A4A3A4"/>
          </p15:clr>
        </p15:guide>
        <p15:guide id="14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EB8BE"/>
    <a:srgbClr val="4ACBD6"/>
    <a:srgbClr val="A7A9AC"/>
    <a:srgbClr val="97989C"/>
    <a:srgbClr val="FFCC08"/>
    <a:srgbClr val="28353A"/>
    <a:srgbClr val="3FB8BE"/>
    <a:srgbClr val="77C2D2"/>
    <a:srgbClr val="36444B"/>
    <a:srgbClr val="BA1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 autoAdjust="0"/>
    <p:restoredTop sz="94690" autoAdjust="0"/>
  </p:normalViewPr>
  <p:slideViewPr>
    <p:cSldViewPr snapToGrid="0" snapToObjects="1">
      <p:cViewPr varScale="1">
        <p:scale>
          <a:sx n="139" d="100"/>
          <a:sy n="139" d="100"/>
        </p:scale>
        <p:origin x="348" y="198"/>
      </p:cViewPr>
      <p:guideLst>
        <p:guide orient="horz" pos="2961"/>
        <p:guide orient="horz" pos="3239"/>
        <p:guide orient="horz" pos="3146"/>
        <p:guide orient="horz" pos="545"/>
        <p:guide orient="horz" pos="1721"/>
        <p:guide orient="horz" pos="2666"/>
        <p:guide orient="horz" pos="305"/>
        <p:guide orient="horz" pos="1212"/>
        <p:guide pos="3152"/>
        <p:guide pos="2996"/>
        <p:guide pos="5470"/>
        <p:guide pos="431"/>
        <p:guide pos="3220"/>
        <p:guide pos="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5" d="100"/>
          <a:sy n="135" d="100"/>
        </p:scale>
        <p:origin x="-238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204942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  <p:pic>
        <p:nvPicPr>
          <p:cNvPr id="16" name="Picture 15" descr="int_TP-Link Brand Guidelines_05202016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88105" y="1375704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588105" y="2395685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8105" y="3417457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88105" y="1613530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592336" y="2633421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592336" y="3662419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2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6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30" y="1381692"/>
            <a:ext cx="79940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9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8" name="Picture 17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375703"/>
            <a:ext cx="3680292" cy="30085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3145" y="1370886"/>
            <a:ext cx="422729" cy="313084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99041" y="4071125"/>
            <a:ext cx="422729" cy="313084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20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2" name="Picture 21" descr="TP-LINK_Logo-final_gray30-02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24579"/>
          <a:stretch/>
        </p:blipFill>
        <p:spPr>
          <a:xfrm>
            <a:off x="0" y="-125847"/>
            <a:ext cx="9269106" cy="5341918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30"/>
            <a:ext cx="5326518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pic>
        <p:nvPicPr>
          <p:cNvPr id="7" name="Picture 6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9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1" y="-75047"/>
            <a:ext cx="9269106" cy="69596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30"/>
            <a:ext cx="5326518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pic>
        <p:nvPicPr>
          <p:cNvPr id="11" name="Picture 10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3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244625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1" y="-75047"/>
            <a:ext cx="9269106" cy="695962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687320" y="2231925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4ACBD6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28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1" y="-75047"/>
            <a:ext cx="9269106" cy="6959620"/>
          </a:xfrm>
          <a:prstGeom prst="rect">
            <a:avLst/>
          </a:prstGeom>
        </p:spPr>
      </p:pic>
      <p:pic>
        <p:nvPicPr>
          <p:cNvPr id="15" name="Picture 14" descr="whitelogo-0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pic>
        <p:nvPicPr>
          <p:cNvPr id="16" name="Picture 15" descr="int_TP-Link Brand Guidelines_05202016-0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  <p:sp>
        <p:nvSpPr>
          <p:cNvPr id="2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204942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4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Lifestyle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PLINK_LIFE_LR_0003-v7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80027" cy="5143499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  <p:pic>
        <p:nvPicPr>
          <p:cNvPr id="14" name="Picture 13" descr="whitelogo-0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sp>
        <p:nvSpPr>
          <p:cNvPr id="1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204942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5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71" y="2251730"/>
            <a:ext cx="3944307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99041" y="2251730"/>
            <a:ext cx="3876675" cy="2132479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6" name="Picture 5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4" name="Picture 1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88470" y="2650333"/>
            <a:ext cx="8098330" cy="16787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8095523" cy="110694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22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3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375703"/>
            <a:ext cx="3680292" cy="30085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18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0" name="Picture 19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18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0" name="Picture 19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588105" y="2795552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2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88105" y="1375704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2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88105" y="1613530"/>
            <a:ext cx="4162273" cy="111895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592336" y="3033288"/>
            <a:ext cx="4162273" cy="111895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98" r:id="rId2"/>
    <p:sldLayoutId id="2147493534" r:id="rId3"/>
    <p:sldLayoutId id="2147493541" r:id="rId4"/>
    <p:sldLayoutId id="2147493504" r:id="rId5"/>
    <p:sldLayoutId id="2147493483" r:id="rId6"/>
    <p:sldLayoutId id="2147493484" r:id="rId7"/>
    <p:sldLayoutId id="2147493508" r:id="rId8"/>
    <p:sldLayoutId id="2147493510" r:id="rId9"/>
    <p:sldLayoutId id="2147493511" r:id="rId10"/>
    <p:sldLayoutId id="2147493522" r:id="rId11"/>
    <p:sldLayoutId id="2147493507" r:id="rId12"/>
    <p:sldLayoutId id="2147493543" r:id="rId13"/>
    <p:sldLayoutId id="2147493544" r:id="rId14"/>
    <p:sldLayoutId id="2147493459" r:id="rId15"/>
    <p:sldLayoutId id="2147493513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研发联席会</a:t>
            </a:r>
            <a:r>
              <a:rPr lang="en-US" altLang="zh-CN" dirty="0"/>
              <a:t>2020</a:t>
            </a:r>
            <a:r>
              <a:rPr lang="zh-CN" altLang="en-US" dirty="0"/>
              <a:t>届转正答辩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2020/10/24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7285" y="2546992"/>
            <a:ext cx="3340598" cy="670596"/>
          </a:xfrm>
        </p:spPr>
        <p:txBody>
          <a:bodyPr/>
          <a:lstStyle/>
          <a:p>
            <a:r>
              <a:rPr lang="zh-CN" altLang="en-US" dirty="0" smtClean="0"/>
              <a:t>岗位</a:t>
            </a:r>
            <a:r>
              <a:rPr lang="en-US" altLang="zh-CN" dirty="0" smtClean="0"/>
              <a:t>: </a:t>
            </a:r>
            <a:r>
              <a:rPr lang="zh-CN" altLang="en-US" dirty="0" smtClean="0"/>
              <a:t>智能与服务中心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WebUI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课题</a:t>
            </a:r>
            <a:r>
              <a:rPr lang="en-US" altLang="zh-CN" dirty="0" smtClean="0"/>
              <a:t>: </a:t>
            </a:r>
            <a:r>
              <a:rPr lang="en-US" altLang="zh-CN" dirty="0"/>
              <a:t>UI</a:t>
            </a:r>
            <a:r>
              <a:rPr lang="zh-CN" altLang="zh-CN" dirty="0"/>
              <a:t>通用优化</a:t>
            </a:r>
            <a:r>
              <a:rPr lang="zh-CN" altLang="zh-CN" dirty="0" smtClean="0"/>
              <a:t>工具</a:t>
            </a:r>
            <a:endParaRPr lang="zh-CN" altLang="en-US" dirty="0" smtClean="0"/>
          </a:p>
          <a:p>
            <a:r>
              <a:rPr lang="zh-CN" altLang="en-US" dirty="0" smtClean="0"/>
              <a:t>导师</a:t>
            </a:r>
            <a:r>
              <a:rPr lang="en-US" altLang="zh-CN" dirty="0" smtClean="0"/>
              <a:t>: </a:t>
            </a:r>
            <a:r>
              <a:rPr lang="zh-CN" altLang="en-US" dirty="0" smtClean="0"/>
              <a:t>韦仁焱  答辩人</a:t>
            </a:r>
            <a:r>
              <a:rPr lang="en-US" altLang="zh-CN" dirty="0" smtClean="0"/>
              <a:t>: </a:t>
            </a:r>
            <a:r>
              <a:rPr lang="zh-CN" altLang="en-US" dirty="0" smtClean="0"/>
              <a:t>王显淼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17648" y="1655276"/>
            <a:ext cx="1551775" cy="1543166"/>
            <a:chOff x="1512226" y="1948265"/>
            <a:chExt cx="2608126" cy="2608126"/>
          </a:xfrm>
          <a:solidFill>
            <a:srgbClr val="4ACBD6"/>
          </a:solidFill>
        </p:grpSpPr>
        <p:grpSp>
          <p:nvGrpSpPr>
            <p:cNvPr id="7" name="组合 6"/>
            <p:cNvGrpSpPr/>
            <p:nvPr/>
          </p:nvGrpSpPr>
          <p:grpSpPr>
            <a:xfrm>
              <a:off x="1512226" y="1948265"/>
              <a:ext cx="2608126" cy="2608126"/>
              <a:chOff x="475814" y="349984"/>
              <a:chExt cx="1821716" cy="1821716"/>
            </a:xfrm>
            <a:grpFill/>
          </p:grpSpPr>
          <p:sp>
            <p:nvSpPr>
              <p:cNvPr id="11" name="椭圆 10"/>
              <p:cNvSpPr/>
              <p:nvPr/>
            </p:nvSpPr>
            <p:spPr>
              <a:xfrm>
                <a:off x="475814" y="349984"/>
                <a:ext cx="1821716" cy="1821716"/>
              </a:xfrm>
              <a:prstGeom prst="ellipse">
                <a:avLst/>
              </a:prstGeom>
              <a:grpFill/>
              <a:ln w="22225" cap="flat" cmpd="sng" algn="ctr">
                <a:gradFill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5400000" scaled="1"/>
                </a:gradFill>
                <a:prstDash val="solid"/>
                <a:miter lim="800000"/>
              </a:ln>
              <a:effectLst>
                <a:outerShdw blurRad="292100" dist="1397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584986" y="459157"/>
                <a:ext cx="1603371" cy="1603370"/>
                <a:chOff x="2706461" y="2004333"/>
                <a:chExt cx="2228850" cy="2228850"/>
              </a:xfrm>
              <a:grpFill/>
              <a:effectLst/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2706461" y="2004333"/>
                  <a:ext cx="2228850" cy="2228850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819402" y="2117274"/>
                  <a:ext cx="2002968" cy="2002968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2977244" y="2275116"/>
                  <a:ext cx="1687284" cy="1687284"/>
                </a:xfrm>
                <a:prstGeom prst="ellipse">
                  <a:avLst/>
                </a:prstGeom>
                <a:grpFill/>
                <a:ln w="38100" cap="flat" cmpd="sng" algn="ctr">
                  <a:gradFill flip="none" rotWithShape="1">
                    <a:gsLst>
                      <a:gs pos="0">
                        <a:sysClr val="window" lastClr="FFFFFF">
                          <a:lumMod val="85000"/>
                        </a:sysClr>
                      </a:gs>
                      <a:gs pos="100000">
                        <a:sysClr val="window" lastClr="FFFFFF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>
                  <a:innerShdw blurRad="177800" dist="762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2044694" y="2767361"/>
              <a:ext cx="1600263" cy="1072210"/>
              <a:chOff x="3512094" y="-880147"/>
              <a:chExt cx="2619299" cy="1754985"/>
            </a:xfrm>
            <a:grpFill/>
          </p:grpSpPr>
          <p:sp>
            <p:nvSpPr>
              <p:cNvPr id="9" name="文本框 8"/>
              <p:cNvSpPr txBox="1"/>
              <p:nvPr/>
            </p:nvSpPr>
            <p:spPr>
              <a:xfrm>
                <a:off x="3531283" y="-880147"/>
                <a:ext cx="2580434" cy="1171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 录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512094" y="63897"/>
                <a:ext cx="2619299" cy="81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CONTENTS</a:t>
                </a: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3574263" y="935026"/>
            <a:ext cx="3399259" cy="653195"/>
            <a:chOff x="4385985" y="949005"/>
            <a:chExt cx="5713258" cy="1103972"/>
          </a:xfrm>
        </p:grpSpPr>
        <p:sp>
          <p:nvSpPr>
            <p:cNvPr id="17" name="圆角矩形 16"/>
            <p:cNvSpPr/>
            <p:nvPr/>
          </p:nvSpPr>
          <p:spPr>
            <a:xfrm>
              <a:off x="5047269" y="1193780"/>
              <a:ext cx="5051974" cy="647226"/>
            </a:xfrm>
            <a:prstGeom prst="roundRect">
              <a:avLst>
                <a:gd name="adj" fmla="val 26862"/>
              </a:avLst>
            </a:prstGeom>
            <a:solidFill>
              <a:srgbClr val="4ACBD6"/>
            </a:solidFill>
            <a:ln w="15875" cap="flat" cmpd="sng" algn="ctr">
              <a:gradFill flip="none" rotWithShape="1">
                <a:gsLst>
                  <a:gs pos="0">
                    <a:srgbClr val="C9C9C9"/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90085" y="1208603"/>
              <a:ext cx="4308971" cy="6055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方正兰亭中粗黑_GBK" panose="02000000000000000000" pitchFamily="2" charset="-122"/>
                </a:rPr>
                <a:t>01  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方正兰亭中粗黑_GBK" panose="02000000000000000000" pitchFamily="2" charset="-122"/>
                </a:rPr>
                <a:t>课题需求分析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385985" y="949005"/>
              <a:ext cx="1280311" cy="1103972"/>
              <a:chOff x="540674" y="2478267"/>
              <a:chExt cx="1205922" cy="1039829"/>
            </a:xfrm>
          </p:grpSpPr>
          <p:sp>
            <p:nvSpPr>
              <p:cNvPr id="29" name="六边形 28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 cap="flat" cmpd="sng" algn="ctr">
                <a:gradFill>
                  <a:gsLst>
                    <a:gs pos="89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7200000" scaled="0"/>
                </a:gradFill>
                <a:prstDash val="solid"/>
                <a:miter lim="800000"/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六边形 2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4ACBD6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836506" y="1267420"/>
              <a:ext cx="479630" cy="449916"/>
              <a:chOff x="3108756" y="2110160"/>
              <a:chExt cx="745081" cy="698920"/>
            </a:xfrm>
            <a:solidFill>
              <a:sysClr val="window" lastClr="FFFFFF"/>
            </a:solidFill>
          </p:grpSpPr>
          <p:sp>
            <p:nvSpPr>
              <p:cNvPr id="21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3575164" y="1715950"/>
            <a:ext cx="3475487" cy="653195"/>
            <a:chOff x="4257869" y="2221099"/>
            <a:chExt cx="5841381" cy="1103973"/>
          </a:xfrm>
        </p:grpSpPr>
        <p:sp>
          <p:nvSpPr>
            <p:cNvPr id="32" name="圆角矩形 31"/>
            <p:cNvSpPr/>
            <p:nvPr/>
          </p:nvSpPr>
          <p:spPr>
            <a:xfrm>
              <a:off x="5047272" y="2489730"/>
              <a:ext cx="5051978" cy="647227"/>
            </a:xfrm>
            <a:prstGeom prst="roundRect">
              <a:avLst>
                <a:gd name="adj" fmla="val 26862"/>
              </a:avLst>
            </a:prstGeom>
            <a:solidFill>
              <a:srgbClr val="4ACBD6"/>
            </a:solidFill>
            <a:ln w="15875" cap="flat" cmpd="sng" algn="ctr">
              <a:gradFill flip="none" rotWithShape="1">
                <a:gsLst>
                  <a:gs pos="0">
                    <a:srgbClr val="C9C9C9"/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63667" y="2489730"/>
              <a:ext cx="4435583" cy="6055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PART 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方正兰亭中粗黑_GBK" panose="02000000000000000000" pitchFamily="2" charset="-122"/>
                </a:rPr>
                <a:t>02  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方正兰亭中粗黑_GBK" panose="02000000000000000000" pitchFamily="2" charset="-122"/>
                </a:rPr>
                <a:t>课题实现过程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  <p:sp>
          <p:nvSpPr>
            <p:cNvPr id="34" name="六边形 33"/>
            <p:cNvSpPr/>
            <p:nvPr/>
          </p:nvSpPr>
          <p:spPr>
            <a:xfrm>
              <a:off x="4257869" y="2221099"/>
              <a:ext cx="1280312" cy="1103973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 cap="flat" cmpd="sng" algn="ctr">
              <a:gradFill>
                <a:gsLst>
                  <a:gs pos="89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7200000" scaled="0"/>
              </a:gradFill>
              <a:prstDash val="solid"/>
              <a:miter lim="800000"/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>
              <a:off x="4387503" y="2346526"/>
              <a:ext cx="1021045" cy="880416"/>
            </a:xfrm>
            <a:prstGeom prst="hexagon">
              <a:avLst/>
            </a:prstGeom>
            <a:solidFill>
              <a:srgbClr val="4ACBD6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KSO_Shape"/>
            <p:cNvSpPr>
              <a:spLocks/>
            </p:cNvSpPr>
            <p:nvPr/>
          </p:nvSpPr>
          <p:spPr bwMode="auto">
            <a:xfrm>
              <a:off x="4791034" y="2589642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3967712" y="2659103"/>
            <a:ext cx="3005810" cy="382949"/>
          </a:xfrm>
          <a:prstGeom prst="roundRect">
            <a:avLst>
              <a:gd name="adj" fmla="val 26862"/>
            </a:avLst>
          </a:prstGeom>
          <a:solidFill>
            <a:srgbClr val="4ACBD6"/>
          </a:solidFill>
          <a:ln w="15875" cap="flat" cmpd="sng" algn="ctr">
            <a:gradFill flip="none" rotWithShape="1">
              <a:gsLst>
                <a:gs pos="0">
                  <a:srgbClr val="C9C9C9"/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39438" y="2681177"/>
            <a:ext cx="2574476" cy="358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/>
            <a:r>
              <a:rPr lang="en-US" altLang="zh-CN" sz="1600" dirty="0">
                <a:solidFill>
                  <a:prstClr val="white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PART </a:t>
            </a:r>
            <a:r>
              <a:rPr lang="en-US" altLang="zh-CN" sz="1600" dirty="0">
                <a:solidFill>
                  <a:prstClr val="white"/>
                </a:solidFill>
                <a:latin typeface="Calibri" panose="020F0502020204030204"/>
                <a:ea typeface="方正兰亭中粗黑_GBK" panose="02000000000000000000" pitchFamily="2" charset="-122"/>
              </a:rPr>
              <a:t>03  </a:t>
            </a:r>
            <a:r>
              <a:rPr lang="zh-CN" altLang="en-US" sz="1600" dirty="0" smtClean="0">
                <a:solidFill>
                  <a:prstClr val="white"/>
                </a:solidFill>
                <a:latin typeface="Calibri" panose="020F0502020204030204"/>
                <a:ea typeface="方正兰亭中粗黑_GBK" panose="02000000000000000000" pitchFamily="2" charset="-122"/>
              </a:rPr>
              <a:t>课题结果展示</a:t>
            </a:r>
            <a:endParaRPr lang="zh-CN" altLang="en-US" sz="1600" dirty="0">
              <a:solidFill>
                <a:prstClr val="white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3574263" y="2527579"/>
            <a:ext cx="761756" cy="653195"/>
          </a:xfrm>
          <a:prstGeom prst="hexagon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 cap="flat" cmpd="sng" algn="ctr">
            <a:gradFill>
              <a:gsLst>
                <a:gs pos="89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7200000" scaled="0"/>
            </a:gradFill>
            <a:prstDash val="solid"/>
            <a:miter lim="800000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六边形 39"/>
          <p:cNvSpPr/>
          <p:nvPr/>
        </p:nvSpPr>
        <p:spPr>
          <a:xfrm>
            <a:off x="3651392" y="2601791"/>
            <a:ext cx="607498" cy="520921"/>
          </a:xfrm>
          <a:prstGeom prst="hexagon">
            <a:avLst/>
          </a:prstGeom>
          <a:solidFill>
            <a:srgbClr val="4ACBD6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Freeform 583"/>
          <p:cNvSpPr>
            <a:spLocks/>
          </p:cNvSpPr>
          <p:nvPr/>
        </p:nvSpPr>
        <p:spPr bwMode="auto">
          <a:xfrm>
            <a:off x="3844262" y="2754686"/>
            <a:ext cx="228322" cy="87470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2" name="Freeform 584"/>
          <p:cNvSpPr>
            <a:spLocks/>
          </p:cNvSpPr>
          <p:nvPr/>
        </p:nvSpPr>
        <p:spPr bwMode="auto">
          <a:xfrm>
            <a:off x="3989968" y="2798217"/>
            <a:ext cx="59392" cy="144898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3" name="Freeform 585"/>
          <p:cNvSpPr>
            <a:spLocks/>
          </p:cNvSpPr>
          <p:nvPr/>
        </p:nvSpPr>
        <p:spPr bwMode="auto">
          <a:xfrm>
            <a:off x="3918246" y="2836843"/>
            <a:ext cx="51377" cy="106272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" name="Freeform 586"/>
          <p:cNvSpPr>
            <a:spLocks/>
          </p:cNvSpPr>
          <p:nvPr/>
        </p:nvSpPr>
        <p:spPr bwMode="auto">
          <a:xfrm>
            <a:off x="3844262" y="2848492"/>
            <a:ext cx="54049" cy="94624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967712" y="3492541"/>
            <a:ext cx="3005810" cy="382949"/>
          </a:xfrm>
          <a:prstGeom prst="roundRect">
            <a:avLst>
              <a:gd name="adj" fmla="val 26862"/>
            </a:avLst>
          </a:prstGeom>
          <a:solidFill>
            <a:srgbClr val="4ACBD6"/>
          </a:solidFill>
          <a:ln w="15875" cap="flat" cmpd="sng" algn="ctr">
            <a:gradFill flip="none" rotWithShape="1">
              <a:gsLst>
                <a:gs pos="0">
                  <a:srgbClr val="C9C9C9"/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347038" y="3500883"/>
            <a:ext cx="2566876" cy="358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14400"/>
            <a:r>
              <a:rPr lang="en-US" altLang="zh-CN" sz="1600" dirty="0">
                <a:solidFill>
                  <a:prstClr val="white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PART </a:t>
            </a:r>
            <a:r>
              <a:rPr lang="en-US" altLang="zh-CN" sz="1600" dirty="0">
                <a:solidFill>
                  <a:prstClr val="white"/>
                </a:solidFill>
                <a:latin typeface="Calibri" panose="020F0502020204030204"/>
                <a:ea typeface="方正兰亭中粗黑_GBK" panose="02000000000000000000" pitchFamily="2" charset="-122"/>
              </a:rPr>
              <a:t>04  </a:t>
            </a:r>
            <a:r>
              <a:rPr lang="zh-CN" altLang="en-US" sz="1600" dirty="0" smtClean="0">
                <a:solidFill>
                  <a:prstClr val="white"/>
                </a:solidFill>
                <a:latin typeface="Calibri" panose="020F0502020204030204"/>
                <a:ea typeface="方正兰亭中粗黑_GBK" panose="02000000000000000000" pitchFamily="2" charset="-122"/>
              </a:rPr>
              <a:t>课题总结</a:t>
            </a:r>
            <a:endParaRPr lang="zh-CN" altLang="en-US" sz="1600" dirty="0">
              <a:solidFill>
                <a:prstClr val="white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574263" y="3339208"/>
            <a:ext cx="761756" cy="653195"/>
            <a:chOff x="540674" y="2465412"/>
            <a:chExt cx="1205922" cy="1039829"/>
          </a:xfrm>
        </p:grpSpPr>
        <p:sp>
          <p:nvSpPr>
            <p:cNvPr id="48" name="六边形 47"/>
            <p:cNvSpPr/>
            <p:nvPr/>
          </p:nvSpPr>
          <p:spPr>
            <a:xfrm>
              <a:off x="540674" y="2465412"/>
              <a:ext cx="1205922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 cap="flat" cmpd="sng" algn="ctr">
              <a:gradFill>
                <a:gsLst>
                  <a:gs pos="89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7200000" scaled="0"/>
              </a:gradFill>
              <a:prstDash val="solid"/>
              <a:miter lim="800000"/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六边形 48"/>
            <p:cNvSpPr/>
            <p:nvPr/>
          </p:nvSpPr>
          <p:spPr>
            <a:xfrm>
              <a:off x="662776" y="2583551"/>
              <a:ext cx="961719" cy="829261"/>
            </a:xfrm>
            <a:prstGeom prst="hexagon">
              <a:avLst/>
            </a:prstGeom>
            <a:solidFill>
              <a:srgbClr val="4ACBD6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05832" y="3576027"/>
            <a:ext cx="273549" cy="213416"/>
            <a:chOff x="4172643" y="3997027"/>
            <a:chExt cx="736426" cy="577745"/>
          </a:xfrm>
          <a:solidFill>
            <a:sysClr val="window" lastClr="FFFFFF"/>
          </a:solidFill>
        </p:grpSpPr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Freeform 15"/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Freeform 16"/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2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9493" y="1553130"/>
            <a:ext cx="3944307" cy="741839"/>
          </a:xfrm>
        </p:spPr>
        <p:txBody>
          <a:bodyPr/>
          <a:lstStyle/>
          <a:p>
            <a:r>
              <a:rPr lang="en-US" altLang="zh-CN" sz="2400" dirty="0" smtClean="0"/>
              <a:t>PART 01: </a:t>
            </a:r>
            <a:r>
              <a:rPr lang="zh-CN" altLang="en-US" sz="2400" dirty="0" smtClean="0"/>
              <a:t>课题需求分析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00672" y="1456877"/>
            <a:ext cx="3876675" cy="2132479"/>
          </a:xfrm>
        </p:spPr>
        <p:txBody>
          <a:bodyPr/>
          <a:lstStyle/>
          <a:p>
            <a:r>
              <a:rPr lang="zh-CN" altLang="en-US" sz="1800" dirty="0" smtClean="0"/>
              <a:t>课题背景及内容</a:t>
            </a:r>
            <a:endParaRPr lang="en-US" altLang="zh-CN" sz="1800" dirty="0" smtClean="0"/>
          </a:p>
          <a:p>
            <a:r>
              <a:rPr lang="zh-CN" altLang="en-US" sz="1800" dirty="0" smtClean="0"/>
              <a:t>课题内容分析</a:t>
            </a:r>
            <a:endParaRPr lang="en-US" altLang="zh-CN" sz="1800" dirty="0" smtClean="0"/>
          </a:p>
          <a:p>
            <a:r>
              <a:rPr lang="zh-CN" altLang="en-US" sz="1800" dirty="0" smtClean="0"/>
              <a:t>冗余对象分析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761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1526511" y="1266962"/>
            <a:ext cx="1526758" cy="3162287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8187070" y="137560"/>
            <a:ext cx="369284" cy="329673"/>
            <a:chOff x="4939427" y="858005"/>
            <a:chExt cx="1280312" cy="1103973"/>
          </a:xfrm>
        </p:grpSpPr>
        <p:grpSp>
          <p:nvGrpSpPr>
            <p:cNvPr id="45" name="组合 44"/>
            <p:cNvGrpSpPr/>
            <p:nvPr/>
          </p:nvGrpSpPr>
          <p:grpSpPr>
            <a:xfrm>
              <a:off x="4939427" y="858005"/>
              <a:ext cx="1280312" cy="1103973"/>
              <a:chOff x="540674" y="2478267"/>
              <a:chExt cx="1205922" cy="1039829"/>
            </a:xfrm>
          </p:grpSpPr>
          <p:sp>
            <p:nvSpPr>
              <p:cNvPr id="55" name="六边形 54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6" name="六边形 55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4ACBD6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5389945" y="1176421"/>
              <a:ext cx="479631" cy="449916"/>
              <a:chOff x="3108756" y="2110160"/>
              <a:chExt cx="745081" cy="698920"/>
            </a:xfrm>
            <a:solidFill>
              <a:schemeClr val="bg1"/>
            </a:solidFill>
          </p:grpSpPr>
          <p:sp>
            <p:nvSpPr>
              <p:cNvPr id="47" name="Freeform 489"/>
              <p:cNvSpPr>
                <a:spLocks/>
              </p:cNvSpPr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90"/>
              <p:cNvSpPr>
                <a:spLocks/>
              </p:cNvSpPr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91"/>
              <p:cNvSpPr>
                <a:spLocks/>
              </p:cNvSpPr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96"/>
              <p:cNvSpPr>
                <a:spLocks/>
              </p:cNvSpPr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2021591" y="1266962"/>
            <a:ext cx="2593999" cy="83718"/>
            <a:chOff x="3904783" y="1674310"/>
            <a:chExt cx="3519256" cy="109703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44" name="椭圆 43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46730" y="2807907"/>
            <a:ext cx="1574514" cy="83718"/>
            <a:chOff x="5287909" y="1674310"/>
            <a:chExt cx="2136130" cy="109703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287909" y="1718973"/>
              <a:ext cx="2019671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42" name="椭圆 41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70172" y="1025255"/>
            <a:ext cx="604378" cy="554576"/>
            <a:chOff x="3295850" y="2263220"/>
            <a:chExt cx="2643765" cy="2343151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 rot="10800000">
              <a:off x="3295850" y="2263220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9" cy="182279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Freeform 5"/>
          <p:cNvSpPr>
            <a:spLocks/>
          </p:cNvSpPr>
          <p:nvPr/>
        </p:nvSpPr>
        <p:spPr bwMode="auto">
          <a:xfrm rot="10800000">
            <a:off x="806821" y="2093451"/>
            <a:ext cx="1579164" cy="14490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48853" y="1110674"/>
            <a:ext cx="645910" cy="39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ACBD6"/>
                </a:solidFill>
                <a:effectLst/>
                <a:uLnTx/>
                <a:uFillTx/>
                <a:latin typeface="Impact" panose="020B0806030902050204" pitchFamily="34" charset="0"/>
              </a:rPr>
              <a:t>01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4ACBD6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42352" y="2545695"/>
            <a:ext cx="604378" cy="554576"/>
            <a:chOff x="3295850" y="2263222"/>
            <a:chExt cx="2643765" cy="2343151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621586" y="2618326"/>
            <a:ext cx="645910" cy="39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ACBD6"/>
                </a:solidFill>
                <a:effectLst/>
                <a:uLnTx/>
                <a:uFillTx/>
                <a:latin typeface="Impact" panose="020B0806030902050204" pitchFamily="34" charset="0"/>
              </a:rPr>
              <a:t>02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4ACBD6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70172" y="3934922"/>
            <a:ext cx="604378" cy="554576"/>
            <a:chOff x="3295850" y="2263222"/>
            <a:chExt cx="2643765" cy="2343151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449406" y="4022661"/>
            <a:ext cx="645910" cy="39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4ACBD6"/>
                </a:solidFill>
                <a:effectLst/>
                <a:uLnTx/>
                <a:uFillTx/>
                <a:latin typeface="Impact" panose="020B0806030902050204" pitchFamily="34" charset="0"/>
              </a:rPr>
              <a:t>03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4ACBD6"/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6048" y="258713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需求展示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836199" y="2419831"/>
            <a:ext cx="3393343" cy="1248706"/>
            <a:chOff x="7075182" y="1628001"/>
            <a:chExt cx="3906874" cy="1636292"/>
          </a:xfrm>
        </p:grpSpPr>
        <p:sp>
          <p:nvSpPr>
            <p:cNvPr id="33" name="矩形 32"/>
            <p:cNvSpPr/>
            <p:nvPr/>
          </p:nvSpPr>
          <p:spPr>
            <a:xfrm>
              <a:off x="7075562" y="1628001"/>
              <a:ext cx="1275674" cy="48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课题内容</a:t>
              </a:r>
              <a:endPara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7"/>
            <p:cNvSpPr>
              <a:spLocks noChangeArrowheads="1"/>
            </p:cNvSpPr>
            <p:nvPr/>
          </p:nvSpPr>
          <p:spPr bwMode="auto">
            <a:xfrm>
              <a:off x="7075182" y="2017906"/>
              <a:ext cx="3906874" cy="124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实现一个独立的工具，可以对不论新旧的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UI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代码进行更进一步的代码冗余清除，清除内容包括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CSS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、多余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文案以及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JS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。开发者可以根据需求去配置所需清除内容。清除完成后生成一份报告提供开发者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检查。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36199" y="3873119"/>
            <a:ext cx="3423581" cy="644829"/>
            <a:chOff x="7091339" y="1744868"/>
            <a:chExt cx="4644743" cy="844977"/>
          </a:xfrm>
        </p:grpSpPr>
        <p:sp>
          <p:nvSpPr>
            <p:cNvPr id="31" name="矩形 30"/>
            <p:cNvSpPr/>
            <p:nvPr/>
          </p:nvSpPr>
          <p:spPr>
            <a:xfrm>
              <a:off x="7091339" y="1744868"/>
              <a:ext cx="1503207" cy="48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指标要求</a:t>
              </a:r>
              <a:endPara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7"/>
            <p:cNvSpPr>
              <a:spLocks noChangeArrowheads="1"/>
            </p:cNvSpPr>
            <p:nvPr/>
          </p:nvSpPr>
          <p:spPr bwMode="auto">
            <a:xfrm>
              <a:off x="7091786" y="2208552"/>
              <a:ext cx="4644296" cy="381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实现相应工具，并且可以验证工具无误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085320" y="4172935"/>
            <a:ext cx="2593999" cy="83718"/>
            <a:chOff x="3904783" y="1674310"/>
            <a:chExt cx="3519256" cy="109703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30" name="椭圆 29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21245" y="872771"/>
            <a:ext cx="3393343" cy="1688827"/>
            <a:chOff x="7075182" y="1628001"/>
            <a:chExt cx="3906874" cy="2213021"/>
          </a:xfrm>
        </p:grpSpPr>
        <p:sp>
          <p:nvSpPr>
            <p:cNvPr id="27" name="矩形 26"/>
            <p:cNvSpPr/>
            <p:nvPr/>
          </p:nvSpPr>
          <p:spPr>
            <a:xfrm>
              <a:off x="7075562" y="1628001"/>
              <a:ext cx="1275674" cy="48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endPara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7"/>
            <p:cNvSpPr>
              <a:spLocks noChangeArrowheads="1"/>
            </p:cNvSpPr>
            <p:nvPr/>
          </p:nvSpPr>
          <p:spPr bwMode="auto">
            <a:xfrm>
              <a:off x="7075182" y="2017906"/>
              <a:ext cx="3906874" cy="1823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目前维护的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UI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代码时间跨度大，机型功能类似，会有很多代码直接在复用基础上添加功能，导致过多冗余，造成页面加载慢。并且各套代码使用不同构建，在原先基础上做修改过于繁杂。故而需要提供一个独立的工具可以供每套代码做精简工作。</a:t>
              </a: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5322" y="64351"/>
            <a:ext cx="6864824" cy="815331"/>
            <a:chOff x="0" y="48256"/>
            <a:chExt cx="6864824" cy="815331"/>
          </a:xfrm>
        </p:grpSpPr>
        <p:sp>
          <p:nvSpPr>
            <p:cNvPr id="11" name="文本框 10"/>
            <p:cNvSpPr txBox="1"/>
            <p:nvPr/>
          </p:nvSpPr>
          <p:spPr>
            <a:xfrm>
              <a:off x="981470" y="297292"/>
              <a:ext cx="2671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4ACB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课题背景及内容</a:t>
              </a:r>
              <a:endParaRPr lang="zh-CN" altLang="en-US" sz="2400" dirty="0">
                <a:solidFill>
                  <a:srgbClr val="4ACB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743903" y="768128"/>
              <a:ext cx="612092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0" y="48256"/>
              <a:ext cx="1026885" cy="815331"/>
              <a:chOff x="0" y="0"/>
              <a:chExt cx="1026885" cy="815331"/>
            </a:xfrm>
          </p:grpSpPr>
          <p:grpSp>
            <p:nvGrpSpPr>
              <p:cNvPr id="59" name="组合 58"/>
              <p:cNvGrpSpPr/>
              <p:nvPr userDrawn="1"/>
            </p:nvGrpSpPr>
            <p:grpSpPr>
              <a:xfrm>
                <a:off x="0" y="0"/>
                <a:ext cx="743903" cy="641444"/>
                <a:chOff x="540674" y="2478267"/>
                <a:chExt cx="1205922" cy="1039829"/>
              </a:xfrm>
            </p:grpSpPr>
            <p:sp>
              <p:nvSpPr>
                <p:cNvPr id="63" name="六边形 62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4" name="六边形 63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rgbClr val="4ACBD6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0" name="组合 59"/>
              <p:cNvGrpSpPr/>
              <p:nvPr userDrawn="1"/>
            </p:nvGrpSpPr>
            <p:grpSpPr>
              <a:xfrm>
                <a:off x="282982" y="173887"/>
                <a:ext cx="743903" cy="641444"/>
                <a:chOff x="540674" y="2478267"/>
                <a:chExt cx="1205922" cy="1039829"/>
              </a:xfrm>
            </p:grpSpPr>
            <p:sp>
              <p:nvSpPr>
                <p:cNvPr id="61" name="六边形 60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2" name="六边形 61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4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88106" y="1375703"/>
            <a:ext cx="2471354" cy="3008506"/>
          </a:xfrm>
        </p:spPr>
        <p:txBody>
          <a:bodyPr/>
          <a:lstStyle/>
          <a:p>
            <a:r>
              <a:rPr lang="zh-CN" altLang="en-US" sz="1800" dirty="0" smtClean="0"/>
              <a:t>对象分析</a:t>
            </a:r>
            <a:endParaRPr lang="en-US" altLang="zh-CN" sz="1800" dirty="0" smtClean="0"/>
          </a:p>
          <a:p>
            <a:r>
              <a:rPr lang="zh-CN" altLang="en-US" sz="1400" dirty="0" smtClean="0"/>
              <a:t>根据对课题内容和实验项目的分析</a:t>
            </a:r>
            <a:r>
              <a:rPr lang="en-US" altLang="zh-CN" sz="1400" dirty="0"/>
              <a:t>,</a:t>
            </a:r>
            <a:r>
              <a:rPr lang="zh-CN" altLang="en-US" sz="1400" dirty="0"/>
              <a:t>进行冗余消除的代码主要为</a:t>
            </a:r>
            <a:r>
              <a:rPr lang="en-US" altLang="zh-CN" sz="1400" dirty="0"/>
              <a:t>SU</a:t>
            </a:r>
            <a:r>
              <a:rPr lang="zh-CN" altLang="en-US" sz="1400" dirty="0"/>
              <a:t>框架的项目但</a:t>
            </a:r>
            <a:r>
              <a:rPr lang="en-US" altLang="zh-CN" sz="1400" dirty="0"/>
              <a:t>SU1.0</a:t>
            </a:r>
            <a:r>
              <a:rPr lang="zh-CN" altLang="en-US" sz="1400" dirty="0"/>
              <a:t>框架和</a:t>
            </a:r>
            <a:r>
              <a:rPr lang="en-US" altLang="zh-CN" sz="1400" dirty="0"/>
              <a:t>SU2.0</a:t>
            </a:r>
            <a:r>
              <a:rPr lang="zh-CN" altLang="en-US" sz="1400" dirty="0"/>
              <a:t>框架组织结构不同</a:t>
            </a:r>
            <a:r>
              <a:rPr lang="en-US" altLang="zh-CN" sz="1400" dirty="0"/>
              <a:t>,</a:t>
            </a:r>
            <a:r>
              <a:rPr lang="zh-CN" altLang="en-US" sz="1400" dirty="0"/>
              <a:t>所以需要区分清除。根据课题内容</a:t>
            </a:r>
            <a:r>
              <a:rPr lang="en-US" altLang="zh-CN" sz="1400" dirty="0"/>
              <a:t>,</a:t>
            </a:r>
            <a:r>
              <a:rPr lang="zh-CN" altLang="en-US" sz="1400" dirty="0"/>
              <a:t>清除冗余的内容包括</a:t>
            </a:r>
            <a:r>
              <a:rPr lang="en-US" altLang="zh-CN" sz="1400" dirty="0"/>
              <a:t>JS,CSS</a:t>
            </a:r>
            <a:r>
              <a:rPr lang="zh-CN" altLang="en-US" sz="1400" dirty="0"/>
              <a:t>和文案。因此</a:t>
            </a:r>
            <a:r>
              <a:rPr lang="en-US" altLang="zh-CN" sz="1400" dirty="0"/>
              <a:t>,</a:t>
            </a:r>
            <a:r>
              <a:rPr lang="zh-CN" altLang="en-US" sz="1400" dirty="0"/>
              <a:t>冗余清除对象为</a:t>
            </a:r>
            <a:r>
              <a:rPr lang="en-US" altLang="zh-CN" sz="1400" dirty="0"/>
              <a:t>SU1.0</a:t>
            </a:r>
            <a:r>
              <a:rPr lang="zh-CN" altLang="en-US" sz="1400" dirty="0"/>
              <a:t>和</a:t>
            </a:r>
            <a:r>
              <a:rPr lang="en-US" altLang="zh-CN" sz="1400" dirty="0"/>
              <a:t>2.0</a:t>
            </a:r>
            <a:r>
              <a:rPr lang="zh-CN" altLang="en-US" sz="1400" dirty="0"/>
              <a:t>项目中的</a:t>
            </a:r>
            <a:r>
              <a:rPr lang="en-US" altLang="zh-CN" sz="1400" dirty="0"/>
              <a:t>JS,CSS</a:t>
            </a:r>
            <a:r>
              <a:rPr lang="zh-CN" altLang="en-US" sz="1400" dirty="0"/>
              <a:t>和文案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6228146" y="1375703"/>
            <a:ext cx="2471354" cy="3008506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457200" rtl="0" eaLnBrk="1" latinLnBrk="0" hangingPunct="1">
              <a:spcBef>
                <a:spcPts val="800"/>
              </a:spcBef>
              <a:buSzPct val="100000"/>
              <a:buFont typeface="Lucida Grande"/>
              <a:buChar char="-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182880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" indent="-182880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可行性分析</a:t>
            </a:r>
          </a:p>
          <a:p>
            <a:r>
              <a:rPr lang="zh-CN" altLang="en-US" sz="1400" dirty="0"/>
              <a:t>虽然每个项目内容不同，项目间具有差异性，但是</a:t>
            </a:r>
            <a:r>
              <a:rPr lang="en-US" altLang="zh-CN" sz="1400" dirty="0"/>
              <a:t>SU</a:t>
            </a:r>
            <a:r>
              <a:rPr lang="zh-CN" altLang="en-US" sz="1400" dirty="0"/>
              <a:t>框架的使用方法是较为固定的，因此以</a:t>
            </a:r>
            <a:r>
              <a:rPr lang="en-US" altLang="zh-CN" sz="1400" dirty="0"/>
              <a:t>SU</a:t>
            </a:r>
            <a:r>
              <a:rPr lang="zh-CN" altLang="en-US" sz="1400" dirty="0"/>
              <a:t>框架为核心搭建的项目在冗余清理方面大同小异，再搭配自定义配置项，可以对大多数项目进行冗余清理而不影响项目的稳定性。</a:t>
            </a:r>
          </a:p>
          <a:p>
            <a:r>
              <a:rPr lang="zh-CN" altLang="en-US" sz="1400" dirty="0"/>
              <a:t>综上，该课题是可行的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3406008" y="1375703"/>
            <a:ext cx="2471354" cy="3008506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457200" rtl="0" eaLnBrk="1" latinLnBrk="0" hangingPunct="1">
              <a:spcBef>
                <a:spcPts val="800"/>
              </a:spcBef>
              <a:buSzPct val="100000"/>
              <a:buFont typeface="Lucida Grande"/>
              <a:buChar char="-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182880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" indent="-182880" algn="l" defTabSz="457200" rtl="0" eaLnBrk="1" latinLnBrk="0" hangingPunct="1">
              <a:spcBef>
                <a:spcPts val="8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" indent="-182880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自定义配置项分析</a:t>
            </a:r>
          </a:p>
          <a:p>
            <a:r>
              <a:rPr lang="zh-CN" altLang="en-US" sz="1400" dirty="0"/>
              <a:t>每一个项目的具体情况不同，需要清除的内容就不同，所以</a:t>
            </a:r>
            <a:r>
              <a:rPr lang="en-US" altLang="zh-CN" sz="1400" dirty="0"/>
              <a:t>JS,CSS,</a:t>
            </a:r>
            <a:r>
              <a:rPr lang="zh-CN" altLang="en-US" sz="1400" dirty="0"/>
              <a:t>文案都需要可以根据使用者的需求去自定义清理冗余</a:t>
            </a:r>
            <a:r>
              <a:rPr lang="en-US" altLang="zh-CN" sz="1400" dirty="0"/>
              <a:t>.</a:t>
            </a:r>
            <a:r>
              <a:rPr lang="zh-CN" altLang="en-US" sz="1400" dirty="0"/>
              <a:t>如</a:t>
            </a:r>
            <a:r>
              <a:rPr lang="en-US" altLang="zh-CN" sz="1400" dirty="0"/>
              <a:t>:</a:t>
            </a:r>
            <a:r>
              <a:rPr lang="zh-CN" altLang="en-US" sz="1400" dirty="0"/>
              <a:t>可配置参与冗余清理的文件，用于筛选冗余的文件，忽略不处理的文件，以及是否需要对输出文件进行压缩等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5322" y="64351"/>
            <a:ext cx="6864824" cy="815331"/>
            <a:chOff x="0" y="48256"/>
            <a:chExt cx="6864824" cy="815331"/>
          </a:xfrm>
        </p:grpSpPr>
        <p:sp>
          <p:nvSpPr>
            <p:cNvPr id="19" name="文本框 18"/>
            <p:cNvSpPr txBox="1"/>
            <p:nvPr/>
          </p:nvSpPr>
          <p:spPr>
            <a:xfrm>
              <a:off x="981470" y="297292"/>
              <a:ext cx="2671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4ACB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</a:t>
              </a:r>
              <a:r>
                <a:rPr lang="zh-CN" altLang="en-US" sz="2400" dirty="0" smtClean="0">
                  <a:solidFill>
                    <a:srgbClr val="4ACB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内容分析</a:t>
              </a:r>
              <a:endParaRPr lang="zh-CN" altLang="en-US" sz="2400" dirty="0">
                <a:solidFill>
                  <a:srgbClr val="4ACB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43903" y="768128"/>
              <a:ext cx="612092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0" y="48256"/>
              <a:ext cx="1026885" cy="815331"/>
              <a:chOff x="0" y="0"/>
              <a:chExt cx="1026885" cy="815331"/>
            </a:xfrm>
          </p:grpSpPr>
          <p:grpSp>
            <p:nvGrpSpPr>
              <p:cNvPr id="22" name="组合 21"/>
              <p:cNvGrpSpPr/>
              <p:nvPr userDrawn="1"/>
            </p:nvGrpSpPr>
            <p:grpSpPr>
              <a:xfrm>
                <a:off x="0" y="0"/>
                <a:ext cx="743903" cy="641444"/>
                <a:chOff x="540674" y="2478267"/>
                <a:chExt cx="1205922" cy="1039829"/>
              </a:xfrm>
            </p:grpSpPr>
            <p:sp>
              <p:nvSpPr>
                <p:cNvPr id="26" name="六边形 25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7" name="六边形 26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rgbClr val="4ACBD6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3" name="组合 22"/>
              <p:cNvGrpSpPr/>
              <p:nvPr userDrawn="1"/>
            </p:nvGrpSpPr>
            <p:grpSpPr>
              <a:xfrm>
                <a:off x="282982" y="173887"/>
                <a:ext cx="743903" cy="641444"/>
                <a:chOff x="540674" y="2478267"/>
                <a:chExt cx="1205922" cy="1039829"/>
              </a:xfrm>
            </p:grpSpPr>
            <p:sp>
              <p:nvSpPr>
                <p:cNvPr id="24" name="六边形 23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5" name="六边形 24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860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5322" y="64351"/>
            <a:ext cx="6864824" cy="815331"/>
            <a:chOff x="0" y="48256"/>
            <a:chExt cx="6864824" cy="815331"/>
          </a:xfrm>
        </p:grpSpPr>
        <p:sp>
          <p:nvSpPr>
            <p:cNvPr id="6" name="文本框 5"/>
            <p:cNvSpPr txBox="1"/>
            <p:nvPr/>
          </p:nvSpPr>
          <p:spPr>
            <a:xfrm>
              <a:off x="981470" y="297292"/>
              <a:ext cx="2671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4ACB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冗余对象分析</a:t>
              </a:r>
              <a:endParaRPr lang="zh-CN" altLang="en-US" sz="2400" dirty="0">
                <a:solidFill>
                  <a:srgbClr val="4ACB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43903" y="768128"/>
              <a:ext cx="612092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0" y="48256"/>
              <a:ext cx="1026885" cy="815331"/>
              <a:chOff x="0" y="0"/>
              <a:chExt cx="1026885" cy="815331"/>
            </a:xfrm>
          </p:grpSpPr>
          <p:grpSp>
            <p:nvGrpSpPr>
              <p:cNvPr id="9" name="组合 8"/>
              <p:cNvGrpSpPr/>
              <p:nvPr userDrawn="1"/>
            </p:nvGrpSpPr>
            <p:grpSpPr>
              <a:xfrm>
                <a:off x="0" y="0"/>
                <a:ext cx="743903" cy="641444"/>
                <a:chOff x="540674" y="2478267"/>
                <a:chExt cx="1205922" cy="1039829"/>
              </a:xfrm>
            </p:grpSpPr>
            <p:sp>
              <p:nvSpPr>
                <p:cNvPr id="13" name="六边形 12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4" name="六边形 13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rgbClr val="4ACBD6"/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 userDrawn="1"/>
            </p:nvGrpSpPr>
            <p:grpSpPr>
              <a:xfrm>
                <a:off x="282982" y="173887"/>
                <a:ext cx="743903" cy="641444"/>
                <a:chOff x="540674" y="2478267"/>
                <a:chExt cx="1205922" cy="1039829"/>
              </a:xfrm>
            </p:grpSpPr>
            <p:sp>
              <p:nvSpPr>
                <p:cNvPr id="11" name="六边形 10"/>
                <p:cNvSpPr/>
                <p:nvPr/>
              </p:nvSpPr>
              <p:spPr>
                <a:xfrm>
                  <a:off x="540674" y="2478267"/>
                  <a:ext cx="1205922" cy="1039829"/>
                </a:xfrm>
                <a:prstGeom prst="hexagon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2" name="六边形 11"/>
                <p:cNvSpPr/>
                <p:nvPr/>
              </p:nvSpPr>
              <p:spPr>
                <a:xfrm>
                  <a:off x="662776" y="2583551"/>
                  <a:ext cx="961719" cy="829261"/>
                </a:xfrm>
                <a:prstGeom prst="hexag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CN" alt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3" name="组合 22"/>
          <p:cNvGrpSpPr/>
          <p:nvPr/>
        </p:nvGrpSpPr>
        <p:grpSpPr>
          <a:xfrm>
            <a:off x="700664" y="1052615"/>
            <a:ext cx="1992727" cy="3358945"/>
            <a:chOff x="700664" y="1052615"/>
            <a:chExt cx="1992727" cy="3358945"/>
          </a:xfrm>
        </p:grpSpPr>
        <p:grpSp>
          <p:nvGrpSpPr>
            <p:cNvPr id="15" name="组合 14"/>
            <p:cNvGrpSpPr/>
            <p:nvPr/>
          </p:nvGrpSpPr>
          <p:grpSpPr>
            <a:xfrm>
              <a:off x="700664" y="1052615"/>
              <a:ext cx="1992727" cy="3358945"/>
              <a:chOff x="1542966" y="1650071"/>
              <a:chExt cx="2823301" cy="4623729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542966" y="2955338"/>
                <a:ext cx="2823301" cy="3318462"/>
              </a:xfrm>
              <a:prstGeom prst="roundRect">
                <a:avLst>
                  <a:gd name="adj" fmla="val 9450"/>
                </a:avLst>
              </a:prstGeom>
              <a:noFill/>
              <a:ln w="12700">
                <a:solidFill>
                  <a:srgbClr val="3EB8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2096223" y="1650071"/>
                <a:ext cx="1669163" cy="1669163"/>
                <a:chOff x="2096223" y="1650071"/>
                <a:chExt cx="1669163" cy="1669163"/>
              </a:xfrm>
            </p:grpSpPr>
            <p:sp>
              <p:nvSpPr>
                <p:cNvPr id="20" name="同心圆 19"/>
                <p:cNvSpPr/>
                <p:nvPr/>
              </p:nvSpPr>
              <p:spPr>
                <a:xfrm>
                  <a:off x="2096223" y="1650071"/>
                  <a:ext cx="1669163" cy="1669163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2132653" y="1686501"/>
                  <a:ext cx="1596302" cy="1596302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椭圆 17"/>
              <p:cNvSpPr/>
              <p:nvPr/>
            </p:nvSpPr>
            <p:spPr>
              <a:xfrm>
                <a:off x="3369436" y="2740090"/>
                <a:ext cx="430494" cy="430494"/>
              </a:xfrm>
              <a:prstGeom prst="ellipse">
                <a:avLst/>
              </a:prstGeom>
              <a:solidFill>
                <a:srgbClr val="4ACBD6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33315" y="2231689"/>
                <a:ext cx="594981" cy="508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666666"/>
                    </a:solidFill>
                    <a:latin typeface="微软雅黑"/>
                    <a:ea typeface="微软雅黑"/>
                  </a:rPr>
                  <a:t>JS</a:t>
                </a:r>
                <a:endParaRPr lang="zh-CN" altLang="en-US" dirty="0">
                  <a:solidFill>
                    <a:srgbClr val="666666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22" name="TextBox 20"/>
            <p:cNvSpPr txBox="1"/>
            <p:nvPr/>
          </p:nvSpPr>
          <p:spPr>
            <a:xfrm>
              <a:off x="854394" y="2313573"/>
              <a:ext cx="1685265" cy="1980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SU1.0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主要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处理部分为项目的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组件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，未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使用的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即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为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冗余，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需要被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剔除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SU2.0:SU2.0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较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SU1.0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项目结构更加复杂，需要进行筛选的部分更多，包括</a:t>
              </a:r>
              <a:r>
                <a:rPr lang="en-US" altLang="zh-CN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widget,service,model,module,store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52362" y="1052615"/>
            <a:ext cx="1992727" cy="3358945"/>
            <a:chOff x="700664" y="1052615"/>
            <a:chExt cx="1992727" cy="335894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0664" y="1052615"/>
              <a:ext cx="1992727" cy="3358945"/>
              <a:chOff x="1542966" y="1650071"/>
              <a:chExt cx="2823301" cy="4623729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1542966" y="2955338"/>
                <a:ext cx="2823301" cy="3318462"/>
              </a:xfrm>
              <a:prstGeom prst="roundRect">
                <a:avLst>
                  <a:gd name="adj" fmla="val 9450"/>
                </a:avLst>
              </a:prstGeom>
              <a:noFill/>
              <a:ln w="12700">
                <a:solidFill>
                  <a:srgbClr val="3EB8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2096223" y="1650071"/>
                <a:ext cx="1669163" cy="1669163"/>
                <a:chOff x="2096223" y="1650071"/>
                <a:chExt cx="1669163" cy="1669163"/>
              </a:xfrm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2096223" y="1650071"/>
                  <a:ext cx="1669163" cy="1669163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2132653" y="1686501"/>
                  <a:ext cx="1596302" cy="1596302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" name="椭圆 28"/>
              <p:cNvSpPr/>
              <p:nvPr/>
            </p:nvSpPr>
            <p:spPr>
              <a:xfrm>
                <a:off x="3369436" y="2740090"/>
                <a:ext cx="430494" cy="430494"/>
              </a:xfrm>
              <a:prstGeom prst="ellipse">
                <a:avLst/>
              </a:prstGeom>
              <a:solidFill>
                <a:srgbClr val="4ACBD6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33315" y="2231689"/>
                <a:ext cx="594981" cy="508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666666"/>
                    </a:solidFill>
                    <a:latin typeface="微软雅黑"/>
                    <a:ea typeface="微软雅黑"/>
                  </a:rPr>
                  <a:t>JS</a:t>
                </a:r>
                <a:endParaRPr lang="zh-CN" altLang="en-US" dirty="0">
                  <a:solidFill>
                    <a:srgbClr val="666666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26" name="TextBox 20"/>
            <p:cNvSpPr txBox="1"/>
            <p:nvPr/>
          </p:nvSpPr>
          <p:spPr>
            <a:xfrm>
              <a:off x="854394" y="2313573"/>
              <a:ext cx="1685265" cy="1980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SU1.0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主要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处理部分为项目的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组件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，未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使用的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即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为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冗余，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需要被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剔除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SU2.0:SU2.0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较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SU1.0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项目结构更加复杂，需要进行筛选的部分更多，包括</a:t>
              </a:r>
              <a:r>
                <a:rPr lang="en-US" altLang="zh-CN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widget,service,model,module,store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71897" y="1079080"/>
            <a:ext cx="1992727" cy="3358945"/>
            <a:chOff x="700664" y="1052615"/>
            <a:chExt cx="1992727" cy="3358945"/>
          </a:xfrm>
        </p:grpSpPr>
        <p:grpSp>
          <p:nvGrpSpPr>
            <p:cNvPr id="34" name="组合 33"/>
            <p:cNvGrpSpPr/>
            <p:nvPr/>
          </p:nvGrpSpPr>
          <p:grpSpPr>
            <a:xfrm>
              <a:off x="700664" y="1052615"/>
              <a:ext cx="1992727" cy="3358945"/>
              <a:chOff x="1542966" y="1650071"/>
              <a:chExt cx="2823301" cy="4623729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542966" y="2955338"/>
                <a:ext cx="2823301" cy="3318462"/>
              </a:xfrm>
              <a:prstGeom prst="roundRect">
                <a:avLst>
                  <a:gd name="adj" fmla="val 9450"/>
                </a:avLst>
              </a:prstGeom>
              <a:noFill/>
              <a:ln w="12700">
                <a:solidFill>
                  <a:srgbClr val="3EB8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2096223" y="1650071"/>
                <a:ext cx="1669163" cy="1669163"/>
                <a:chOff x="2096223" y="1650071"/>
                <a:chExt cx="1669163" cy="1669163"/>
              </a:xfrm>
            </p:grpSpPr>
            <p:sp>
              <p:nvSpPr>
                <p:cNvPr id="40" name="同心圆 39"/>
                <p:cNvSpPr/>
                <p:nvPr/>
              </p:nvSpPr>
              <p:spPr>
                <a:xfrm>
                  <a:off x="2096223" y="1650071"/>
                  <a:ext cx="1669163" cy="1669163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2132653" y="1686501"/>
                  <a:ext cx="1596302" cy="1596302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椭圆 37"/>
              <p:cNvSpPr/>
              <p:nvPr/>
            </p:nvSpPr>
            <p:spPr>
              <a:xfrm>
                <a:off x="3369436" y="2740090"/>
                <a:ext cx="430494" cy="430494"/>
              </a:xfrm>
              <a:prstGeom prst="ellipse">
                <a:avLst/>
              </a:prstGeom>
              <a:solidFill>
                <a:srgbClr val="4ACBD6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480371" y="2187854"/>
                <a:ext cx="949639" cy="508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666666"/>
                    </a:solidFill>
                    <a:latin typeface="微软雅黑"/>
                    <a:ea typeface="微软雅黑"/>
                  </a:rPr>
                  <a:t>CS</a:t>
                </a:r>
                <a:r>
                  <a:rPr lang="en-US" altLang="zh-CN" dirty="0" smtClean="0">
                    <a:solidFill>
                      <a:srgbClr val="666666"/>
                    </a:solidFill>
                    <a:latin typeface="微软雅黑"/>
                    <a:ea typeface="微软雅黑"/>
                  </a:rPr>
                  <a:t>S</a:t>
                </a:r>
                <a:endParaRPr lang="zh-CN" altLang="en-US" dirty="0">
                  <a:solidFill>
                    <a:srgbClr val="666666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35" name="TextBox 20"/>
            <p:cNvSpPr txBox="1"/>
            <p:nvPr/>
          </p:nvSpPr>
          <p:spPr>
            <a:xfrm>
              <a:off x="854394" y="2313573"/>
              <a:ext cx="1685265" cy="1980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SU1.0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: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主要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处理部分为项目的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组件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，未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使用的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即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为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冗余，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需要被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剔除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</a:p>
            <a:p>
              <a:pPr algn="just">
                <a:lnSpc>
                  <a:spcPct val="13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SU2.0:SU2.0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较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SU1.0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项目结构更加复杂，需要进行筛选的部分更多，包括</a:t>
              </a:r>
              <a:r>
                <a:rPr lang="en-US" altLang="zh-CN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widget,service,model,module,store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solidFill>
                      <a:srgbClr val="808080"/>
                    </a:solidFill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.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1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P-Link_Color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ACBD6"/>
      </a:accent1>
      <a:accent2>
        <a:srgbClr val="FFCB00"/>
      </a:accent2>
      <a:accent3>
        <a:srgbClr val="BA1365"/>
      </a:accent3>
      <a:accent4>
        <a:srgbClr val="250D6C"/>
      </a:accent4>
      <a:accent5>
        <a:srgbClr val="005565"/>
      </a:accent5>
      <a:accent6>
        <a:srgbClr val="00A3DF"/>
      </a:accent6>
      <a:hlink>
        <a:srgbClr val="36444B"/>
      </a:hlink>
      <a:folHlink>
        <a:srgbClr val="A7A9A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5058</TotalTime>
  <Words>544</Words>
  <Application>Microsoft Office PowerPoint</Application>
  <PresentationFormat>全屏显示(16:9)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Lucida Grande</vt:lpstr>
      <vt:lpstr>ＭＳ Ｐゴシック</vt:lpstr>
      <vt:lpstr>方正兰亭中粗黑_GBK</vt:lpstr>
      <vt:lpstr>黑体</vt:lpstr>
      <vt:lpstr>宋体</vt:lpstr>
      <vt:lpstr>微软雅黑</vt:lpstr>
      <vt:lpstr>Arial</vt:lpstr>
      <vt:lpstr>Calibri</vt:lpstr>
      <vt:lpstr>Impact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W013155</cp:lastModifiedBy>
  <cp:revision>468</cp:revision>
  <dcterms:created xsi:type="dcterms:W3CDTF">2010-04-12T23:12:02Z</dcterms:created>
  <dcterms:modified xsi:type="dcterms:W3CDTF">2020-10-24T10:58:30Z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